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907_36669A0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18_FEE85F7B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8DE_6EB134A0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7" r:id="rId5"/>
    <p:sldId id="2311" r:id="rId6"/>
    <p:sldId id="269" r:id="rId7"/>
    <p:sldId id="358" r:id="rId8"/>
    <p:sldId id="280" r:id="rId9"/>
    <p:sldId id="282" r:id="rId10"/>
    <p:sldId id="2324" r:id="rId11"/>
    <p:sldId id="2325" r:id="rId12"/>
    <p:sldId id="2270" r:id="rId13"/>
    <p:sldId id="2271" r:id="rId14"/>
    <p:sldId id="2326" r:id="rId15"/>
    <p:sldId id="2329" r:id="rId16"/>
    <p:sldId id="2321" r:id="rId17"/>
    <p:sldId id="2322" r:id="rId18"/>
    <p:sldId id="2328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DC4E90-2F28-D1B7-A483-3198C8109C59}" name="Jakub Pistorius" initials="JP" userId="S::jakub.pistorius@so-fa.cz::2fdc1cfe-7fab-4385-b837-cfb1cdaf143d" providerId="AD"/>
  <p188:author id="{229AF9B0-ECF4-81CD-167E-17799B6664DF}" name="Tereza Svačinová" initials="" userId="S::tereza.svacinova@so-fa.cz::f53bb250-ab94-4abf-83c1-df6d3e213209" providerId="AD"/>
  <p188:author id="{F156AFEA-D52E-655A-6584-63BF8C14E1AB}" name="Martina Koplová" initials="MK" userId="S::martina.koplova@so-fa.cz::77d67907-80aa-4462-8c6a-91a9f60f880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ED01CB-1C26-94A4-8DC5-2E09AEB29987}" v="166" dt="2024-11-26T11:53:43.8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2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omments/modernComment_118_FEE85F7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60687D6-0507-43EC-993A-96E8D9497E4C}" authorId="{63DC4E90-2F28-D1B7-A483-3198C8109C59}" status="resolved" created="2024-07-17T12:30:33.911">
    <pc:sldMkLst xmlns:pc="http://schemas.microsoft.com/office/powerpoint/2013/main/command">
      <pc:docMk/>
      <pc:sldMk cId="4276641659" sldId="280"/>
    </pc:sldMkLst>
    <p188:replyLst>
      <p188:reply id="{A12001FF-311C-46B8-A4C8-F41E8FE1200F}" authorId="{63DC4E90-2F28-D1B7-A483-3198C8109C59}" created="2024-07-30T07:45:48.654">
        <p188:txBody>
          <a:bodyPr/>
          <a:lstStyle/>
          <a:p>
            <a:r>
              <a:rPr lang="cs-CZ"/>
              <a:t>[@Martina Koplová] prosím o doplnění</a:t>
            </a:r>
          </a:p>
        </p188:txBody>
      </p188:reply>
      <p188:reply id="{EB580D20-4AD0-493B-BFE8-3D3909D4EDE6}" authorId="{63DC4E90-2F28-D1B7-A483-3198C8109C59}" created="2024-07-30T08:07:15.166">
        <p188:txBody>
          <a:bodyPr/>
          <a:lstStyle/>
          <a:p>
            <a:r>
              <a:rPr lang="cs-CZ"/>
              <a:t>vyjmenovat KARTA KID, CASE MANAGER, KOORDINÁTOR...</a:t>
            </a:r>
          </a:p>
        </p188:txBody>
      </p188:reply>
    </p188:replyLst>
    <p188:txBody>
      <a:bodyPr/>
      <a:lstStyle/>
      <a:p>
        <a:r>
          <a:rPr lang="cs-CZ"/>
          <a:t>chybí slide s výpisem nástrojů - záměrně?
Chápu správně že nástroje jsou - Karta KID (karty + kurz), Metodiky, Video pro děti?</a:t>
        </a:r>
      </a:p>
    </p188:txBody>
  </p188:cm>
  <p188:cm id="{0A6B16A7-D0D2-4ED8-B3E4-DD9A26DB156D}" authorId="{63DC4E90-2F28-D1B7-A483-3198C8109C59}" status="resolved" created="2024-07-30T08:14:27.399">
    <pc:sldMkLst xmlns:pc="http://schemas.microsoft.com/office/powerpoint/2013/main/command">
      <pc:docMk/>
      <pc:sldMk cId="4276641659" sldId="280"/>
    </pc:sldMkLst>
    <p188:txBody>
      <a:bodyPr/>
      <a:lstStyle/>
      <a:p>
        <a:r>
          <a:rPr lang="cs-CZ"/>
          <a:t>Doplnit podkategorie jako přídělové slidy pro KARTA KID, KOORDINÁTOR, CASE MANAGER, PŘÍPADOVÁ SETKÁNÍ</a:t>
        </a:r>
      </a:p>
    </p188:txBody>
  </p188:cm>
</p188:cmLst>
</file>

<file path=ppt/comments/modernComment_8DE_6EB134A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762FA34-CD9F-4A82-829B-A85364C87A08}" authorId="{63DC4E90-2F28-D1B7-A483-3198C8109C59}" status="resolved" created="2024-07-17T12:22:25.435">
    <pc:sldMkLst xmlns:pc="http://schemas.microsoft.com/office/powerpoint/2013/main/command">
      <pc:docMk/>
      <pc:sldMk cId="1857107104" sldId="2270"/>
    </pc:sldMkLst>
    <p188:txBody>
      <a:bodyPr/>
      <a:lstStyle/>
      <a:p>
        <a:r>
          <a:rPr lang="cs-CZ"/>
          <a:t>je tu třeba ta část - lokální kontakty?</a:t>
        </a:r>
      </a:p>
    </p188:txBody>
  </p188:cm>
</p188:cmLst>
</file>

<file path=ppt/comments/modernComment_907_36669A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F44A504-89D6-354A-875E-EFBE6F1B7FDC}" authorId="{63DC4E90-2F28-D1B7-A483-3198C8109C59}" status="resolved" created="2024-08-13T08:45:39.019">
    <pc:sldMkLst xmlns:pc="http://schemas.microsoft.com/office/powerpoint/2013/main/command">
      <pc:docMk/>
      <pc:sldMk cId="88983487" sldId="279"/>
    </pc:sldMkLst>
    <p188:txBody>
      <a:bodyPr/>
      <a:lstStyle/>
      <a:p>
        <a:r>
          <a:rPr lang="cs-CZ"/>
          <a:t>Nová grafika bude nasazená, jakmile bude ready.
Titulek bude aktuální SHL („Počet ohrožených…“)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5001A-1F11-46E3-8B9C-19B8E199612B}" type="datetimeFigureOut">
              <a:t>08.12.2024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51316-399A-43CE-BF37-481E8FAB10E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5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err="1"/>
              <a:t>Přihlašte</a:t>
            </a:r>
            <a:r>
              <a:rPr lang="en-US"/>
              <a:t> se, </a:t>
            </a:r>
            <a:r>
              <a:rPr lang="en-US" err="1"/>
              <a:t>kdo</a:t>
            </a:r>
            <a:r>
              <a:rPr lang="en-US"/>
              <a:t> </a:t>
            </a:r>
            <a:r>
              <a:rPr lang="en-US" err="1"/>
              <a:t>jste</a:t>
            </a:r>
            <a:r>
              <a:rPr lang="en-US"/>
              <a:t> se </a:t>
            </a:r>
            <a:r>
              <a:rPr lang="en-US" err="1"/>
              <a:t>někdy</a:t>
            </a:r>
            <a:r>
              <a:rPr lang="en-US"/>
              <a:t> </a:t>
            </a:r>
            <a:r>
              <a:rPr lang="en-US" err="1"/>
              <a:t>propojil</a:t>
            </a:r>
            <a:r>
              <a:rPr lang="en-US"/>
              <a:t> s </a:t>
            </a:r>
            <a:r>
              <a:rPr lang="en-US" err="1"/>
              <a:t>někým</a:t>
            </a:r>
            <a:r>
              <a:rPr lang="en-US"/>
              <a:t> </a:t>
            </a:r>
            <a:r>
              <a:rPr lang="en-US" err="1"/>
              <a:t>mimo</a:t>
            </a:r>
            <a:r>
              <a:rPr lang="en-US"/>
              <a:t> segment?</a:t>
            </a:r>
          </a:p>
          <a:p>
            <a:pPr marL="0" indent="0">
              <a:buNone/>
            </a:pPr>
            <a:r>
              <a:rPr lang="en-US"/>
              <a:t>Co pro </a:t>
            </a:r>
            <a:r>
              <a:rPr lang="en-US" err="1"/>
              <a:t>vás</a:t>
            </a:r>
            <a:r>
              <a:rPr lang="en-US"/>
              <a:t> </a:t>
            </a:r>
            <a:r>
              <a:rPr lang="en-US" err="1"/>
              <a:t>znamená</a:t>
            </a:r>
            <a:r>
              <a:rPr lang="en-US"/>
              <a:t> </a:t>
            </a:r>
            <a:r>
              <a:rPr lang="en-US" err="1"/>
              <a:t>mezioborová</a:t>
            </a:r>
            <a:r>
              <a:rPr lang="en-US"/>
              <a:t> </a:t>
            </a:r>
            <a:r>
              <a:rPr lang="en-US" err="1"/>
              <a:t>spolupráce</a:t>
            </a:r>
            <a:r>
              <a:rPr lang="en-US"/>
              <a:t>? </a:t>
            </a:r>
            <a:r>
              <a:rPr lang="en-US" err="1"/>
              <a:t>Proč</a:t>
            </a:r>
            <a:r>
              <a:rPr lang="en-US"/>
              <a:t> je </a:t>
            </a:r>
            <a:r>
              <a:rPr lang="en-US" err="1"/>
              <a:t>potřeba</a:t>
            </a:r>
            <a:r>
              <a:rPr lang="en-US"/>
              <a:t> </a:t>
            </a:r>
            <a:r>
              <a:rPr lang="en-US" err="1"/>
              <a:t>mezioborová</a:t>
            </a:r>
            <a:r>
              <a:rPr lang="en-US"/>
              <a:t> </a:t>
            </a:r>
            <a:r>
              <a:rPr lang="en-US" err="1"/>
              <a:t>spolupráce</a:t>
            </a:r>
            <a:r>
              <a:rPr lang="en-US"/>
              <a:t> </a:t>
            </a:r>
            <a:r>
              <a:rPr lang="en-US" err="1"/>
              <a:t>při</a:t>
            </a:r>
            <a:r>
              <a:rPr lang="en-US"/>
              <a:t> </a:t>
            </a:r>
            <a:r>
              <a:rPr lang="en-US" err="1"/>
              <a:t>podpoře</a:t>
            </a:r>
            <a:r>
              <a:rPr lang="en-US"/>
              <a:t> </a:t>
            </a:r>
            <a:r>
              <a:rPr lang="en-US" err="1"/>
              <a:t>ohrožených</a:t>
            </a:r>
            <a:r>
              <a:rPr lang="en-US"/>
              <a:t> </a:t>
            </a:r>
            <a:r>
              <a:rPr lang="en-US" err="1"/>
              <a:t>dětí</a:t>
            </a:r>
            <a:r>
              <a:rPr lang="en-US"/>
              <a:t>?</a:t>
            </a:r>
          </a:p>
          <a:p>
            <a:pPr marL="0" indent="0">
              <a:buNone/>
            </a:pPr>
            <a:r>
              <a:rPr lang="en-US"/>
              <a:t>Jak </a:t>
            </a:r>
            <a:r>
              <a:rPr lang="en-US" err="1"/>
              <a:t>vnímáte</a:t>
            </a:r>
            <a:r>
              <a:rPr lang="en-US"/>
              <a:t> </a:t>
            </a:r>
            <a:r>
              <a:rPr lang="en-US" err="1"/>
              <a:t>vaši</a:t>
            </a:r>
            <a:r>
              <a:rPr lang="en-US"/>
              <a:t> </a:t>
            </a:r>
            <a:r>
              <a:rPr lang="en-US" err="1"/>
              <a:t>mezioborovou</a:t>
            </a:r>
            <a:r>
              <a:rPr lang="en-US"/>
              <a:t> spolupráci? 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9d11d6b7a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9d11d6b7a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8162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3663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16:notes"/>
          <p:cNvSpPr txBox="1">
            <a:spLocks noGrp="1"/>
          </p:cNvSpPr>
          <p:nvPr>
            <p:ph type="body" idx="1"/>
          </p:nvPr>
        </p:nvSpPr>
        <p:spPr>
          <a:xfrm>
            <a:off x="688817" y="4593749"/>
            <a:ext cx="5510530" cy="4351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07" tIns="94607" rIns="94607" bIns="9460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9d11d6b7a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9d11d6b7a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5713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9d11d6b7a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3663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9d11d6b7af_0_31:notes"/>
          <p:cNvSpPr txBox="1">
            <a:spLocks noGrp="1"/>
          </p:cNvSpPr>
          <p:nvPr>
            <p:ph type="body" idx="1"/>
          </p:nvPr>
        </p:nvSpPr>
        <p:spPr>
          <a:xfrm>
            <a:off x="688817" y="4593749"/>
            <a:ext cx="5510530" cy="4351973"/>
          </a:xfrm>
          <a:prstGeom prst="rect">
            <a:avLst/>
          </a:prstGeom>
        </p:spPr>
        <p:txBody>
          <a:bodyPr spcFirstLastPara="1" wrap="square" lIns="94607" tIns="94607" rIns="94607" bIns="9460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9922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9d11d6b7a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9d11d6b7a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761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9d11d6b7a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3663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9d11d6b7af_0_31:notes"/>
          <p:cNvSpPr txBox="1">
            <a:spLocks noGrp="1"/>
          </p:cNvSpPr>
          <p:nvPr>
            <p:ph type="body" idx="1"/>
          </p:nvPr>
        </p:nvSpPr>
        <p:spPr>
          <a:xfrm>
            <a:off x="688817" y="4593749"/>
            <a:ext cx="5510530" cy="4351973"/>
          </a:xfrm>
          <a:prstGeom prst="rect">
            <a:avLst/>
          </a:prstGeom>
        </p:spPr>
        <p:txBody>
          <a:bodyPr spcFirstLastPara="1" wrap="square" lIns="94607" tIns="94607" rIns="94607" bIns="9460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904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9d11d6b7a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3663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9d11d6b7af_0_31:notes"/>
          <p:cNvSpPr txBox="1">
            <a:spLocks noGrp="1"/>
          </p:cNvSpPr>
          <p:nvPr>
            <p:ph type="body" idx="1"/>
          </p:nvPr>
        </p:nvSpPr>
        <p:spPr>
          <a:xfrm>
            <a:off x="688817" y="4593749"/>
            <a:ext cx="5510530" cy="4351973"/>
          </a:xfrm>
          <a:prstGeom prst="rect">
            <a:avLst/>
          </a:prstGeom>
        </p:spPr>
        <p:txBody>
          <a:bodyPr spcFirstLastPara="1" wrap="square" lIns="94607" tIns="94607" rIns="94607" bIns="9460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9922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9d11d6b7a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9d11d6b7a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658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9d11d6b7a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3663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9d11d6b7af_0_31:notes"/>
          <p:cNvSpPr txBox="1">
            <a:spLocks noGrp="1"/>
          </p:cNvSpPr>
          <p:nvPr>
            <p:ph type="body" idx="1"/>
          </p:nvPr>
        </p:nvSpPr>
        <p:spPr>
          <a:xfrm>
            <a:off x="688817" y="4593749"/>
            <a:ext cx="5510530" cy="4351973"/>
          </a:xfrm>
          <a:prstGeom prst="rect">
            <a:avLst/>
          </a:prstGeom>
        </p:spPr>
        <p:txBody>
          <a:bodyPr spcFirstLastPara="1" wrap="square" lIns="94607" tIns="94607" rIns="94607" bIns="9460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06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bg>
      <p:bgPr>
        <a:solidFill>
          <a:srgbClr val="F5715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Font typeface="Archivo Black"/>
              <a:buNone/>
              <a:defRPr sz="6933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2"/>
          </p:nvPr>
        </p:nvSpPr>
        <p:spPr>
          <a:xfrm>
            <a:off x="415600" y="49982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7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pic>
        <p:nvPicPr>
          <p:cNvPr id="2" name="Google Shape;9;p1">
            <a:extLst>
              <a:ext uri="{FF2B5EF4-FFF2-40B4-BE49-F238E27FC236}">
                <a16:creationId xmlns:a16="http://schemas.microsoft.com/office/drawing/2014/main" id="{32271603-2097-379E-4D03-26C5801AAA82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4034" y="5942734"/>
            <a:ext cx="597735" cy="524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8640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7E23FD-E7EC-97A3-F753-053F44C16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24E842A-F77D-BF9A-F70E-051F78DBCC2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5E1BB63-68CC-BCBA-7384-8AEDD146D5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4867" y="1689100"/>
            <a:ext cx="11362267" cy="410633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7" name="Google Shape;9;p1">
            <a:extLst>
              <a:ext uri="{FF2B5EF4-FFF2-40B4-BE49-F238E27FC236}">
                <a16:creationId xmlns:a16="http://schemas.microsoft.com/office/drawing/2014/main" id="{1243B3F3-3928-9B47-39A5-33C5DDB67AA1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4034" y="5942734"/>
            <a:ext cx="597735" cy="524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8058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7E23FD-E7EC-97A3-F753-053F44C16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24E842A-F77D-BF9A-F70E-051F78DBCC2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pic>
        <p:nvPicPr>
          <p:cNvPr id="7" name="Google Shape;9;p1">
            <a:extLst>
              <a:ext uri="{FF2B5EF4-FFF2-40B4-BE49-F238E27FC236}">
                <a16:creationId xmlns:a16="http://schemas.microsoft.com/office/drawing/2014/main" id="{1243B3F3-3928-9B47-39A5-33C5DDB67AA1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4034" y="5942734"/>
            <a:ext cx="597735" cy="524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1454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bg>
      <p:bgPr>
        <a:solidFill>
          <a:srgbClr val="F5715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2" name="Google Shape;9;p1">
            <a:extLst>
              <a:ext uri="{FF2B5EF4-FFF2-40B4-BE49-F238E27FC236}">
                <a16:creationId xmlns:a16="http://schemas.microsoft.com/office/drawing/2014/main" id="{FF1CBF6C-B2F0-324D-958E-BEB3EE93CB6F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4034" y="5942734"/>
            <a:ext cx="597735" cy="524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6526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67">
                <a:solidFill>
                  <a:schemeClr val="dk1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>
                <a:solidFill>
                  <a:schemeClr val="dk1"/>
                </a:solidFill>
              </a:defRPr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>
                <a:solidFill>
                  <a:schemeClr val="dk1"/>
                </a:solidFill>
              </a:defRPr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>
                <a:solidFill>
                  <a:schemeClr val="dk1"/>
                </a:solidFill>
              </a:defRPr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>
                <a:solidFill>
                  <a:schemeClr val="dk1"/>
                </a:solidFill>
              </a:defRPr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>
                <a:solidFill>
                  <a:schemeClr val="dk1"/>
                </a:solidFill>
              </a:defRPr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>
                <a:solidFill>
                  <a:schemeClr val="dk1"/>
                </a:solidFill>
              </a:defRPr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>
                <a:solidFill>
                  <a:schemeClr val="dk1"/>
                </a:solidFill>
              </a:defRPr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67">
                <a:solidFill>
                  <a:schemeClr val="dk1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>
                <a:solidFill>
                  <a:schemeClr val="dk1"/>
                </a:solidFill>
              </a:defRPr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>
                <a:solidFill>
                  <a:schemeClr val="dk1"/>
                </a:solidFill>
              </a:defRPr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>
                <a:solidFill>
                  <a:schemeClr val="dk1"/>
                </a:solidFill>
              </a:defRPr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>
                <a:solidFill>
                  <a:schemeClr val="dk1"/>
                </a:solidFill>
              </a:defRPr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>
                <a:solidFill>
                  <a:schemeClr val="dk1"/>
                </a:solidFill>
              </a:defRPr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>
                <a:solidFill>
                  <a:schemeClr val="dk1"/>
                </a:solidFill>
              </a:defRPr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>
                <a:solidFill>
                  <a:schemeClr val="dk1"/>
                </a:solidFill>
              </a:defRPr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/>
            <a:fld id="{00000000-1234-1234-1234-123412341234}" type="slidenum">
              <a:rPr lang="en" smtClean="0">
                <a:solidFill>
                  <a:srgbClr val="595959"/>
                </a:solidFill>
              </a:rPr>
              <a:pPr defTabSz="1219170"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13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08.12.2024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microsoft.com/office/2018/10/relationships/comments" Target="../comments/modernComment_907_36669A0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mpsv.cz/web/cz/statistiky-1" TargetMode="External"/><Relationship Id="rId4" Type="http://schemas.openxmlformats.org/officeDocument/2006/relationships/hyperlink" Target="http://www.vyzkum-mladez.cz/cs/statistika/indikator/3-pocet-deti-a-mladych-lid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8_FEE85F7B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siv.cz/cs/signaly/#ki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18/10/relationships/comments" Target="../comments/modernComment_8DE_6EB134A0.xm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hyperlink" Target="https://cosiv.cz/cs/signaly/#ki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800">
                <a:latin typeface="Archivo Black" panose="020B0604020202020204" charset="-18"/>
                <a:ea typeface="Roboto" panose="02000000000000000000" pitchFamily="2" charset="0"/>
                <a:cs typeface="Roboto" panose="02000000000000000000" pitchFamily="2" charset="0"/>
              </a:rPr>
              <a:t>Včasná identifikace ohrožených dětí a jejich podpora</a:t>
            </a:r>
            <a:endParaRPr sz="4800">
              <a:latin typeface="Archivo Black" panose="020B0604020202020204" charset="-18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cs-CZ" sz="1850" dirty="0"/>
              <a:t>29.listopadu </a:t>
            </a:r>
            <a:r>
              <a:rPr lang="en" sz="1850" dirty="0"/>
              <a:t>2024</a:t>
            </a:r>
            <a:endParaRPr lang="cs-CZ" sz="185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A8995C0-17C0-B308-A5B3-B9D66DA79F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dirty="0"/>
              <a:t>Projekt Signály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3200" dirty="0"/>
              <a:t>Metodiky ke kartě KID</a:t>
            </a:r>
          </a:p>
        </p:txBody>
      </p:sp>
      <p:pic>
        <p:nvPicPr>
          <p:cNvPr id="2" name="Obrázek 1" descr="Obsah obrázku text, snímek obrazovky, software, Počítačová ikona&#10;&#10;Popis byl vytvořen automaticky">
            <a:extLst>
              <a:ext uri="{FF2B5EF4-FFF2-40B4-BE49-F238E27FC236}">
                <a16:creationId xmlns:a16="http://schemas.microsoft.com/office/drawing/2014/main" id="{450D3A25-DF25-2C3A-D42A-3992423F24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70" t="9620" r="23533" b="4626"/>
          <a:stretch/>
        </p:blipFill>
        <p:spPr bwMode="auto">
          <a:xfrm>
            <a:off x="1407513" y="1876633"/>
            <a:ext cx="3292288" cy="4616115"/>
          </a:xfrm>
          <a:prstGeom prst="rect">
            <a:avLst/>
          </a:prstGeom>
          <a:ln w="6350">
            <a:solidFill>
              <a:schemeClr val="tx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3" descr="Obsah obrázku text, snímek obrazovky, software, Počítačová ikona&#10;&#10;Popis byl vytvořen automaticky">
            <a:extLst>
              <a:ext uri="{FF2B5EF4-FFF2-40B4-BE49-F238E27FC236}">
                <a16:creationId xmlns:a16="http://schemas.microsoft.com/office/drawing/2014/main" id="{286EA525-3C33-9A7E-1963-D6D6B7352A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131" t="9342" r="33095" b="4576"/>
          <a:stretch/>
        </p:blipFill>
        <p:spPr bwMode="auto">
          <a:xfrm>
            <a:off x="4833012" y="1886423"/>
            <a:ext cx="3245971" cy="4606325"/>
          </a:xfrm>
          <a:prstGeom prst="rect">
            <a:avLst/>
          </a:prstGeom>
          <a:ln w="6350">
            <a:solidFill>
              <a:schemeClr val="tx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5">
            <a:extLst>
              <a:ext uri="{FF2B5EF4-FFF2-40B4-BE49-F238E27FC236}">
                <a16:creationId xmlns:a16="http://schemas.microsoft.com/office/drawing/2014/main" id="{60C22A09-8767-B997-6B1A-1E77D8131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2193" y="1892089"/>
            <a:ext cx="3345715" cy="4600659"/>
          </a:xfrm>
          <a:prstGeom prst="rect">
            <a:avLst/>
          </a:prstGeom>
          <a:ln w="6350">
            <a:solidFill>
              <a:schemeClr val="tx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026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lipart, kreslené, ilustrace&#10;&#10;Popis byl vytvořen automaticky">
            <a:extLst>
              <a:ext uri="{FF2B5EF4-FFF2-40B4-BE49-F238E27FC236}">
                <a16:creationId xmlns:a16="http://schemas.microsoft.com/office/drawing/2014/main" id="{637AB1CC-9813-5DA6-EAE7-D68E7463EE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7" t="16146" r="6546" b="5185"/>
          <a:stretch/>
        </p:blipFill>
        <p:spPr>
          <a:xfrm>
            <a:off x="8283077" y="1425339"/>
            <a:ext cx="3908924" cy="4387431"/>
          </a:xfrm>
          <a:prstGeom prst="rect">
            <a:avLst/>
          </a:prstGeom>
        </p:spPr>
      </p:pic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3200" dirty="0"/>
              <a:t>Definice case managera</a:t>
            </a:r>
            <a:endParaRPr lang="en-US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414867" y="1689100"/>
            <a:ext cx="7947061" cy="4106333"/>
          </a:xfr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4999"/>
              </a:lnSpc>
              <a:buNone/>
            </a:pPr>
            <a:r>
              <a:rPr lang="cs-CZ" sz="1733" b="1" dirty="0"/>
              <a:t>Case manažer spolupracuje společně s klientem a odborníky z různých oblastí na hledání řešení nepříznivé životní situace klienta.</a:t>
            </a:r>
          </a:p>
          <a:p>
            <a:pPr>
              <a:lnSpc>
                <a:spcPct val="114999"/>
              </a:lnSpc>
              <a:buNone/>
            </a:pPr>
            <a:endParaRPr lang="cs-CZ" sz="1600" dirty="0"/>
          </a:p>
          <a:p>
            <a:pPr marL="478355" indent="-325959">
              <a:buSzPct val="100000"/>
              <a:buFont typeface="Arial" panose="020B0604020202020204" pitchFamily="34" charset="0"/>
              <a:buChar char="•"/>
            </a:pPr>
            <a:r>
              <a:rPr lang="cs-CZ" sz="1733" b="1" dirty="0"/>
              <a:t>mezioborově síťuje </a:t>
            </a:r>
            <a:r>
              <a:rPr lang="cs-CZ" sz="1733" dirty="0"/>
              <a:t>služby okolo rodiny za účelem její efektivní podpory</a:t>
            </a:r>
          </a:p>
          <a:p>
            <a:pPr marL="478355" indent="-325959">
              <a:buSzPct val="100000"/>
              <a:buFont typeface="Arial" panose="020B0604020202020204" pitchFamily="34" charset="0"/>
              <a:buChar char="•"/>
            </a:pPr>
            <a:r>
              <a:rPr lang="cs-CZ" sz="1733" b="1" dirty="0"/>
              <a:t>rychle a efektivně zmapuje </a:t>
            </a:r>
            <a:r>
              <a:rPr lang="cs-CZ" sz="1733" dirty="0"/>
              <a:t>ochranné a rizikové faktory v rodině (podrobná anamnéza rodiny)</a:t>
            </a:r>
          </a:p>
          <a:p>
            <a:pPr marL="478355" indent="-325959">
              <a:buSzPct val="100000"/>
              <a:buFont typeface="Arial" panose="020B0604020202020204" pitchFamily="34" charset="0"/>
              <a:buChar char="•"/>
            </a:pPr>
            <a:r>
              <a:rPr lang="cs-CZ" sz="1733" dirty="0"/>
              <a:t>sestaví ve spolupráci s dalšími odborníky tzv. </a:t>
            </a:r>
            <a:r>
              <a:rPr lang="cs-CZ" sz="1733" b="1" dirty="0"/>
              <a:t>„plán podpory rodiny“</a:t>
            </a:r>
          </a:p>
          <a:p>
            <a:pPr marL="478355" indent="-325959">
              <a:buSzPct val="100000"/>
              <a:buFont typeface="Arial" panose="020B0604020202020204" pitchFamily="34" charset="0"/>
              <a:buChar char="•"/>
            </a:pPr>
            <a:r>
              <a:rPr lang="cs-CZ" sz="1733" b="1" dirty="0"/>
              <a:t>podporuje spolupráci </a:t>
            </a:r>
            <a:r>
              <a:rPr lang="cs-CZ" sz="1733" dirty="0"/>
              <a:t>mezi rodinou, školou a dalšími institucemi</a:t>
            </a:r>
          </a:p>
          <a:p>
            <a:pPr marL="478355" indent="-325959">
              <a:buSzPct val="100000"/>
              <a:buFont typeface="Arial" panose="020B0604020202020204" pitchFamily="34" charset="0"/>
              <a:buChar char="•"/>
            </a:pPr>
            <a:r>
              <a:rPr lang="cs-CZ" sz="1733" dirty="0"/>
              <a:t>provádí </a:t>
            </a:r>
            <a:r>
              <a:rPr lang="cs-CZ" sz="1733" b="1" dirty="0"/>
              <a:t>pravidelné rozhovory </a:t>
            </a:r>
            <a:r>
              <a:rPr lang="cs-CZ" sz="1733" dirty="0"/>
              <a:t>s rodiči a dítětem/dětmi</a:t>
            </a:r>
          </a:p>
          <a:p>
            <a:pPr marL="478355" indent="-325959">
              <a:buSzPct val="100000"/>
              <a:buFont typeface="Arial" panose="020B0604020202020204" pitchFamily="34" charset="0"/>
              <a:buChar char="•"/>
            </a:pPr>
            <a:r>
              <a:rPr lang="cs-CZ" sz="1733" b="1" dirty="0"/>
              <a:t>reviduje plán podpory </a:t>
            </a:r>
            <a:r>
              <a:rPr lang="cs-CZ" sz="1733" dirty="0"/>
              <a:t>a navrhuje v rámci </a:t>
            </a:r>
            <a:r>
              <a:rPr lang="cs-CZ" sz="1733" b="1" dirty="0"/>
              <a:t>mezioborové spolupráce </a:t>
            </a:r>
            <a:r>
              <a:rPr lang="cs-CZ" sz="1733" dirty="0"/>
              <a:t>další kroky</a:t>
            </a:r>
            <a:endParaRPr lang="cs-CZ" sz="1733" b="1"/>
          </a:p>
          <a:p>
            <a:pPr marL="186262" indent="0">
              <a:buNone/>
            </a:pPr>
            <a:endParaRPr lang="cs-CZ" sz="1600" b="1"/>
          </a:p>
        </p:txBody>
      </p:sp>
    </p:spTree>
    <p:extLst>
      <p:ext uri="{BB962C8B-B14F-4D97-AF65-F5344CB8AC3E}">
        <p14:creationId xmlns:p14="http://schemas.microsoft.com/office/powerpoint/2010/main" val="1466510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3200" dirty="0"/>
              <a:t>Metodická příručka case managementu</a:t>
            </a:r>
            <a:endParaRPr lang="en-US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414867" y="1342736"/>
            <a:ext cx="11362267" cy="4106333"/>
          </a:xfr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233" indent="0">
              <a:lnSpc>
                <a:spcPct val="114999"/>
              </a:lnSpc>
              <a:buNone/>
            </a:pPr>
            <a:r>
              <a:rPr lang="cs-CZ" sz="1867"/>
              <a:t>Co je case management?</a:t>
            </a:r>
            <a:endParaRPr lang="cs-CZ" sz="1867">
              <a:cs typeface="Calibri"/>
            </a:endParaRPr>
          </a:p>
          <a:p>
            <a:pPr marL="4233" indent="0">
              <a:lnSpc>
                <a:spcPct val="114999"/>
              </a:lnSpc>
              <a:buNone/>
            </a:pPr>
            <a:r>
              <a:rPr lang="cs-CZ" sz="1867"/>
              <a:t>Proč jsme vybrali právě case management?</a:t>
            </a:r>
            <a:endParaRPr lang="cs-CZ" sz="1867">
              <a:cs typeface="Calibri"/>
            </a:endParaRPr>
          </a:p>
          <a:p>
            <a:pPr marL="4233" indent="0">
              <a:lnSpc>
                <a:spcPct val="114999"/>
              </a:lnSpc>
              <a:buNone/>
            </a:pPr>
            <a:r>
              <a:rPr lang="cs-CZ" sz="1867"/>
              <a:t>Co case manager potřebuje na začátku své činnosti?</a:t>
            </a:r>
            <a:endParaRPr lang="cs-CZ" sz="1867">
              <a:cs typeface="Calibri"/>
            </a:endParaRPr>
          </a:p>
          <a:p>
            <a:pPr marL="4233" indent="0">
              <a:lnSpc>
                <a:spcPct val="114999"/>
              </a:lnSpc>
              <a:buNone/>
            </a:pPr>
            <a:r>
              <a:rPr lang="cs-CZ" sz="1867"/>
              <a:t>Ukotvení ve školství vs. v oblasti sociální práce</a:t>
            </a:r>
            <a:endParaRPr lang="cs-CZ" sz="1867">
              <a:cs typeface="Calibri"/>
            </a:endParaRPr>
          </a:p>
          <a:p>
            <a:pPr marL="4233" indent="0">
              <a:lnSpc>
                <a:spcPct val="114999"/>
              </a:lnSpc>
              <a:buNone/>
            </a:pPr>
            <a:r>
              <a:rPr lang="cs-CZ" sz="1867"/>
              <a:t>Přínosy využití nástroje CM při práci s rodinami</a:t>
            </a:r>
            <a:endParaRPr lang="cs-CZ" sz="1867">
              <a:cs typeface="Calibri"/>
            </a:endParaRPr>
          </a:p>
          <a:p>
            <a:pPr marL="4233" indent="0">
              <a:lnSpc>
                <a:spcPct val="114999"/>
              </a:lnSpc>
              <a:buNone/>
            </a:pPr>
            <a:r>
              <a:rPr lang="cs-CZ" sz="1867"/>
              <a:t>Požadavky na case managera</a:t>
            </a:r>
            <a:endParaRPr lang="cs-CZ" sz="1867">
              <a:cs typeface="Calibri"/>
            </a:endParaRPr>
          </a:p>
          <a:p>
            <a:pPr marL="4233" indent="0">
              <a:lnSpc>
                <a:spcPct val="114999"/>
              </a:lnSpc>
              <a:buNone/>
            </a:pPr>
            <a:r>
              <a:rPr lang="cs-CZ" sz="1867"/>
              <a:t>Využití nástroje CM v sociální práci vs. ve škole</a:t>
            </a:r>
            <a:endParaRPr lang="cs-CZ" sz="1867">
              <a:cs typeface="Calibri"/>
            </a:endParaRPr>
          </a:p>
          <a:p>
            <a:pPr marL="4233" indent="0">
              <a:lnSpc>
                <a:spcPct val="114999"/>
              </a:lnSpc>
              <a:buNone/>
            </a:pPr>
            <a:r>
              <a:rPr lang="cs-CZ" sz="1867"/>
              <a:t>Nástroje využívané v rámci metody case managementu</a:t>
            </a:r>
            <a:endParaRPr lang="cs-CZ" sz="1867">
              <a:cs typeface="Calibri"/>
            </a:endParaRPr>
          </a:p>
          <a:p>
            <a:pPr marL="4233" indent="0">
              <a:lnSpc>
                <a:spcPct val="114999"/>
              </a:lnSpc>
              <a:buNone/>
            </a:pPr>
            <a:r>
              <a:rPr lang="cs-CZ" sz="1867"/>
              <a:t>Průběh spolupráce CM a rodin</a:t>
            </a:r>
            <a:endParaRPr lang="cs-CZ" sz="1867">
              <a:cs typeface="Calibri"/>
            </a:endParaRPr>
          </a:p>
          <a:p>
            <a:pPr marL="4233" indent="0">
              <a:lnSpc>
                <a:spcPct val="114999"/>
              </a:lnSpc>
              <a:buNone/>
            </a:pPr>
            <a:r>
              <a:rPr lang="cs-CZ" sz="1867"/>
              <a:t>Příklady dobré praxe</a:t>
            </a:r>
            <a:endParaRPr lang="cs-CZ" sz="1867">
              <a:cs typeface="Calibri"/>
            </a:endParaRPr>
          </a:p>
          <a:p>
            <a:pPr marL="4233" indent="0">
              <a:lnSpc>
                <a:spcPct val="114999"/>
              </a:lnSpc>
              <a:buNone/>
            </a:pPr>
            <a:r>
              <a:rPr lang="cs-CZ" sz="1867"/>
              <a:t>Evaluace case managementu</a:t>
            </a:r>
          </a:p>
          <a:p>
            <a:pPr marL="4233" indent="0">
              <a:lnSpc>
                <a:spcPct val="114999"/>
              </a:lnSpc>
              <a:buNone/>
            </a:pPr>
            <a:endParaRPr lang="cs-CZ" sz="1867">
              <a:cs typeface="Calibri"/>
            </a:endParaRPr>
          </a:p>
          <a:p>
            <a:pPr marL="186262" indent="0">
              <a:lnSpc>
                <a:spcPct val="114999"/>
              </a:lnSpc>
              <a:buNone/>
            </a:pPr>
            <a:endParaRPr lang="cs-CZ" sz="1867" b="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C381E3-787E-3A23-5966-D63023128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805" y="1342674"/>
            <a:ext cx="3739596" cy="5159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0202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snímek obrazovky, Písmo&#10;&#10;Popis se vygeneroval automaticky.">
            <a:extLst>
              <a:ext uri="{FF2B5EF4-FFF2-40B4-BE49-F238E27FC236}">
                <a16:creationId xmlns:a16="http://schemas.microsoft.com/office/drawing/2014/main" id="{AD199997-7AEB-7239-A240-A9B298852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567"/>
            <a:ext cx="12419263" cy="68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90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Písmo&#10;&#10;Popis se vygeneroval automaticky.">
            <a:extLst>
              <a:ext uri="{FF2B5EF4-FFF2-40B4-BE49-F238E27FC236}">
                <a16:creationId xmlns:a16="http://schemas.microsoft.com/office/drawing/2014/main" id="{6DC48D1B-D07F-EBC4-A7EE-4455916FE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90"/>
            <a:ext cx="12205369" cy="686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3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klipart, text, kreslené, kresba&#10;&#10;Popis se vygeneroval automaticky.">
            <a:extLst>
              <a:ext uri="{FF2B5EF4-FFF2-40B4-BE49-F238E27FC236}">
                <a16:creationId xmlns:a16="http://schemas.microsoft.com/office/drawing/2014/main" id="{484C2665-E076-E0D7-3D0C-588C8B3E1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031"/>
            <a:ext cx="12192000" cy="68187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6A8BD2-AB85-3F9D-2E92-2BDC2099DB8F}"/>
              </a:ext>
            </a:extLst>
          </p:cNvPr>
          <p:cNvSpPr txBox="1"/>
          <p:nvPr/>
        </p:nvSpPr>
        <p:spPr>
          <a:xfrm>
            <a:off x="3474723" y="-405399"/>
            <a:ext cx="8546387" cy="27837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endParaRPr lang="cs-CZ" sz="2400">
              <a:latin typeface="Roboto"/>
              <a:ea typeface="Roboto"/>
              <a:cs typeface="Roboto"/>
            </a:endParaRPr>
          </a:p>
          <a:p>
            <a:endParaRPr lang="cs-CZ" sz="2400">
              <a:latin typeface="Roboto"/>
              <a:ea typeface="Roboto"/>
              <a:cs typeface="Roboto"/>
            </a:endParaRPr>
          </a:p>
          <a:p>
            <a:endParaRPr lang="cs-CZ" sz="2000" dirty="0">
              <a:latin typeface="Roboto"/>
              <a:ea typeface="Roboto"/>
              <a:cs typeface="Roboto"/>
            </a:endParaRPr>
          </a:p>
          <a:p>
            <a:r>
              <a:rPr lang="cs-CZ" sz="2000" b="1" dirty="0">
                <a:latin typeface="Roboto"/>
                <a:ea typeface="Roboto"/>
              </a:rPr>
              <a:t>Marcela </a:t>
            </a:r>
            <a:r>
              <a:rPr lang="cs-CZ" sz="2000" b="1" dirty="0" err="1">
                <a:latin typeface="Roboto"/>
                <a:ea typeface="Roboto"/>
              </a:rPr>
              <a:t>Belicová</a:t>
            </a:r>
            <a:r>
              <a:rPr lang="cs-CZ" sz="2000" dirty="0">
                <a:latin typeface="Roboto"/>
                <a:ea typeface="Roboto"/>
              </a:rPr>
              <a:t>,</a:t>
            </a:r>
            <a:r>
              <a:rPr lang="cs-CZ" sz="2000" dirty="0">
                <a:solidFill>
                  <a:schemeClr val="dk1"/>
                </a:solidFill>
                <a:latin typeface="Roboto"/>
                <a:ea typeface="Roboto"/>
              </a:rPr>
              <a:t> case managerka a koordinátorka mezioborové platformy Brno, marcela.belicova@so-fa.cz</a:t>
            </a:r>
          </a:p>
          <a:p>
            <a:r>
              <a:rPr lang="cs-CZ" sz="2000" b="1" dirty="0">
                <a:latin typeface="Roboto"/>
                <a:ea typeface="Roboto"/>
              </a:rPr>
              <a:t>Pavlína Procházková</a:t>
            </a:r>
            <a:r>
              <a:rPr lang="cs-CZ" sz="2000" dirty="0">
                <a:latin typeface="Roboto"/>
                <a:ea typeface="Roboto"/>
              </a:rPr>
              <a:t>, </a:t>
            </a:r>
            <a:r>
              <a:rPr lang="cs-CZ" sz="2000" dirty="0">
                <a:solidFill>
                  <a:schemeClr val="dk1"/>
                </a:solidFill>
                <a:latin typeface="Roboto"/>
                <a:ea typeface="Roboto"/>
              </a:rPr>
              <a:t>case managerka a koordinátorka mezioborové platformy Brno, pavlina.prochazkova@so-fa.cz</a:t>
            </a:r>
          </a:p>
          <a:p>
            <a:endParaRPr lang="en-US" sz="2489"/>
          </a:p>
        </p:txBody>
      </p:sp>
    </p:spTree>
    <p:extLst>
      <p:ext uri="{BB962C8B-B14F-4D97-AF65-F5344CB8AC3E}">
        <p14:creationId xmlns:p14="http://schemas.microsoft.com/office/powerpoint/2010/main" val="696588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snímek obrazovky, Písmo, diagram&#10;&#10;Popis se vygeneroval automaticky.">
            <a:extLst>
              <a:ext uri="{FF2B5EF4-FFF2-40B4-BE49-F238E27FC236}">
                <a16:creationId xmlns:a16="http://schemas.microsoft.com/office/drawing/2014/main" id="{EE9C169A-BBD3-2301-B0CE-0BEE9E314F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6905"/>
          <a:stretch/>
        </p:blipFill>
        <p:spPr>
          <a:xfrm>
            <a:off x="415601" y="0"/>
            <a:ext cx="9876716" cy="5807219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1F551876-F75E-D1E7-09EC-EB1F89580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3200" dirty="0"/>
              <a:t>Počet zjištěných případů ohrožení dítěte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68C3D29-9EDE-A6A6-2E55-99F4B54D2561}"/>
              </a:ext>
            </a:extLst>
          </p:cNvPr>
          <p:cNvSpPr txBox="1"/>
          <p:nvPr/>
        </p:nvSpPr>
        <p:spPr>
          <a:xfrm>
            <a:off x="6096000" y="5842445"/>
            <a:ext cx="5680400" cy="666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933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Zdroje: </a:t>
            </a:r>
          </a:p>
          <a:p>
            <a:pPr marL="241294" indent="-241294">
              <a:buClr>
                <a:srgbClr val="FF0000"/>
              </a:buClr>
              <a:buFont typeface="+mj-lt"/>
              <a:buAutoNum type="arabicPeriod"/>
            </a:pPr>
            <a:r>
              <a:rPr lang="cs-CZ" sz="933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www.vyzkum-mladez.cz/cs/statistika/indikator/3-pocet-deti-a-mladych-lidi</a:t>
            </a:r>
            <a:endParaRPr lang="cs-CZ" sz="933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41294" indent="-241294">
              <a:buClr>
                <a:srgbClr val="FF0000"/>
              </a:buClr>
              <a:buFont typeface="+mj-lt"/>
              <a:buAutoNum type="arabicPeriod"/>
            </a:pPr>
            <a:r>
              <a:rPr lang="cs-CZ" sz="933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Vilemínský</a:t>
            </a:r>
            <a:r>
              <a:rPr lang="cs-CZ" sz="933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et al. 2017</a:t>
            </a:r>
          </a:p>
          <a:p>
            <a:pPr marL="241294" indent="-241294">
              <a:buClr>
                <a:srgbClr val="FF0000"/>
              </a:buClr>
              <a:buFont typeface="+mj-lt"/>
              <a:buAutoNum type="arabicPeriod"/>
            </a:pPr>
            <a:r>
              <a:rPr lang="cs-CZ" sz="933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/>
              </a:rPr>
              <a:t>www.mpsv.cz/web/cz/statistiky-1</a:t>
            </a:r>
            <a:r>
              <a:rPr lang="cs-CZ" sz="933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(Roční výkaz o výkonu sociálně právní ochrany dětí za rok 2022)</a:t>
            </a:r>
          </a:p>
        </p:txBody>
      </p:sp>
    </p:spTree>
    <p:extLst>
      <p:ext uri="{BB962C8B-B14F-4D97-AF65-F5344CB8AC3E}">
        <p14:creationId xmlns:p14="http://schemas.microsoft.com/office/powerpoint/2010/main" val="5704336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/>
          <p:nvPr/>
        </p:nvSpPr>
        <p:spPr>
          <a:xfrm>
            <a:off x="450267" y="2013929"/>
            <a:ext cx="9859600" cy="57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2133" b="1">
                <a:latin typeface="Roboto"/>
                <a:ea typeface="Roboto"/>
                <a:cs typeface="Roboto"/>
                <a:sym typeface="Roboto"/>
              </a:rPr>
              <a:t>Průměrný výskyt ve věku 0–18 let ve skupině 25 osob</a:t>
            </a:r>
            <a:endParaRPr sz="2133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411067" y="4753601"/>
            <a:ext cx="10728259" cy="90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2133" b="1">
                <a:latin typeface="Roboto"/>
                <a:ea typeface="Roboto"/>
                <a:cs typeface="Roboto"/>
                <a:sym typeface="Roboto"/>
              </a:rPr>
              <a:t>Průměrně 16 lidí ve skupině 25 osob je vystaveno alespoň jedné negativní zkušenosti v dětství.</a:t>
            </a:r>
            <a:endParaRPr sz="2133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69DD93-B8E1-F99B-A638-0650F9D8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3200" dirty="0"/>
              <a:t>Výskyt negativních zkušeností v dětství (NZD) v české populaci</a:t>
            </a:r>
          </a:p>
        </p:txBody>
      </p:sp>
      <p:pic>
        <p:nvPicPr>
          <p:cNvPr id="4" name="Google Shape;151;p16">
            <a:extLst>
              <a:ext uri="{FF2B5EF4-FFF2-40B4-BE49-F238E27FC236}">
                <a16:creationId xmlns:a16="http://schemas.microsoft.com/office/drawing/2014/main" id="{CF20C81C-3562-6098-200D-9845D2C0D7A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0536" b="34864"/>
          <a:stretch/>
        </p:blipFill>
        <p:spPr>
          <a:xfrm>
            <a:off x="1" y="2454014"/>
            <a:ext cx="9859600" cy="2243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 descr="Obsah obrázku text, kreslené, snímek obrazovky, klipart&#10;&#10;Popis byl vytvořen automaticky">
            <a:extLst>
              <a:ext uri="{FF2B5EF4-FFF2-40B4-BE49-F238E27FC236}">
                <a16:creationId xmlns:a16="http://schemas.microsoft.com/office/drawing/2014/main" id="{9BC3B53F-36C9-105B-96EA-CEFD63DAA6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18" b="8660"/>
          <a:stretch/>
        </p:blipFill>
        <p:spPr>
          <a:xfrm>
            <a:off x="1245625" y="0"/>
            <a:ext cx="10081345" cy="68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18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cs-CZ" sz="3600" dirty="0">
                <a:latin typeface="Archivo Black"/>
              </a:rPr>
              <a:t>Nástroje pro včasnou identifikaci ohrožených dětí a rodin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664165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cs-CZ" sz="3200" dirty="0"/>
              <a:t>Karta KID</a:t>
            </a:r>
            <a:br>
              <a:rPr lang="cs-CZ" sz="3200" dirty="0"/>
            </a:br>
            <a:r>
              <a:rPr lang="cs-CZ" sz="3200" dirty="0"/>
              <a:t>(</a:t>
            </a:r>
            <a:r>
              <a:rPr lang="cs-CZ" sz="3200" dirty="0">
                <a:solidFill>
                  <a:srgbClr val="FF3817"/>
                </a:solidFill>
              </a:rPr>
              <a:t>K</a:t>
            </a:r>
            <a:r>
              <a:rPr lang="cs-CZ" sz="3200" dirty="0"/>
              <a:t>ooperace, </a:t>
            </a:r>
            <a:r>
              <a:rPr lang="cs-CZ" sz="3200" dirty="0">
                <a:solidFill>
                  <a:srgbClr val="FF3817"/>
                </a:solidFill>
              </a:rPr>
              <a:t>I</a:t>
            </a:r>
            <a:r>
              <a:rPr lang="cs-CZ" sz="3200" dirty="0"/>
              <a:t>dentifikace, </a:t>
            </a:r>
            <a:r>
              <a:rPr lang="cs-CZ" sz="3200" dirty="0">
                <a:solidFill>
                  <a:srgbClr val="FF3817"/>
                </a:solidFill>
              </a:rPr>
              <a:t>D</a:t>
            </a:r>
            <a:r>
              <a:rPr lang="cs-CZ" sz="3200" dirty="0"/>
              <a:t>ůvěra)</a:t>
            </a:r>
            <a:br>
              <a:rPr lang="cs-CZ" sz="1850" dirty="0"/>
            </a:b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6262" indent="0">
              <a:buNone/>
            </a:pPr>
            <a:endParaRPr lang="cs-CZ" b="1"/>
          </a:p>
          <a:p>
            <a:pPr marL="186262" indent="0">
              <a:buNone/>
            </a:pPr>
            <a:endParaRPr lang="pl-PL"/>
          </a:p>
          <a:p>
            <a:pPr marL="186262" indent="0">
              <a:buNone/>
            </a:pPr>
            <a:endParaRPr lang="pl-PL"/>
          </a:p>
          <a:p>
            <a:pPr marL="186262" indent="0">
              <a:buNone/>
            </a:pPr>
            <a:endParaRPr lang="pl-PL"/>
          </a:p>
          <a:p>
            <a:pPr marL="186262" indent="0">
              <a:buNone/>
            </a:pPr>
            <a:endParaRPr lang="pl-PL"/>
          </a:p>
          <a:p>
            <a:pPr marL="186262" indent="0">
              <a:buNone/>
            </a:pPr>
            <a:endParaRPr lang="pl-PL"/>
          </a:p>
          <a:p>
            <a:pPr marL="186262" indent="0">
              <a:buNone/>
            </a:pPr>
            <a:endParaRPr lang="pl-PL"/>
          </a:p>
          <a:p>
            <a:pPr marL="186262" indent="0">
              <a:buNone/>
            </a:pPr>
            <a:endParaRPr lang="pl-PL"/>
          </a:p>
          <a:p>
            <a:pPr marL="186262" indent="0">
              <a:buNone/>
            </a:pPr>
            <a:endParaRPr lang="pl-PL"/>
          </a:p>
          <a:p>
            <a:pPr marL="186262" indent="0">
              <a:buNone/>
            </a:pPr>
            <a:endParaRPr lang="pl-PL"/>
          </a:p>
          <a:p>
            <a:pPr marL="186262" indent="0">
              <a:buNone/>
            </a:pPr>
            <a:endParaRPr lang="pl-PL"/>
          </a:p>
          <a:p>
            <a:pPr marL="186262" indent="0">
              <a:buNone/>
            </a:pPr>
            <a:endParaRPr lang="pl-PL"/>
          </a:p>
          <a:p>
            <a:pPr marL="186262" indent="0">
              <a:buNone/>
            </a:pPr>
            <a:endParaRPr lang="pl-PL"/>
          </a:p>
          <a:p>
            <a:pPr marL="186262" indent="0">
              <a:buNone/>
            </a:pPr>
            <a:r>
              <a:rPr lang="pl-PL"/>
              <a:t>						</a:t>
            </a:r>
          </a:p>
          <a:p>
            <a:pPr marL="186262" indent="0">
              <a:buNone/>
            </a:pPr>
            <a:endParaRPr lang="pl-PL"/>
          </a:p>
          <a:p>
            <a:pPr marL="186262" indent="0">
              <a:buNone/>
            </a:pPr>
            <a:endParaRPr lang="pl-PL"/>
          </a:p>
          <a:p>
            <a:pPr marL="186262" indent="0">
              <a:buNone/>
            </a:pPr>
            <a:endParaRPr lang="pl-PL"/>
          </a:p>
          <a:p>
            <a:pPr marL="186262" indent="0">
              <a:buNone/>
            </a:pPr>
            <a:endParaRPr lang="pl-PL"/>
          </a:p>
          <a:p>
            <a:pPr marL="186262" indent="0">
              <a:buNone/>
            </a:pPr>
            <a:endParaRPr lang="pl-PL"/>
          </a:p>
          <a:p>
            <a:pPr marL="186262" indent="0" algn="r">
              <a:buNone/>
            </a:pPr>
            <a:r>
              <a:rPr lang="pl-PL" sz="2000"/>
              <a:t>					            </a:t>
            </a:r>
            <a:r>
              <a:rPr lang="pl-PL" sz="2000" err="1"/>
              <a:t>Odkaz</a:t>
            </a:r>
            <a:r>
              <a:rPr lang="pl-PL" sz="2000"/>
              <a:t> pro </a:t>
            </a:r>
            <a:r>
              <a:rPr lang="pl-PL" sz="2000" err="1"/>
              <a:t>stažení</a:t>
            </a:r>
            <a:r>
              <a:rPr lang="pl-PL" sz="2000"/>
              <a:t> karty KID </a:t>
            </a:r>
            <a:r>
              <a:rPr lang="pl-PL" sz="2000" err="1"/>
              <a:t>najdete</a:t>
            </a:r>
            <a:r>
              <a:rPr lang="pl-PL" sz="2000"/>
              <a:t> </a:t>
            </a:r>
            <a:r>
              <a:rPr lang="pl-PL" sz="2000">
                <a:hlinkClick r:id="rId3"/>
              </a:rPr>
              <a:t>zde</a:t>
            </a:r>
            <a:r>
              <a:rPr lang="pl-PL" sz="2000"/>
              <a:t>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008" y="1948485"/>
            <a:ext cx="2648633" cy="3789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369" y="1948486"/>
            <a:ext cx="2669473" cy="378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702" y="1948486"/>
            <a:ext cx="2650500" cy="3777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0070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925" y="231415"/>
            <a:ext cx="4789475" cy="4407016"/>
          </a:xfrm>
          <a:prstGeom prst="rect">
            <a:avLst/>
          </a:prstGeom>
        </p:spPr>
      </p:pic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lvl="0"/>
            <a:r>
              <a:rPr lang="cs-CZ" sz="3200" dirty="0">
                <a:latin typeface="Arial"/>
                <a:cs typeface="Arial"/>
              </a:rPr>
              <a:t>Co dělat, když… „obecně“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11360801" cy="4555200"/>
          </a:xfrm>
        </p:spPr>
        <p:txBody>
          <a:bodyPr>
            <a:noAutofit/>
          </a:bodyPr>
          <a:lstStyle/>
          <a:p>
            <a:pPr marL="186055" indent="0">
              <a:lnSpc>
                <a:spcPct val="125000"/>
              </a:lnSpc>
              <a:buNone/>
            </a:pPr>
            <a:r>
              <a:rPr lang="cs-CZ" sz="1850" b="1" dirty="0">
                <a:latin typeface="Arial"/>
                <a:cs typeface="Arial"/>
              </a:rPr>
              <a:t>Akutní ohrožení</a:t>
            </a:r>
          </a:p>
          <a:p>
            <a:pPr marL="608965" indent="-42291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sz="1850" b="1" dirty="0">
                <a:latin typeface="Arial"/>
                <a:cs typeface="Arial"/>
              </a:rPr>
              <a:t>bezprostřední ohrožení</a:t>
            </a:r>
            <a:r>
              <a:rPr lang="cs-CZ" sz="1850" dirty="0">
                <a:latin typeface="Arial"/>
                <a:cs typeface="Arial"/>
              </a:rPr>
              <a:t> zdraví nebo života dítěte</a:t>
            </a:r>
          </a:p>
          <a:p>
            <a:pPr marL="608965" indent="-42291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sz="1850" dirty="0">
                <a:latin typeface="Arial"/>
                <a:cs typeface="Arial"/>
              </a:rPr>
              <a:t>intervence ve prospěch dítěte je </a:t>
            </a:r>
            <a:r>
              <a:rPr lang="cs-CZ" sz="1850" b="1" dirty="0">
                <a:latin typeface="Arial"/>
                <a:cs typeface="Arial"/>
              </a:rPr>
              <a:t>neodkladná</a:t>
            </a:r>
          </a:p>
          <a:p>
            <a:pPr marL="608965" indent="-42291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sz="1850" dirty="0">
                <a:latin typeface="Arial"/>
                <a:cs typeface="Arial"/>
              </a:rPr>
              <a:t>zajistit </a:t>
            </a:r>
            <a:r>
              <a:rPr lang="cs-CZ" sz="1850" b="1" dirty="0">
                <a:latin typeface="Arial"/>
                <a:cs typeface="Arial"/>
              </a:rPr>
              <a:t>bezpečí,</a:t>
            </a:r>
            <a:r>
              <a:rPr lang="cs-CZ" sz="1850" dirty="0">
                <a:latin typeface="Arial"/>
                <a:cs typeface="Arial"/>
              </a:rPr>
              <a:t> poskytnout </a:t>
            </a:r>
            <a:r>
              <a:rPr lang="cs-CZ" sz="1850" b="1" dirty="0">
                <a:latin typeface="Arial"/>
                <a:cs typeface="Arial"/>
              </a:rPr>
              <a:t>první pomoc</a:t>
            </a:r>
          </a:p>
          <a:p>
            <a:pPr marL="608965" indent="-42291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sz="1850" b="1" dirty="0">
                <a:latin typeface="Arial"/>
                <a:cs typeface="Arial"/>
              </a:rPr>
              <a:t>Oznamovací povinnost</a:t>
            </a:r>
            <a:r>
              <a:rPr lang="cs-CZ" sz="1850" dirty="0">
                <a:latin typeface="Arial"/>
                <a:cs typeface="Arial"/>
              </a:rPr>
              <a:t> = kontaktovat PČR/státní zastupitelství a OSPOD.</a:t>
            </a:r>
            <a:endParaRPr lang="cs-CZ" sz="1850" b="1" dirty="0">
              <a:latin typeface="Arial"/>
              <a:cs typeface="Arial"/>
            </a:endParaRPr>
          </a:p>
          <a:p>
            <a:pPr marL="186055" indent="0">
              <a:lnSpc>
                <a:spcPct val="125000"/>
              </a:lnSpc>
              <a:buNone/>
            </a:pPr>
            <a:endParaRPr lang="cs-CZ" sz="1850" dirty="0">
              <a:latin typeface="Arial"/>
              <a:cs typeface="Arial"/>
            </a:endParaRPr>
          </a:p>
          <a:p>
            <a:pPr marL="186055" indent="0">
              <a:lnSpc>
                <a:spcPct val="125000"/>
              </a:lnSpc>
              <a:buNone/>
            </a:pPr>
            <a:r>
              <a:rPr lang="cs-CZ" sz="1850" b="1" dirty="0">
                <a:latin typeface="Arial"/>
                <a:cs typeface="Arial"/>
              </a:rPr>
              <a:t>Chronické ohrožení</a:t>
            </a:r>
          </a:p>
          <a:p>
            <a:pPr marL="608965" indent="-42291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sz="1850" dirty="0">
                <a:latin typeface="Arial"/>
                <a:cs typeface="Arial"/>
              </a:rPr>
              <a:t>situace, které </a:t>
            </a:r>
            <a:r>
              <a:rPr lang="cs-CZ" sz="1850" b="1" dirty="0">
                <a:latin typeface="Arial"/>
                <a:cs typeface="Arial"/>
              </a:rPr>
              <a:t>mohou mít dlouhodobý vliv</a:t>
            </a:r>
            <a:r>
              <a:rPr lang="cs-CZ" sz="1850" dirty="0">
                <a:latin typeface="Arial"/>
                <a:cs typeface="Arial"/>
              </a:rPr>
              <a:t> na zdraví a vývoj dítěte</a:t>
            </a:r>
          </a:p>
          <a:p>
            <a:pPr marL="608965" indent="-42291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sz="1850" dirty="0">
                <a:latin typeface="Arial"/>
                <a:cs typeface="Arial"/>
              </a:rPr>
              <a:t>dítě </a:t>
            </a:r>
            <a:r>
              <a:rPr lang="cs-CZ" sz="1850" b="1" dirty="0">
                <a:latin typeface="Arial"/>
                <a:cs typeface="Arial"/>
              </a:rPr>
              <a:t>není bezprostředně ohroženo</a:t>
            </a:r>
            <a:r>
              <a:rPr lang="cs-CZ" sz="1850" dirty="0">
                <a:latin typeface="Arial"/>
                <a:cs typeface="Arial"/>
              </a:rPr>
              <a:t> (např. Bytová nestabilita, snížené rodičovské kompetence, experimentování s návykovými látkami, špatná ekonomická situace rodiny apod.)</a:t>
            </a:r>
          </a:p>
          <a:p>
            <a:pPr marL="608965" indent="-42291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sz="1850" u="sng" dirty="0">
                <a:latin typeface="Arial"/>
                <a:cs typeface="Arial"/>
              </a:rPr>
              <a:t>ve všech případech neudělám chybu, když </a:t>
            </a:r>
            <a:r>
              <a:rPr lang="cs-CZ" sz="1850" b="1" u="sng" dirty="0">
                <a:latin typeface="Arial"/>
                <a:cs typeface="Arial"/>
              </a:rPr>
              <a:t>provedu rozhovor</a:t>
            </a:r>
            <a:r>
              <a:rPr lang="cs-CZ" sz="1850" u="sng" dirty="0">
                <a:latin typeface="Arial"/>
                <a:cs typeface="Arial"/>
              </a:rPr>
              <a:t> s dítětem, </a:t>
            </a:r>
            <a:r>
              <a:rPr lang="cs-CZ" sz="1850" b="1" u="sng" dirty="0">
                <a:latin typeface="Arial"/>
                <a:cs typeface="Arial"/>
              </a:rPr>
              <a:t>konzultuji </a:t>
            </a:r>
            <a:r>
              <a:rPr lang="cs-CZ" sz="1850" u="sng" dirty="0">
                <a:latin typeface="Arial"/>
                <a:cs typeface="Arial"/>
              </a:rPr>
              <a:t>s kolegou, obrátím se na odborníka.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28" y="-464695"/>
            <a:ext cx="3789680" cy="38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24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925" y="231415"/>
            <a:ext cx="4789475" cy="4407016"/>
          </a:xfrm>
          <a:prstGeom prst="rect">
            <a:avLst/>
          </a:prstGeom>
        </p:spPr>
      </p:pic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lvl="0"/>
            <a:r>
              <a:rPr lang="cs-CZ" sz="3200" dirty="0">
                <a:latin typeface="Arial"/>
                <a:cs typeface="Arial"/>
              </a:rPr>
              <a:t>Co dělat, když…“konkrétně“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11360801" cy="4555200"/>
          </a:xfrm>
        </p:spPr>
        <p:txBody>
          <a:bodyPr>
            <a:noAutofit/>
          </a:bodyPr>
          <a:lstStyle/>
          <a:p>
            <a:pPr marL="186055" indent="0">
              <a:lnSpc>
                <a:spcPct val="125000"/>
              </a:lnSpc>
              <a:buNone/>
            </a:pPr>
            <a:r>
              <a:rPr lang="cs-CZ" sz="1850" b="1" dirty="0">
                <a:latin typeface="Arial"/>
                <a:cs typeface="Arial"/>
              </a:rPr>
              <a:t>Příklady možných situací:</a:t>
            </a:r>
          </a:p>
          <a:p>
            <a:pPr marL="608965" indent="-42291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sz="1850" dirty="0">
                <a:latin typeface="Arial"/>
                <a:cs typeface="Arial"/>
              </a:rPr>
              <a:t>když se domnívám, že je rodina ohrožena ztrátou bydlení</a:t>
            </a:r>
          </a:p>
          <a:p>
            <a:pPr marL="608965" indent="-42291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sz="1850" dirty="0">
                <a:latin typeface="Arial"/>
                <a:cs typeface="Arial"/>
              </a:rPr>
              <a:t>když se domnívám, že je s dítětem ze strany rodičů špatně zacházeno</a:t>
            </a:r>
          </a:p>
          <a:p>
            <a:pPr marL="608965" indent="-42291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sz="1850" dirty="0">
                <a:latin typeface="Arial"/>
                <a:cs typeface="Arial"/>
              </a:rPr>
              <a:t>když se domnívám, že si dítě ubližuje</a:t>
            </a:r>
          </a:p>
          <a:p>
            <a:pPr marL="608965" indent="-42291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cs-CZ" sz="1850" dirty="0">
                <a:latin typeface="Arial"/>
                <a:cs typeface="Arial"/>
              </a:rPr>
              <a:t>když mám podezření, že je dítě svědkem domácího násilí</a:t>
            </a:r>
          </a:p>
        </p:txBody>
      </p:sp>
      <p:pic>
        <p:nvPicPr>
          <p:cNvPr id="9" name="Obrázek 8" descr="Obsah obrázku text, Písmo, snímek obrazovky, papír&#10;&#10;Popis se vygeneroval automaticky.">
            <a:extLst>
              <a:ext uri="{FF2B5EF4-FFF2-40B4-BE49-F238E27FC236}">
                <a16:creationId xmlns:a16="http://schemas.microsoft.com/office/drawing/2014/main" id="{A1F0E463-F6C8-B8F8-8A66-CD67BBA08F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268" r="49436" b="68409"/>
          <a:stretch/>
        </p:blipFill>
        <p:spPr>
          <a:xfrm>
            <a:off x="608446" y="3434891"/>
            <a:ext cx="6571230" cy="264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22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cs-CZ" sz="3200" dirty="0"/>
              <a:t>Karta KID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414867" y="1507803"/>
            <a:ext cx="11362267" cy="4971036"/>
          </a:xfrm>
        </p:spPr>
        <p:txBody>
          <a:bodyPr vert="horz" lIns="91440" tIns="45720" rIns="91440" bIns="45720" rtlCol="0" anchor="t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350" indent="0">
              <a:buNone/>
            </a:pPr>
            <a:r>
              <a:rPr lang="cs-CZ" sz="1850" b="1" dirty="0"/>
              <a:t>PRO ODBORNÍKY	       PRO DĚTI	                  PRO RODIČE                   PRO VEŘEJNOST</a:t>
            </a:r>
            <a:endParaRPr lang="cs-CZ" sz="1850" dirty="0"/>
          </a:p>
          <a:p>
            <a:pPr marL="186055" indent="0">
              <a:buNone/>
            </a:pPr>
            <a:endParaRPr lang="pl-PL"/>
          </a:p>
          <a:p>
            <a:pPr marL="186055" indent="0">
              <a:buNone/>
            </a:pPr>
            <a:endParaRPr lang="pl-PL"/>
          </a:p>
          <a:p>
            <a:pPr marL="186055" indent="0">
              <a:buNone/>
            </a:pPr>
            <a:endParaRPr lang="pl-PL"/>
          </a:p>
          <a:p>
            <a:pPr marL="186055" indent="0">
              <a:buNone/>
            </a:pPr>
            <a:endParaRPr lang="pl-PL"/>
          </a:p>
          <a:p>
            <a:pPr marL="186055" indent="0">
              <a:buNone/>
            </a:pPr>
            <a:endParaRPr lang="pl-PL"/>
          </a:p>
          <a:p>
            <a:pPr marL="186055" indent="0">
              <a:buNone/>
            </a:pPr>
            <a:endParaRPr lang="pl-PL"/>
          </a:p>
          <a:p>
            <a:pPr marL="186055" indent="0">
              <a:buNone/>
            </a:pPr>
            <a:endParaRPr lang="pl-PL"/>
          </a:p>
          <a:p>
            <a:pPr marL="186055" indent="0">
              <a:buNone/>
            </a:pPr>
            <a:endParaRPr lang="pl-PL"/>
          </a:p>
          <a:p>
            <a:pPr marL="186055" indent="0">
              <a:buNone/>
            </a:pPr>
            <a:endParaRPr lang="pl-PL"/>
          </a:p>
          <a:p>
            <a:pPr marL="186055" indent="0">
              <a:buNone/>
            </a:pPr>
            <a:endParaRPr lang="pl-PL"/>
          </a:p>
          <a:p>
            <a:pPr marL="186055" indent="0">
              <a:buNone/>
            </a:pPr>
            <a:r>
              <a:rPr lang="pl-PL" sz="1850" dirty="0"/>
              <a:t>						</a:t>
            </a:r>
          </a:p>
          <a:p>
            <a:pPr marL="186055" indent="0">
              <a:buNone/>
            </a:pPr>
            <a:endParaRPr lang="pl-PL"/>
          </a:p>
          <a:p>
            <a:pPr marL="186055" indent="0">
              <a:buNone/>
            </a:pPr>
            <a:endParaRPr lang="pl-PL"/>
          </a:p>
          <a:p>
            <a:pPr marL="186055" indent="0">
              <a:buNone/>
            </a:pPr>
            <a:endParaRPr lang="pl-PL"/>
          </a:p>
          <a:p>
            <a:pPr marL="186055" indent="0">
              <a:buNone/>
            </a:pPr>
            <a:endParaRPr lang="pl-PL"/>
          </a:p>
          <a:p>
            <a:pPr marL="186055" indent="0">
              <a:buNone/>
            </a:pPr>
            <a:endParaRPr lang="pl-PL"/>
          </a:p>
          <a:p>
            <a:pPr marL="186055" indent="0" algn="r">
              <a:buNone/>
            </a:pPr>
            <a:r>
              <a:rPr lang="pl-PL" sz="1467" dirty="0"/>
              <a:t>					            </a:t>
            </a:r>
            <a:r>
              <a:rPr lang="pl-PL" sz="1467" dirty="0" err="1"/>
              <a:t>Odkaz</a:t>
            </a:r>
            <a:r>
              <a:rPr lang="pl-PL" sz="1467" dirty="0"/>
              <a:t> pro </a:t>
            </a:r>
            <a:r>
              <a:rPr lang="pl-PL" sz="1467" dirty="0" err="1"/>
              <a:t>stažení</a:t>
            </a:r>
            <a:r>
              <a:rPr lang="pl-PL" sz="1467" dirty="0"/>
              <a:t> karty KID </a:t>
            </a:r>
            <a:r>
              <a:rPr lang="pl-PL" sz="1467" dirty="0" err="1"/>
              <a:t>najdete</a:t>
            </a:r>
            <a:r>
              <a:rPr lang="pl-PL" sz="1467" dirty="0"/>
              <a:t> </a:t>
            </a:r>
            <a:r>
              <a:rPr lang="pl-PL" sz="1467" dirty="0">
                <a:hlinkClick r:id="rId4"/>
              </a:rPr>
              <a:t>zde</a:t>
            </a:r>
            <a:r>
              <a:rPr lang="pl-PL" sz="1467" dirty="0"/>
              <a:t>.</a:t>
            </a:r>
          </a:p>
          <a:p>
            <a:pPr marL="186055" indent="0">
              <a:buNone/>
            </a:pPr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A676985-4A36-4B62-9DF8-DB0F45C81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5914" y="1963207"/>
            <a:ext cx="2737692" cy="3777557"/>
          </a:xfrm>
          <a:prstGeom prst="rect">
            <a:avLst/>
          </a:prstGeom>
          <a:ln w="6350">
            <a:solidFill>
              <a:schemeClr val="tx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599" y="1963207"/>
            <a:ext cx="2650500" cy="3777557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12B63C6-DD10-2306-F9FC-D3B54D2BEE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4974" y="1963207"/>
            <a:ext cx="2769036" cy="3777557"/>
          </a:xfrm>
          <a:prstGeom prst="rect">
            <a:avLst/>
          </a:prstGeom>
          <a:ln w="6350">
            <a:solidFill>
              <a:schemeClr val="tx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8E23EAEB-6CCF-B2FA-87E6-7FC4354A389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69"/>
          <a:stretch/>
        </p:blipFill>
        <p:spPr>
          <a:xfrm>
            <a:off x="9093810" y="1963207"/>
            <a:ext cx="2733156" cy="3777557"/>
          </a:xfrm>
          <a:prstGeom prst="rect">
            <a:avLst/>
          </a:prstGeom>
          <a:ln w="6350">
            <a:solidFill>
              <a:schemeClr val="tx2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710710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Motiv systém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celář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2BC67A657866943980172FC1EF64006" ma:contentTypeVersion="15" ma:contentTypeDescription="Vytvoří nový dokument" ma:contentTypeScope="" ma:versionID="6a2154128a8286102bdf81fc476a915e">
  <xsd:schema xmlns:xsd="http://www.w3.org/2001/XMLSchema" xmlns:xs="http://www.w3.org/2001/XMLSchema" xmlns:p="http://schemas.microsoft.com/office/2006/metadata/properties" xmlns:ns2="730cd802-43ab-4359-ba15-8f18b45cff65" xmlns:ns3="c794dcdd-beb1-4647-9db5-ecdedd370739" targetNamespace="http://schemas.microsoft.com/office/2006/metadata/properties" ma:root="true" ma:fieldsID="6f11396e0ba59becb2ab5f44d7dd9e77" ns2:_="" ns3:_="">
    <xsd:import namespace="730cd802-43ab-4359-ba15-8f18b45cff65"/>
    <xsd:import namespace="c794dcdd-beb1-4647-9db5-ecdedd37073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cd802-43ab-4359-ba15-8f18b45cff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a21d15b0-ed91-4789-9d85-f3f6564b078b}" ma:internalName="TaxCatchAll" ma:showField="CatchAllData" ma:web="730cd802-43ab-4359-ba15-8f18b45cff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94dcdd-beb1-4647-9db5-ecdedd3707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12cf72de-9443-4040-88a4-51cef0f4d8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94dcdd-beb1-4647-9db5-ecdedd370739">
      <Terms xmlns="http://schemas.microsoft.com/office/infopath/2007/PartnerControls"/>
    </lcf76f155ced4ddcb4097134ff3c332f>
    <TaxCatchAll xmlns="730cd802-43ab-4359-ba15-8f18b45cff6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2FB252-5D46-4DEB-A0B4-5701EF103C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0cd802-43ab-4359-ba15-8f18b45cff65"/>
    <ds:schemaRef ds:uri="c794dcdd-beb1-4647-9db5-ecdedd3707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B1ED19-F700-4E2A-86C3-74F12040D109}">
  <ds:schemaRefs>
    <ds:schemaRef ds:uri="http://schemas.microsoft.com/office/2006/metadata/properties"/>
    <ds:schemaRef ds:uri="http://schemas.microsoft.com/office/infopath/2007/PartnerControls"/>
    <ds:schemaRef ds:uri="c794dcdd-beb1-4647-9db5-ecdedd370739"/>
    <ds:schemaRef ds:uri="730cd802-43ab-4359-ba15-8f18b45cff65"/>
  </ds:schemaRefs>
</ds:datastoreItem>
</file>

<file path=customXml/itemProps3.xml><?xml version="1.0" encoding="utf-8"?>
<ds:datastoreItem xmlns:ds="http://schemas.openxmlformats.org/officeDocument/2006/customXml" ds:itemID="{3E3CAFE0-615B-4E86-9F95-C0930E250A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562</Words>
  <Application>Microsoft Office PowerPoint</Application>
  <PresentationFormat>Širokoúhlá obrazovka</PresentationFormat>
  <Paragraphs>99</Paragraphs>
  <Slides>15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Archivo Black</vt:lpstr>
      <vt:lpstr>Arial</vt:lpstr>
      <vt:lpstr>Calibri</vt:lpstr>
      <vt:lpstr>Roboto</vt:lpstr>
      <vt:lpstr>Motiv systému Office</vt:lpstr>
      <vt:lpstr>Včasná identifikace ohrožených dětí a jejich podpora</vt:lpstr>
      <vt:lpstr>Počet zjištěných případů ohrožení dítěte</vt:lpstr>
      <vt:lpstr>Výskyt negativních zkušeností v dětství (NZD) v české populaci</vt:lpstr>
      <vt:lpstr>Prezentace aplikace PowerPoint</vt:lpstr>
      <vt:lpstr>Nástroje pro včasnou identifikaci ohrožených dětí a rodin</vt:lpstr>
      <vt:lpstr>Karta KID (Kooperace, Identifikace, Důvěra) </vt:lpstr>
      <vt:lpstr>Co dělat, když… „obecně“</vt:lpstr>
      <vt:lpstr>Co dělat, když…“konkrétně“</vt:lpstr>
      <vt:lpstr>Karta KID</vt:lpstr>
      <vt:lpstr>Metodiky ke kartě KID</vt:lpstr>
      <vt:lpstr>Definice case managera</vt:lpstr>
      <vt:lpstr>Metodická příručka case managementu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Kohoutek</dc:creator>
  <cp:lastModifiedBy>Tomáš Kohoutek</cp:lastModifiedBy>
  <cp:revision>60</cp:revision>
  <dcterms:created xsi:type="dcterms:W3CDTF">2024-11-26T11:36:56Z</dcterms:created>
  <dcterms:modified xsi:type="dcterms:W3CDTF">2024-12-08T21:45:55Z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0x010100B2BC67A657866943980172FC1EF64006</vt:lpwstr>
  </property>
  <property fmtid="{D5CDD505-2E9C-101B-9397-08002B2CF9AE}" pid="3" name="MediaServiceImageTags">
    <vt:lpwstr/>
  </property>
</Properties>
</file>