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91" r:id="rId3"/>
    <p:sldId id="280" r:id="rId4"/>
    <p:sldId id="334" r:id="rId5"/>
    <p:sldId id="330" r:id="rId6"/>
    <p:sldId id="333" r:id="rId7"/>
    <p:sldId id="289" r:id="rId8"/>
    <p:sldId id="328" r:id="rId9"/>
    <p:sldId id="329" r:id="rId10"/>
    <p:sldId id="327" r:id="rId11"/>
    <p:sldId id="326" r:id="rId12"/>
    <p:sldId id="338" r:id="rId13"/>
    <p:sldId id="269" r:id="rId14"/>
    <p:sldId id="340" r:id="rId15"/>
    <p:sldId id="339" r:id="rId16"/>
    <p:sldId id="308" r:id="rId17"/>
    <p:sldId id="309" r:id="rId18"/>
    <p:sldId id="276" r:id="rId19"/>
    <p:sldId id="290" r:id="rId20"/>
    <p:sldId id="283" r:id="rId21"/>
    <p:sldId id="307" r:id="rId22"/>
    <p:sldId id="270" r:id="rId23"/>
    <p:sldId id="284" r:id="rId24"/>
    <p:sldId id="336" r:id="rId25"/>
    <p:sldId id="331" r:id="rId26"/>
    <p:sldId id="285" r:id="rId27"/>
    <p:sldId id="337" r:id="rId28"/>
    <p:sldId id="299" r:id="rId29"/>
    <p:sldId id="272" r:id="rId30"/>
    <p:sldId id="273" r:id="rId31"/>
    <p:sldId id="292" r:id="rId32"/>
    <p:sldId id="282" r:id="rId33"/>
    <p:sldId id="341" r:id="rId34"/>
    <p:sldId id="342" r:id="rId35"/>
    <p:sldId id="274" r:id="rId36"/>
    <p:sldId id="332" r:id="rId37"/>
    <p:sldId id="257" r:id="rId38"/>
    <p:sldId id="261" r:id="rId39"/>
    <p:sldId id="313" r:id="rId40"/>
    <p:sldId id="263" r:id="rId41"/>
    <p:sldId id="314" r:id="rId42"/>
    <p:sldId id="318" r:id="rId43"/>
    <p:sldId id="277" r:id="rId44"/>
    <p:sldId id="321" r:id="rId45"/>
    <p:sldId id="322" r:id="rId46"/>
    <p:sldId id="323" r:id="rId47"/>
    <p:sldId id="293" r:id="rId48"/>
    <p:sldId id="294" r:id="rId49"/>
    <p:sldId id="295" r:id="rId50"/>
    <p:sldId id="296" r:id="rId51"/>
    <p:sldId id="297" r:id="rId52"/>
    <p:sldId id="298" r:id="rId53"/>
    <p:sldId id="306" r:id="rId54"/>
    <p:sldId id="265" r:id="rId55"/>
    <p:sldId id="266" r:id="rId56"/>
    <p:sldId id="267" r:id="rId57"/>
    <p:sldId id="278" r:id="rId58"/>
    <p:sldId id="279" r:id="rId59"/>
    <p:sldId id="287" r:id="rId60"/>
    <p:sldId id="300" r:id="rId61"/>
    <p:sldId id="301" r:id="rId62"/>
    <p:sldId id="302" r:id="rId63"/>
    <p:sldId id="310" r:id="rId64"/>
    <p:sldId id="303" r:id="rId65"/>
    <p:sldId id="304" r:id="rId66"/>
    <p:sldId id="259" r:id="rId67"/>
    <p:sldId id="260" r:id="rId68"/>
    <p:sldId id="286" r:id="rId69"/>
    <p:sldId id="320" r:id="rId70"/>
    <p:sldId id="317" r:id="rId71"/>
    <p:sldId id="315" r:id="rId72"/>
    <p:sldId id="324" r:id="rId73"/>
    <p:sldId id="325" r:id="rId74"/>
    <p:sldId id="316" r:id="rId75"/>
    <p:sldId id="319" r:id="rId76"/>
    <p:sldId id="305" r:id="rId77"/>
  </p:sldIdLst>
  <p:sldSz cx="12192000" cy="6858000"/>
  <p:notesSz cx="6735763" cy="98663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řina Juřičková" initials="JJ" lastIdx="1" clrIdx="0">
    <p:extLst>
      <p:ext uri="{19B8F6BF-5375-455C-9EA6-DF929625EA0E}">
        <p15:presenceInfo xmlns:p15="http://schemas.microsoft.com/office/powerpoint/2012/main" userId="S-1-5-21-3659821243-2558678722-25262349-11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72" autoAdjust="0"/>
    <p:restoredTop sz="94660"/>
  </p:normalViewPr>
  <p:slideViewPr>
    <p:cSldViewPr snapToGrid="0">
      <p:cViewPr varScale="1">
        <p:scale>
          <a:sx n="86" d="100"/>
          <a:sy n="86" d="100"/>
        </p:scale>
        <p:origin x="58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30T18:02:55.317" idx="1">
    <p:pos x="10" y="10"/>
    <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9C365F-0874-0BD6-70D0-0A5E90E5B1BB}"/>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07084D0A-07E8-14C4-60B5-A7B5226733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0E0EB251-4D9A-B544-D3D4-DEC1F64EF0DD}"/>
              </a:ext>
            </a:extLst>
          </p:cNvPr>
          <p:cNvSpPr>
            <a:spLocks noGrp="1"/>
          </p:cNvSpPr>
          <p:nvPr>
            <p:ph type="dt" sz="half" idx="10"/>
          </p:nvPr>
        </p:nvSpPr>
        <p:spPr/>
        <p:txBody>
          <a:bodyPr/>
          <a:lstStyle/>
          <a:p>
            <a:fld id="{83C679C2-921D-488A-9D19-A6071D0A71EC}" type="datetimeFigureOut">
              <a:rPr lang="cs-CZ" smtClean="0"/>
              <a:t>03.10.2024</a:t>
            </a:fld>
            <a:endParaRPr lang="cs-CZ"/>
          </a:p>
        </p:txBody>
      </p:sp>
      <p:sp>
        <p:nvSpPr>
          <p:cNvPr id="5" name="Zástupný symbol pro zápatí 4">
            <a:extLst>
              <a:ext uri="{FF2B5EF4-FFF2-40B4-BE49-F238E27FC236}">
                <a16:creationId xmlns:a16="http://schemas.microsoft.com/office/drawing/2014/main" id="{832FF22E-9299-3168-2CC0-0F283D0578A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6BF2715-5C8F-0749-CECA-00870FA25F29}"/>
              </a:ext>
            </a:extLst>
          </p:cNvPr>
          <p:cNvSpPr>
            <a:spLocks noGrp="1"/>
          </p:cNvSpPr>
          <p:nvPr>
            <p:ph type="sldNum" sz="quarter" idx="12"/>
          </p:nvPr>
        </p:nvSpPr>
        <p:spPr/>
        <p:txBody>
          <a:bodyPr/>
          <a:lstStyle/>
          <a:p>
            <a:fld id="{E160C18F-EA04-4FEA-8F42-F53986F43E52}" type="slidenum">
              <a:rPr lang="cs-CZ" smtClean="0"/>
              <a:t>‹#›</a:t>
            </a:fld>
            <a:endParaRPr lang="cs-CZ"/>
          </a:p>
        </p:txBody>
      </p:sp>
    </p:spTree>
    <p:extLst>
      <p:ext uri="{BB962C8B-B14F-4D97-AF65-F5344CB8AC3E}">
        <p14:creationId xmlns:p14="http://schemas.microsoft.com/office/powerpoint/2010/main" val="813119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EE3CA1-A825-EA7E-9A95-04DA499A91B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DD2FBD1-7B95-3BBE-DEF2-DD778A42009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55082F9-6B5E-DD61-3902-C0A09AC226AE}"/>
              </a:ext>
            </a:extLst>
          </p:cNvPr>
          <p:cNvSpPr>
            <a:spLocks noGrp="1"/>
          </p:cNvSpPr>
          <p:nvPr>
            <p:ph type="dt" sz="half" idx="10"/>
          </p:nvPr>
        </p:nvSpPr>
        <p:spPr/>
        <p:txBody>
          <a:bodyPr/>
          <a:lstStyle/>
          <a:p>
            <a:fld id="{83C679C2-921D-488A-9D19-A6071D0A71EC}" type="datetimeFigureOut">
              <a:rPr lang="cs-CZ" smtClean="0"/>
              <a:t>03.10.2024</a:t>
            </a:fld>
            <a:endParaRPr lang="cs-CZ"/>
          </a:p>
        </p:txBody>
      </p:sp>
      <p:sp>
        <p:nvSpPr>
          <p:cNvPr id="5" name="Zástupný symbol pro zápatí 4">
            <a:extLst>
              <a:ext uri="{FF2B5EF4-FFF2-40B4-BE49-F238E27FC236}">
                <a16:creationId xmlns:a16="http://schemas.microsoft.com/office/drawing/2014/main" id="{8ED494B1-1770-EFA6-CC23-CCF503EBB5D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A165B7F-94C9-2133-3B45-09DEB3CFE4DD}"/>
              </a:ext>
            </a:extLst>
          </p:cNvPr>
          <p:cNvSpPr>
            <a:spLocks noGrp="1"/>
          </p:cNvSpPr>
          <p:nvPr>
            <p:ph type="sldNum" sz="quarter" idx="12"/>
          </p:nvPr>
        </p:nvSpPr>
        <p:spPr/>
        <p:txBody>
          <a:bodyPr/>
          <a:lstStyle/>
          <a:p>
            <a:fld id="{E160C18F-EA04-4FEA-8F42-F53986F43E52}" type="slidenum">
              <a:rPr lang="cs-CZ" smtClean="0"/>
              <a:t>‹#›</a:t>
            </a:fld>
            <a:endParaRPr lang="cs-CZ"/>
          </a:p>
        </p:txBody>
      </p:sp>
    </p:spTree>
    <p:extLst>
      <p:ext uri="{BB962C8B-B14F-4D97-AF65-F5344CB8AC3E}">
        <p14:creationId xmlns:p14="http://schemas.microsoft.com/office/powerpoint/2010/main" val="2775731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BEB61B4-59B5-80A1-7858-87B1DC1D85DB}"/>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76D30BF7-8C14-448E-C90A-E21D4AF5EF87}"/>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F220496-5B7A-9676-9ADC-A2072310F33E}"/>
              </a:ext>
            </a:extLst>
          </p:cNvPr>
          <p:cNvSpPr>
            <a:spLocks noGrp="1"/>
          </p:cNvSpPr>
          <p:nvPr>
            <p:ph type="dt" sz="half" idx="10"/>
          </p:nvPr>
        </p:nvSpPr>
        <p:spPr/>
        <p:txBody>
          <a:bodyPr/>
          <a:lstStyle/>
          <a:p>
            <a:fld id="{83C679C2-921D-488A-9D19-A6071D0A71EC}" type="datetimeFigureOut">
              <a:rPr lang="cs-CZ" smtClean="0"/>
              <a:t>03.10.2024</a:t>
            </a:fld>
            <a:endParaRPr lang="cs-CZ"/>
          </a:p>
        </p:txBody>
      </p:sp>
      <p:sp>
        <p:nvSpPr>
          <p:cNvPr id="5" name="Zástupný symbol pro zápatí 4">
            <a:extLst>
              <a:ext uri="{FF2B5EF4-FFF2-40B4-BE49-F238E27FC236}">
                <a16:creationId xmlns:a16="http://schemas.microsoft.com/office/drawing/2014/main" id="{00CF651B-A022-54C0-3D22-C37FF300276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709B5FC-FA8B-2506-F306-4DC375BE4591}"/>
              </a:ext>
            </a:extLst>
          </p:cNvPr>
          <p:cNvSpPr>
            <a:spLocks noGrp="1"/>
          </p:cNvSpPr>
          <p:nvPr>
            <p:ph type="sldNum" sz="quarter" idx="12"/>
          </p:nvPr>
        </p:nvSpPr>
        <p:spPr/>
        <p:txBody>
          <a:bodyPr/>
          <a:lstStyle/>
          <a:p>
            <a:fld id="{E160C18F-EA04-4FEA-8F42-F53986F43E52}" type="slidenum">
              <a:rPr lang="cs-CZ" smtClean="0"/>
              <a:t>‹#›</a:t>
            </a:fld>
            <a:endParaRPr lang="cs-CZ"/>
          </a:p>
        </p:txBody>
      </p:sp>
    </p:spTree>
    <p:extLst>
      <p:ext uri="{BB962C8B-B14F-4D97-AF65-F5344CB8AC3E}">
        <p14:creationId xmlns:p14="http://schemas.microsoft.com/office/powerpoint/2010/main" val="3403312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A50A75-DAB8-3917-1907-E0B72281C82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B856184-4C3A-A8DD-E2AD-F07F90728252}"/>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E7E549D-C39D-92C3-B272-0E69ABB4D408}"/>
              </a:ext>
            </a:extLst>
          </p:cNvPr>
          <p:cNvSpPr>
            <a:spLocks noGrp="1"/>
          </p:cNvSpPr>
          <p:nvPr>
            <p:ph type="dt" sz="half" idx="10"/>
          </p:nvPr>
        </p:nvSpPr>
        <p:spPr/>
        <p:txBody>
          <a:bodyPr/>
          <a:lstStyle/>
          <a:p>
            <a:fld id="{83C679C2-921D-488A-9D19-A6071D0A71EC}" type="datetimeFigureOut">
              <a:rPr lang="cs-CZ" smtClean="0"/>
              <a:t>03.10.2024</a:t>
            </a:fld>
            <a:endParaRPr lang="cs-CZ"/>
          </a:p>
        </p:txBody>
      </p:sp>
      <p:sp>
        <p:nvSpPr>
          <p:cNvPr id="5" name="Zástupný symbol pro zápatí 4">
            <a:extLst>
              <a:ext uri="{FF2B5EF4-FFF2-40B4-BE49-F238E27FC236}">
                <a16:creationId xmlns:a16="http://schemas.microsoft.com/office/drawing/2014/main" id="{7543F07D-4968-03AD-4697-87E490C3F9A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86DC00C-32AB-9CDC-C03A-8186D1CD1249}"/>
              </a:ext>
            </a:extLst>
          </p:cNvPr>
          <p:cNvSpPr>
            <a:spLocks noGrp="1"/>
          </p:cNvSpPr>
          <p:nvPr>
            <p:ph type="sldNum" sz="quarter" idx="12"/>
          </p:nvPr>
        </p:nvSpPr>
        <p:spPr/>
        <p:txBody>
          <a:bodyPr/>
          <a:lstStyle/>
          <a:p>
            <a:fld id="{E160C18F-EA04-4FEA-8F42-F53986F43E52}" type="slidenum">
              <a:rPr lang="cs-CZ" smtClean="0"/>
              <a:t>‹#›</a:t>
            </a:fld>
            <a:endParaRPr lang="cs-CZ"/>
          </a:p>
        </p:txBody>
      </p:sp>
    </p:spTree>
    <p:extLst>
      <p:ext uri="{BB962C8B-B14F-4D97-AF65-F5344CB8AC3E}">
        <p14:creationId xmlns:p14="http://schemas.microsoft.com/office/powerpoint/2010/main" val="2062574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7DF095-C1D7-D3B3-E4E2-1702DFC8272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0F5C2AF4-C716-7CD7-DD9C-0CE7691E3E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EC5C6BB6-D34C-362D-F489-372534DE48AC}"/>
              </a:ext>
            </a:extLst>
          </p:cNvPr>
          <p:cNvSpPr>
            <a:spLocks noGrp="1"/>
          </p:cNvSpPr>
          <p:nvPr>
            <p:ph type="dt" sz="half" idx="10"/>
          </p:nvPr>
        </p:nvSpPr>
        <p:spPr/>
        <p:txBody>
          <a:bodyPr/>
          <a:lstStyle/>
          <a:p>
            <a:fld id="{83C679C2-921D-488A-9D19-A6071D0A71EC}" type="datetimeFigureOut">
              <a:rPr lang="cs-CZ" smtClean="0"/>
              <a:t>03.10.2024</a:t>
            </a:fld>
            <a:endParaRPr lang="cs-CZ"/>
          </a:p>
        </p:txBody>
      </p:sp>
      <p:sp>
        <p:nvSpPr>
          <p:cNvPr id="5" name="Zástupný symbol pro zápatí 4">
            <a:extLst>
              <a:ext uri="{FF2B5EF4-FFF2-40B4-BE49-F238E27FC236}">
                <a16:creationId xmlns:a16="http://schemas.microsoft.com/office/drawing/2014/main" id="{24E89D4C-FEB1-310A-5CB3-D74348B4B60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5208629-B169-3D50-3BEF-5F3CA150B71A}"/>
              </a:ext>
            </a:extLst>
          </p:cNvPr>
          <p:cNvSpPr>
            <a:spLocks noGrp="1"/>
          </p:cNvSpPr>
          <p:nvPr>
            <p:ph type="sldNum" sz="quarter" idx="12"/>
          </p:nvPr>
        </p:nvSpPr>
        <p:spPr/>
        <p:txBody>
          <a:bodyPr/>
          <a:lstStyle/>
          <a:p>
            <a:fld id="{E160C18F-EA04-4FEA-8F42-F53986F43E52}" type="slidenum">
              <a:rPr lang="cs-CZ" smtClean="0"/>
              <a:t>‹#›</a:t>
            </a:fld>
            <a:endParaRPr lang="cs-CZ"/>
          </a:p>
        </p:txBody>
      </p:sp>
    </p:spTree>
    <p:extLst>
      <p:ext uri="{BB962C8B-B14F-4D97-AF65-F5344CB8AC3E}">
        <p14:creationId xmlns:p14="http://schemas.microsoft.com/office/powerpoint/2010/main" val="2099153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A2A97B-CE0E-6593-687B-35F5BFEB911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B656BDC-3E7A-F0E6-2ECA-8A57D0DC5EF2}"/>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6312379F-A3C1-DFB8-1468-2A09911103C3}"/>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C3D8E54E-AFD0-3F55-B39C-6DC60FA7A4AE}"/>
              </a:ext>
            </a:extLst>
          </p:cNvPr>
          <p:cNvSpPr>
            <a:spLocks noGrp="1"/>
          </p:cNvSpPr>
          <p:nvPr>
            <p:ph type="dt" sz="half" idx="10"/>
          </p:nvPr>
        </p:nvSpPr>
        <p:spPr/>
        <p:txBody>
          <a:bodyPr/>
          <a:lstStyle/>
          <a:p>
            <a:fld id="{83C679C2-921D-488A-9D19-A6071D0A71EC}" type="datetimeFigureOut">
              <a:rPr lang="cs-CZ" smtClean="0"/>
              <a:t>03.10.2024</a:t>
            </a:fld>
            <a:endParaRPr lang="cs-CZ"/>
          </a:p>
        </p:txBody>
      </p:sp>
      <p:sp>
        <p:nvSpPr>
          <p:cNvPr id="6" name="Zástupný symbol pro zápatí 5">
            <a:extLst>
              <a:ext uri="{FF2B5EF4-FFF2-40B4-BE49-F238E27FC236}">
                <a16:creationId xmlns:a16="http://schemas.microsoft.com/office/drawing/2014/main" id="{5F5207AB-CB11-FEEA-30FC-B6852BE7F40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AD01025-45E9-C565-8DF3-CE862AFAD9BC}"/>
              </a:ext>
            </a:extLst>
          </p:cNvPr>
          <p:cNvSpPr>
            <a:spLocks noGrp="1"/>
          </p:cNvSpPr>
          <p:nvPr>
            <p:ph type="sldNum" sz="quarter" idx="12"/>
          </p:nvPr>
        </p:nvSpPr>
        <p:spPr/>
        <p:txBody>
          <a:bodyPr/>
          <a:lstStyle/>
          <a:p>
            <a:fld id="{E160C18F-EA04-4FEA-8F42-F53986F43E52}" type="slidenum">
              <a:rPr lang="cs-CZ" smtClean="0"/>
              <a:t>‹#›</a:t>
            </a:fld>
            <a:endParaRPr lang="cs-CZ"/>
          </a:p>
        </p:txBody>
      </p:sp>
    </p:spTree>
    <p:extLst>
      <p:ext uri="{BB962C8B-B14F-4D97-AF65-F5344CB8AC3E}">
        <p14:creationId xmlns:p14="http://schemas.microsoft.com/office/powerpoint/2010/main" val="481847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FACB26-D757-A5DC-50F2-EB467FFABBA7}"/>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DC6CB4E1-CC2D-37FA-3EA1-C645C94DE6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67EDA745-B061-CA5E-A789-6740F3C72D91}"/>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6B8A5506-A580-D85E-D90A-8F61A1BC09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0276C37A-28BA-5D61-BD29-7E913B77F8F2}"/>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5CE2BB5-B727-92E2-0120-270F17340999}"/>
              </a:ext>
            </a:extLst>
          </p:cNvPr>
          <p:cNvSpPr>
            <a:spLocks noGrp="1"/>
          </p:cNvSpPr>
          <p:nvPr>
            <p:ph type="dt" sz="half" idx="10"/>
          </p:nvPr>
        </p:nvSpPr>
        <p:spPr/>
        <p:txBody>
          <a:bodyPr/>
          <a:lstStyle/>
          <a:p>
            <a:fld id="{83C679C2-921D-488A-9D19-A6071D0A71EC}" type="datetimeFigureOut">
              <a:rPr lang="cs-CZ" smtClean="0"/>
              <a:t>03.10.2024</a:t>
            </a:fld>
            <a:endParaRPr lang="cs-CZ"/>
          </a:p>
        </p:txBody>
      </p:sp>
      <p:sp>
        <p:nvSpPr>
          <p:cNvPr id="8" name="Zástupný symbol pro zápatí 7">
            <a:extLst>
              <a:ext uri="{FF2B5EF4-FFF2-40B4-BE49-F238E27FC236}">
                <a16:creationId xmlns:a16="http://schemas.microsoft.com/office/drawing/2014/main" id="{D3BD712D-9232-EEF4-1568-46DC222F80FC}"/>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228C7FB4-7009-EFC1-16F3-B3319F84481E}"/>
              </a:ext>
            </a:extLst>
          </p:cNvPr>
          <p:cNvSpPr>
            <a:spLocks noGrp="1"/>
          </p:cNvSpPr>
          <p:nvPr>
            <p:ph type="sldNum" sz="quarter" idx="12"/>
          </p:nvPr>
        </p:nvSpPr>
        <p:spPr/>
        <p:txBody>
          <a:bodyPr/>
          <a:lstStyle/>
          <a:p>
            <a:fld id="{E160C18F-EA04-4FEA-8F42-F53986F43E52}" type="slidenum">
              <a:rPr lang="cs-CZ" smtClean="0"/>
              <a:t>‹#›</a:t>
            </a:fld>
            <a:endParaRPr lang="cs-CZ"/>
          </a:p>
        </p:txBody>
      </p:sp>
    </p:spTree>
    <p:extLst>
      <p:ext uri="{BB962C8B-B14F-4D97-AF65-F5344CB8AC3E}">
        <p14:creationId xmlns:p14="http://schemas.microsoft.com/office/powerpoint/2010/main" val="4061035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34FB1E-B883-AF20-56DE-4447C078D268}"/>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955A7187-3B45-4A7A-54EA-DD03443FA507}"/>
              </a:ext>
            </a:extLst>
          </p:cNvPr>
          <p:cNvSpPr>
            <a:spLocks noGrp="1"/>
          </p:cNvSpPr>
          <p:nvPr>
            <p:ph type="dt" sz="half" idx="10"/>
          </p:nvPr>
        </p:nvSpPr>
        <p:spPr/>
        <p:txBody>
          <a:bodyPr/>
          <a:lstStyle/>
          <a:p>
            <a:fld id="{83C679C2-921D-488A-9D19-A6071D0A71EC}" type="datetimeFigureOut">
              <a:rPr lang="cs-CZ" smtClean="0"/>
              <a:t>03.10.2024</a:t>
            </a:fld>
            <a:endParaRPr lang="cs-CZ"/>
          </a:p>
        </p:txBody>
      </p:sp>
      <p:sp>
        <p:nvSpPr>
          <p:cNvPr id="4" name="Zástupný symbol pro zápatí 3">
            <a:extLst>
              <a:ext uri="{FF2B5EF4-FFF2-40B4-BE49-F238E27FC236}">
                <a16:creationId xmlns:a16="http://schemas.microsoft.com/office/drawing/2014/main" id="{13B4C4D9-C9E2-161B-0DD7-C298CA1A7D6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A5DE9E7C-32EA-286B-B7E8-EAF34FBA14C0}"/>
              </a:ext>
            </a:extLst>
          </p:cNvPr>
          <p:cNvSpPr>
            <a:spLocks noGrp="1"/>
          </p:cNvSpPr>
          <p:nvPr>
            <p:ph type="sldNum" sz="quarter" idx="12"/>
          </p:nvPr>
        </p:nvSpPr>
        <p:spPr/>
        <p:txBody>
          <a:bodyPr/>
          <a:lstStyle/>
          <a:p>
            <a:fld id="{E160C18F-EA04-4FEA-8F42-F53986F43E52}" type="slidenum">
              <a:rPr lang="cs-CZ" smtClean="0"/>
              <a:t>‹#›</a:t>
            </a:fld>
            <a:endParaRPr lang="cs-CZ"/>
          </a:p>
        </p:txBody>
      </p:sp>
    </p:spTree>
    <p:extLst>
      <p:ext uri="{BB962C8B-B14F-4D97-AF65-F5344CB8AC3E}">
        <p14:creationId xmlns:p14="http://schemas.microsoft.com/office/powerpoint/2010/main" val="1427557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248D608-60A6-303A-B53B-CB84B61666D4}"/>
              </a:ext>
            </a:extLst>
          </p:cNvPr>
          <p:cNvSpPr>
            <a:spLocks noGrp="1"/>
          </p:cNvSpPr>
          <p:nvPr>
            <p:ph type="dt" sz="half" idx="10"/>
          </p:nvPr>
        </p:nvSpPr>
        <p:spPr/>
        <p:txBody>
          <a:bodyPr/>
          <a:lstStyle/>
          <a:p>
            <a:fld id="{83C679C2-921D-488A-9D19-A6071D0A71EC}" type="datetimeFigureOut">
              <a:rPr lang="cs-CZ" smtClean="0"/>
              <a:t>03.10.2024</a:t>
            </a:fld>
            <a:endParaRPr lang="cs-CZ"/>
          </a:p>
        </p:txBody>
      </p:sp>
      <p:sp>
        <p:nvSpPr>
          <p:cNvPr id="3" name="Zástupný symbol pro zápatí 2">
            <a:extLst>
              <a:ext uri="{FF2B5EF4-FFF2-40B4-BE49-F238E27FC236}">
                <a16:creationId xmlns:a16="http://schemas.microsoft.com/office/drawing/2014/main" id="{3A407758-090D-EB1B-3E57-60CC3B0866A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CF1804AF-357E-031D-62A6-40E1F065F820}"/>
              </a:ext>
            </a:extLst>
          </p:cNvPr>
          <p:cNvSpPr>
            <a:spLocks noGrp="1"/>
          </p:cNvSpPr>
          <p:nvPr>
            <p:ph type="sldNum" sz="quarter" idx="12"/>
          </p:nvPr>
        </p:nvSpPr>
        <p:spPr/>
        <p:txBody>
          <a:bodyPr/>
          <a:lstStyle/>
          <a:p>
            <a:fld id="{E160C18F-EA04-4FEA-8F42-F53986F43E52}" type="slidenum">
              <a:rPr lang="cs-CZ" smtClean="0"/>
              <a:t>‹#›</a:t>
            </a:fld>
            <a:endParaRPr lang="cs-CZ"/>
          </a:p>
        </p:txBody>
      </p:sp>
    </p:spTree>
    <p:extLst>
      <p:ext uri="{BB962C8B-B14F-4D97-AF65-F5344CB8AC3E}">
        <p14:creationId xmlns:p14="http://schemas.microsoft.com/office/powerpoint/2010/main" val="10247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ECAD5B-D88B-EDCF-033F-8524E1DF0FB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9426E759-3788-ACE0-7F44-DE75F22BE3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4CA962E0-F182-7CE7-2A5B-F0705F665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14CFA407-99EF-4B62-CFEF-7A1A8090E381}"/>
              </a:ext>
            </a:extLst>
          </p:cNvPr>
          <p:cNvSpPr>
            <a:spLocks noGrp="1"/>
          </p:cNvSpPr>
          <p:nvPr>
            <p:ph type="dt" sz="half" idx="10"/>
          </p:nvPr>
        </p:nvSpPr>
        <p:spPr/>
        <p:txBody>
          <a:bodyPr/>
          <a:lstStyle/>
          <a:p>
            <a:fld id="{83C679C2-921D-488A-9D19-A6071D0A71EC}" type="datetimeFigureOut">
              <a:rPr lang="cs-CZ" smtClean="0"/>
              <a:t>03.10.2024</a:t>
            </a:fld>
            <a:endParaRPr lang="cs-CZ"/>
          </a:p>
        </p:txBody>
      </p:sp>
      <p:sp>
        <p:nvSpPr>
          <p:cNvPr id="6" name="Zástupný symbol pro zápatí 5">
            <a:extLst>
              <a:ext uri="{FF2B5EF4-FFF2-40B4-BE49-F238E27FC236}">
                <a16:creationId xmlns:a16="http://schemas.microsoft.com/office/drawing/2014/main" id="{C8992689-BFD9-AA60-AE64-0AD8C7AE17D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AD3F64D-F437-1694-E104-22F127890447}"/>
              </a:ext>
            </a:extLst>
          </p:cNvPr>
          <p:cNvSpPr>
            <a:spLocks noGrp="1"/>
          </p:cNvSpPr>
          <p:nvPr>
            <p:ph type="sldNum" sz="quarter" idx="12"/>
          </p:nvPr>
        </p:nvSpPr>
        <p:spPr/>
        <p:txBody>
          <a:bodyPr/>
          <a:lstStyle/>
          <a:p>
            <a:fld id="{E160C18F-EA04-4FEA-8F42-F53986F43E52}" type="slidenum">
              <a:rPr lang="cs-CZ" smtClean="0"/>
              <a:t>‹#›</a:t>
            </a:fld>
            <a:endParaRPr lang="cs-CZ"/>
          </a:p>
        </p:txBody>
      </p:sp>
    </p:spTree>
    <p:extLst>
      <p:ext uri="{BB962C8B-B14F-4D97-AF65-F5344CB8AC3E}">
        <p14:creationId xmlns:p14="http://schemas.microsoft.com/office/powerpoint/2010/main" val="750395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C52F31-7A30-6F48-BCBF-3B977F68D9F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452533A5-A48B-0EF7-C805-C0379A4E1C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8977BB89-8532-6E54-4421-A0D9DA360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CA44EF8-0AD2-8F97-E364-B6FA2E1F81D4}"/>
              </a:ext>
            </a:extLst>
          </p:cNvPr>
          <p:cNvSpPr>
            <a:spLocks noGrp="1"/>
          </p:cNvSpPr>
          <p:nvPr>
            <p:ph type="dt" sz="half" idx="10"/>
          </p:nvPr>
        </p:nvSpPr>
        <p:spPr/>
        <p:txBody>
          <a:bodyPr/>
          <a:lstStyle/>
          <a:p>
            <a:fld id="{83C679C2-921D-488A-9D19-A6071D0A71EC}" type="datetimeFigureOut">
              <a:rPr lang="cs-CZ" smtClean="0"/>
              <a:t>03.10.2024</a:t>
            </a:fld>
            <a:endParaRPr lang="cs-CZ"/>
          </a:p>
        </p:txBody>
      </p:sp>
      <p:sp>
        <p:nvSpPr>
          <p:cNvPr id="6" name="Zástupný symbol pro zápatí 5">
            <a:extLst>
              <a:ext uri="{FF2B5EF4-FFF2-40B4-BE49-F238E27FC236}">
                <a16:creationId xmlns:a16="http://schemas.microsoft.com/office/drawing/2014/main" id="{423FBA2B-D86A-A6FB-0766-A0BE0F2C406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AC909C8-C414-3EA4-5C53-D30A0B866A27}"/>
              </a:ext>
            </a:extLst>
          </p:cNvPr>
          <p:cNvSpPr>
            <a:spLocks noGrp="1"/>
          </p:cNvSpPr>
          <p:nvPr>
            <p:ph type="sldNum" sz="quarter" idx="12"/>
          </p:nvPr>
        </p:nvSpPr>
        <p:spPr/>
        <p:txBody>
          <a:bodyPr/>
          <a:lstStyle/>
          <a:p>
            <a:fld id="{E160C18F-EA04-4FEA-8F42-F53986F43E52}" type="slidenum">
              <a:rPr lang="cs-CZ" smtClean="0"/>
              <a:t>‹#›</a:t>
            </a:fld>
            <a:endParaRPr lang="cs-CZ"/>
          </a:p>
        </p:txBody>
      </p:sp>
    </p:spTree>
    <p:extLst>
      <p:ext uri="{BB962C8B-B14F-4D97-AF65-F5344CB8AC3E}">
        <p14:creationId xmlns:p14="http://schemas.microsoft.com/office/powerpoint/2010/main" val="125559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3CCB23AE-CDC4-FB78-53DD-A50C3897D4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CDA4CD25-F031-06FA-F566-02232DD658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1BA10E6-5DBC-DC11-27A1-752E0590C7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679C2-921D-488A-9D19-A6071D0A71EC}" type="datetimeFigureOut">
              <a:rPr lang="cs-CZ" smtClean="0"/>
              <a:t>03.10.2024</a:t>
            </a:fld>
            <a:endParaRPr lang="cs-CZ"/>
          </a:p>
        </p:txBody>
      </p:sp>
      <p:sp>
        <p:nvSpPr>
          <p:cNvPr id="5" name="Zástupný symbol pro zápatí 4">
            <a:extLst>
              <a:ext uri="{FF2B5EF4-FFF2-40B4-BE49-F238E27FC236}">
                <a16:creationId xmlns:a16="http://schemas.microsoft.com/office/drawing/2014/main" id="{FB9AE65B-5AE8-5C9C-744F-9639A1B73E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68558742-C5A8-31F4-B28D-F1F351F141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0C18F-EA04-4FEA-8F42-F53986F43E52}" type="slidenum">
              <a:rPr lang="cs-CZ" smtClean="0"/>
              <a:t>‹#›</a:t>
            </a:fld>
            <a:endParaRPr lang="cs-CZ"/>
          </a:p>
        </p:txBody>
      </p:sp>
    </p:spTree>
    <p:extLst>
      <p:ext uri="{BB962C8B-B14F-4D97-AF65-F5344CB8AC3E}">
        <p14:creationId xmlns:p14="http://schemas.microsoft.com/office/powerpoint/2010/main" val="2046920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infoabsolvent.cz/Temata/PublikaceAbsolventi?Stranka=9-0-175"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ekonom.cz/c1-67191210-umela-inteligence-zmeni-lidi-navzdy-uz-budou-pracovat-jinak"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neJjNV3HK-k"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kcv.cz/kp/karierove-poradenstvi/metodicke-materialy/" TargetMode="External"/><Relationship Id="rId2" Type="http://schemas.openxmlformats.org/officeDocument/2006/relationships/hyperlink" Target="https://www.kcv.cz/kp/spoluprace/spoluprace-skol-a-firem/"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play.c-game.eu/"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spolecnevzdelavani.upol.cz/pdf-portal-vzdelavani/category/druhy-dokumentu/karierove-poradenstvi/"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www.nsp.cz/"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msmt.gov.cz/file/61632/download/" TargetMode="External"/><Relationship Id="rId2" Type="http://schemas.openxmlformats.org/officeDocument/2006/relationships/hyperlink" Target="https://msmt.gov.cz/file/61629/download/" TargetMode="External"/><Relationship Id="rId1" Type="http://schemas.openxmlformats.org/officeDocument/2006/relationships/slideLayout" Target="../slideLayouts/slideLayout2.xml"/><Relationship Id="rId6" Type="http://schemas.openxmlformats.org/officeDocument/2006/relationships/hyperlink" Target="https://kampodevitce.cz/ebook-zdarma/" TargetMode="External"/><Relationship Id="rId5" Type="http://schemas.openxmlformats.org/officeDocument/2006/relationships/hyperlink" Target="https://tau.cermat.cz/" TargetMode="External"/><Relationship Id="rId4" Type="http://schemas.openxmlformats.org/officeDocument/2006/relationships/hyperlink" Target="https://www.prihlaskynastredni.cz/"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YKVyHsNDBLw&amp;ab_channel=JCMMBrno" TargetMode="External"/><Relationship Id="rId2" Type="http://schemas.openxmlformats.org/officeDocument/2006/relationships/hyperlink" Target="http://www.vyberskoly.cz/" TargetMode="External"/><Relationship Id="rId1" Type="http://schemas.openxmlformats.org/officeDocument/2006/relationships/slideLayout" Target="../slideLayouts/slideLayout2.xml"/><Relationship Id="rId4" Type="http://schemas.openxmlformats.org/officeDocument/2006/relationships/hyperlink" Target="https://www.kampomaturite.cz/"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kariera.muni.cz/aktualne/aktuality/karierni-a-poradenske-centrum-maji-novou-posilu-do-tymu-sofii-berezku"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infoabsolvent.cz/Rady/Clanek/7-4-27" TargetMode="External"/><Relationship Id="rId2" Type="http://schemas.openxmlformats.org/officeDocument/2006/relationships/hyperlink" Target="https://www.kcv.cz/kp/volba-skoly/vyvoj-oboru/"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vzdelavanivsem.cz/pages/files/Metodika%20Zakovska%20portfolia.pdf"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www.euroguidance.cz/akce/2024/webinar-portfolia10-24.html" TargetMode="External"/><Relationship Id="rId5" Type="http://schemas.openxmlformats.org/officeDocument/2006/relationships/hyperlink" Target="https://www.startid.cz/?fbclid=IwAR1FK11inZ0R3oJFxFDbb3e_5j4BJh6YzIurjBx0G8NYtbGCbcF5zB8awII" TargetMode="External"/><Relationship Id="rId4" Type="http://schemas.openxmlformats.org/officeDocument/2006/relationships/hyperlink" Target="https://www.coumim.cz/portfolio/portfolio?kodPortfolia=ICIDeJQVLTLOIBfrCyM3PwK4YmLRBklfMUJRzwHfkpUTR1fptRmejXdcfOTGZaMHUsupN3uXmkM5gRozE"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8f_N1urpUYo" TargetMode="External"/><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centrumkompetenci.cz/wp-content/uploads/2023/11/vercajk_karieroveho_poradce_web.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s://testovani.smrov.cz/aktuality/projektivni-karty-stavy" TargetMode="Externa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hyperlink" Target="https://sylvienavarova.cz/produkt/pripravujeme-karty-5s-riasec-surikaty/" TargetMode="External"/><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hyperlink" Target="https://www.b-creative.cz/terapeuticke-pomucky-b-creative-resilio--zatezove-situace-a-zdroje-zvladani"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sNnDd8q6zDg&amp;t=285s" TargetMode="External"/><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hyperlink" Target="https://www.euroguidance.cz/publikace/pruvodce-karierou.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https://www.euroguidance.cz/publikace/pruvodce-karierou.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poradcevpk.cz/page/prakticke_pomucky_pro_vyuku_volby_povolani" TargetMode="Externa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playlist?list=PL0raLAqr4q1cloEnVW8bHcpugWSp47Pvu" TargetMode="External"/><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karierni-kotva.cz/" TargetMode="Externa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dHYdbjqDLgc&amp;t=6s" TargetMode="External"/><Relationship Id="rId2" Type="http://schemas.openxmlformats.org/officeDocument/2006/relationships/hyperlink" Target="https://www.denproskolu.cz/cs/uvod"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odyssea.cz/localImages/11_1.pdf" TargetMode="Externa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77.jpeg"/><Relationship Id="rId4" Type="http://schemas.openxmlformats.org/officeDocument/2006/relationships/image" Target="../media/image81.jpeg"/></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6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s://projekty.osu.cz/abeceda/www/downloads/PohovorZamestnani_cvicebnice.pdf" TargetMode="External"/><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europass.cz/co-je-europass/zivotopis" TargetMode="Externa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hyperlink" Target="https://issuu.com/genderstudiescz/docs/gender_povolani_online_spreads"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ekscr.cz/cs/publikace/navigace-sv%C4%9Btem-pr%C3%A1ce" TargetMode="External"/><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hyperlink" Target="https://www.zkola.cz/wp-content/uploads/2023/09/Inspirace_pro_skolni_karierove_poradce.pdf" TargetMode="External"/><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www.careerdesigner.cz/karierove-kvizy"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kymcimbyt.cz/projekty/"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75.xml.rels><?xml version="1.0" encoding="UTF-8" standalone="yes"?>
<Relationships xmlns="http://schemas.openxmlformats.org/package/2006/relationships"><Relationship Id="rId3" Type="http://schemas.openxmlformats.org/officeDocument/2006/relationships/hyperlink" Target="https://kymcimbyt.cz/projekty/" TargetMode="External"/><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seznamzpravy.cz/clanek/fakta-nikoli-uciliste-a-odborne-skoly-ceske-deti-potrebuji-vseobecny-zaklad-237180"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D62CE6-0CA9-885F-DB5E-7F02871B558D}"/>
              </a:ext>
            </a:extLst>
          </p:cNvPr>
          <p:cNvSpPr>
            <a:spLocks noGrp="1"/>
          </p:cNvSpPr>
          <p:nvPr>
            <p:ph type="ctrTitle"/>
          </p:nvPr>
        </p:nvSpPr>
        <p:spPr>
          <a:xfrm>
            <a:off x="-943897" y="-560438"/>
            <a:ext cx="13784826" cy="2703870"/>
          </a:xfrm>
        </p:spPr>
        <p:txBody>
          <a:bodyPr>
            <a:normAutofit/>
          </a:bodyPr>
          <a:lstStyle/>
          <a:p>
            <a:r>
              <a:rPr lang="cs-CZ" sz="8000" dirty="0"/>
              <a:t> </a:t>
            </a:r>
          </a:p>
        </p:txBody>
      </p:sp>
      <p:sp>
        <p:nvSpPr>
          <p:cNvPr id="6" name="Obdélník 5">
            <a:extLst>
              <a:ext uri="{FF2B5EF4-FFF2-40B4-BE49-F238E27FC236}">
                <a16:creationId xmlns:a16="http://schemas.microsoft.com/office/drawing/2014/main" id="{E02E73ED-2CED-E9B9-1D0E-832875FD2AA9}"/>
              </a:ext>
            </a:extLst>
          </p:cNvPr>
          <p:cNvSpPr/>
          <p:nvPr/>
        </p:nvSpPr>
        <p:spPr>
          <a:xfrm>
            <a:off x="260554" y="162950"/>
            <a:ext cx="11675807" cy="19804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cs-CZ" sz="8000" b="1" i="0" u="none" strike="noStrike" kern="1200" cap="none" spc="0" normalizeH="0" baseline="0" noProof="0" dirty="0">
                <a:ln>
                  <a:noFill/>
                </a:ln>
                <a:solidFill>
                  <a:prstClr val="black"/>
                </a:solidFill>
                <a:effectLst/>
                <a:uLnTx/>
                <a:uFillTx/>
                <a:latin typeface="Calibri Light" panose="020F0302020204030204"/>
                <a:ea typeface="+mj-ea"/>
                <a:cs typeface="+mj-cs"/>
              </a:rPr>
              <a:t>KARIÉROVÉ PORADENSTVÍ 2</a:t>
            </a:r>
            <a:br>
              <a:rPr kumimoji="0" lang="cs-CZ" sz="80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cs-CZ" sz="4800" b="0" i="0" u="none" strike="noStrike" kern="1200" cap="none" spc="0" normalizeH="0" baseline="0" noProof="0" dirty="0">
                <a:ln>
                  <a:noFill/>
                </a:ln>
                <a:solidFill>
                  <a:prstClr val="black"/>
                </a:solidFill>
                <a:effectLst/>
                <a:uLnTx/>
                <a:uFillTx/>
                <a:latin typeface="Calibri Light" panose="020F0302020204030204"/>
                <a:ea typeface="+mj-ea"/>
                <a:cs typeface="+mj-cs"/>
              </a:rPr>
              <a:t>Mgr. Jiřina Juřičková</a:t>
            </a:r>
            <a:endParaRPr lang="cs-CZ" dirty="0"/>
          </a:p>
        </p:txBody>
      </p:sp>
    </p:spTree>
    <p:extLst>
      <p:ext uri="{BB962C8B-B14F-4D97-AF65-F5344CB8AC3E}">
        <p14:creationId xmlns:p14="http://schemas.microsoft.com/office/powerpoint/2010/main" val="907338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0F058A-9AF4-58E0-7359-B6F9F48F5758}"/>
              </a:ext>
            </a:extLst>
          </p:cNvPr>
          <p:cNvSpPr>
            <a:spLocks noGrp="1"/>
          </p:cNvSpPr>
          <p:nvPr>
            <p:ph type="title"/>
          </p:nvPr>
        </p:nvSpPr>
        <p:spPr/>
        <p:txBody>
          <a:bodyPr/>
          <a:lstStyle/>
          <a:p>
            <a:r>
              <a:rPr lang="cs-CZ" dirty="0"/>
              <a:t>zajímavá studie </a:t>
            </a:r>
            <a:r>
              <a:rPr lang="cs-CZ" dirty="0">
                <a:hlinkClick r:id="rId2"/>
              </a:rPr>
              <a:t>Shoda dosaženého vzdělání a vykonávaného zaměstnání</a:t>
            </a:r>
            <a:endParaRPr lang="cs-CZ" dirty="0"/>
          </a:p>
        </p:txBody>
      </p:sp>
      <p:sp>
        <p:nvSpPr>
          <p:cNvPr id="3" name="Zástupný obsah 2">
            <a:extLst>
              <a:ext uri="{FF2B5EF4-FFF2-40B4-BE49-F238E27FC236}">
                <a16:creationId xmlns:a16="http://schemas.microsoft.com/office/drawing/2014/main" id="{9B30E203-5319-DB99-6D88-7502E39613FE}"/>
              </a:ext>
            </a:extLst>
          </p:cNvPr>
          <p:cNvSpPr>
            <a:spLocks noGrp="1"/>
          </p:cNvSpPr>
          <p:nvPr>
            <p:ph idx="1"/>
          </p:nvPr>
        </p:nvSpPr>
        <p:spPr/>
        <p:txBody>
          <a:bodyPr>
            <a:normAutofit fontScale="85000" lnSpcReduction="10000"/>
          </a:bodyPr>
          <a:lstStyle/>
          <a:p>
            <a:pPr algn="l"/>
            <a:endParaRPr lang="cs-CZ" b="0" i="0" dirty="0">
              <a:solidFill>
                <a:srgbClr val="050505"/>
              </a:solidFill>
              <a:effectLst/>
              <a:latin typeface="inherit"/>
            </a:endParaRPr>
          </a:p>
          <a:p>
            <a:pPr algn="l"/>
            <a:r>
              <a:rPr lang="cs-CZ" b="0" i="0" dirty="0">
                <a:solidFill>
                  <a:srgbClr val="050505"/>
                </a:solidFill>
                <a:effectLst/>
                <a:latin typeface="inherit"/>
              </a:rPr>
              <a:t>V hrubé neshodě (tj. v totálně jiném oboru) pracuje 40 % vyučených. U 20–24letých absolventů je tato míra – 34 %. Nejvyšší hodnot dosahují obory, které nejsou tak moc absolventy učňovských oborů zastoupeny - ekonomické a umění.</a:t>
            </a:r>
          </a:p>
          <a:p>
            <a:pPr algn="l"/>
            <a:r>
              <a:rPr lang="cs-CZ" b="0" i="0" dirty="0">
                <a:solidFill>
                  <a:srgbClr val="050505"/>
                </a:solidFill>
                <a:effectLst/>
                <a:latin typeface="inherit"/>
              </a:rPr>
              <a:t>Tam kde je situace nejhorší (u oborů více zastoupených absolventy) je textilní a kožedělná výroba, kde až 66 % lidí nepracuje v tom, co vystudovali. </a:t>
            </a:r>
          </a:p>
          <a:p>
            <a:r>
              <a:rPr lang="cs-CZ" dirty="0">
                <a:solidFill>
                  <a:srgbClr val="050505"/>
                </a:solidFill>
                <a:latin typeface="Segoe UI Historic" panose="020B0502040204020203" pitchFamily="34" charset="0"/>
              </a:rPr>
              <a:t>M</a:t>
            </a:r>
            <a:r>
              <a:rPr lang="cs-CZ" b="0" i="0" dirty="0">
                <a:solidFill>
                  <a:srgbClr val="050505"/>
                </a:solidFill>
                <a:effectLst/>
                <a:latin typeface="Segoe UI Historic" panose="020B0502040204020203" pitchFamily="34" charset="0"/>
              </a:rPr>
              <a:t>íra identifikace žáků učebních gastronomických oborů s oborem je poměrně nízká. Při opakované volbě vzdělávací dráhy by žáci ve velké míře dali přednost jinému oboru. Jako důvod, proč by si žáci zvolili raději jiný obor, uvádějí především ztrátu zájmu o obor, původní nezájem o obor a nespokojenost s výukou. Výraznější je i nespokojenost s platovým ohodnocením. Problémem zůstává i vyšší míra nezaměstnanosti absolventů učebních oborů kuchař-číšník.  Atd. </a:t>
            </a:r>
            <a:endParaRPr lang="cs-CZ" dirty="0"/>
          </a:p>
        </p:txBody>
      </p:sp>
    </p:spTree>
    <p:extLst>
      <p:ext uri="{BB962C8B-B14F-4D97-AF65-F5344CB8AC3E}">
        <p14:creationId xmlns:p14="http://schemas.microsoft.com/office/powerpoint/2010/main" val="2884815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9C42EF-AB3E-5D9A-DE9C-EFC27AF2FCD8}"/>
              </a:ext>
            </a:extLst>
          </p:cNvPr>
          <p:cNvSpPr>
            <a:spLocks noGrp="1"/>
          </p:cNvSpPr>
          <p:nvPr>
            <p:ph type="title"/>
          </p:nvPr>
        </p:nvSpPr>
        <p:spPr/>
        <p:txBody>
          <a:bodyPr/>
          <a:lstStyle/>
          <a:p>
            <a:r>
              <a:rPr lang="cs-CZ" dirty="0">
                <a:hlinkClick r:id="rId2"/>
              </a:rPr>
              <a:t>zdroj</a:t>
            </a:r>
            <a:endParaRPr lang="cs-CZ" dirty="0"/>
          </a:p>
        </p:txBody>
      </p:sp>
      <p:pic>
        <p:nvPicPr>
          <p:cNvPr id="1026" name="Picture 2" descr="Není k dispozici žádný popis fotky.">
            <a:extLst>
              <a:ext uri="{FF2B5EF4-FFF2-40B4-BE49-F238E27FC236}">
                <a16:creationId xmlns:a16="http://schemas.microsoft.com/office/drawing/2014/main" id="{720F62AD-0534-E4F1-0312-254E5BF95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331" y="365125"/>
            <a:ext cx="3561337" cy="6315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701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1CC61A5-8841-779C-840F-EC808CB74454}"/>
              </a:ext>
            </a:extLst>
          </p:cNvPr>
          <p:cNvSpPr txBox="1"/>
          <p:nvPr/>
        </p:nvSpPr>
        <p:spPr>
          <a:xfrm>
            <a:off x="1296140" y="1402672"/>
            <a:ext cx="8345010" cy="369332"/>
          </a:xfrm>
          <a:prstGeom prst="rect">
            <a:avLst/>
          </a:prstGeom>
          <a:noFill/>
        </p:spPr>
        <p:txBody>
          <a:bodyPr wrap="square" rtlCol="0">
            <a:spAutoFit/>
          </a:bodyPr>
          <a:lstStyle/>
          <a:p>
            <a:r>
              <a:rPr lang="cs-CZ" dirty="0"/>
              <a:t>Řemeslo má zlaté dno </a:t>
            </a:r>
            <a:r>
              <a:rPr lang="cs-CZ" dirty="0">
                <a:hlinkClick r:id="rId2"/>
              </a:rPr>
              <a:t>video</a:t>
            </a:r>
            <a:endParaRPr lang="cs-CZ" dirty="0"/>
          </a:p>
        </p:txBody>
      </p:sp>
      <p:pic>
        <p:nvPicPr>
          <p:cNvPr id="7" name="Obrázek 6">
            <a:extLst>
              <a:ext uri="{FF2B5EF4-FFF2-40B4-BE49-F238E27FC236}">
                <a16:creationId xmlns:a16="http://schemas.microsoft.com/office/drawing/2014/main" id="{D8051F8A-B040-7239-A6AA-9FD740C7CB89}"/>
              </a:ext>
            </a:extLst>
          </p:cNvPr>
          <p:cNvPicPr>
            <a:picLocks noChangeAspect="1"/>
          </p:cNvPicPr>
          <p:nvPr/>
        </p:nvPicPr>
        <p:blipFill>
          <a:blip r:embed="rId3"/>
          <a:stretch>
            <a:fillRect/>
          </a:stretch>
        </p:blipFill>
        <p:spPr>
          <a:xfrm>
            <a:off x="5191909" y="426128"/>
            <a:ext cx="4921269" cy="6005744"/>
          </a:xfrm>
          <a:prstGeom prst="rect">
            <a:avLst/>
          </a:prstGeom>
        </p:spPr>
      </p:pic>
    </p:spTree>
    <p:extLst>
      <p:ext uri="{BB962C8B-B14F-4D97-AF65-F5344CB8AC3E}">
        <p14:creationId xmlns:p14="http://schemas.microsoft.com/office/powerpoint/2010/main" val="1633649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5619D2-0FC7-7337-6CD0-55C96CB52F8E}"/>
              </a:ext>
            </a:extLst>
          </p:cNvPr>
          <p:cNvSpPr>
            <a:spLocks noGrp="1"/>
          </p:cNvSpPr>
          <p:nvPr>
            <p:ph type="title"/>
          </p:nvPr>
        </p:nvSpPr>
        <p:spPr>
          <a:xfrm>
            <a:off x="1509204" y="125428"/>
            <a:ext cx="10244091" cy="1325563"/>
          </a:xfrm>
        </p:spPr>
        <p:txBody>
          <a:bodyPr/>
          <a:lstStyle/>
          <a:p>
            <a:r>
              <a:rPr lang="cs-CZ" b="1" dirty="0"/>
              <a:t>model CAREER MANAGEMENT SKILLS</a:t>
            </a:r>
          </a:p>
        </p:txBody>
      </p:sp>
      <p:sp>
        <p:nvSpPr>
          <p:cNvPr id="3" name="Zástupný obsah 2">
            <a:extLst>
              <a:ext uri="{FF2B5EF4-FFF2-40B4-BE49-F238E27FC236}">
                <a16:creationId xmlns:a16="http://schemas.microsoft.com/office/drawing/2014/main" id="{60E7EF48-8286-BA24-5373-F52E06C32B2E}"/>
              </a:ext>
            </a:extLst>
          </p:cNvPr>
          <p:cNvSpPr>
            <a:spLocks noGrp="1"/>
          </p:cNvSpPr>
          <p:nvPr>
            <p:ph idx="1"/>
          </p:nvPr>
        </p:nvSpPr>
        <p:spPr>
          <a:xfrm>
            <a:off x="235974" y="1278194"/>
            <a:ext cx="11117826" cy="4898769"/>
          </a:xfrm>
        </p:spPr>
        <p:txBody>
          <a:bodyPr>
            <a:normAutofit/>
          </a:bodyPr>
          <a:lstStyle/>
          <a:p>
            <a:pPr marL="0" indent="0" algn="ctr">
              <a:buNone/>
            </a:pPr>
            <a:r>
              <a:rPr lang="cs-CZ" sz="2000" dirty="0"/>
              <a:t>v současnosti vnímán jako nosný, převzatý s dobrých </a:t>
            </a:r>
            <a:r>
              <a:rPr lang="cs-CZ" sz="2000" dirty="0" err="1"/>
              <a:t>zahranič.zkušeností</a:t>
            </a:r>
            <a:r>
              <a:rPr lang="cs-CZ" sz="2000" dirty="0"/>
              <a:t> (Norsko, USA)</a:t>
            </a:r>
          </a:p>
        </p:txBody>
      </p:sp>
      <p:pic>
        <p:nvPicPr>
          <p:cNvPr id="5" name="Obrázek 4">
            <a:extLst>
              <a:ext uri="{FF2B5EF4-FFF2-40B4-BE49-F238E27FC236}">
                <a16:creationId xmlns:a16="http://schemas.microsoft.com/office/drawing/2014/main" id="{8655E46A-408C-CB92-D899-BF61179AD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1385" y="2166152"/>
            <a:ext cx="6103652" cy="4459008"/>
          </a:xfrm>
          <a:prstGeom prst="rect">
            <a:avLst/>
          </a:prstGeom>
        </p:spPr>
      </p:pic>
    </p:spTree>
    <p:extLst>
      <p:ext uri="{BB962C8B-B14F-4D97-AF65-F5344CB8AC3E}">
        <p14:creationId xmlns:p14="http://schemas.microsoft.com/office/powerpoint/2010/main" val="1912578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A60833E4-5B4C-8030-5BCE-525B57238109}"/>
              </a:ext>
            </a:extLst>
          </p:cNvPr>
          <p:cNvPicPr>
            <a:picLocks noChangeAspect="1"/>
          </p:cNvPicPr>
          <p:nvPr/>
        </p:nvPicPr>
        <p:blipFill>
          <a:blip r:embed="rId2"/>
          <a:stretch>
            <a:fillRect/>
          </a:stretch>
        </p:blipFill>
        <p:spPr>
          <a:xfrm>
            <a:off x="-1" y="-1"/>
            <a:ext cx="6335545" cy="3515557"/>
          </a:xfrm>
          <a:prstGeom prst="rect">
            <a:avLst/>
          </a:prstGeom>
        </p:spPr>
      </p:pic>
      <p:pic>
        <p:nvPicPr>
          <p:cNvPr id="10" name="Obrázek 9">
            <a:extLst>
              <a:ext uri="{FF2B5EF4-FFF2-40B4-BE49-F238E27FC236}">
                <a16:creationId xmlns:a16="http://schemas.microsoft.com/office/drawing/2014/main" id="{AFDCBD88-ACFD-D2FF-B1F4-E134974129B7}"/>
              </a:ext>
            </a:extLst>
          </p:cNvPr>
          <p:cNvPicPr>
            <a:picLocks noChangeAspect="1"/>
          </p:cNvPicPr>
          <p:nvPr/>
        </p:nvPicPr>
        <p:blipFill>
          <a:blip r:embed="rId3"/>
          <a:stretch>
            <a:fillRect/>
          </a:stretch>
        </p:blipFill>
        <p:spPr>
          <a:xfrm>
            <a:off x="5302103" y="3429000"/>
            <a:ext cx="6889898" cy="3429000"/>
          </a:xfrm>
          <a:prstGeom prst="rect">
            <a:avLst/>
          </a:prstGeom>
        </p:spPr>
      </p:pic>
      <p:pic>
        <p:nvPicPr>
          <p:cNvPr id="3" name="Obrázek 2">
            <a:extLst>
              <a:ext uri="{FF2B5EF4-FFF2-40B4-BE49-F238E27FC236}">
                <a16:creationId xmlns:a16="http://schemas.microsoft.com/office/drawing/2014/main" id="{2E365D53-A6FE-0B48-A666-EB80B630A22C}"/>
              </a:ext>
            </a:extLst>
          </p:cNvPr>
          <p:cNvPicPr>
            <a:picLocks noChangeAspect="1"/>
          </p:cNvPicPr>
          <p:nvPr/>
        </p:nvPicPr>
        <p:blipFill>
          <a:blip r:embed="rId4"/>
          <a:stretch>
            <a:fillRect/>
          </a:stretch>
        </p:blipFill>
        <p:spPr>
          <a:xfrm>
            <a:off x="2178079" y="4456590"/>
            <a:ext cx="2276444" cy="2114304"/>
          </a:xfrm>
          <a:prstGeom prst="rect">
            <a:avLst/>
          </a:prstGeom>
        </p:spPr>
      </p:pic>
    </p:spTree>
    <p:extLst>
      <p:ext uri="{BB962C8B-B14F-4D97-AF65-F5344CB8AC3E}">
        <p14:creationId xmlns:p14="http://schemas.microsoft.com/office/powerpoint/2010/main" val="3796045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275E053A-31E6-D59D-E390-DCA8F9CDBA74}"/>
              </a:ext>
            </a:extLst>
          </p:cNvPr>
          <p:cNvPicPr>
            <a:picLocks noChangeAspect="1"/>
          </p:cNvPicPr>
          <p:nvPr/>
        </p:nvPicPr>
        <p:blipFill>
          <a:blip r:embed="rId2"/>
          <a:stretch>
            <a:fillRect/>
          </a:stretch>
        </p:blipFill>
        <p:spPr>
          <a:xfrm>
            <a:off x="2261769" y="269307"/>
            <a:ext cx="7308360" cy="6498342"/>
          </a:xfrm>
          <a:prstGeom prst="rect">
            <a:avLst/>
          </a:prstGeom>
        </p:spPr>
      </p:pic>
    </p:spTree>
    <p:extLst>
      <p:ext uri="{BB962C8B-B14F-4D97-AF65-F5344CB8AC3E}">
        <p14:creationId xmlns:p14="http://schemas.microsoft.com/office/powerpoint/2010/main" val="520983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6290">
              <a:schemeClr val="accent2">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27FAA1-C59C-24B4-16C5-8990438EFAC6}"/>
              </a:ext>
            </a:extLst>
          </p:cNvPr>
          <p:cNvSpPr>
            <a:spLocks noGrp="1"/>
          </p:cNvSpPr>
          <p:nvPr>
            <p:ph type="title"/>
          </p:nvPr>
        </p:nvSpPr>
        <p:spPr>
          <a:xfrm>
            <a:off x="-98322" y="365125"/>
            <a:ext cx="10127226" cy="1325563"/>
          </a:xfrm>
        </p:spPr>
        <p:txBody>
          <a:bodyPr>
            <a:normAutofit fontScale="90000"/>
          </a:bodyPr>
          <a:lstStyle/>
          <a:p>
            <a:pPr algn="ctr"/>
            <a:r>
              <a:rPr lang="cs-CZ" b="1" dirty="0"/>
              <a:t>INFORMAČNĚ VZDĚLÁVACÍ STŘEDISKO PLZEŇSKÉHO KRAJE </a:t>
            </a:r>
            <a:br>
              <a:rPr lang="cs-CZ" b="1" dirty="0"/>
            </a:br>
            <a:r>
              <a:rPr lang="cs-CZ" b="1" dirty="0"/>
              <a:t>(příklad dobré praxe)</a:t>
            </a:r>
          </a:p>
        </p:txBody>
      </p:sp>
      <p:sp>
        <p:nvSpPr>
          <p:cNvPr id="3" name="Zástupný obsah 2">
            <a:extLst>
              <a:ext uri="{FF2B5EF4-FFF2-40B4-BE49-F238E27FC236}">
                <a16:creationId xmlns:a16="http://schemas.microsoft.com/office/drawing/2014/main" id="{D22406EE-D921-C378-EBD7-F37E7A926C16}"/>
              </a:ext>
            </a:extLst>
          </p:cNvPr>
          <p:cNvSpPr>
            <a:spLocks noGrp="1"/>
          </p:cNvSpPr>
          <p:nvPr>
            <p:ph idx="1"/>
          </p:nvPr>
        </p:nvSpPr>
        <p:spPr>
          <a:xfrm>
            <a:off x="838200" y="2087562"/>
            <a:ext cx="10515600" cy="4770437"/>
          </a:xfrm>
        </p:spPr>
        <p:txBody>
          <a:bodyPr>
            <a:normAutofit lnSpcReduction="10000"/>
          </a:bodyPr>
          <a:lstStyle/>
          <a:p>
            <a:r>
              <a:rPr lang="cs-CZ" dirty="0"/>
              <a:t>KCV – Krajské centrum vzdělávání </a:t>
            </a:r>
            <a:r>
              <a:rPr lang="cs-CZ" dirty="0">
                <a:hlinkClick r:id="rId2"/>
              </a:rPr>
              <a:t>KCV</a:t>
            </a:r>
            <a:endParaRPr lang="cs-CZ" dirty="0"/>
          </a:p>
          <a:p>
            <a:r>
              <a:rPr lang="cs-CZ" dirty="0"/>
              <a:t>hlavní cena Národní ceny KP 2022 </a:t>
            </a:r>
          </a:p>
          <a:p>
            <a:r>
              <a:rPr lang="cs-CZ" dirty="0"/>
              <a:t>projekt </a:t>
            </a:r>
            <a:r>
              <a:rPr lang="cs-CZ" dirty="0">
                <a:hlinkClick r:id="rId2"/>
              </a:rPr>
              <a:t>STÍNOVÁNÍ</a:t>
            </a:r>
            <a:endParaRPr lang="cs-CZ" dirty="0"/>
          </a:p>
          <a:p>
            <a:r>
              <a:rPr lang="cs-CZ" dirty="0"/>
              <a:t>deník stínování ke stažení</a:t>
            </a:r>
          </a:p>
          <a:p>
            <a:r>
              <a:rPr lang="cs-CZ" dirty="0"/>
              <a:t>velmi praktická </a:t>
            </a:r>
            <a:r>
              <a:rPr lang="cs-CZ" b="1" dirty="0"/>
              <a:t>metodická podpora škol </a:t>
            </a:r>
            <a:r>
              <a:rPr lang="cs-CZ" dirty="0"/>
              <a:t>– mapovací </a:t>
            </a:r>
          </a:p>
          <a:p>
            <a:pPr marL="0" indent="0">
              <a:buNone/>
            </a:pPr>
            <a:r>
              <a:rPr lang="cs-CZ" dirty="0"/>
              <a:t>   návštěva ve škole, externě vedené skupinové programy </a:t>
            </a:r>
          </a:p>
          <a:p>
            <a:pPr marL="0" indent="0">
              <a:buNone/>
            </a:pPr>
            <a:r>
              <a:rPr lang="cs-CZ" dirty="0"/>
              <a:t>   pro žáky, individuální poradenství žákům, semináře</a:t>
            </a:r>
          </a:p>
          <a:p>
            <a:pPr marL="0" indent="0">
              <a:buNone/>
            </a:pPr>
            <a:r>
              <a:rPr lang="cs-CZ" dirty="0"/>
              <a:t>   pro rodiče </a:t>
            </a:r>
            <a:r>
              <a:rPr lang="pl-PL" b="1" dirty="0">
                <a:solidFill>
                  <a:srgbClr val="ED7711"/>
                </a:solidFill>
              </a:rPr>
              <a:t>„</a:t>
            </a:r>
            <a:r>
              <a:rPr lang="pl-PL" b="1" i="0" dirty="0">
                <a:solidFill>
                  <a:srgbClr val="ED7711"/>
                </a:solidFill>
                <a:effectLst/>
              </a:rPr>
              <a:t>Co z toho našeho kluka/naší holky bude?”</a:t>
            </a:r>
          </a:p>
          <a:p>
            <a:pPr marL="0" indent="0">
              <a:buNone/>
            </a:pPr>
            <a:r>
              <a:rPr lang="pl-PL" i="0" dirty="0">
                <a:effectLst/>
                <a:cs typeface="Calibri" panose="020F0502020204030204" pitchFamily="34" charset="0"/>
              </a:rPr>
              <a:t>   metodické </a:t>
            </a:r>
            <a:r>
              <a:rPr lang="pl-PL" dirty="0">
                <a:cs typeface="Calibri" panose="020F0502020204030204" pitchFamily="34" charset="0"/>
              </a:rPr>
              <a:t>materiály</a:t>
            </a:r>
            <a:r>
              <a:rPr lang="pl-PL" i="0" dirty="0">
                <a:effectLst/>
              </a:rPr>
              <a:t> </a:t>
            </a:r>
          </a:p>
          <a:p>
            <a:pPr marL="0" indent="0">
              <a:buNone/>
            </a:pPr>
            <a:r>
              <a:rPr lang="pl-PL" dirty="0"/>
              <a:t>		</a:t>
            </a:r>
            <a:r>
              <a:rPr lang="pl-PL" dirty="0">
                <a:hlinkClick r:id="rId3"/>
              </a:rPr>
              <a:t>materiály</a:t>
            </a:r>
            <a:endParaRPr lang="pl-PL" i="0" dirty="0">
              <a:effectLst/>
            </a:endParaRPr>
          </a:p>
          <a:p>
            <a:pPr marL="0" indent="0">
              <a:buNone/>
            </a:pPr>
            <a:endParaRPr lang="cs-CZ" dirty="0"/>
          </a:p>
          <a:p>
            <a:endParaRPr lang="cs-CZ" dirty="0"/>
          </a:p>
          <a:p>
            <a:endParaRPr lang="cs-CZ" dirty="0"/>
          </a:p>
        </p:txBody>
      </p:sp>
      <p:pic>
        <p:nvPicPr>
          <p:cNvPr id="4" name="Obrázek 3">
            <a:extLst>
              <a:ext uri="{FF2B5EF4-FFF2-40B4-BE49-F238E27FC236}">
                <a16:creationId xmlns:a16="http://schemas.microsoft.com/office/drawing/2014/main" id="{149E6596-3FC0-1FB8-E98B-EC8D27A55B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135" y="-49163"/>
            <a:ext cx="2762865" cy="6907164"/>
          </a:xfrm>
          <a:prstGeom prst="rect">
            <a:avLst/>
          </a:prstGeom>
        </p:spPr>
      </p:pic>
    </p:spTree>
    <p:extLst>
      <p:ext uri="{BB962C8B-B14F-4D97-AF65-F5344CB8AC3E}">
        <p14:creationId xmlns:p14="http://schemas.microsoft.com/office/powerpoint/2010/main" val="3667098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76C7D1-5E90-F9A8-C6AA-59CF453EADE6}"/>
              </a:ext>
            </a:extLst>
          </p:cNvPr>
          <p:cNvSpPr>
            <a:spLocks noGrp="1"/>
          </p:cNvSpPr>
          <p:nvPr>
            <p:ph type="title"/>
          </p:nvPr>
        </p:nvSpPr>
        <p:spPr>
          <a:xfrm>
            <a:off x="838200" y="365125"/>
            <a:ext cx="10515600" cy="1807804"/>
          </a:xfrm>
        </p:spPr>
        <p:txBody>
          <a:bodyPr>
            <a:normAutofit/>
          </a:bodyPr>
          <a:lstStyle/>
          <a:p>
            <a:pPr algn="ctr"/>
            <a:r>
              <a:rPr lang="cs-CZ" b="1" i="0" dirty="0">
                <a:solidFill>
                  <a:srgbClr val="050505"/>
                </a:solidFill>
                <a:effectLst/>
              </a:rPr>
              <a:t>C-Game: </a:t>
            </a:r>
            <a:br>
              <a:rPr lang="cs-CZ" b="1" i="0" dirty="0">
                <a:solidFill>
                  <a:srgbClr val="050505"/>
                </a:solidFill>
                <a:effectLst/>
              </a:rPr>
            </a:br>
            <a:r>
              <a:rPr lang="cs-CZ" sz="3100" b="1" i="0" dirty="0">
                <a:solidFill>
                  <a:srgbClr val="050505"/>
                </a:solidFill>
                <a:effectLst/>
              </a:rPr>
              <a:t>Hrou k první volbě povolání, Asociace výchovných poradců a NVF (Národní vzdělávací fond)</a:t>
            </a:r>
            <a:endParaRPr lang="cs-CZ" sz="3100" b="1" dirty="0"/>
          </a:p>
        </p:txBody>
      </p:sp>
      <p:sp>
        <p:nvSpPr>
          <p:cNvPr id="3" name="Zástupný obsah 2">
            <a:extLst>
              <a:ext uri="{FF2B5EF4-FFF2-40B4-BE49-F238E27FC236}">
                <a16:creationId xmlns:a16="http://schemas.microsoft.com/office/drawing/2014/main" id="{E8D1FDD9-38D0-586C-4F84-673E2F12E42C}"/>
              </a:ext>
            </a:extLst>
          </p:cNvPr>
          <p:cNvSpPr>
            <a:spLocks noGrp="1"/>
          </p:cNvSpPr>
          <p:nvPr>
            <p:ph idx="1"/>
          </p:nvPr>
        </p:nvSpPr>
        <p:spPr>
          <a:xfrm>
            <a:off x="838200" y="2399071"/>
            <a:ext cx="10515600" cy="3777892"/>
          </a:xfrm>
        </p:spPr>
        <p:txBody>
          <a:bodyPr/>
          <a:lstStyle/>
          <a:p>
            <a:r>
              <a:rPr lang="cs-CZ" dirty="0">
                <a:hlinkClick r:id="rId2"/>
              </a:rPr>
              <a:t>odkaz na hru</a:t>
            </a:r>
            <a:endParaRPr lang="cs-CZ" dirty="0"/>
          </a:p>
          <a:p>
            <a:pPr marL="0" indent="0">
              <a:buNone/>
            </a:pPr>
            <a:endParaRPr lang="cs-CZ" dirty="0"/>
          </a:p>
        </p:txBody>
      </p:sp>
      <p:pic>
        <p:nvPicPr>
          <p:cNvPr id="5" name="Obrázek 4">
            <a:extLst>
              <a:ext uri="{FF2B5EF4-FFF2-40B4-BE49-F238E27FC236}">
                <a16:creationId xmlns:a16="http://schemas.microsoft.com/office/drawing/2014/main" id="{989CAB5F-3F32-2363-8D01-0945778DD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323" y="2582467"/>
            <a:ext cx="9045677" cy="4275533"/>
          </a:xfrm>
          <a:prstGeom prst="rect">
            <a:avLst/>
          </a:prstGeom>
        </p:spPr>
      </p:pic>
      <p:pic>
        <p:nvPicPr>
          <p:cNvPr id="7" name="Obrázek 6">
            <a:extLst>
              <a:ext uri="{FF2B5EF4-FFF2-40B4-BE49-F238E27FC236}">
                <a16:creationId xmlns:a16="http://schemas.microsoft.com/office/drawing/2014/main" id="{6205E33B-0F9D-73A0-73AA-E7C59AD89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774" y="3100154"/>
            <a:ext cx="1942976" cy="908255"/>
          </a:xfrm>
          <a:prstGeom prst="rect">
            <a:avLst/>
          </a:prstGeom>
        </p:spPr>
      </p:pic>
    </p:spTree>
    <p:extLst>
      <p:ext uri="{BB962C8B-B14F-4D97-AF65-F5344CB8AC3E}">
        <p14:creationId xmlns:p14="http://schemas.microsoft.com/office/powerpoint/2010/main" val="2582764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1542D3-A55F-7ED0-0CBB-89C313D4101B}"/>
              </a:ext>
            </a:extLst>
          </p:cNvPr>
          <p:cNvSpPr>
            <a:spLocks noGrp="1"/>
          </p:cNvSpPr>
          <p:nvPr>
            <p:ph type="title"/>
          </p:nvPr>
        </p:nvSpPr>
        <p:spPr>
          <a:xfrm>
            <a:off x="838200" y="62145"/>
            <a:ext cx="10515600" cy="1628544"/>
          </a:xfrm>
        </p:spPr>
        <p:txBody>
          <a:bodyPr/>
          <a:lstStyle/>
          <a:p>
            <a:pPr algn="ctr"/>
            <a:r>
              <a:rPr lang="cs-CZ" b="1" dirty="0"/>
              <a:t>OBORY VZDĚLÁVÁNÍ V ČR</a:t>
            </a:r>
          </a:p>
        </p:txBody>
      </p:sp>
      <p:pic>
        <p:nvPicPr>
          <p:cNvPr id="5" name="Zástupný obsah 4">
            <a:extLst>
              <a:ext uri="{FF2B5EF4-FFF2-40B4-BE49-F238E27FC236}">
                <a16:creationId xmlns:a16="http://schemas.microsoft.com/office/drawing/2014/main" id="{A65A4090-7429-731D-A370-ECEF793058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768" y="1269508"/>
            <a:ext cx="11496909" cy="5318396"/>
          </a:xfrm>
        </p:spPr>
      </p:pic>
    </p:spTree>
    <p:extLst>
      <p:ext uri="{BB962C8B-B14F-4D97-AF65-F5344CB8AC3E}">
        <p14:creationId xmlns:p14="http://schemas.microsoft.com/office/powerpoint/2010/main" val="3632898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126F61-B027-212A-E1BE-11C67EE3196A}"/>
              </a:ext>
            </a:extLst>
          </p:cNvPr>
          <p:cNvSpPr>
            <a:spLocks noGrp="1"/>
          </p:cNvSpPr>
          <p:nvPr>
            <p:ph type="title"/>
          </p:nvPr>
        </p:nvSpPr>
        <p:spPr/>
        <p:txBody>
          <a:bodyPr/>
          <a:lstStyle/>
          <a:p>
            <a:pPr algn="ctr"/>
            <a:r>
              <a:rPr lang="cs-CZ" b="1" dirty="0"/>
              <a:t>KP u žáků s SVP</a:t>
            </a:r>
          </a:p>
        </p:txBody>
      </p:sp>
      <p:sp>
        <p:nvSpPr>
          <p:cNvPr id="3" name="Zástupný obsah 2">
            <a:extLst>
              <a:ext uri="{FF2B5EF4-FFF2-40B4-BE49-F238E27FC236}">
                <a16:creationId xmlns:a16="http://schemas.microsoft.com/office/drawing/2014/main" id="{8E6F1545-5DF7-B44E-4017-AE44CA36C373}"/>
              </a:ext>
            </a:extLst>
          </p:cNvPr>
          <p:cNvSpPr>
            <a:spLocks noGrp="1"/>
          </p:cNvSpPr>
          <p:nvPr>
            <p:ph idx="1"/>
          </p:nvPr>
        </p:nvSpPr>
        <p:spPr>
          <a:xfrm>
            <a:off x="285135" y="1825624"/>
            <a:ext cx="11818375" cy="4820981"/>
          </a:xfrm>
        </p:spPr>
        <p:txBody>
          <a:bodyPr>
            <a:normAutofit fontScale="70000" lnSpcReduction="20000"/>
          </a:bodyPr>
          <a:lstStyle/>
          <a:p>
            <a:r>
              <a:rPr lang="cs-CZ" sz="3400" dirty="0"/>
              <a:t>právní rámec: </a:t>
            </a:r>
          </a:p>
          <a:p>
            <a:pPr marL="0" indent="0">
              <a:buNone/>
            </a:pPr>
            <a:r>
              <a:rPr lang="cs-CZ" sz="3400" b="1" dirty="0"/>
              <a:t>  zákon č. 561/2004 Sb. </a:t>
            </a:r>
            <a:r>
              <a:rPr lang="cs-CZ" sz="3400" dirty="0"/>
              <a:t>o vzdělávání žáků s SVP </a:t>
            </a:r>
          </a:p>
          <a:p>
            <a:pPr marL="0" indent="0">
              <a:buNone/>
            </a:pPr>
            <a:r>
              <a:rPr lang="cs-CZ" sz="3400" dirty="0"/>
              <a:t>  </a:t>
            </a:r>
            <a:r>
              <a:rPr lang="cs-CZ" sz="3400" b="1" dirty="0"/>
              <a:t>školský zákon č. 82/2015 Sb.</a:t>
            </a:r>
          </a:p>
          <a:p>
            <a:pPr marL="0" indent="0">
              <a:buNone/>
            </a:pPr>
            <a:r>
              <a:rPr lang="cs-CZ" sz="3400" b="1" dirty="0"/>
              <a:t>  </a:t>
            </a:r>
            <a:r>
              <a:rPr lang="cs-CZ" sz="3400" b="1" dirty="0">
                <a:solidFill>
                  <a:srgbClr val="43494D"/>
                </a:solidFill>
              </a:rPr>
              <a:t>v</a:t>
            </a:r>
            <a:r>
              <a:rPr lang="cs-CZ" sz="3400" b="1" dirty="0">
                <a:solidFill>
                  <a:srgbClr val="43494D"/>
                </a:solidFill>
                <a:effectLst/>
              </a:rPr>
              <a:t>yhláška č. 72/2005 Sb. </a:t>
            </a:r>
            <a:r>
              <a:rPr lang="cs-CZ" sz="3400" dirty="0">
                <a:solidFill>
                  <a:srgbClr val="43494D"/>
                </a:solidFill>
                <a:effectLst/>
              </a:rPr>
              <a:t>o poskytování poradenských služeb ve školách a   </a:t>
            </a:r>
          </a:p>
          <a:p>
            <a:pPr marL="0" indent="0">
              <a:buNone/>
            </a:pPr>
            <a:r>
              <a:rPr lang="cs-CZ" sz="3400" dirty="0">
                <a:solidFill>
                  <a:srgbClr val="43494D"/>
                </a:solidFill>
              </a:rPr>
              <a:t>  </a:t>
            </a:r>
            <a:r>
              <a:rPr lang="cs-CZ" sz="3400" dirty="0">
                <a:solidFill>
                  <a:srgbClr val="43494D"/>
                </a:solidFill>
                <a:effectLst/>
              </a:rPr>
              <a:t>školských poradenských zařízeních</a:t>
            </a:r>
          </a:p>
          <a:p>
            <a:pPr marL="0" indent="0">
              <a:buNone/>
            </a:pPr>
            <a:endParaRPr lang="cs-CZ" dirty="0">
              <a:solidFill>
                <a:srgbClr val="43494D"/>
              </a:solidFill>
              <a:effectLst/>
            </a:endParaRPr>
          </a:p>
          <a:p>
            <a:r>
              <a:rPr lang="cs-CZ" sz="3100" b="1" dirty="0"/>
              <a:t> </a:t>
            </a:r>
            <a:r>
              <a:rPr lang="cs-CZ" sz="3100" dirty="0"/>
              <a:t>subjekty: SPC, PPP, ŠPP, lékař</a:t>
            </a:r>
          </a:p>
          <a:p>
            <a:r>
              <a:rPr lang="cs-CZ" sz="3100" dirty="0"/>
              <a:t>o to větší význam zájmů žáka, vztah k němu</a:t>
            </a:r>
          </a:p>
          <a:p>
            <a:r>
              <a:rPr lang="cs-CZ" sz="3100" dirty="0"/>
              <a:t>menší důraz kladen na testování předpokladů, spíše individuálně vedený proces hledání</a:t>
            </a:r>
          </a:p>
          <a:p>
            <a:r>
              <a:rPr lang="cs-CZ" sz="3100" dirty="0"/>
              <a:t>stejná pravidla PZ, jen nárok na úpravy (samostatná učebna, časový limit, úprava textových materiálů, kompenzační pomůcky, přítomnost AP) – rozhoduje ŘŠ na základě doporučení ŠPZ</a:t>
            </a:r>
          </a:p>
          <a:p>
            <a:r>
              <a:rPr lang="cs-CZ" sz="3100" dirty="0"/>
              <a:t>obory E: navazují na osnovy ZŠ praktické, určeny pro žáky s LMP, doporučení</a:t>
            </a:r>
          </a:p>
          <a:p>
            <a:r>
              <a:rPr lang="cs-CZ" sz="3100" dirty="0">
                <a:hlinkClick r:id="rId2"/>
              </a:rPr>
              <a:t> metodiky děti s SVP</a:t>
            </a:r>
            <a:endParaRPr lang="cs-CZ" sz="3100" dirty="0"/>
          </a:p>
          <a:p>
            <a:endParaRPr lang="cs-CZ" sz="3100" dirty="0"/>
          </a:p>
        </p:txBody>
      </p:sp>
    </p:spTree>
    <p:extLst>
      <p:ext uri="{BB962C8B-B14F-4D97-AF65-F5344CB8AC3E}">
        <p14:creationId xmlns:p14="http://schemas.microsoft.com/office/powerpoint/2010/main" val="4141442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90F5B03-F755-5401-F404-16FBE61DF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215" y="0"/>
            <a:ext cx="5693569" cy="6858000"/>
          </a:xfrm>
          <a:prstGeom prst="rect">
            <a:avLst/>
          </a:prstGeom>
        </p:spPr>
      </p:pic>
    </p:spTree>
    <p:extLst>
      <p:ext uri="{BB962C8B-B14F-4D97-AF65-F5344CB8AC3E}">
        <p14:creationId xmlns:p14="http://schemas.microsoft.com/office/powerpoint/2010/main" val="668358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3C9F33-32D4-5224-80BC-AD2B90E09D76}"/>
              </a:ext>
            </a:extLst>
          </p:cNvPr>
          <p:cNvSpPr>
            <a:spLocks noGrp="1"/>
          </p:cNvSpPr>
          <p:nvPr>
            <p:ph type="ctrTitle"/>
          </p:nvPr>
        </p:nvSpPr>
        <p:spPr>
          <a:xfrm>
            <a:off x="1524000" y="674703"/>
            <a:ext cx="9144000" cy="825623"/>
          </a:xfrm>
        </p:spPr>
        <p:txBody>
          <a:bodyPr>
            <a:normAutofit/>
          </a:bodyPr>
          <a:lstStyle/>
          <a:p>
            <a:r>
              <a:rPr lang="cs-CZ" sz="4400" b="1" dirty="0"/>
              <a:t>ÚKOLY VÝCHOVNÉHO PORADCE</a:t>
            </a:r>
          </a:p>
        </p:txBody>
      </p:sp>
      <p:sp>
        <p:nvSpPr>
          <p:cNvPr id="3" name="Podnadpis 2">
            <a:extLst>
              <a:ext uri="{FF2B5EF4-FFF2-40B4-BE49-F238E27FC236}">
                <a16:creationId xmlns:a16="http://schemas.microsoft.com/office/drawing/2014/main" id="{A3A07C9B-3E8E-4EDF-5F12-0E0F49FFE646}"/>
              </a:ext>
            </a:extLst>
          </p:cNvPr>
          <p:cNvSpPr>
            <a:spLocks noGrp="1"/>
          </p:cNvSpPr>
          <p:nvPr>
            <p:ph type="subTitle" idx="1"/>
          </p:nvPr>
        </p:nvSpPr>
        <p:spPr>
          <a:xfrm>
            <a:off x="372861" y="1802167"/>
            <a:ext cx="11159231" cy="4935984"/>
          </a:xfrm>
        </p:spPr>
        <p:txBody>
          <a:bodyPr>
            <a:normAutofit lnSpcReduction="10000"/>
          </a:bodyPr>
          <a:lstStyle/>
          <a:p>
            <a:r>
              <a:rPr lang="cs-CZ" dirty="0"/>
              <a:t>obecně vymezené vyhláškou </a:t>
            </a:r>
            <a:r>
              <a:rPr lang="cs-CZ" b="0" dirty="0">
                <a:solidFill>
                  <a:srgbClr val="43494D"/>
                </a:solidFill>
                <a:effectLst/>
              </a:rPr>
              <a:t> č. 72/2005 Sb. Vyhláška o poskytování poradenských služeb ve školách a školských poradenských zařízeních</a:t>
            </a:r>
          </a:p>
          <a:p>
            <a:r>
              <a:rPr lang="cs-CZ" dirty="0">
                <a:solidFill>
                  <a:srgbClr val="43494D"/>
                </a:solidFill>
              </a:rPr>
              <a:t>(standartní činnosti výchovného poradce)</a:t>
            </a:r>
          </a:p>
          <a:p>
            <a:endParaRPr lang="cs-CZ" sz="1800" b="0" i="1" dirty="0">
              <a:solidFill>
                <a:srgbClr val="43494D"/>
              </a:solidFill>
              <a:effectLst/>
            </a:endParaRPr>
          </a:p>
          <a:p>
            <a:pPr marL="285750" indent="-285750" algn="l">
              <a:buFont typeface="Wingdings" panose="05000000000000000000" pitchFamily="2" charset="2"/>
              <a:buChar char="§"/>
            </a:pPr>
            <a:r>
              <a:rPr lang="cs-CZ" sz="1800" i="1" dirty="0">
                <a:solidFill>
                  <a:srgbClr val="43494D"/>
                </a:solidFill>
              </a:rPr>
              <a:t>systematická informační činnost vztahující se k tématu</a:t>
            </a:r>
          </a:p>
          <a:p>
            <a:pPr marL="285750" indent="-285750" algn="l">
              <a:buFont typeface="Wingdings" panose="05000000000000000000" pitchFamily="2" charset="2"/>
              <a:buChar char="§"/>
            </a:pPr>
            <a:r>
              <a:rPr lang="cs-CZ" sz="1800" i="1" dirty="0">
                <a:solidFill>
                  <a:srgbClr val="43494D"/>
                </a:solidFill>
              </a:rPr>
              <a:t>k</a:t>
            </a:r>
            <a:r>
              <a:rPr lang="cs-CZ" sz="1800" b="0" i="1" dirty="0">
                <a:solidFill>
                  <a:srgbClr val="43494D"/>
                </a:solidFill>
                <a:effectLst/>
              </a:rPr>
              <a:t>oordinace informační činnosti třídních učitelů  + metodická podpora</a:t>
            </a:r>
          </a:p>
          <a:p>
            <a:pPr marL="285750" indent="-285750" algn="l">
              <a:buFont typeface="Wingdings" panose="05000000000000000000" pitchFamily="2" charset="2"/>
              <a:buChar char="§"/>
            </a:pPr>
            <a:r>
              <a:rPr lang="cs-CZ" sz="1800" i="1" dirty="0">
                <a:solidFill>
                  <a:srgbClr val="43494D"/>
                </a:solidFill>
              </a:rPr>
              <a:t>informování žáků a ZZ – o možnostech využití služeb, o </a:t>
            </a:r>
            <a:r>
              <a:rPr lang="cs-CZ" sz="1800" i="1" dirty="0" err="1">
                <a:solidFill>
                  <a:srgbClr val="43494D"/>
                </a:solidFill>
              </a:rPr>
              <a:t>organizač.postupech</a:t>
            </a:r>
            <a:r>
              <a:rPr lang="cs-CZ" sz="1800" i="1" dirty="0">
                <a:solidFill>
                  <a:srgbClr val="43494D"/>
                </a:solidFill>
              </a:rPr>
              <a:t>, obecně i práce s výchovnými a výukovými obtížemi</a:t>
            </a:r>
          </a:p>
          <a:p>
            <a:pPr marL="285750" indent="-285750" algn="l">
              <a:buFont typeface="Wingdings" panose="05000000000000000000" pitchFamily="2" charset="2"/>
              <a:buChar char="§"/>
            </a:pPr>
            <a:r>
              <a:rPr lang="cs-CZ" sz="1800" b="0" i="1" dirty="0">
                <a:solidFill>
                  <a:srgbClr val="43494D"/>
                </a:solidFill>
                <a:effectLst/>
              </a:rPr>
              <a:t>poskytování individuálních konzultací žákům a ZZ</a:t>
            </a:r>
          </a:p>
          <a:p>
            <a:pPr marL="285750" indent="-285750" algn="l">
              <a:buFont typeface="Wingdings" panose="05000000000000000000" pitchFamily="2" charset="2"/>
              <a:buChar char="§"/>
            </a:pPr>
            <a:r>
              <a:rPr lang="cs-CZ" sz="1800" i="1" dirty="0">
                <a:solidFill>
                  <a:srgbClr val="43494D"/>
                </a:solidFill>
              </a:rPr>
              <a:t>spolupráce se ŠPZ (školní poradenské pracoviště vs. školské poradenské zařízení) – děti s SVP (směřování, platnost doporučení, podklady pro školy např. obory E – doporučení)</a:t>
            </a:r>
          </a:p>
          <a:p>
            <a:pPr marL="285750" indent="-285750" algn="l">
              <a:buFont typeface="Wingdings" panose="05000000000000000000" pitchFamily="2" charset="2"/>
              <a:buChar char="§"/>
            </a:pPr>
            <a:endParaRPr lang="cs-CZ" sz="1800" i="1" dirty="0">
              <a:solidFill>
                <a:srgbClr val="43494D"/>
              </a:solidFill>
            </a:endParaRPr>
          </a:p>
          <a:p>
            <a:pPr marL="285750" indent="-285750" algn="l">
              <a:buFont typeface="Wingdings" panose="05000000000000000000" pitchFamily="2" charset="2"/>
              <a:buChar char="§"/>
            </a:pPr>
            <a:endParaRPr lang="cs-CZ" sz="1800" i="1" dirty="0">
              <a:solidFill>
                <a:srgbClr val="43494D"/>
              </a:solidFill>
            </a:endParaRPr>
          </a:p>
          <a:p>
            <a:r>
              <a:rPr lang="cs-CZ" sz="1800" dirty="0">
                <a:solidFill>
                  <a:srgbClr val="43494D"/>
                </a:solidFill>
              </a:rPr>
              <a:t>Za svoji činnost odpovídá řediteli školy. </a:t>
            </a:r>
          </a:p>
          <a:p>
            <a:pPr marL="285750" indent="-285750" algn="l">
              <a:buFont typeface="Wingdings" panose="05000000000000000000" pitchFamily="2" charset="2"/>
              <a:buChar char="§"/>
            </a:pPr>
            <a:endParaRPr lang="cs-CZ" sz="1800" b="0" i="1" dirty="0">
              <a:solidFill>
                <a:srgbClr val="43494D"/>
              </a:solidFill>
              <a:effectLst/>
            </a:endParaRPr>
          </a:p>
          <a:p>
            <a:pPr marL="285750" indent="-285750" algn="l">
              <a:buFont typeface="Wingdings" panose="05000000000000000000" pitchFamily="2" charset="2"/>
              <a:buChar char="§"/>
            </a:pPr>
            <a:endParaRPr lang="cs-CZ" sz="1800" b="0" i="1" dirty="0">
              <a:solidFill>
                <a:srgbClr val="43494D"/>
              </a:solidFill>
              <a:effectLst/>
            </a:endParaRPr>
          </a:p>
          <a:p>
            <a:pPr algn="l"/>
            <a:endParaRPr lang="cs-CZ" sz="1800" b="0" i="1" dirty="0">
              <a:solidFill>
                <a:srgbClr val="43494D"/>
              </a:solidFill>
              <a:effectLst/>
            </a:endParaRPr>
          </a:p>
          <a:p>
            <a:endParaRPr lang="cs-CZ" dirty="0"/>
          </a:p>
        </p:txBody>
      </p:sp>
    </p:spTree>
    <p:extLst>
      <p:ext uri="{BB962C8B-B14F-4D97-AF65-F5344CB8AC3E}">
        <p14:creationId xmlns:p14="http://schemas.microsoft.com/office/powerpoint/2010/main" val="1011049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874B346-B323-DEC7-26ED-E7D3E6A56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21" y="822522"/>
            <a:ext cx="11466358" cy="5212956"/>
          </a:xfrm>
          <a:prstGeom prst="rect">
            <a:avLst/>
          </a:prstGeom>
        </p:spPr>
      </p:pic>
    </p:spTree>
    <p:extLst>
      <p:ext uri="{BB962C8B-B14F-4D97-AF65-F5344CB8AC3E}">
        <p14:creationId xmlns:p14="http://schemas.microsoft.com/office/powerpoint/2010/main" val="4045862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74A0C6-BDF4-2F17-570D-A25D9310DC24}"/>
              </a:ext>
            </a:extLst>
          </p:cNvPr>
          <p:cNvSpPr>
            <a:spLocks noGrp="1"/>
          </p:cNvSpPr>
          <p:nvPr>
            <p:ph type="title"/>
          </p:nvPr>
        </p:nvSpPr>
        <p:spPr/>
        <p:txBody>
          <a:bodyPr/>
          <a:lstStyle/>
          <a:p>
            <a:pPr algn="ctr"/>
            <a:r>
              <a:rPr lang="cs-CZ" b="1" dirty="0"/>
              <a:t>NÁRODNÍ SOUSTAVA POVOLÁNÍ</a:t>
            </a:r>
          </a:p>
        </p:txBody>
      </p:sp>
      <p:sp>
        <p:nvSpPr>
          <p:cNvPr id="3" name="Zástupný obsah 2">
            <a:extLst>
              <a:ext uri="{FF2B5EF4-FFF2-40B4-BE49-F238E27FC236}">
                <a16:creationId xmlns:a16="http://schemas.microsoft.com/office/drawing/2014/main" id="{674FB491-4769-73B9-097A-3BF7C66001BF}"/>
              </a:ext>
            </a:extLst>
          </p:cNvPr>
          <p:cNvSpPr>
            <a:spLocks noGrp="1"/>
          </p:cNvSpPr>
          <p:nvPr>
            <p:ph idx="1"/>
          </p:nvPr>
        </p:nvSpPr>
        <p:spPr>
          <a:xfrm>
            <a:off x="838200" y="1825625"/>
            <a:ext cx="10515600" cy="4859260"/>
          </a:xfrm>
        </p:spPr>
        <p:txBody>
          <a:bodyPr>
            <a:normAutofit fontScale="77500" lnSpcReduction="20000"/>
          </a:bodyPr>
          <a:lstStyle/>
          <a:p>
            <a:pPr marL="0" indent="0">
              <a:buNone/>
            </a:pPr>
            <a:r>
              <a:rPr lang="cs-CZ" dirty="0"/>
              <a:t>MPSV – </a:t>
            </a:r>
            <a:r>
              <a:rPr lang="cs-CZ" dirty="0">
                <a:hlinkClick r:id="rId2"/>
              </a:rPr>
              <a:t>www.nsp.cz</a:t>
            </a:r>
            <a:endParaRPr lang="cs-CZ" dirty="0"/>
          </a:p>
          <a:p>
            <a:pPr marL="0" indent="0">
              <a:buNone/>
            </a:pPr>
            <a:endParaRPr lang="cs-CZ" dirty="0"/>
          </a:p>
          <a:p>
            <a:pPr>
              <a:buFont typeface="Wingdings" panose="05000000000000000000" pitchFamily="2" charset="2"/>
              <a:buChar char="q"/>
            </a:pPr>
            <a:r>
              <a:rPr lang="cs-CZ" b="0" i="0" dirty="0">
                <a:effectLst/>
              </a:rPr>
              <a:t> 2 165 popsaných povolání a jejich specializací, včetně přesných názvů pro obě pohlaví</a:t>
            </a:r>
          </a:p>
          <a:p>
            <a:pPr>
              <a:buFont typeface="Wingdings" panose="05000000000000000000" pitchFamily="2" charset="2"/>
              <a:buChar char="q"/>
            </a:pPr>
            <a:r>
              <a:rPr lang="cs-CZ" b="0" i="0" dirty="0">
                <a:effectLst/>
              </a:rPr>
              <a:t> charakteristika, pracovní činnosti, potřebná kvalifikace, kompetenční požadavky, zátěže a rizika, mzdy, propojení na volná místa</a:t>
            </a:r>
          </a:p>
          <a:p>
            <a:pPr marL="0" indent="0">
              <a:buNone/>
            </a:pPr>
            <a:endParaRPr lang="cs-CZ" b="0" i="0" dirty="0">
              <a:effectLst/>
            </a:endParaRPr>
          </a:p>
          <a:p>
            <a:pPr>
              <a:buFont typeface="Wingdings" panose="05000000000000000000" pitchFamily="2" charset="2"/>
              <a:buChar char="q"/>
            </a:pPr>
            <a:r>
              <a:rPr lang="cs-CZ" dirty="0"/>
              <a:t> klasifikace více než 27 tis. kompetencí vztažených ke povoláním</a:t>
            </a:r>
          </a:p>
          <a:p>
            <a:pPr marL="0" indent="0">
              <a:buNone/>
            </a:pPr>
            <a:endParaRPr lang="cs-CZ" dirty="0"/>
          </a:p>
          <a:p>
            <a:pPr lvl="1"/>
            <a:r>
              <a:rPr lang="cs-CZ" dirty="0"/>
              <a:t>o</a:t>
            </a:r>
            <a:r>
              <a:rPr lang="cs-CZ" b="0" i="0" dirty="0">
                <a:effectLst/>
              </a:rPr>
              <a:t>dborné znalosti a dovednosti</a:t>
            </a:r>
          </a:p>
          <a:p>
            <a:pPr lvl="1"/>
            <a:r>
              <a:rPr lang="cs-CZ" dirty="0"/>
              <a:t>d</a:t>
            </a:r>
            <a:r>
              <a:rPr lang="cs-CZ" b="0" i="0" dirty="0">
                <a:effectLst/>
              </a:rPr>
              <a:t>igitální kompetence</a:t>
            </a:r>
          </a:p>
          <a:p>
            <a:pPr lvl="1"/>
            <a:r>
              <a:rPr lang="cs-CZ" dirty="0"/>
              <a:t>o</a:t>
            </a:r>
            <a:r>
              <a:rPr lang="cs-CZ" b="0" i="0" dirty="0">
                <a:effectLst/>
              </a:rPr>
              <a:t>becné dovednosti</a:t>
            </a:r>
          </a:p>
          <a:p>
            <a:pPr lvl="1"/>
            <a:r>
              <a:rPr lang="cs-CZ" dirty="0"/>
              <a:t>m</a:t>
            </a:r>
            <a:r>
              <a:rPr lang="cs-CZ" b="0" i="0" dirty="0">
                <a:effectLst/>
              </a:rPr>
              <a:t>ěkké kompetence</a:t>
            </a:r>
          </a:p>
          <a:p>
            <a:pPr marL="457200" lvl="1" indent="0">
              <a:buNone/>
            </a:pPr>
            <a:endParaRPr lang="cs-CZ" b="0" i="0" dirty="0">
              <a:effectLst/>
            </a:endParaRPr>
          </a:p>
          <a:p>
            <a:pPr marL="0" indent="0">
              <a:buNone/>
            </a:pPr>
            <a:br>
              <a:rPr lang="cs-CZ" b="0" i="0" dirty="0">
                <a:solidFill>
                  <a:srgbClr val="333333"/>
                </a:solidFill>
                <a:effectLst/>
                <a:latin typeface="Roboto" panose="02000000000000000000" pitchFamily="2" charset="0"/>
              </a:rPr>
            </a:br>
            <a:endParaRPr lang="cs-CZ" dirty="0"/>
          </a:p>
        </p:txBody>
      </p:sp>
    </p:spTree>
    <p:extLst>
      <p:ext uri="{BB962C8B-B14F-4D97-AF65-F5344CB8AC3E}">
        <p14:creationId xmlns:p14="http://schemas.microsoft.com/office/powerpoint/2010/main" val="3548234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88EEDE-45B5-09CB-93E3-BEC0806B7BF1}"/>
              </a:ext>
            </a:extLst>
          </p:cNvPr>
          <p:cNvSpPr>
            <a:spLocks noGrp="1"/>
          </p:cNvSpPr>
          <p:nvPr>
            <p:ph type="title"/>
          </p:nvPr>
        </p:nvSpPr>
        <p:spPr/>
        <p:txBody>
          <a:bodyPr/>
          <a:lstStyle/>
          <a:p>
            <a:pPr algn="ctr"/>
            <a:r>
              <a:rPr lang="cs-CZ" b="1" dirty="0"/>
              <a:t>AKTUÁLNÍ SITUACE</a:t>
            </a:r>
          </a:p>
        </p:txBody>
      </p:sp>
      <p:sp>
        <p:nvSpPr>
          <p:cNvPr id="4" name="Zástupný obsah 3">
            <a:extLst>
              <a:ext uri="{FF2B5EF4-FFF2-40B4-BE49-F238E27FC236}">
                <a16:creationId xmlns:a16="http://schemas.microsoft.com/office/drawing/2014/main" id="{8E44F96F-E84B-7BB9-6C6E-2B7ABD128260}"/>
              </a:ext>
            </a:extLst>
          </p:cNvPr>
          <p:cNvSpPr>
            <a:spLocks noGrp="1"/>
          </p:cNvSpPr>
          <p:nvPr>
            <p:ph idx="1"/>
          </p:nvPr>
        </p:nvSpPr>
        <p:spPr>
          <a:xfrm>
            <a:off x="559293" y="1825625"/>
            <a:ext cx="10929073" cy="4419532"/>
          </a:xfrm>
        </p:spPr>
        <p:txBody>
          <a:bodyPr>
            <a:normAutofit/>
          </a:bodyPr>
          <a:lstStyle/>
          <a:p>
            <a:r>
              <a:rPr lang="cs-CZ" sz="2400" dirty="0"/>
              <a:t>novela školského zákona loni</a:t>
            </a:r>
          </a:p>
          <a:p>
            <a:pPr marL="0" indent="0" algn="l">
              <a:buNone/>
            </a:pPr>
            <a:r>
              <a:rPr lang="cs-CZ" sz="1600" b="0" i="0" u="none" strike="noStrike" dirty="0">
                <a:solidFill>
                  <a:srgbClr val="4C4C4C"/>
                </a:solidFill>
                <a:effectLst/>
                <a:latin typeface="Arial" panose="020B0604020202020204" pitchFamily="34" charset="0"/>
                <a:hlinkClick r:id="rId2"/>
              </a:rPr>
              <a:t>Školský zákon s novými ustanoveními o přijímacím řízení v paragrafech 59 a dále s účinností od 1. 1. 2024</a:t>
            </a:r>
            <a:endParaRPr lang="cs-CZ" sz="1600" b="0" i="0" dirty="0">
              <a:solidFill>
                <a:srgbClr val="4C4C4C"/>
              </a:solidFill>
              <a:effectLst/>
              <a:latin typeface="Arial" panose="020B0604020202020204" pitchFamily="34" charset="0"/>
            </a:endParaRPr>
          </a:p>
          <a:p>
            <a:pPr marL="0" indent="0" algn="l">
              <a:buNone/>
            </a:pPr>
            <a:r>
              <a:rPr lang="cs-CZ" sz="1600" b="0" i="0" u="sng" dirty="0">
                <a:solidFill>
                  <a:srgbClr val="206875"/>
                </a:solidFill>
                <a:effectLst/>
                <a:latin typeface="Arial" panose="020B0604020202020204" pitchFamily="34" charset="0"/>
                <a:hlinkClick r:id="rId3"/>
              </a:rPr>
              <a:t>Vyhláška o přijímacím řízení ke střednímu vzdělávání a vzdělávání v konzervatoří s účinností od 1. 1. 2024</a:t>
            </a:r>
            <a:endParaRPr lang="cs-CZ" sz="1600" b="0" i="0" dirty="0">
              <a:solidFill>
                <a:srgbClr val="4C4C4C"/>
              </a:solidFill>
              <a:effectLst/>
              <a:latin typeface="Arial" panose="020B0604020202020204" pitchFamily="34" charset="0"/>
            </a:endParaRPr>
          </a:p>
          <a:p>
            <a:pPr marL="0" indent="0">
              <a:buNone/>
            </a:pPr>
            <a:endParaRPr lang="cs-CZ" sz="2400" dirty="0"/>
          </a:p>
          <a:p>
            <a:r>
              <a:rPr lang="cs-CZ" sz="2400" dirty="0"/>
              <a:t>informační web MŠMT </a:t>
            </a:r>
            <a:r>
              <a:rPr lang="cs-CZ" sz="2400" dirty="0">
                <a:hlinkClick r:id="rId4"/>
              </a:rPr>
              <a:t>https://www.prihlaskynastredni.cz/</a:t>
            </a:r>
            <a:endParaRPr lang="cs-CZ" sz="2400" dirty="0"/>
          </a:p>
          <a:p>
            <a:pPr marL="0" indent="0">
              <a:buNone/>
            </a:pPr>
            <a:endParaRPr lang="cs-CZ" sz="2400" dirty="0"/>
          </a:p>
          <a:p>
            <a:r>
              <a:rPr lang="cs-CZ" sz="2400" dirty="0"/>
              <a:t>web k procvičování pro žáky od Cermatu (k PZ na střední i maturitě) </a:t>
            </a:r>
            <a:r>
              <a:rPr lang="cs-CZ" sz="2400" dirty="0">
                <a:hlinkClick r:id="rId5"/>
              </a:rPr>
              <a:t>https://tau.cermat.cz/</a:t>
            </a:r>
            <a:endParaRPr lang="cs-CZ" sz="2400" dirty="0"/>
          </a:p>
          <a:p>
            <a:pPr marL="0" indent="0">
              <a:buNone/>
            </a:pPr>
            <a:endParaRPr lang="cs-CZ" sz="2400" dirty="0"/>
          </a:p>
          <a:p>
            <a:r>
              <a:rPr lang="cs-CZ" sz="2400" dirty="0"/>
              <a:t>aktuální materiál </a:t>
            </a:r>
            <a:r>
              <a:rPr lang="cs-CZ" sz="2400" dirty="0">
                <a:hlinkClick r:id="rId6"/>
              </a:rPr>
              <a:t>Průvodce devítkou</a:t>
            </a:r>
            <a:endParaRPr lang="cs-CZ" sz="2400" dirty="0"/>
          </a:p>
          <a:p>
            <a:pPr marL="0" indent="0">
              <a:buNone/>
            </a:pPr>
            <a:endParaRPr lang="cs-CZ" sz="2400" dirty="0"/>
          </a:p>
        </p:txBody>
      </p:sp>
    </p:spTree>
    <p:extLst>
      <p:ext uri="{BB962C8B-B14F-4D97-AF65-F5344CB8AC3E}">
        <p14:creationId xmlns:p14="http://schemas.microsoft.com/office/powerpoint/2010/main" val="3341353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88EEDE-45B5-09CB-93E3-BEC0806B7BF1}"/>
              </a:ext>
            </a:extLst>
          </p:cNvPr>
          <p:cNvSpPr>
            <a:spLocks noGrp="1"/>
          </p:cNvSpPr>
          <p:nvPr>
            <p:ph type="title"/>
          </p:nvPr>
        </p:nvSpPr>
        <p:spPr/>
        <p:txBody>
          <a:bodyPr/>
          <a:lstStyle/>
          <a:p>
            <a:pPr algn="ctr"/>
            <a:r>
              <a:rPr lang="cs-CZ" b="1" dirty="0"/>
              <a:t>AKTUÁLNÍ SITUACE</a:t>
            </a:r>
          </a:p>
        </p:txBody>
      </p:sp>
      <p:sp>
        <p:nvSpPr>
          <p:cNvPr id="4" name="Zástupný obsah 3">
            <a:extLst>
              <a:ext uri="{FF2B5EF4-FFF2-40B4-BE49-F238E27FC236}">
                <a16:creationId xmlns:a16="http://schemas.microsoft.com/office/drawing/2014/main" id="{8E44F96F-E84B-7BB9-6C6E-2B7ABD128260}"/>
              </a:ext>
            </a:extLst>
          </p:cNvPr>
          <p:cNvSpPr>
            <a:spLocks noGrp="1"/>
          </p:cNvSpPr>
          <p:nvPr>
            <p:ph idx="1"/>
          </p:nvPr>
        </p:nvSpPr>
        <p:spPr>
          <a:xfrm>
            <a:off x="559293" y="1381328"/>
            <a:ext cx="11048937" cy="5111547"/>
          </a:xfrm>
        </p:spPr>
        <p:txBody>
          <a:bodyPr>
            <a:normAutofit fontScale="92500" lnSpcReduction="20000"/>
          </a:bodyPr>
          <a:lstStyle/>
          <a:p>
            <a:pPr marL="0" indent="0">
              <a:buNone/>
            </a:pPr>
            <a:endParaRPr lang="cs-CZ" sz="2400" dirty="0"/>
          </a:p>
          <a:p>
            <a:pPr>
              <a:buFont typeface="Wingdings" panose="05000000000000000000" pitchFamily="2" charset="2"/>
              <a:buChar char="Ø"/>
            </a:pPr>
            <a:r>
              <a:rPr lang="cs-CZ" sz="2400" dirty="0"/>
              <a:t>2 řádné + 2 náhradní termíny (11.+14.4., 29.+30.4.) – možnost přesunu mezi městy</a:t>
            </a:r>
          </a:p>
          <a:p>
            <a:pPr marL="0" indent="0">
              <a:buNone/>
            </a:pPr>
            <a:endParaRPr lang="cs-CZ" sz="2400" dirty="0"/>
          </a:p>
          <a:p>
            <a:pPr>
              <a:buFont typeface="Wingdings" panose="05000000000000000000" pitchFamily="2" charset="2"/>
              <a:buChar char="Ø"/>
            </a:pPr>
            <a:r>
              <a:rPr lang="cs-CZ" sz="2400" dirty="0"/>
              <a:t>přihlášky v digitální podobě (podpis ZZ bankovní identita apod.)</a:t>
            </a:r>
          </a:p>
          <a:p>
            <a:pPr marL="0" indent="0">
              <a:buNone/>
            </a:pPr>
            <a:endParaRPr lang="cs-CZ" sz="2400" dirty="0"/>
          </a:p>
          <a:p>
            <a:pPr>
              <a:buFont typeface="Wingdings" panose="05000000000000000000" pitchFamily="2" charset="2"/>
              <a:buChar char="Ø"/>
            </a:pPr>
            <a:r>
              <a:rPr lang="cs-CZ" sz="2400" dirty="0"/>
              <a:t>3 elektronické přihlášky, zůstává i možnost papírová</a:t>
            </a:r>
          </a:p>
          <a:p>
            <a:pPr marL="0" indent="0">
              <a:buNone/>
            </a:pPr>
            <a:endParaRPr lang="cs-CZ" sz="2400" dirty="0"/>
          </a:p>
          <a:p>
            <a:pPr>
              <a:buFont typeface="Wingdings" panose="05000000000000000000" pitchFamily="2" charset="2"/>
              <a:buChar char="Ø"/>
            </a:pPr>
            <a:r>
              <a:rPr lang="cs-CZ" sz="2400" dirty="0"/>
              <a:t>prioritizace dopředu</a:t>
            </a:r>
          </a:p>
          <a:p>
            <a:pPr marL="0" indent="0">
              <a:buNone/>
            </a:pPr>
            <a:endParaRPr lang="cs-CZ" sz="2400" dirty="0"/>
          </a:p>
          <a:p>
            <a:pPr>
              <a:buFont typeface="Wingdings" panose="05000000000000000000" pitchFamily="2" charset="2"/>
              <a:buChar char="Ø"/>
            </a:pPr>
            <a:r>
              <a:rPr lang="cs-CZ" sz="2400" dirty="0"/>
              <a:t>termín podání pravděpodobně 1.-20.2. 2025 jako loni</a:t>
            </a:r>
          </a:p>
          <a:p>
            <a:pPr marL="0" indent="0">
              <a:buNone/>
            </a:pPr>
            <a:endParaRPr lang="cs-CZ" sz="2400" dirty="0"/>
          </a:p>
          <a:p>
            <a:pPr>
              <a:buFont typeface="Wingdings" panose="05000000000000000000" pitchFamily="2" charset="2"/>
              <a:buChar char="Ø"/>
            </a:pPr>
            <a:r>
              <a:rPr lang="cs-CZ" sz="2400" dirty="0"/>
              <a:t>přílohy stačí v kopiích (originál uschovat – PPP, lékař)</a:t>
            </a:r>
          </a:p>
          <a:p>
            <a:pPr marL="0" indent="0">
              <a:buNone/>
            </a:pPr>
            <a:endParaRPr lang="cs-CZ" sz="2400" dirty="0"/>
          </a:p>
          <a:p>
            <a:pPr>
              <a:buFont typeface="Wingdings" panose="05000000000000000000" pitchFamily="2" charset="2"/>
              <a:buChar char="Ø"/>
            </a:pPr>
            <a:r>
              <a:rPr lang="cs-CZ" sz="2400" dirty="0"/>
              <a:t>prospěch jako volitelné kritérium</a:t>
            </a:r>
          </a:p>
        </p:txBody>
      </p:sp>
    </p:spTree>
    <p:extLst>
      <p:ext uri="{BB962C8B-B14F-4D97-AF65-F5344CB8AC3E}">
        <p14:creationId xmlns:p14="http://schemas.microsoft.com/office/powerpoint/2010/main" val="3993368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7196490-D085-7C30-AADA-EA5B3E6C9C5D}"/>
              </a:ext>
            </a:extLst>
          </p:cNvPr>
          <p:cNvSpPr>
            <a:spLocks noGrp="1"/>
          </p:cNvSpPr>
          <p:nvPr>
            <p:ph idx="1"/>
          </p:nvPr>
        </p:nvSpPr>
        <p:spPr>
          <a:xfrm>
            <a:off x="838200" y="328474"/>
            <a:ext cx="10515600" cy="5848489"/>
          </a:xfrm>
        </p:spPr>
        <p:txBody>
          <a:bodyPr>
            <a:normAutofit/>
          </a:bodyPr>
          <a:lstStyle/>
          <a:p>
            <a:pPr>
              <a:buFont typeface="Wingdings" panose="05000000000000000000" pitchFamily="2" charset="2"/>
              <a:buChar char="Ø"/>
            </a:pPr>
            <a:r>
              <a:rPr lang="cs-CZ" sz="2200" dirty="0"/>
              <a:t>výsledky JPZ v polovině května 2024 v </a:t>
            </a:r>
            <a:r>
              <a:rPr lang="cs-CZ" sz="2200" dirty="0" err="1"/>
              <a:t>el.systému</a:t>
            </a:r>
            <a:r>
              <a:rPr lang="cs-CZ" sz="2200" dirty="0"/>
              <a:t> – automatické přijetí bez zápisového lístku, zkrácení doby</a:t>
            </a:r>
          </a:p>
          <a:p>
            <a:pPr>
              <a:buFont typeface="Wingdings" panose="05000000000000000000" pitchFamily="2" charset="2"/>
              <a:buChar char="Ø"/>
            </a:pPr>
            <a:r>
              <a:rPr lang="cs-CZ" sz="2200" dirty="0"/>
              <a:t>2. kolo – pravidla jako v 1. kole (výsledky polovina června 2024)</a:t>
            </a:r>
          </a:p>
          <a:p>
            <a:pPr>
              <a:buFont typeface="Wingdings" panose="05000000000000000000" pitchFamily="2" charset="2"/>
              <a:buChar char="Ø"/>
            </a:pPr>
            <a:r>
              <a:rPr lang="cs-CZ" sz="2200" dirty="0"/>
              <a:t>minimalizace podávání odvolání (pouze pochybnosti o průběhu řízení)</a:t>
            </a:r>
          </a:p>
          <a:p>
            <a:pPr>
              <a:buFont typeface="Wingdings" panose="05000000000000000000" pitchFamily="2" charset="2"/>
              <a:buChar char="Ø"/>
            </a:pPr>
            <a:r>
              <a:rPr lang="cs-CZ" sz="2200" dirty="0"/>
              <a:t>3. kolo v gesci SŠ jako dosud</a:t>
            </a:r>
          </a:p>
          <a:p>
            <a:pPr marL="0" indent="0">
              <a:buNone/>
            </a:pPr>
            <a:endParaRPr lang="cs-CZ" sz="2200" dirty="0"/>
          </a:p>
          <a:p>
            <a:pPr>
              <a:buFont typeface="Wingdings" panose="05000000000000000000" pitchFamily="2" charset="2"/>
              <a:buChar char="Ø"/>
            </a:pPr>
            <a:r>
              <a:rPr lang="cs-CZ" sz="2200" b="1" dirty="0"/>
              <a:t>školy s talentovou zkouškou</a:t>
            </a:r>
            <a:endParaRPr lang="cs-CZ" sz="2200" dirty="0"/>
          </a:p>
          <a:p>
            <a:pPr marL="0" indent="0">
              <a:buNone/>
            </a:pPr>
            <a:endParaRPr lang="cs-CZ" sz="2200" dirty="0"/>
          </a:p>
        </p:txBody>
      </p:sp>
      <p:pic>
        <p:nvPicPr>
          <p:cNvPr id="4" name="Obrázek 3">
            <a:extLst>
              <a:ext uri="{FF2B5EF4-FFF2-40B4-BE49-F238E27FC236}">
                <a16:creationId xmlns:a16="http://schemas.microsoft.com/office/drawing/2014/main" id="{9B4C949D-D632-B8BF-BEBA-9A428D5F6298}"/>
              </a:ext>
            </a:extLst>
          </p:cNvPr>
          <p:cNvPicPr>
            <a:picLocks noChangeAspect="1"/>
          </p:cNvPicPr>
          <p:nvPr/>
        </p:nvPicPr>
        <p:blipFill>
          <a:blip r:embed="rId2"/>
          <a:stretch>
            <a:fillRect/>
          </a:stretch>
        </p:blipFill>
        <p:spPr>
          <a:xfrm>
            <a:off x="992281" y="3252718"/>
            <a:ext cx="10207437" cy="3388771"/>
          </a:xfrm>
          <a:prstGeom prst="rect">
            <a:avLst/>
          </a:prstGeom>
        </p:spPr>
      </p:pic>
    </p:spTree>
    <p:extLst>
      <p:ext uri="{BB962C8B-B14F-4D97-AF65-F5344CB8AC3E}">
        <p14:creationId xmlns:p14="http://schemas.microsoft.com/office/powerpoint/2010/main" val="3107532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4A423D-841B-4E2D-146C-5CE1E95F77D3}"/>
              </a:ext>
            </a:extLst>
          </p:cNvPr>
          <p:cNvSpPr>
            <a:spLocks noGrp="1"/>
          </p:cNvSpPr>
          <p:nvPr>
            <p:ph type="title"/>
          </p:nvPr>
        </p:nvSpPr>
        <p:spPr>
          <a:xfrm>
            <a:off x="838200" y="-136186"/>
            <a:ext cx="10515600" cy="1527242"/>
          </a:xfrm>
        </p:spPr>
        <p:txBody>
          <a:bodyPr/>
          <a:lstStyle/>
          <a:p>
            <a:pPr algn="ctr"/>
            <a:r>
              <a:rPr lang="cs-CZ" b="1" dirty="0"/>
              <a:t>VELETRHY STŘEDNÍCH ŠKOL</a:t>
            </a:r>
          </a:p>
        </p:txBody>
      </p:sp>
      <p:pic>
        <p:nvPicPr>
          <p:cNvPr id="5" name="Obrázek 4">
            <a:extLst>
              <a:ext uri="{FF2B5EF4-FFF2-40B4-BE49-F238E27FC236}">
                <a16:creationId xmlns:a16="http://schemas.microsoft.com/office/drawing/2014/main" id="{214F6F85-360E-BBED-FB8B-D931462FF769}"/>
              </a:ext>
            </a:extLst>
          </p:cNvPr>
          <p:cNvPicPr>
            <a:picLocks noChangeAspect="1"/>
          </p:cNvPicPr>
          <p:nvPr/>
        </p:nvPicPr>
        <p:blipFill>
          <a:blip r:embed="rId2"/>
          <a:stretch>
            <a:fillRect/>
          </a:stretch>
        </p:blipFill>
        <p:spPr>
          <a:xfrm>
            <a:off x="2273030" y="986194"/>
            <a:ext cx="7075251" cy="2679175"/>
          </a:xfrm>
          <a:prstGeom prst="rect">
            <a:avLst/>
          </a:prstGeom>
        </p:spPr>
      </p:pic>
      <p:pic>
        <p:nvPicPr>
          <p:cNvPr id="10" name="Obrázek 9">
            <a:extLst>
              <a:ext uri="{FF2B5EF4-FFF2-40B4-BE49-F238E27FC236}">
                <a16:creationId xmlns:a16="http://schemas.microsoft.com/office/drawing/2014/main" id="{61B78EBB-7CD8-7D83-C66A-09BF6D387477}"/>
              </a:ext>
            </a:extLst>
          </p:cNvPr>
          <p:cNvPicPr>
            <a:picLocks noChangeAspect="1"/>
          </p:cNvPicPr>
          <p:nvPr/>
        </p:nvPicPr>
        <p:blipFill>
          <a:blip r:embed="rId3"/>
          <a:stretch>
            <a:fillRect/>
          </a:stretch>
        </p:blipFill>
        <p:spPr>
          <a:xfrm>
            <a:off x="2273029" y="3665369"/>
            <a:ext cx="7075251" cy="3015119"/>
          </a:xfrm>
          <a:prstGeom prst="rect">
            <a:avLst/>
          </a:prstGeom>
        </p:spPr>
      </p:pic>
    </p:spTree>
    <p:extLst>
      <p:ext uri="{BB962C8B-B14F-4D97-AF65-F5344CB8AC3E}">
        <p14:creationId xmlns:p14="http://schemas.microsoft.com/office/powerpoint/2010/main" val="3418402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DD3C6AF-3876-65E6-266D-07583F863C4A}"/>
              </a:ext>
            </a:extLst>
          </p:cNvPr>
          <p:cNvSpPr>
            <a:spLocks noGrp="1"/>
          </p:cNvSpPr>
          <p:nvPr>
            <p:ph idx="1"/>
          </p:nvPr>
        </p:nvSpPr>
        <p:spPr>
          <a:xfrm>
            <a:off x="838200" y="1147864"/>
            <a:ext cx="10515600" cy="5963055"/>
          </a:xfrm>
        </p:spPr>
        <p:txBody>
          <a:bodyPr>
            <a:normAutofit/>
          </a:bodyPr>
          <a:lstStyle/>
          <a:p>
            <a:pPr marL="0" indent="0" algn="ctr">
              <a:buNone/>
            </a:pPr>
            <a:r>
              <a:rPr lang="cs-CZ" dirty="0">
                <a:hlinkClick r:id="rId2"/>
              </a:rPr>
              <a:t>www.vyberskoly.cz</a:t>
            </a:r>
            <a:r>
              <a:rPr lang="cs-CZ" dirty="0"/>
              <a:t> </a:t>
            </a:r>
          </a:p>
          <a:p>
            <a:pPr marL="0" indent="0" algn="ctr">
              <a:buNone/>
            </a:pPr>
            <a:endParaRPr lang="cs-CZ" dirty="0"/>
          </a:p>
          <a:p>
            <a:pPr marL="0" indent="0">
              <a:buNone/>
            </a:pPr>
            <a:r>
              <a:rPr lang="cs-CZ" dirty="0"/>
              <a:t>online srovnávač, podrobné profily škol, videa, online konzultace na objednání – </a:t>
            </a:r>
            <a:r>
              <a:rPr lang="cs-CZ" dirty="0" err="1">
                <a:hlinkClick r:id="rId3"/>
              </a:rPr>
              <a:t>videonávod</a:t>
            </a:r>
            <a:endParaRPr lang="cs-CZ" dirty="0"/>
          </a:p>
          <a:p>
            <a:pPr marL="0" indent="0">
              <a:buNone/>
            </a:pPr>
            <a:endParaRPr lang="cs-CZ" dirty="0"/>
          </a:p>
          <a:p>
            <a:pPr marL="0" indent="0" algn="ctr">
              <a:buNone/>
            </a:pPr>
            <a:r>
              <a:rPr lang="cs-CZ" dirty="0"/>
              <a:t>pro SŠ: </a:t>
            </a:r>
            <a:r>
              <a:rPr lang="cs-CZ" dirty="0">
                <a:hlinkClick r:id="rId4"/>
              </a:rPr>
              <a:t>kam po maturitě</a:t>
            </a:r>
            <a:endParaRPr lang="cs-CZ" dirty="0"/>
          </a:p>
        </p:txBody>
      </p:sp>
    </p:spTree>
    <p:extLst>
      <p:ext uri="{BB962C8B-B14F-4D97-AF65-F5344CB8AC3E}">
        <p14:creationId xmlns:p14="http://schemas.microsoft.com/office/powerpoint/2010/main" val="3490936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003CB0-05EF-84CD-5F48-F3546B4C8E3A}"/>
              </a:ext>
            </a:extLst>
          </p:cNvPr>
          <p:cNvSpPr>
            <a:spLocks noGrp="1"/>
          </p:cNvSpPr>
          <p:nvPr>
            <p:ph type="title"/>
          </p:nvPr>
        </p:nvSpPr>
        <p:spPr/>
        <p:txBody>
          <a:bodyPr/>
          <a:lstStyle/>
          <a:p>
            <a:pPr algn="ctr"/>
            <a:r>
              <a:rPr lang="cs-CZ" b="1" dirty="0"/>
              <a:t>uchazeči UK</a:t>
            </a:r>
            <a:br>
              <a:rPr lang="cs-CZ" b="1" dirty="0"/>
            </a:br>
            <a:endParaRPr lang="cs-CZ" b="1" dirty="0"/>
          </a:p>
        </p:txBody>
      </p:sp>
      <p:sp>
        <p:nvSpPr>
          <p:cNvPr id="3" name="Zástupný obsah 2">
            <a:extLst>
              <a:ext uri="{FF2B5EF4-FFF2-40B4-BE49-F238E27FC236}">
                <a16:creationId xmlns:a16="http://schemas.microsoft.com/office/drawing/2014/main" id="{62BAB1F3-0477-B7D9-FD14-0CDD464BE1A1}"/>
              </a:ext>
            </a:extLst>
          </p:cNvPr>
          <p:cNvSpPr>
            <a:spLocks noGrp="1"/>
          </p:cNvSpPr>
          <p:nvPr>
            <p:ph idx="1"/>
          </p:nvPr>
        </p:nvSpPr>
        <p:spPr>
          <a:xfrm>
            <a:off x="838200" y="1825625"/>
            <a:ext cx="10515600" cy="4667250"/>
          </a:xfrm>
        </p:spPr>
        <p:txBody>
          <a:bodyPr>
            <a:normAutofit fontScale="92500" lnSpcReduction="20000"/>
          </a:bodyPr>
          <a:lstStyle/>
          <a:p>
            <a:pPr marL="0" indent="0">
              <a:buNone/>
            </a:pPr>
            <a:endParaRPr lang="cs-CZ" dirty="0"/>
          </a:p>
          <a:p>
            <a:pPr marL="0" indent="0">
              <a:buNone/>
            </a:pPr>
            <a:endParaRPr lang="cs-CZ" dirty="0"/>
          </a:p>
          <a:p>
            <a:pPr marL="0" indent="0">
              <a:buNone/>
            </a:pPr>
            <a:endParaRPr lang="cs-CZ" dirty="0"/>
          </a:p>
          <a:p>
            <a:pPr marL="0" indent="0">
              <a:buNone/>
            </a:pPr>
            <a:r>
              <a:rPr lang="cs-CZ" dirty="0"/>
              <a:t>opatření MŠMT platné od 27.10. 2022</a:t>
            </a:r>
          </a:p>
          <a:p>
            <a:pPr marL="0" indent="0">
              <a:buNone/>
            </a:pPr>
            <a:endParaRPr lang="cs-CZ" dirty="0"/>
          </a:p>
          <a:p>
            <a:r>
              <a:rPr lang="cs-CZ" dirty="0"/>
              <a:t>na žádost může být prominuta PZ z českého jazyka – znalost potřebná pro studium se může ověřit rozhovorem</a:t>
            </a:r>
          </a:p>
          <a:p>
            <a:r>
              <a:rPr lang="cs-CZ" dirty="0"/>
              <a:t>na žádost může test z matematiky konat v UK jazyce</a:t>
            </a:r>
          </a:p>
          <a:p>
            <a:r>
              <a:rPr lang="cs-CZ" dirty="0"/>
              <a:t>školní PZ na žádost možná v UK jazyce nebo 25% času navíc + překladový slovník</a:t>
            </a:r>
          </a:p>
          <a:p>
            <a:r>
              <a:rPr lang="cs-CZ" dirty="0"/>
              <a:t>Pozn. Kariérní centrum MU pro studenty z UK </a:t>
            </a:r>
            <a:r>
              <a:rPr lang="cs-CZ" dirty="0">
                <a:hlinkClick r:id="rId2"/>
              </a:rPr>
              <a:t>MU</a:t>
            </a:r>
            <a:r>
              <a:rPr lang="cs-CZ" dirty="0"/>
              <a:t> (zvláštní uznání Národní ceny KP 2022)</a:t>
            </a:r>
          </a:p>
        </p:txBody>
      </p:sp>
      <p:pic>
        <p:nvPicPr>
          <p:cNvPr id="6146" name="Picture 2" descr="Ukrajinská vlajka – Wikipedie">
            <a:extLst>
              <a:ext uri="{FF2B5EF4-FFF2-40B4-BE49-F238E27FC236}">
                <a16:creationId xmlns:a16="http://schemas.microsoft.com/office/drawing/2014/main" id="{D2B2EF0A-BA57-32A5-A72F-9B47A711E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0" y="1125537"/>
            <a:ext cx="2095500"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611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19D3F0-135F-AFB7-01DC-ECF9FB82A3D8}"/>
              </a:ext>
            </a:extLst>
          </p:cNvPr>
          <p:cNvSpPr>
            <a:spLocks noGrp="1"/>
          </p:cNvSpPr>
          <p:nvPr>
            <p:ph type="title"/>
          </p:nvPr>
        </p:nvSpPr>
        <p:spPr>
          <a:xfrm>
            <a:off x="147484" y="365125"/>
            <a:ext cx="11206316" cy="1325563"/>
          </a:xfrm>
        </p:spPr>
        <p:txBody>
          <a:bodyPr/>
          <a:lstStyle/>
          <a:p>
            <a:pPr algn="ctr"/>
            <a:r>
              <a:rPr lang="cs-CZ" b="1" dirty="0"/>
              <a:t>KOUČOVACÍ PŘÍSTUP</a:t>
            </a:r>
          </a:p>
        </p:txBody>
      </p:sp>
      <p:sp>
        <p:nvSpPr>
          <p:cNvPr id="3" name="Zástupný obsah 2">
            <a:extLst>
              <a:ext uri="{FF2B5EF4-FFF2-40B4-BE49-F238E27FC236}">
                <a16:creationId xmlns:a16="http://schemas.microsoft.com/office/drawing/2014/main" id="{BF96557B-5605-0E75-5ADE-5A1EFDB67576}"/>
              </a:ext>
            </a:extLst>
          </p:cNvPr>
          <p:cNvSpPr>
            <a:spLocks noGrp="1"/>
          </p:cNvSpPr>
          <p:nvPr>
            <p:ph idx="1"/>
          </p:nvPr>
        </p:nvSpPr>
        <p:spPr>
          <a:xfrm>
            <a:off x="319596" y="1287262"/>
            <a:ext cx="11469950" cy="5788241"/>
          </a:xfrm>
        </p:spPr>
        <p:txBody>
          <a:bodyPr>
            <a:normAutofit fontScale="77500" lnSpcReduction="20000"/>
          </a:bodyPr>
          <a:lstStyle/>
          <a:p>
            <a:pPr marL="0" indent="0">
              <a:buNone/>
            </a:pPr>
            <a:r>
              <a:rPr lang="cs-CZ" sz="2600" dirty="0"/>
              <a:t>                                                                             inspirací i v KP </a:t>
            </a:r>
          </a:p>
          <a:p>
            <a:pPr marL="0" indent="0">
              <a:buNone/>
            </a:pPr>
            <a:r>
              <a:rPr lang="cs-CZ" sz="2600" dirty="0"/>
              <a:t>                                  poradenský přístup vs. koučovací přístup</a:t>
            </a:r>
          </a:p>
          <a:p>
            <a:pPr marL="0" indent="0">
              <a:buNone/>
            </a:pPr>
            <a:endParaRPr lang="cs-CZ" sz="1200" dirty="0"/>
          </a:p>
          <a:p>
            <a:pPr marL="0" indent="0">
              <a:buNone/>
            </a:pPr>
            <a:endParaRPr lang="cs-CZ" sz="1200" dirty="0"/>
          </a:p>
          <a:p>
            <a:pPr marL="0" indent="0">
              <a:buNone/>
            </a:pPr>
            <a:endParaRPr lang="cs-CZ" sz="1200" dirty="0"/>
          </a:p>
          <a:p>
            <a:pPr marL="0" indent="0">
              <a:buNone/>
            </a:pPr>
            <a:endParaRPr lang="cs-CZ" sz="1200" dirty="0"/>
          </a:p>
          <a:p>
            <a:pPr marL="0" indent="0">
              <a:buNone/>
            </a:pPr>
            <a:endParaRPr lang="cs-CZ" sz="1200" dirty="0"/>
          </a:p>
          <a:p>
            <a:pPr marL="0" indent="0">
              <a:buNone/>
            </a:pPr>
            <a:endParaRPr lang="cs-CZ" sz="1200" dirty="0"/>
          </a:p>
          <a:p>
            <a:pPr marL="0" indent="0">
              <a:buNone/>
            </a:pPr>
            <a:endParaRPr lang="cs-CZ" sz="1200" dirty="0"/>
          </a:p>
          <a:p>
            <a:pPr marL="0" indent="0">
              <a:buNone/>
            </a:pPr>
            <a:endParaRPr lang="cs-CZ" sz="1200" dirty="0"/>
          </a:p>
          <a:p>
            <a:pPr marL="0" indent="0">
              <a:buNone/>
            </a:pPr>
            <a:endParaRPr lang="cs-CZ" sz="1200" dirty="0"/>
          </a:p>
          <a:p>
            <a:pPr marL="0" indent="0">
              <a:buNone/>
            </a:pPr>
            <a:endParaRPr lang="cs-CZ" sz="1200" dirty="0"/>
          </a:p>
          <a:p>
            <a:pPr lvl="1"/>
            <a:r>
              <a:rPr lang="cs-CZ" sz="2600" dirty="0"/>
              <a:t>otevřené konstruktivní otázky, naslouchání, práce s tichem </a:t>
            </a:r>
          </a:p>
          <a:p>
            <a:pPr lvl="1"/>
            <a:r>
              <a:rPr lang="cs-CZ" sz="2600" dirty="0"/>
              <a:t>respekt</a:t>
            </a:r>
          </a:p>
          <a:p>
            <a:pPr lvl="1"/>
            <a:r>
              <a:rPr lang="cs-CZ" sz="2600" dirty="0"/>
              <a:t>kreativita</a:t>
            </a:r>
          </a:p>
          <a:p>
            <a:pPr lvl="1"/>
            <a:r>
              <a:rPr lang="cs-CZ" sz="2600" dirty="0"/>
              <a:t>sebeuvědomění</a:t>
            </a:r>
          </a:p>
          <a:p>
            <a:pPr lvl="1"/>
            <a:r>
              <a:rPr lang="cs-CZ" sz="2600" dirty="0"/>
              <a:t>zodpovědnost za plánování budoucnosti</a:t>
            </a:r>
          </a:p>
          <a:p>
            <a:pPr lvl="1"/>
            <a:r>
              <a:rPr lang="cs-CZ" sz="2600" dirty="0"/>
              <a:t>kroky k cíli – ne minulost, ale budoucnost (minulost jen jako zdroj </a:t>
            </a:r>
            <a:r>
              <a:rPr lang="cs-CZ" sz="2600" dirty="0" err="1"/>
              <a:t>zlkušenosti</a:t>
            </a:r>
            <a:r>
              <a:rPr lang="cs-CZ" sz="2600" dirty="0"/>
              <a:t>)</a:t>
            </a:r>
          </a:p>
          <a:p>
            <a:pPr lvl="1"/>
            <a:r>
              <a:rPr lang="cs-CZ" sz="2600" dirty="0"/>
              <a:t>tzv. </a:t>
            </a:r>
            <a:r>
              <a:rPr lang="cs-CZ" sz="2600" b="1" dirty="0"/>
              <a:t>poradenství zaměřené na řešení </a:t>
            </a:r>
            <a:r>
              <a:rPr lang="cs-CZ" sz="2600" dirty="0"/>
              <a:t>(</a:t>
            </a:r>
            <a:r>
              <a:rPr lang="cs-CZ" sz="2600" dirty="0" err="1"/>
              <a:t>Solution</a:t>
            </a:r>
            <a:r>
              <a:rPr lang="cs-CZ" sz="2600" dirty="0"/>
              <a:t> </a:t>
            </a:r>
            <a:r>
              <a:rPr lang="cs-CZ" sz="2600" dirty="0" err="1"/>
              <a:t>Focused</a:t>
            </a:r>
            <a:r>
              <a:rPr lang="cs-CZ" sz="2600" dirty="0"/>
              <a:t> </a:t>
            </a:r>
            <a:r>
              <a:rPr lang="cs-CZ" sz="2600" dirty="0" err="1"/>
              <a:t>Approach</a:t>
            </a:r>
            <a:r>
              <a:rPr lang="cs-CZ" sz="2600" dirty="0"/>
              <a:t>, SFA) – z terapeutického směru Steve de </a:t>
            </a:r>
            <a:r>
              <a:rPr lang="cs-CZ" sz="2600" dirty="0" err="1"/>
              <a:t>Shazer</a:t>
            </a:r>
            <a:r>
              <a:rPr lang="cs-CZ" sz="2600" dirty="0"/>
              <a:t> + Kim </a:t>
            </a:r>
            <a:r>
              <a:rPr lang="cs-CZ" sz="2600" dirty="0" err="1"/>
              <a:t>Berg</a:t>
            </a:r>
            <a:endParaRPr lang="cs-CZ" sz="2600" dirty="0"/>
          </a:p>
          <a:p>
            <a:pPr marL="457200" lvl="1" indent="0">
              <a:buNone/>
            </a:pPr>
            <a:endParaRPr lang="cs-CZ" sz="2600" dirty="0"/>
          </a:p>
          <a:p>
            <a:pPr marL="457200" lvl="1" indent="0">
              <a:buNone/>
            </a:pPr>
            <a:r>
              <a:rPr lang="cs-CZ" sz="2600" b="1" dirty="0"/>
              <a:t>Úkolem kariérového poradce je podpořit klienta v dovednosti činit svá vlastní zodpovědná rozhodnutí.</a:t>
            </a:r>
          </a:p>
        </p:txBody>
      </p:sp>
      <p:pic>
        <p:nvPicPr>
          <p:cNvPr id="1028" name="Picture 4" descr="Zázrak tří květin">
            <a:extLst>
              <a:ext uri="{FF2B5EF4-FFF2-40B4-BE49-F238E27FC236}">
                <a16:creationId xmlns:a16="http://schemas.microsoft.com/office/drawing/2014/main" id="{1F31A00D-981A-F526-F5DF-2D6A57984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159" y="1795410"/>
            <a:ext cx="2270387" cy="3267179"/>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C8FFA9AA-3D33-00DC-D72D-692393FDA1D5}"/>
              </a:ext>
            </a:extLst>
          </p:cNvPr>
          <p:cNvSpPr/>
          <p:nvPr/>
        </p:nvSpPr>
        <p:spPr>
          <a:xfrm>
            <a:off x="861132" y="2201170"/>
            <a:ext cx="3050220" cy="1571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Obdélník 5">
            <a:extLst>
              <a:ext uri="{FF2B5EF4-FFF2-40B4-BE49-F238E27FC236}">
                <a16:creationId xmlns:a16="http://schemas.microsoft.com/office/drawing/2014/main" id="{FDD831F6-BD49-185A-B6D8-7A8EA39E5531}"/>
              </a:ext>
            </a:extLst>
          </p:cNvPr>
          <p:cNvSpPr/>
          <p:nvPr/>
        </p:nvSpPr>
        <p:spPr>
          <a:xfrm>
            <a:off x="5427954" y="2201171"/>
            <a:ext cx="3050220" cy="1561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5BB4B012-9B57-D6AC-87C5-53251970AAE5}"/>
              </a:ext>
            </a:extLst>
          </p:cNvPr>
          <p:cNvSpPr txBox="1"/>
          <p:nvPr/>
        </p:nvSpPr>
        <p:spPr>
          <a:xfrm>
            <a:off x="1233995" y="2561909"/>
            <a:ext cx="2668073" cy="1200329"/>
          </a:xfrm>
          <a:prstGeom prst="rect">
            <a:avLst/>
          </a:prstGeom>
          <a:noFill/>
        </p:spPr>
        <p:txBody>
          <a:bodyPr wrap="square" rtlCol="0">
            <a:spAutoFit/>
          </a:bodyPr>
          <a:lstStyle/>
          <a:p>
            <a:r>
              <a:rPr lang="cs-CZ" dirty="0"/>
              <a:t>edukuje</a:t>
            </a:r>
          </a:p>
          <a:p>
            <a:r>
              <a:rPr lang="cs-CZ" dirty="0"/>
              <a:t>doporučuje</a:t>
            </a:r>
          </a:p>
          <a:p>
            <a:r>
              <a:rPr lang="cs-CZ" dirty="0"/>
              <a:t>mentoruje </a:t>
            </a:r>
          </a:p>
          <a:p>
            <a:r>
              <a:rPr lang="cs-CZ" dirty="0"/>
              <a:t>pozice experta</a:t>
            </a:r>
          </a:p>
        </p:txBody>
      </p:sp>
      <p:sp>
        <p:nvSpPr>
          <p:cNvPr id="8" name="TextovéPole 7">
            <a:extLst>
              <a:ext uri="{FF2B5EF4-FFF2-40B4-BE49-F238E27FC236}">
                <a16:creationId xmlns:a16="http://schemas.microsoft.com/office/drawing/2014/main" id="{4CBAF11B-9A95-07CE-AAA2-A77FE354D0C5}"/>
              </a:ext>
            </a:extLst>
          </p:cNvPr>
          <p:cNvSpPr txBox="1"/>
          <p:nvPr/>
        </p:nvSpPr>
        <p:spPr>
          <a:xfrm>
            <a:off x="5584053" y="2272683"/>
            <a:ext cx="2769833" cy="1477328"/>
          </a:xfrm>
          <a:prstGeom prst="rect">
            <a:avLst/>
          </a:prstGeom>
          <a:noFill/>
        </p:spPr>
        <p:txBody>
          <a:bodyPr wrap="square" rtlCol="0">
            <a:spAutoFit/>
          </a:bodyPr>
          <a:lstStyle/>
          <a:p>
            <a:r>
              <a:rPr lang="cs-CZ" dirty="0"/>
              <a:t>subjekt je expertem</a:t>
            </a:r>
          </a:p>
          <a:p>
            <a:r>
              <a:rPr lang="cs-CZ" dirty="0"/>
              <a:t>motivuje</a:t>
            </a:r>
          </a:p>
          <a:p>
            <a:r>
              <a:rPr lang="cs-CZ" dirty="0"/>
              <a:t>provází</a:t>
            </a:r>
          </a:p>
          <a:p>
            <a:r>
              <a:rPr lang="cs-CZ" dirty="0"/>
              <a:t>pomáhá s orientací, cíli, kroky… </a:t>
            </a:r>
          </a:p>
        </p:txBody>
      </p:sp>
      <p:sp>
        <p:nvSpPr>
          <p:cNvPr id="11" name="Šipka: dolů 10">
            <a:extLst>
              <a:ext uri="{FF2B5EF4-FFF2-40B4-BE49-F238E27FC236}">
                <a16:creationId xmlns:a16="http://schemas.microsoft.com/office/drawing/2014/main" id="{C6039397-5084-F2B9-C76C-FEF5F47B2D51}"/>
              </a:ext>
            </a:extLst>
          </p:cNvPr>
          <p:cNvSpPr/>
          <p:nvPr/>
        </p:nvSpPr>
        <p:spPr>
          <a:xfrm>
            <a:off x="2330806" y="1996509"/>
            <a:ext cx="248574" cy="409321"/>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
        <p:nvSpPr>
          <p:cNvPr id="12" name="Šipka: dolů 11">
            <a:extLst>
              <a:ext uri="{FF2B5EF4-FFF2-40B4-BE49-F238E27FC236}">
                <a16:creationId xmlns:a16="http://schemas.microsoft.com/office/drawing/2014/main" id="{F9680434-A95D-4608-8544-58E26E9E39F2}"/>
              </a:ext>
            </a:extLst>
          </p:cNvPr>
          <p:cNvSpPr/>
          <p:nvPr/>
        </p:nvSpPr>
        <p:spPr>
          <a:xfrm>
            <a:off x="5493554" y="1947927"/>
            <a:ext cx="248574" cy="409321"/>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Tree>
    <p:extLst>
      <p:ext uri="{BB962C8B-B14F-4D97-AF65-F5344CB8AC3E}">
        <p14:creationId xmlns:p14="http://schemas.microsoft.com/office/powerpoint/2010/main" val="2173528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46C2E2-02BC-7CAA-AB0E-70CA38E5892B}"/>
              </a:ext>
            </a:extLst>
          </p:cNvPr>
          <p:cNvSpPr>
            <a:spLocks noGrp="1"/>
          </p:cNvSpPr>
          <p:nvPr>
            <p:ph type="title"/>
          </p:nvPr>
        </p:nvSpPr>
        <p:spPr/>
        <p:txBody>
          <a:bodyPr/>
          <a:lstStyle/>
          <a:p>
            <a:pPr algn="ctr"/>
            <a:r>
              <a:rPr lang="cs-CZ" b="1" dirty="0"/>
              <a:t>MINULOST, SOUČASNOST A BUDOUCNOST TRHU PRÁCE</a:t>
            </a:r>
          </a:p>
        </p:txBody>
      </p:sp>
      <p:sp>
        <p:nvSpPr>
          <p:cNvPr id="3" name="Zástupný obsah 2">
            <a:extLst>
              <a:ext uri="{FF2B5EF4-FFF2-40B4-BE49-F238E27FC236}">
                <a16:creationId xmlns:a16="http://schemas.microsoft.com/office/drawing/2014/main" id="{C98DFE7B-1322-B0CD-3D1E-1BAA494A082A}"/>
              </a:ext>
            </a:extLst>
          </p:cNvPr>
          <p:cNvSpPr>
            <a:spLocks noGrp="1"/>
          </p:cNvSpPr>
          <p:nvPr>
            <p:ph idx="1"/>
          </p:nvPr>
        </p:nvSpPr>
        <p:spPr>
          <a:xfrm>
            <a:off x="416905" y="1690688"/>
            <a:ext cx="11141213" cy="4920258"/>
          </a:xfrm>
        </p:spPr>
        <p:txBody>
          <a:bodyPr>
            <a:normAutofit fontScale="85000" lnSpcReduction="20000"/>
          </a:bodyPr>
          <a:lstStyle/>
          <a:p>
            <a:r>
              <a:rPr lang="cs-CZ" sz="2400" dirty="0"/>
              <a:t>trendy trhu práce</a:t>
            </a:r>
          </a:p>
          <a:p>
            <a:r>
              <a:rPr lang="cs-CZ" sz="2400" dirty="0"/>
              <a:t>62% povolání nebude, až se budou současné děti na ZŠ dostávat na trh práce</a:t>
            </a:r>
          </a:p>
          <a:p>
            <a:r>
              <a:rPr lang="cs-CZ" sz="2400" dirty="0"/>
              <a:t>Co budou skutečně potřebovat?</a:t>
            </a:r>
          </a:p>
          <a:p>
            <a:pPr marL="0" indent="0">
              <a:buNone/>
            </a:pPr>
            <a:r>
              <a:rPr lang="cs-CZ" sz="2400" dirty="0"/>
              <a:t>      🗣️ komunikace</a:t>
            </a:r>
          </a:p>
          <a:p>
            <a:pPr marL="0" indent="0">
              <a:buNone/>
            </a:pPr>
            <a:r>
              <a:rPr lang="cs-CZ" sz="2400" dirty="0"/>
              <a:t>      🤝 spolupráce </a:t>
            </a:r>
          </a:p>
          <a:p>
            <a:pPr marL="0" indent="0">
              <a:buNone/>
            </a:pPr>
            <a:r>
              <a:rPr lang="cs-CZ" sz="2400" dirty="0"/>
              <a:t>      🧠 schopnost se sám učit</a:t>
            </a:r>
          </a:p>
          <a:p>
            <a:pPr marL="0" indent="0">
              <a:buNone/>
            </a:pPr>
            <a:endParaRPr lang="cs-CZ" sz="2000" dirty="0"/>
          </a:p>
          <a:p>
            <a:pPr marL="0" indent="0">
              <a:buNone/>
            </a:pPr>
            <a:endParaRPr lang="cs-CZ" sz="2000" dirty="0"/>
          </a:p>
          <a:p>
            <a:pPr marL="0" indent="0">
              <a:buNone/>
            </a:pPr>
            <a:r>
              <a:rPr lang="cs-CZ" sz="4800" b="1" dirty="0">
                <a:latin typeface="+mj-lt"/>
              </a:rPr>
              <a:t>AKTIVITY</a:t>
            </a:r>
          </a:p>
          <a:p>
            <a:r>
              <a:rPr lang="cs-CZ" sz="2200" dirty="0"/>
              <a:t>zaniklá povolání</a:t>
            </a:r>
          </a:p>
          <a:p>
            <a:r>
              <a:rPr lang="cs-CZ" sz="2200" dirty="0">
                <a:hlinkClick r:id="rId2"/>
              </a:rPr>
              <a:t>článek budoucnost profesí</a:t>
            </a:r>
            <a:endParaRPr lang="cs-CZ" sz="2200" dirty="0"/>
          </a:p>
          <a:p>
            <a:r>
              <a:rPr lang="cs-CZ" sz="2200" dirty="0"/>
              <a:t>materiál  Kariérový management v průběhu života </a:t>
            </a:r>
            <a:r>
              <a:rPr lang="cs-CZ" sz="2200" dirty="0">
                <a:hlinkClick r:id="rId3"/>
              </a:rPr>
              <a:t>ke stažení ZDE</a:t>
            </a:r>
            <a:r>
              <a:rPr lang="cs-CZ" sz="2200" dirty="0"/>
              <a:t> – spíše pro SŠ (metodika)</a:t>
            </a:r>
          </a:p>
          <a:p>
            <a:r>
              <a:rPr lang="cs-CZ" sz="2200" dirty="0"/>
              <a:t>rodiče – exkurze, besedy…</a:t>
            </a:r>
            <a:endParaRPr lang="cs-CZ" sz="2000" dirty="0"/>
          </a:p>
        </p:txBody>
      </p:sp>
    </p:spTree>
    <p:extLst>
      <p:ext uri="{BB962C8B-B14F-4D97-AF65-F5344CB8AC3E}">
        <p14:creationId xmlns:p14="http://schemas.microsoft.com/office/powerpoint/2010/main" val="3092404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4383BB6D-6B5E-6EC6-58AC-7D6EE6A21D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5629" y="535174"/>
            <a:ext cx="9127485" cy="6127750"/>
          </a:xfrm>
        </p:spPr>
      </p:pic>
      <p:sp>
        <p:nvSpPr>
          <p:cNvPr id="3" name="Šipka: doprava 2">
            <a:extLst>
              <a:ext uri="{FF2B5EF4-FFF2-40B4-BE49-F238E27FC236}">
                <a16:creationId xmlns:a16="http://schemas.microsoft.com/office/drawing/2014/main" id="{5C138832-8277-F0DF-AC58-798E5232922F}"/>
              </a:ext>
            </a:extLst>
          </p:cNvPr>
          <p:cNvSpPr/>
          <p:nvPr/>
        </p:nvSpPr>
        <p:spPr>
          <a:xfrm>
            <a:off x="354066" y="535174"/>
            <a:ext cx="757083" cy="324925"/>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84650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33301E-3FC9-3C4B-9235-56803351FD55}"/>
              </a:ext>
            </a:extLst>
          </p:cNvPr>
          <p:cNvSpPr>
            <a:spLocks noGrp="1"/>
          </p:cNvSpPr>
          <p:nvPr>
            <p:ph type="title"/>
          </p:nvPr>
        </p:nvSpPr>
        <p:spPr/>
        <p:txBody>
          <a:bodyPr/>
          <a:lstStyle/>
          <a:p>
            <a:endParaRPr lang="cs-CZ"/>
          </a:p>
        </p:txBody>
      </p:sp>
      <p:pic>
        <p:nvPicPr>
          <p:cNvPr id="7" name="Obrázek 6">
            <a:extLst>
              <a:ext uri="{FF2B5EF4-FFF2-40B4-BE49-F238E27FC236}">
                <a16:creationId xmlns:a16="http://schemas.microsoft.com/office/drawing/2014/main" id="{43A4DE71-4A80-C743-403D-B4A145DA4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913471" cy="2684108"/>
          </a:xfrm>
          <a:prstGeom prst="rect">
            <a:avLst/>
          </a:prstGeom>
        </p:spPr>
      </p:pic>
      <p:pic>
        <p:nvPicPr>
          <p:cNvPr id="10" name="Zástupný obsah 4">
            <a:extLst>
              <a:ext uri="{FF2B5EF4-FFF2-40B4-BE49-F238E27FC236}">
                <a16:creationId xmlns:a16="http://schemas.microsoft.com/office/drawing/2014/main" id="{43517BCF-06CB-904B-8A20-A9555DA4F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067" y="1785505"/>
            <a:ext cx="5737934" cy="5072495"/>
          </a:xfrm>
          <a:prstGeom prst="rect">
            <a:avLst/>
          </a:prstGeom>
        </p:spPr>
      </p:pic>
    </p:spTree>
    <p:extLst>
      <p:ext uri="{BB962C8B-B14F-4D97-AF65-F5344CB8AC3E}">
        <p14:creationId xmlns:p14="http://schemas.microsoft.com/office/powerpoint/2010/main" val="2875961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05CDD18-7529-22FC-F778-68D407CD377F}"/>
              </a:ext>
            </a:extLst>
          </p:cNvPr>
          <p:cNvSpPr txBox="1"/>
          <p:nvPr/>
        </p:nvSpPr>
        <p:spPr>
          <a:xfrm>
            <a:off x="8229601" y="5299587"/>
            <a:ext cx="3451122" cy="923330"/>
          </a:xfrm>
          <a:prstGeom prst="rect">
            <a:avLst/>
          </a:prstGeom>
          <a:noFill/>
        </p:spPr>
        <p:txBody>
          <a:bodyPr wrap="square" rtlCol="0">
            <a:spAutoFit/>
          </a:bodyPr>
          <a:lstStyle/>
          <a:p>
            <a:r>
              <a:rPr lang="cs-CZ" dirty="0" err="1"/>
              <a:t>Europas</a:t>
            </a:r>
            <a:r>
              <a:rPr lang="cs-CZ" dirty="0"/>
              <a:t> – viz dále</a:t>
            </a:r>
          </a:p>
          <a:p>
            <a:r>
              <a:rPr lang="cs-CZ" dirty="0">
                <a:hlinkClick r:id="rId3"/>
              </a:rPr>
              <a:t>metodika</a:t>
            </a:r>
            <a:endParaRPr lang="cs-CZ" dirty="0"/>
          </a:p>
          <a:p>
            <a:endParaRPr lang="cs-CZ" dirty="0"/>
          </a:p>
        </p:txBody>
      </p:sp>
      <p:sp>
        <p:nvSpPr>
          <p:cNvPr id="5" name="TextovéPole 4">
            <a:extLst>
              <a:ext uri="{FF2B5EF4-FFF2-40B4-BE49-F238E27FC236}">
                <a16:creationId xmlns:a16="http://schemas.microsoft.com/office/drawing/2014/main" id="{B66E48EF-9993-1761-6EDD-D0FEDB43C6E0}"/>
              </a:ext>
            </a:extLst>
          </p:cNvPr>
          <p:cNvSpPr txBox="1"/>
          <p:nvPr/>
        </p:nvSpPr>
        <p:spPr>
          <a:xfrm>
            <a:off x="838200" y="6331974"/>
            <a:ext cx="5877232" cy="369332"/>
          </a:xfrm>
          <a:prstGeom prst="rect">
            <a:avLst/>
          </a:prstGeom>
          <a:noFill/>
        </p:spPr>
        <p:txBody>
          <a:bodyPr wrap="square" rtlCol="0">
            <a:spAutoFit/>
          </a:bodyPr>
          <a:lstStyle/>
          <a:p>
            <a:r>
              <a:rPr lang="cs-CZ" dirty="0">
                <a:hlinkClick r:id="rId4"/>
              </a:rPr>
              <a:t>ukázka-</a:t>
            </a:r>
            <a:r>
              <a:rPr lang="cs-CZ" dirty="0" err="1">
                <a:hlinkClick r:id="rId4"/>
              </a:rPr>
              <a:t>Coumim</a:t>
            </a:r>
            <a:r>
              <a:rPr lang="cs-CZ" dirty="0"/>
              <a:t> (od </a:t>
            </a:r>
            <a:r>
              <a:rPr lang="cs-CZ" dirty="0" err="1"/>
              <a:t>Euroguidance</a:t>
            </a:r>
            <a:r>
              <a:rPr lang="cs-CZ" dirty="0"/>
              <a:t>)</a:t>
            </a:r>
          </a:p>
        </p:txBody>
      </p:sp>
      <p:sp>
        <p:nvSpPr>
          <p:cNvPr id="6" name="TextovéPole 5">
            <a:extLst>
              <a:ext uri="{FF2B5EF4-FFF2-40B4-BE49-F238E27FC236}">
                <a16:creationId xmlns:a16="http://schemas.microsoft.com/office/drawing/2014/main" id="{C10BEF75-67C8-6825-D1D5-4AFD6AFE04D3}"/>
              </a:ext>
            </a:extLst>
          </p:cNvPr>
          <p:cNvSpPr txBox="1"/>
          <p:nvPr/>
        </p:nvSpPr>
        <p:spPr>
          <a:xfrm>
            <a:off x="5112775" y="6056671"/>
            <a:ext cx="6567948" cy="646331"/>
          </a:xfrm>
          <a:prstGeom prst="rect">
            <a:avLst/>
          </a:prstGeom>
          <a:noFill/>
        </p:spPr>
        <p:txBody>
          <a:bodyPr wrap="square" rtlCol="0">
            <a:spAutoFit/>
          </a:bodyPr>
          <a:lstStyle/>
          <a:p>
            <a:r>
              <a:rPr lang="cs-CZ" dirty="0" err="1">
                <a:hlinkClick r:id="rId5"/>
              </a:rPr>
              <a:t>StartID</a:t>
            </a:r>
            <a:r>
              <a:rPr lang="cs-CZ" dirty="0"/>
              <a:t> </a:t>
            </a:r>
            <a:r>
              <a:rPr lang="cs-CZ" b="0" i="0" dirty="0">
                <a:solidFill>
                  <a:srgbClr val="3B3D55"/>
                </a:solidFill>
                <a:effectLst/>
                <a:latin typeface="Rubik"/>
              </a:rPr>
              <a:t>aplikaci si vytváří portfolio a firmy jim podle něj mohou nabídnout ideální brigádu, praxi, stáž či exkurzi </a:t>
            </a:r>
            <a:r>
              <a:rPr lang="cs-CZ" b="0" i="0" dirty="0">
                <a:solidFill>
                  <a:srgbClr val="3B3D55"/>
                </a:solidFill>
                <a:effectLst/>
                <a:latin typeface="Rubik"/>
                <a:hlinkClick r:id="rId5"/>
              </a:rPr>
              <a:t>video</a:t>
            </a:r>
            <a:endParaRPr lang="cs-CZ" dirty="0"/>
          </a:p>
        </p:txBody>
      </p:sp>
      <p:sp>
        <p:nvSpPr>
          <p:cNvPr id="2" name="TextovéPole 1">
            <a:extLst>
              <a:ext uri="{FF2B5EF4-FFF2-40B4-BE49-F238E27FC236}">
                <a16:creationId xmlns:a16="http://schemas.microsoft.com/office/drawing/2014/main" id="{E533D742-405E-85E3-4305-C7A85BBB891E}"/>
              </a:ext>
            </a:extLst>
          </p:cNvPr>
          <p:cNvSpPr txBox="1"/>
          <p:nvPr/>
        </p:nvSpPr>
        <p:spPr>
          <a:xfrm>
            <a:off x="11023227" y="6419656"/>
            <a:ext cx="1518081" cy="369332"/>
          </a:xfrm>
          <a:prstGeom prst="rect">
            <a:avLst/>
          </a:prstGeom>
          <a:noFill/>
        </p:spPr>
        <p:txBody>
          <a:bodyPr wrap="square" rtlCol="0">
            <a:spAutoFit/>
          </a:bodyPr>
          <a:lstStyle/>
          <a:p>
            <a:r>
              <a:rPr lang="cs-CZ" dirty="0">
                <a:hlinkClick r:id="rId6"/>
              </a:rPr>
              <a:t>webinář</a:t>
            </a:r>
            <a:endParaRPr lang="cs-CZ" dirty="0"/>
          </a:p>
        </p:txBody>
      </p:sp>
    </p:spTree>
    <p:extLst>
      <p:ext uri="{BB962C8B-B14F-4D97-AF65-F5344CB8AC3E}">
        <p14:creationId xmlns:p14="http://schemas.microsoft.com/office/powerpoint/2010/main" val="4237465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95E1698-F34B-3F67-BF2F-E169D855FFBA}"/>
              </a:ext>
            </a:extLst>
          </p:cNvPr>
          <p:cNvPicPr>
            <a:picLocks noChangeAspect="1"/>
          </p:cNvPicPr>
          <p:nvPr/>
        </p:nvPicPr>
        <p:blipFill>
          <a:blip r:embed="rId2"/>
          <a:stretch>
            <a:fillRect/>
          </a:stretch>
        </p:blipFill>
        <p:spPr>
          <a:xfrm>
            <a:off x="1309414" y="0"/>
            <a:ext cx="9573172" cy="6858000"/>
          </a:xfrm>
          <a:prstGeom prst="rect">
            <a:avLst/>
          </a:prstGeom>
        </p:spPr>
      </p:pic>
    </p:spTree>
    <p:extLst>
      <p:ext uri="{BB962C8B-B14F-4D97-AF65-F5344CB8AC3E}">
        <p14:creationId xmlns:p14="http://schemas.microsoft.com/office/powerpoint/2010/main" val="403627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1DD4DB-5158-817D-D15E-89F0AB074AD2}"/>
              </a:ext>
            </a:extLst>
          </p:cNvPr>
          <p:cNvPicPr>
            <a:picLocks noChangeAspect="1"/>
          </p:cNvPicPr>
          <p:nvPr/>
        </p:nvPicPr>
        <p:blipFill>
          <a:blip r:embed="rId2"/>
          <a:stretch>
            <a:fillRect/>
          </a:stretch>
        </p:blipFill>
        <p:spPr>
          <a:xfrm>
            <a:off x="2849732" y="636048"/>
            <a:ext cx="5839189" cy="5195066"/>
          </a:xfrm>
          <a:prstGeom prst="rect">
            <a:avLst/>
          </a:prstGeom>
        </p:spPr>
      </p:pic>
      <p:sp>
        <p:nvSpPr>
          <p:cNvPr id="3" name="TextovéPole 2">
            <a:extLst>
              <a:ext uri="{FF2B5EF4-FFF2-40B4-BE49-F238E27FC236}">
                <a16:creationId xmlns:a16="http://schemas.microsoft.com/office/drawing/2014/main" id="{062CCB8D-19B6-F2FD-45C4-F2D2940B5BD8}"/>
              </a:ext>
            </a:extLst>
          </p:cNvPr>
          <p:cNvSpPr txBox="1"/>
          <p:nvPr/>
        </p:nvSpPr>
        <p:spPr>
          <a:xfrm>
            <a:off x="8833282" y="6205491"/>
            <a:ext cx="3080551" cy="369332"/>
          </a:xfrm>
          <a:prstGeom prst="rect">
            <a:avLst/>
          </a:prstGeom>
          <a:noFill/>
        </p:spPr>
        <p:txBody>
          <a:bodyPr wrap="square" rtlCol="0">
            <a:spAutoFit/>
          </a:bodyPr>
          <a:lstStyle/>
          <a:p>
            <a:r>
              <a:rPr lang="cs-CZ" dirty="0">
                <a:hlinkClick r:id="rId3"/>
              </a:rPr>
              <a:t>video k portfoliím</a:t>
            </a:r>
            <a:endParaRPr lang="cs-CZ" dirty="0"/>
          </a:p>
        </p:txBody>
      </p:sp>
    </p:spTree>
    <p:extLst>
      <p:ext uri="{BB962C8B-B14F-4D97-AF65-F5344CB8AC3E}">
        <p14:creationId xmlns:p14="http://schemas.microsoft.com/office/powerpoint/2010/main" val="1148692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443973-BF96-ED52-A271-653C3783EF82}"/>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2F5B25D9-0D62-F163-1265-562F63ABB96F}"/>
              </a:ext>
            </a:extLst>
          </p:cNvPr>
          <p:cNvSpPr>
            <a:spLocks noGrp="1"/>
          </p:cNvSpPr>
          <p:nvPr>
            <p:ph type="subTitle" idx="1"/>
          </p:nvPr>
        </p:nvSpPr>
        <p:spPr/>
        <p:txBody>
          <a:bodyPr/>
          <a:lstStyle/>
          <a:p>
            <a:endParaRPr lang="cs-CZ"/>
          </a:p>
        </p:txBody>
      </p:sp>
      <p:pic>
        <p:nvPicPr>
          <p:cNvPr id="2050" name="Picture 2">
            <a:extLst>
              <a:ext uri="{FF2B5EF4-FFF2-40B4-BE49-F238E27FC236}">
                <a16:creationId xmlns:a16="http://schemas.microsoft.com/office/drawing/2014/main" id="{2DF2A5DA-4C8D-C8AD-D4E3-097E44270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75" y="-3575"/>
            <a:ext cx="9140825" cy="686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668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258039-E11A-47C0-2158-52CF73F43069}"/>
              </a:ext>
            </a:extLst>
          </p:cNvPr>
          <p:cNvSpPr>
            <a:spLocks noGrp="1"/>
          </p:cNvSpPr>
          <p:nvPr>
            <p:ph type="title"/>
          </p:nvPr>
        </p:nvSpPr>
        <p:spPr>
          <a:xfrm>
            <a:off x="972766" y="365125"/>
            <a:ext cx="10381034" cy="1325563"/>
          </a:xfrm>
        </p:spPr>
        <p:txBody>
          <a:bodyPr/>
          <a:lstStyle/>
          <a:p>
            <a:r>
              <a:rPr lang="cs-CZ" b="1" dirty="0"/>
              <a:t>nový materiál </a:t>
            </a:r>
            <a:r>
              <a:rPr lang="cs-CZ" b="1" dirty="0">
                <a:hlinkClick r:id="rId2"/>
              </a:rPr>
              <a:t>Vercajk kariérového poradce</a:t>
            </a:r>
            <a:endParaRPr lang="cs-CZ" b="1" dirty="0"/>
          </a:p>
        </p:txBody>
      </p:sp>
      <p:sp>
        <p:nvSpPr>
          <p:cNvPr id="3" name="Zástupný obsah 2">
            <a:extLst>
              <a:ext uri="{FF2B5EF4-FFF2-40B4-BE49-F238E27FC236}">
                <a16:creationId xmlns:a16="http://schemas.microsoft.com/office/drawing/2014/main" id="{120213DC-911A-C671-18E0-DA041C27A57B}"/>
              </a:ext>
            </a:extLst>
          </p:cNvPr>
          <p:cNvSpPr>
            <a:spLocks noGrp="1"/>
          </p:cNvSpPr>
          <p:nvPr>
            <p:ph idx="1"/>
          </p:nvPr>
        </p:nvSpPr>
        <p:spPr>
          <a:xfrm>
            <a:off x="719846" y="1605064"/>
            <a:ext cx="11235447" cy="4887811"/>
          </a:xfrm>
        </p:spPr>
        <p:txBody>
          <a:bodyPr>
            <a:normAutofit fontScale="77500" lnSpcReduction="20000"/>
          </a:bodyPr>
          <a:lstStyle/>
          <a:p>
            <a:r>
              <a:rPr lang="cs-CZ" dirty="0"/>
              <a:t>pro střední školy</a:t>
            </a:r>
          </a:p>
          <a:p>
            <a:r>
              <a:rPr lang="cs-CZ" dirty="0"/>
              <a:t>4 okruhy (ze skupin se středoškoláky):</a:t>
            </a:r>
          </a:p>
          <a:p>
            <a:pPr marL="0" indent="0">
              <a:buNone/>
            </a:pPr>
            <a:r>
              <a:rPr lang="cs-CZ" dirty="0"/>
              <a:t>	1) zpětná vazba od okolí</a:t>
            </a:r>
          </a:p>
          <a:p>
            <a:pPr marL="0" indent="0">
              <a:buNone/>
            </a:pPr>
            <a:r>
              <a:rPr lang="cs-CZ" dirty="0"/>
              <a:t>	2) sebepoznání</a:t>
            </a:r>
          </a:p>
          <a:p>
            <a:pPr marL="0" indent="0">
              <a:buNone/>
            </a:pPr>
            <a:r>
              <a:rPr lang="cs-CZ" dirty="0"/>
              <a:t>	3) informace o dalším studiu a trhu práce</a:t>
            </a:r>
          </a:p>
          <a:p>
            <a:pPr marL="0" indent="0">
              <a:buNone/>
            </a:pPr>
            <a:r>
              <a:rPr lang="cs-CZ" dirty="0"/>
              <a:t>	4) rozhodování</a:t>
            </a:r>
          </a:p>
          <a:p>
            <a:r>
              <a:rPr lang="cs-CZ" dirty="0"/>
              <a:t>charakteristika období dospívání v kontextu KP (potřeby)</a:t>
            </a:r>
          </a:p>
          <a:p>
            <a:r>
              <a:rPr lang="cs-CZ" dirty="0"/>
              <a:t>fáze kariérního rozhodování</a:t>
            </a:r>
          </a:p>
          <a:p>
            <a:r>
              <a:rPr lang="cs-CZ" dirty="0"/>
              <a:t>jak pracovat se třídou</a:t>
            </a:r>
          </a:p>
          <a:p>
            <a:r>
              <a:rPr lang="cs-CZ" dirty="0"/>
              <a:t>slovníček pojmů</a:t>
            </a:r>
          </a:p>
          <a:p>
            <a:r>
              <a:rPr lang="cs-CZ" dirty="0"/>
              <a:t>doporučená kvalitní literatura k tématu</a:t>
            </a:r>
          </a:p>
          <a:p>
            <a:r>
              <a:rPr lang="cs-CZ" dirty="0"/>
              <a:t>část s aktivitami</a:t>
            </a:r>
          </a:p>
          <a:p>
            <a:r>
              <a:rPr lang="cs-CZ" dirty="0"/>
              <a:t>ilustrováno reálnými příběhy lidí</a:t>
            </a:r>
          </a:p>
        </p:txBody>
      </p:sp>
      <p:pic>
        <p:nvPicPr>
          <p:cNvPr id="5" name="Obrázek 4">
            <a:extLst>
              <a:ext uri="{FF2B5EF4-FFF2-40B4-BE49-F238E27FC236}">
                <a16:creationId xmlns:a16="http://schemas.microsoft.com/office/drawing/2014/main" id="{94FED2B1-3032-DC24-4AE6-5B3C6D2C7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4718" y="1492400"/>
            <a:ext cx="3314352" cy="5000475"/>
          </a:xfrm>
          <a:prstGeom prst="rect">
            <a:avLst/>
          </a:prstGeom>
        </p:spPr>
      </p:pic>
    </p:spTree>
    <p:extLst>
      <p:ext uri="{BB962C8B-B14F-4D97-AF65-F5344CB8AC3E}">
        <p14:creationId xmlns:p14="http://schemas.microsoft.com/office/powerpoint/2010/main" val="3024555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6C4948-75DD-C520-88AA-B35ACA744D6C}"/>
              </a:ext>
            </a:extLst>
          </p:cNvPr>
          <p:cNvSpPr>
            <a:spLocks noGrp="1"/>
          </p:cNvSpPr>
          <p:nvPr>
            <p:ph type="title"/>
          </p:nvPr>
        </p:nvSpPr>
        <p:spPr/>
        <p:txBody>
          <a:bodyPr>
            <a:normAutofit/>
          </a:bodyPr>
          <a:lstStyle/>
          <a:p>
            <a:pPr algn="ctr"/>
            <a:r>
              <a:rPr lang="cs-CZ" sz="7200" b="1" dirty="0"/>
              <a:t>KARIÉROVÝ STROM</a:t>
            </a:r>
          </a:p>
        </p:txBody>
      </p:sp>
      <p:sp>
        <p:nvSpPr>
          <p:cNvPr id="6" name="TextovéPole 5">
            <a:extLst>
              <a:ext uri="{FF2B5EF4-FFF2-40B4-BE49-F238E27FC236}">
                <a16:creationId xmlns:a16="http://schemas.microsoft.com/office/drawing/2014/main" id="{986EDB38-4F35-5BD7-1783-65D84C8A7057}"/>
              </a:ext>
            </a:extLst>
          </p:cNvPr>
          <p:cNvSpPr txBox="1"/>
          <p:nvPr/>
        </p:nvSpPr>
        <p:spPr>
          <a:xfrm>
            <a:off x="8603226" y="6312310"/>
            <a:ext cx="2841522" cy="369332"/>
          </a:xfrm>
          <a:prstGeom prst="rect">
            <a:avLst/>
          </a:prstGeom>
          <a:noFill/>
        </p:spPr>
        <p:txBody>
          <a:bodyPr wrap="square" rtlCol="0">
            <a:spAutoFit/>
          </a:bodyPr>
          <a:lstStyle/>
          <a:p>
            <a:r>
              <a:rPr lang="cs-CZ" dirty="0"/>
              <a:t>dle PhDr. Sylvie Navarová</a:t>
            </a:r>
          </a:p>
        </p:txBody>
      </p:sp>
      <p:pic>
        <p:nvPicPr>
          <p:cNvPr id="8" name="Zástupný obsah 7">
            <a:extLst>
              <a:ext uri="{FF2B5EF4-FFF2-40B4-BE49-F238E27FC236}">
                <a16:creationId xmlns:a16="http://schemas.microsoft.com/office/drawing/2014/main" id="{E4268343-B46E-5EDB-0666-4F18A52C63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09883" y="1577673"/>
            <a:ext cx="4627107" cy="5103969"/>
          </a:xfrm>
        </p:spPr>
      </p:pic>
    </p:spTree>
    <p:extLst>
      <p:ext uri="{BB962C8B-B14F-4D97-AF65-F5344CB8AC3E}">
        <p14:creationId xmlns:p14="http://schemas.microsoft.com/office/powerpoint/2010/main" val="1147745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9EE543-C38D-D4F8-8717-142D9FDA295F}"/>
              </a:ext>
            </a:extLst>
          </p:cNvPr>
          <p:cNvSpPr>
            <a:spLocks noGrp="1"/>
          </p:cNvSpPr>
          <p:nvPr>
            <p:ph type="title"/>
          </p:nvPr>
        </p:nvSpPr>
        <p:spPr/>
        <p:txBody>
          <a:bodyPr/>
          <a:lstStyle/>
          <a:p>
            <a:endParaRPr lang="cs-CZ"/>
          </a:p>
        </p:txBody>
      </p:sp>
      <p:pic>
        <p:nvPicPr>
          <p:cNvPr id="14" name="Zástupný obsah 13">
            <a:extLst>
              <a:ext uri="{FF2B5EF4-FFF2-40B4-BE49-F238E27FC236}">
                <a16:creationId xmlns:a16="http://schemas.microsoft.com/office/drawing/2014/main" id="{0D91E9C6-3DB3-F71A-3F9F-563DD405A9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3892" y="0"/>
            <a:ext cx="4917803" cy="3410734"/>
          </a:xfrm>
        </p:spPr>
      </p:pic>
      <p:pic>
        <p:nvPicPr>
          <p:cNvPr id="16" name="Obrázek 15">
            <a:extLst>
              <a:ext uri="{FF2B5EF4-FFF2-40B4-BE49-F238E27FC236}">
                <a16:creationId xmlns:a16="http://schemas.microsoft.com/office/drawing/2014/main" id="{C6FFCBC1-5E2E-58A8-D1D9-C78689CA0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427" y="0"/>
            <a:ext cx="4817281" cy="3429000"/>
          </a:xfrm>
          <a:prstGeom prst="rect">
            <a:avLst/>
          </a:prstGeom>
        </p:spPr>
      </p:pic>
      <p:pic>
        <p:nvPicPr>
          <p:cNvPr id="18" name="Obrázek 17">
            <a:extLst>
              <a:ext uri="{FF2B5EF4-FFF2-40B4-BE49-F238E27FC236}">
                <a16:creationId xmlns:a16="http://schemas.microsoft.com/office/drawing/2014/main" id="{CFB2127E-55A5-897B-2C7B-1715AF49F4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624" y="3410733"/>
            <a:ext cx="4917803" cy="3496993"/>
          </a:xfrm>
          <a:prstGeom prst="rect">
            <a:avLst/>
          </a:prstGeom>
        </p:spPr>
      </p:pic>
      <p:pic>
        <p:nvPicPr>
          <p:cNvPr id="20" name="Obrázek 19">
            <a:extLst>
              <a:ext uri="{FF2B5EF4-FFF2-40B4-BE49-F238E27FC236}">
                <a16:creationId xmlns:a16="http://schemas.microsoft.com/office/drawing/2014/main" id="{010C11F6-7CCC-8086-FCA2-6CF214775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1427" y="3401487"/>
            <a:ext cx="4917803" cy="3456513"/>
          </a:xfrm>
          <a:prstGeom prst="rect">
            <a:avLst/>
          </a:prstGeom>
        </p:spPr>
      </p:pic>
      <p:pic>
        <p:nvPicPr>
          <p:cNvPr id="6146" name="Picture 2" descr="Kořeny - podzemní části rostlin">
            <a:extLst>
              <a:ext uri="{FF2B5EF4-FFF2-40B4-BE49-F238E27FC236}">
                <a16:creationId xmlns:a16="http://schemas.microsoft.com/office/drawing/2014/main" id="{B1B34300-50CA-8BC8-AE47-67CB3C7C0F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8376" y="6210677"/>
            <a:ext cx="1053588" cy="64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5623385C-8BD6-9A19-71CB-6108CB9A4547}"/>
              </a:ext>
            </a:extLst>
          </p:cNvPr>
          <p:cNvSpPr txBox="1"/>
          <p:nvPr/>
        </p:nvSpPr>
        <p:spPr>
          <a:xfrm>
            <a:off x="11041626" y="5456903"/>
            <a:ext cx="1288026" cy="584775"/>
          </a:xfrm>
          <a:prstGeom prst="rect">
            <a:avLst/>
          </a:prstGeom>
          <a:noFill/>
        </p:spPr>
        <p:txBody>
          <a:bodyPr wrap="square" rtlCol="0">
            <a:spAutoFit/>
          </a:bodyPr>
          <a:lstStyle/>
          <a:p>
            <a:r>
              <a:rPr lang="cs-CZ" sz="3200" dirty="0">
                <a:hlinkClick r:id="rId7"/>
              </a:rPr>
              <a:t>karty</a:t>
            </a:r>
            <a:endParaRPr lang="cs-CZ" sz="3200" dirty="0"/>
          </a:p>
        </p:txBody>
      </p:sp>
    </p:spTree>
    <p:extLst>
      <p:ext uri="{BB962C8B-B14F-4D97-AF65-F5344CB8AC3E}">
        <p14:creationId xmlns:p14="http://schemas.microsoft.com/office/powerpoint/2010/main" val="3722763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A9A694-8862-F4A5-6353-55B7C5B6E1D3}"/>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965E9340-5CD3-BB51-917A-BB107AADAB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9435296" cy="5917688"/>
          </a:xfrm>
        </p:spPr>
      </p:pic>
      <p:sp>
        <p:nvSpPr>
          <p:cNvPr id="6" name="TextovéPole 5">
            <a:extLst>
              <a:ext uri="{FF2B5EF4-FFF2-40B4-BE49-F238E27FC236}">
                <a16:creationId xmlns:a16="http://schemas.microsoft.com/office/drawing/2014/main" id="{58958E26-F5F4-3B0F-60A6-1CDCE7CBD1EE}"/>
              </a:ext>
            </a:extLst>
          </p:cNvPr>
          <p:cNvSpPr txBox="1"/>
          <p:nvPr/>
        </p:nvSpPr>
        <p:spPr>
          <a:xfrm>
            <a:off x="10461523" y="6164826"/>
            <a:ext cx="1632154" cy="369332"/>
          </a:xfrm>
          <a:prstGeom prst="rect">
            <a:avLst/>
          </a:prstGeom>
          <a:noFill/>
        </p:spPr>
        <p:txBody>
          <a:bodyPr wrap="square" rtlCol="0">
            <a:spAutoFit/>
          </a:bodyPr>
          <a:lstStyle/>
          <a:p>
            <a:r>
              <a:rPr lang="cs-CZ" dirty="0">
                <a:hlinkClick r:id="rId3"/>
              </a:rPr>
              <a:t>karty surikaty</a:t>
            </a:r>
            <a:endParaRPr lang="cs-CZ" dirty="0"/>
          </a:p>
        </p:txBody>
      </p:sp>
      <p:pic>
        <p:nvPicPr>
          <p:cNvPr id="7" name="Picture 2" descr="Kořeny - podzemní části rostlin">
            <a:extLst>
              <a:ext uri="{FF2B5EF4-FFF2-40B4-BE49-F238E27FC236}">
                <a16:creationId xmlns:a16="http://schemas.microsoft.com/office/drawing/2014/main" id="{B8A3CD04-61E5-DED4-54D2-29A2C3850D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7006" y="5433928"/>
            <a:ext cx="1053588" cy="64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186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FEB9DFB4-BE4C-AA7F-DCF4-98A26064F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3523" y="261858"/>
            <a:ext cx="4251747" cy="6496273"/>
          </a:xfrm>
          <a:prstGeom prst="rect">
            <a:avLst/>
          </a:prstGeom>
        </p:spPr>
      </p:pic>
      <p:pic>
        <p:nvPicPr>
          <p:cNvPr id="9" name="Obrázek 8">
            <a:extLst>
              <a:ext uri="{FF2B5EF4-FFF2-40B4-BE49-F238E27FC236}">
                <a16:creationId xmlns:a16="http://schemas.microsoft.com/office/drawing/2014/main" id="{E87517A6-253B-BDDA-81A5-20166A4B6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620" y="261857"/>
            <a:ext cx="4337605" cy="6496273"/>
          </a:xfrm>
          <a:prstGeom prst="rect">
            <a:avLst/>
          </a:prstGeom>
        </p:spPr>
      </p:pic>
    </p:spTree>
    <p:extLst>
      <p:ext uri="{BB962C8B-B14F-4D97-AF65-F5344CB8AC3E}">
        <p14:creationId xmlns:p14="http://schemas.microsoft.com/office/powerpoint/2010/main" val="1321777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4FBD1C-FFD2-642F-C7A9-9DBE744A972F}"/>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28B2BA09-BFE6-85F1-F4B2-E96CE9316C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334871" y="-1145169"/>
            <a:ext cx="6902824" cy="9193162"/>
          </a:xfrm>
        </p:spPr>
      </p:pic>
      <p:pic>
        <p:nvPicPr>
          <p:cNvPr id="3" name="Picture 2" descr="Kořeny - podzemní části rostlin">
            <a:extLst>
              <a:ext uri="{FF2B5EF4-FFF2-40B4-BE49-F238E27FC236}">
                <a16:creationId xmlns:a16="http://schemas.microsoft.com/office/drawing/2014/main" id="{B326406F-8302-07FD-5641-1EE384430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8376" y="6210677"/>
            <a:ext cx="1053588" cy="647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B7D26104-8BAA-DCD0-C4FE-2E647713D5D6}"/>
              </a:ext>
            </a:extLst>
          </p:cNvPr>
          <p:cNvSpPr txBox="1"/>
          <p:nvPr/>
        </p:nvSpPr>
        <p:spPr>
          <a:xfrm>
            <a:off x="10805652" y="5368413"/>
            <a:ext cx="1277990" cy="707886"/>
          </a:xfrm>
          <a:prstGeom prst="rect">
            <a:avLst/>
          </a:prstGeom>
          <a:noFill/>
        </p:spPr>
        <p:txBody>
          <a:bodyPr wrap="square" rtlCol="0">
            <a:spAutoFit/>
          </a:bodyPr>
          <a:lstStyle/>
          <a:p>
            <a:r>
              <a:rPr lang="cs-CZ" sz="4000" dirty="0">
                <a:hlinkClick r:id="rId4"/>
              </a:rPr>
              <a:t>karty</a:t>
            </a:r>
            <a:endParaRPr lang="cs-CZ" sz="4000" dirty="0"/>
          </a:p>
        </p:txBody>
      </p:sp>
    </p:spTree>
    <p:extLst>
      <p:ext uri="{BB962C8B-B14F-4D97-AF65-F5344CB8AC3E}">
        <p14:creationId xmlns:p14="http://schemas.microsoft.com/office/powerpoint/2010/main" val="4075982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190BE2-A384-A364-8860-841387B13575}"/>
              </a:ext>
            </a:extLst>
          </p:cNvPr>
          <p:cNvSpPr>
            <a:spLocks noGrp="1"/>
          </p:cNvSpPr>
          <p:nvPr>
            <p:ph type="title"/>
          </p:nvPr>
        </p:nvSpPr>
        <p:spPr/>
        <p:txBody>
          <a:bodyPr/>
          <a:lstStyle/>
          <a:p>
            <a:pPr algn="ctr"/>
            <a:r>
              <a:rPr lang="cs-CZ" b="1" dirty="0"/>
              <a:t>příklady práce s kartami</a:t>
            </a:r>
          </a:p>
        </p:txBody>
      </p:sp>
      <p:sp>
        <p:nvSpPr>
          <p:cNvPr id="3" name="Zástupný obsah 2">
            <a:extLst>
              <a:ext uri="{FF2B5EF4-FFF2-40B4-BE49-F238E27FC236}">
                <a16:creationId xmlns:a16="http://schemas.microsoft.com/office/drawing/2014/main" id="{5F179E3F-6655-EACF-A04C-BB5A9F657EDF}"/>
              </a:ext>
            </a:extLst>
          </p:cNvPr>
          <p:cNvSpPr>
            <a:spLocks noGrp="1"/>
          </p:cNvSpPr>
          <p:nvPr>
            <p:ph idx="1"/>
          </p:nvPr>
        </p:nvSpPr>
        <p:spPr/>
        <p:txBody>
          <a:bodyPr>
            <a:normAutofit fontScale="92500" lnSpcReduction="10000"/>
          </a:bodyPr>
          <a:lstStyle/>
          <a:p>
            <a:pPr marL="514350" indent="-514350">
              <a:buAutoNum type="arabicParenR"/>
            </a:pPr>
            <a:r>
              <a:rPr lang="cs-CZ" b="1" dirty="0"/>
              <a:t>Popis současného stavu </a:t>
            </a:r>
            <a:r>
              <a:rPr lang="cs-CZ" i="1" dirty="0"/>
              <a:t>V čem jsi dobrý? Čeho si na sobě ceníš?</a:t>
            </a:r>
            <a:endParaRPr lang="cs-CZ" dirty="0"/>
          </a:p>
          <a:p>
            <a:pPr marL="514350" indent="-514350">
              <a:buAutoNum type="arabicParenR"/>
            </a:pPr>
            <a:r>
              <a:rPr lang="cs-CZ" b="1" dirty="0"/>
              <a:t>Popis stavu z hlediska druhého člověka </a:t>
            </a:r>
            <a:r>
              <a:rPr lang="cs-CZ" i="1" dirty="0"/>
              <a:t>Co na tobě druzí oceňují?</a:t>
            </a:r>
            <a:endParaRPr lang="cs-CZ" b="1" dirty="0"/>
          </a:p>
          <a:p>
            <a:pPr marL="514350" indent="-514350">
              <a:buAutoNum type="arabicParenR"/>
            </a:pPr>
            <a:r>
              <a:rPr lang="cs-CZ" b="1" dirty="0"/>
              <a:t>Konstrukce budoucnosti </a:t>
            </a:r>
            <a:r>
              <a:rPr lang="cs-CZ" i="1" dirty="0"/>
              <a:t>Čeho bys chtěl dosáhnout? Jak si to představuješ? </a:t>
            </a:r>
            <a:endParaRPr lang="cs-CZ" b="1" dirty="0"/>
          </a:p>
          <a:p>
            <a:pPr marL="514350" indent="-514350">
              <a:buAutoNum type="arabicParenR"/>
            </a:pPr>
            <a:r>
              <a:rPr lang="cs-CZ" b="1" dirty="0"/>
              <a:t>Konstrukce budoucnosti z pohledu druhých </a:t>
            </a:r>
            <a:r>
              <a:rPr lang="cs-CZ" i="1" dirty="0"/>
              <a:t>Jak tě vidí v budoucnu druzí?</a:t>
            </a:r>
          </a:p>
          <a:p>
            <a:pPr marL="514350" indent="-514350">
              <a:buAutoNum type="arabicParenR"/>
            </a:pPr>
            <a:r>
              <a:rPr lang="cs-CZ" b="1" dirty="0"/>
              <a:t>Karta mého života</a:t>
            </a:r>
          </a:p>
          <a:p>
            <a:pPr marL="514350" indent="-514350">
              <a:buAutoNum type="arabicParenR"/>
            </a:pPr>
            <a:r>
              <a:rPr lang="cs-CZ" b="1" dirty="0"/>
              <a:t>Karta mé týmové role</a:t>
            </a:r>
          </a:p>
          <a:p>
            <a:pPr marL="514350" indent="-514350">
              <a:buAutoNum type="arabicParenR"/>
            </a:pPr>
            <a:endParaRPr lang="cs-CZ" b="1" i="1" dirty="0"/>
          </a:p>
          <a:p>
            <a:pPr marL="0" indent="0">
              <a:buNone/>
            </a:pPr>
            <a:r>
              <a:rPr lang="cs-CZ" dirty="0"/>
              <a:t>Manuál ke kartám dle RIASEC. </a:t>
            </a:r>
          </a:p>
        </p:txBody>
      </p:sp>
    </p:spTree>
    <p:extLst>
      <p:ext uri="{BB962C8B-B14F-4D97-AF65-F5344CB8AC3E}">
        <p14:creationId xmlns:p14="http://schemas.microsoft.com/office/powerpoint/2010/main" val="2098718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F6B48E-A9B8-772F-483A-6E944B7F873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2EE577E-A4DF-19F5-1180-BCC48A45FC28}"/>
              </a:ext>
            </a:extLst>
          </p:cNvPr>
          <p:cNvSpPr>
            <a:spLocks noGrp="1"/>
          </p:cNvSpPr>
          <p:nvPr>
            <p:ph idx="1"/>
          </p:nvPr>
        </p:nvSpPr>
        <p:spPr/>
        <p:txBody>
          <a:bodyPr/>
          <a:lstStyle/>
          <a:p>
            <a:endParaRPr lang="cs-CZ" dirty="0"/>
          </a:p>
        </p:txBody>
      </p:sp>
      <p:pic>
        <p:nvPicPr>
          <p:cNvPr id="1026" name="Picture 2">
            <a:extLst>
              <a:ext uri="{FF2B5EF4-FFF2-40B4-BE49-F238E27FC236}">
                <a16:creationId xmlns:a16="http://schemas.microsoft.com/office/drawing/2014/main" id="{D6E6574E-8D5A-D0D3-0C35-C70539849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239" y="154858"/>
            <a:ext cx="7059110" cy="654828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832B32E-E0CE-9373-CAE9-425089D353F6}"/>
              </a:ext>
            </a:extLst>
          </p:cNvPr>
          <p:cNvSpPr txBox="1"/>
          <p:nvPr/>
        </p:nvSpPr>
        <p:spPr>
          <a:xfrm>
            <a:off x="8264013" y="5807631"/>
            <a:ext cx="2974258" cy="369332"/>
          </a:xfrm>
          <a:prstGeom prst="rect">
            <a:avLst/>
          </a:prstGeom>
          <a:noFill/>
        </p:spPr>
        <p:txBody>
          <a:bodyPr wrap="square" rtlCol="0">
            <a:spAutoFit/>
          </a:bodyPr>
          <a:lstStyle/>
          <a:p>
            <a:r>
              <a:rPr lang="cs-CZ" dirty="0"/>
              <a:t>sada Dračí učení </a:t>
            </a:r>
            <a:r>
              <a:rPr lang="cs-CZ" dirty="0">
                <a:hlinkClick r:id="rId3"/>
              </a:rPr>
              <a:t>video </a:t>
            </a:r>
            <a:endParaRPr lang="cs-CZ" dirty="0"/>
          </a:p>
        </p:txBody>
      </p:sp>
    </p:spTree>
    <p:extLst>
      <p:ext uri="{BB962C8B-B14F-4D97-AF65-F5344CB8AC3E}">
        <p14:creationId xmlns:p14="http://schemas.microsoft.com/office/powerpoint/2010/main" val="35703640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166567-F97D-24F6-503D-9E08CADBAA91}"/>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734EE955-F665-2CED-0C62-4826F59543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8306" y="0"/>
            <a:ext cx="4864964" cy="6902221"/>
          </a:xfrm>
        </p:spPr>
      </p:pic>
      <p:pic>
        <p:nvPicPr>
          <p:cNvPr id="3" name="Picture 2" descr="Kořeny - podzemní části rostlin">
            <a:extLst>
              <a:ext uri="{FF2B5EF4-FFF2-40B4-BE49-F238E27FC236}">
                <a16:creationId xmlns:a16="http://schemas.microsoft.com/office/drawing/2014/main" id="{98CDD0DA-CA08-478F-6159-688BFA899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8376" y="6210677"/>
            <a:ext cx="1053588" cy="64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915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9D1544DE-6AEC-2567-12F5-980D2CF4DD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4517" y="365124"/>
            <a:ext cx="4460101" cy="6144501"/>
          </a:xfrm>
        </p:spPr>
      </p:pic>
      <p:pic>
        <p:nvPicPr>
          <p:cNvPr id="7" name="Obrázek 6">
            <a:extLst>
              <a:ext uri="{FF2B5EF4-FFF2-40B4-BE49-F238E27FC236}">
                <a16:creationId xmlns:a16="http://schemas.microsoft.com/office/drawing/2014/main" id="{D2654162-DCC3-48D9-147D-789FDFCAD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792" y="365124"/>
            <a:ext cx="5269692" cy="6127751"/>
          </a:xfrm>
          <a:prstGeom prst="rect">
            <a:avLst/>
          </a:prstGeom>
        </p:spPr>
      </p:pic>
      <p:sp>
        <p:nvSpPr>
          <p:cNvPr id="8" name="TextovéPole 7">
            <a:extLst>
              <a:ext uri="{FF2B5EF4-FFF2-40B4-BE49-F238E27FC236}">
                <a16:creationId xmlns:a16="http://schemas.microsoft.com/office/drawing/2014/main" id="{4141E3DC-901A-F0EF-1B0E-EB75FCD54FBB}"/>
              </a:ext>
            </a:extLst>
          </p:cNvPr>
          <p:cNvSpPr txBox="1"/>
          <p:nvPr/>
        </p:nvSpPr>
        <p:spPr>
          <a:xfrm>
            <a:off x="11182322" y="6140293"/>
            <a:ext cx="930322" cy="369332"/>
          </a:xfrm>
          <a:prstGeom prst="rect">
            <a:avLst/>
          </a:prstGeom>
          <a:noFill/>
        </p:spPr>
        <p:txBody>
          <a:bodyPr wrap="square" rtlCol="0">
            <a:spAutoFit/>
          </a:bodyPr>
          <a:lstStyle/>
          <a:p>
            <a:r>
              <a:rPr lang="cs-CZ" dirty="0">
                <a:hlinkClick r:id="rId4"/>
              </a:rPr>
              <a:t>zdroj</a:t>
            </a:r>
            <a:endParaRPr lang="cs-CZ" dirty="0"/>
          </a:p>
        </p:txBody>
      </p:sp>
    </p:spTree>
    <p:extLst>
      <p:ext uri="{BB962C8B-B14F-4D97-AF65-F5344CB8AC3E}">
        <p14:creationId xmlns:p14="http://schemas.microsoft.com/office/powerpoint/2010/main" val="3645544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C2279541-25E8-0F37-D9A3-2F74E456C9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3293" y="508103"/>
            <a:ext cx="4398849" cy="5984772"/>
          </a:xfrm>
        </p:spPr>
      </p:pic>
      <p:pic>
        <p:nvPicPr>
          <p:cNvPr id="7" name="Obrázek 6">
            <a:extLst>
              <a:ext uri="{FF2B5EF4-FFF2-40B4-BE49-F238E27FC236}">
                <a16:creationId xmlns:a16="http://schemas.microsoft.com/office/drawing/2014/main" id="{7E439CBA-701E-D4E0-B407-06E7E7353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5800" y="508103"/>
            <a:ext cx="4398849" cy="5985609"/>
          </a:xfrm>
          <a:prstGeom prst="rect">
            <a:avLst/>
          </a:prstGeom>
        </p:spPr>
      </p:pic>
      <p:sp>
        <p:nvSpPr>
          <p:cNvPr id="8" name="TextovéPole 7">
            <a:extLst>
              <a:ext uri="{FF2B5EF4-FFF2-40B4-BE49-F238E27FC236}">
                <a16:creationId xmlns:a16="http://schemas.microsoft.com/office/drawing/2014/main" id="{C21A3FE2-BFD4-D436-1969-1908ECDBE5C3}"/>
              </a:ext>
            </a:extLst>
          </p:cNvPr>
          <p:cNvSpPr txBox="1"/>
          <p:nvPr/>
        </p:nvSpPr>
        <p:spPr>
          <a:xfrm>
            <a:off x="10441858" y="6046839"/>
            <a:ext cx="1750142" cy="369332"/>
          </a:xfrm>
          <a:prstGeom prst="rect">
            <a:avLst/>
          </a:prstGeom>
          <a:noFill/>
        </p:spPr>
        <p:txBody>
          <a:bodyPr wrap="square" rtlCol="0">
            <a:spAutoFit/>
          </a:bodyPr>
          <a:lstStyle/>
          <a:p>
            <a:r>
              <a:rPr lang="cs-CZ" dirty="0">
                <a:hlinkClick r:id="rId4"/>
              </a:rPr>
              <a:t>zdroj tentýž</a:t>
            </a:r>
            <a:endParaRPr lang="cs-CZ" dirty="0"/>
          </a:p>
        </p:txBody>
      </p:sp>
    </p:spTree>
    <p:extLst>
      <p:ext uri="{BB962C8B-B14F-4D97-AF65-F5344CB8AC3E}">
        <p14:creationId xmlns:p14="http://schemas.microsoft.com/office/powerpoint/2010/main" val="1616755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Zástupný obsah 5">
            <a:extLst>
              <a:ext uri="{FF2B5EF4-FFF2-40B4-BE49-F238E27FC236}">
                <a16:creationId xmlns:a16="http://schemas.microsoft.com/office/drawing/2014/main" id="{B8B144CF-8ACD-B111-9AFA-93CF48DE78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65089" y="360478"/>
            <a:ext cx="4133394" cy="6132397"/>
          </a:xfrm>
        </p:spPr>
      </p:pic>
      <p:pic>
        <p:nvPicPr>
          <p:cNvPr id="1026" name="Picture 2" descr="Jerry Maguire (1996) - IMDb">
            <a:extLst>
              <a:ext uri="{FF2B5EF4-FFF2-40B4-BE49-F238E27FC236}">
                <a16:creationId xmlns:a16="http://schemas.microsoft.com/office/drawing/2014/main" id="{1CE75433-81CD-AC58-35E7-077830224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71" y="360478"/>
            <a:ext cx="4133394" cy="6127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26EC034-FEF9-2B52-FC14-701A550C170E}"/>
              </a:ext>
            </a:extLst>
          </p:cNvPr>
          <p:cNvSpPr txBox="1"/>
          <p:nvPr/>
        </p:nvSpPr>
        <p:spPr>
          <a:xfrm>
            <a:off x="4842387" y="1612030"/>
            <a:ext cx="2507226" cy="2862322"/>
          </a:xfrm>
          <a:prstGeom prst="rect">
            <a:avLst/>
          </a:prstGeom>
          <a:noFill/>
        </p:spPr>
        <p:txBody>
          <a:bodyPr wrap="square" rtlCol="0">
            <a:spAutoFit/>
          </a:bodyPr>
          <a:lstStyle/>
          <a:p>
            <a:r>
              <a:rPr lang="cs-CZ" b="1" dirty="0"/>
              <a:t>PRÁCE S FILMEM</a:t>
            </a:r>
          </a:p>
          <a:p>
            <a:r>
              <a:rPr lang="cs-CZ" dirty="0">
                <a:solidFill>
                  <a:srgbClr val="000000"/>
                </a:solidFill>
                <a:latin typeface="-apple-system"/>
              </a:rPr>
              <a:t>S</a:t>
            </a:r>
            <a:r>
              <a:rPr lang="cs-CZ" b="0" i="0" dirty="0">
                <a:solidFill>
                  <a:srgbClr val="000000"/>
                </a:solidFill>
                <a:effectLst/>
                <a:latin typeface="-apple-system"/>
              </a:rPr>
              <a:t>portovní agent, který zažívá životní krizi. Když se vší parádou přichází o práci i o přítelkyni, jeho osobní i profesionální kariéra se rázem ocitá na úplném dnu.</a:t>
            </a:r>
          </a:p>
          <a:p>
            <a:endParaRPr lang="cs-CZ" dirty="0">
              <a:solidFill>
                <a:srgbClr val="000000"/>
              </a:solidFill>
              <a:latin typeface="-apple-system"/>
            </a:endParaRPr>
          </a:p>
          <a:p>
            <a:r>
              <a:rPr lang="cs-CZ" b="0" i="0" dirty="0">
                <a:solidFill>
                  <a:srgbClr val="000000"/>
                </a:solidFill>
                <a:effectLst/>
                <a:latin typeface="-apple-system"/>
              </a:rPr>
              <a:t> </a:t>
            </a:r>
            <a:endParaRPr lang="cs-CZ" dirty="0"/>
          </a:p>
        </p:txBody>
      </p:sp>
    </p:spTree>
    <p:extLst>
      <p:ext uri="{BB962C8B-B14F-4D97-AF65-F5344CB8AC3E}">
        <p14:creationId xmlns:p14="http://schemas.microsoft.com/office/powerpoint/2010/main" val="2815690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ABEC87-0B9E-B00C-52E9-0D812F32A1D2}"/>
              </a:ext>
            </a:extLst>
          </p:cNvPr>
          <p:cNvSpPr>
            <a:spLocks noGrp="1"/>
          </p:cNvSpPr>
          <p:nvPr>
            <p:ph type="title"/>
          </p:nvPr>
        </p:nvSpPr>
        <p:spPr>
          <a:xfrm>
            <a:off x="7806812" y="365125"/>
            <a:ext cx="3546987" cy="1325563"/>
          </a:xfrm>
        </p:spPr>
        <p:txBody>
          <a:bodyPr/>
          <a:lstStyle/>
          <a:p>
            <a:pPr algn="ctr"/>
            <a:r>
              <a:rPr lang="cs-CZ" b="1" dirty="0"/>
              <a:t>OSOBNOSTNÍ TESTY</a:t>
            </a:r>
          </a:p>
        </p:txBody>
      </p:sp>
      <p:pic>
        <p:nvPicPr>
          <p:cNvPr id="5" name="Zástupný obsah 4">
            <a:extLst>
              <a:ext uri="{FF2B5EF4-FFF2-40B4-BE49-F238E27FC236}">
                <a16:creationId xmlns:a16="http://schemas.microsoft.com/office/drawing/2014/main" id="{0C5D349E-EF53-0D1D-4554-A8AA816645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608" y="0"/>
            <a:ext cx="7049728" cy="6865532"/>
          </a:xfrm>
        </p:spPr>
      </p:pic>
      <p:sp>
        <p:nvSpPr>
          <p:cNvPr id="7" name="TextovéPole 6">
            <a:extLst>
              <a:ext uri="{FF2B5EF4-FFF2-40B4-BE49-F238E27FC236}">
                <a16:creationId xmlns:a16="http://schemas.microsoft.com/office/drawing/2014/main" id="{6E071632-6E15-73BC-3866-83DD2FF81B74}"/>
              </a:ext>
            </a:extLst>
          </p:cNvPr>
          <p:cNvSpPr txBox="1"/>
          <p:nvPr/>
        </p:nvSpPr>
        <p:spPr>
          <a:xfrm>
            <a:off x="8072284" y="3429000"/>
            <a:ext cx="3281516" cy="1200329"/>
          </a:xfrm>
          <a:prstGeom prst="rect">
            <a:avLst/>
          </a:prstGeom>
          <a:noFill/>
        </p:spPr>
        <p:txBody>
          <a:bodyPr wrap="square" rtlCol="0">
            <a:spAutoFit/>
          </a:bodyPr>
          <a:lstStyle/>
          <a:p>
            <a:r>
              <a:rPr lang="cs-CZ" dirty="0"/>
              <a:t>Zdroj: </a:t>
            </a:r>
            <a:r>
              <a:rPr lang="cs-CZ" dirty="0">
                <a:hlinkClick r:id="rId3"/>
              </a:rPr>
              <a:t>https://www.poradcevpk.cz/page/prakticke_pomucky_pro_vyuku_volby_povolani</a:t>
            </a:r>
            <a:endParaRPr lang="cs-CZ" dirty="0"/>
          </a:p>
        </p:txBody>
      </p:sp>
      <p:pic>
        <p:nvPicPr>
          <p:cNvPr id="8" name="Picture 2" descr="Kořeny - podzemní části rostlin">
            <a:extLst>
              <a:ext uri="{FF2B5EF4-FFF2-40B4-BE49-F238E27FC236}">
                <a16:creationId xmlns:a16="http://schemas.microsoft.com/office/drawing/2014/main" id="{F6364016-245F-171A-2A0B-6D7896AB19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8376" y="6210677"/>
            <a:ext cx="1053588" cy="64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444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D38200-1D3D-92C2-EA32-AD16690B9527}"/>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726EA38F-8C7F-A2B7-D325-E424BB946A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240" y="513480"/>
            <a:ext cx="5846412" cy="1795956"/>
          </a:xfrm>
        </p:spPr>
      </p:pic>
      <p:pic>
        <p:nvPicPr>
          <p:cNvPr id="7" name="Obrázek 6">
            <a:extLst>
              <a:ext uri="{FF2B5EF4-FFF2-40B4-BE49-F238E27FC236}">
                <a16:creationId xmlns:a16="http://schemas.microsoft.com/office/drawing/2014/main" id="{7DBFFD62-93EE-8ADE-E60F-48F06E7D6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0"/>
            <a:ext cx="5289461" cy="6858000"/>
          </a:xfrm>
          <a:prstGeom prst="rect">
            <a:avLst/>
          </a:prstGeom>
        </p:spPr>
      </p:pic>
      <p:pic>
        <p:nvPicPr>
          <p:cNvPr id="1026" name="Picture 2" descr="Temperament- typologie">
            <a:extLst>
              <a:ext uri="{FF2B5EF4-FFF2-40B4-BE49-F238E27FC236}">
                <a16:creationId xmlns:a16="http://schemas.microsoft.com/office/drawing/2014/main" id="{A325B145-07FE-2EE2-3901-10D7F0E823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377" y="2457791"/>
            <a:ext cx="4034138" cy="40341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ořeny - podzemní části rostlin">
            <a:extLst>
              <a:ext uri="{FF2B5EF4-FFF2-40B4-BE49-F238E27FC236}">
                <a16:creationId xmlns:a16="http://schemas.microsoft.com/office/drawing/2014/main" id="{188C17A1-2E6A-D812-CCBE-6667C3519F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30803"/>
            <a:ext cx="1053588" cy="64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590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1E3AEE-B01E-28E1-64AD-74FE1025DE67}"/>
              </a:ext>
            </a:extLst>
          </p:cNvPr>
          <p:cNvSpPr>
            <a:spLocks noGrp="1"/>
          </p:cNvSpPr>
          <p:nvPr>
            <p:ph type="title"/>
          </p:nvPr>
        </p:nvSpPr>
        <p:spPr>
          <a:xfrm>
            <a:off x="838200" y="365126"/>
            <a:ext cx="10515600" cy="1188372"/>
          </a:xfrm>
        </p:spPr>
        <p:txBody>
          <a:bodyPr/>
          <a:lstStyle/>
          <a:p>
            <a:pPr algn="ctr"/>
            <a:r>
              <a:rPr lang="cs-CZ" b="1" dirty="0"/>
              <a:t>vzájemná zpětná vazba</a:t>
            </a:r>
          </a:p>
        </p:txBody>
      </p:sp>
      <p:sp>
        <p:nvSpPr>
          <p:cNvPr id="3" name="Zástupný obsah 2">
            <a:extLst>
              <a:ext uri="{FF2B5EF4-FFF2-40B4-BE49-F238E27FC236}">
                <a16:creationId xmlns:a16="http://schemas.microsoft.com/office/drawing/2014/main" id="{BF370398-3B23-919E-3F76-4A739404BDA2}"/>
              </a:ext>
            </a:extLst>
          </p:cNvPr>
          <p:cNvSpPr>
            <a:spLocks noGrp="1"/>
          </p:cNvSpPr>
          <p:nvPr>
            <p:ph idx="1"/>
          </p:nvPr>
        </p:nvSpPr>
        <p:spPr>
          <a:xfrm>
            <a:off x="838200" y="1818968"/>
            <a:ext cx="10515600" cy="4357995"/>
          </a:xfrm>
        </p:spPr>
        <p:txBody>
          <a:bodyPr/>
          <a:lstStyle/>
          <a:p>
            <a:r>
              <a:rPr lang="cs-CZ" dirty="0"/>
              <a:t>zpětná vazba od těch, kdo mě znají </a:t>
            </a:r>
          </a:p>
          <a:p>
            <a:r>
              <a:rPr lang="cs-CZ" dirty="0"/>
              <a:t>aktivita Reklama na spolužáka</a:t>
            </a:r>
          </a:p>
          <a:p>
            <a:r>
              <a:rPr lang="cs-CZ" dirty="0"/>
              <a:t>hra SMS</a:t>
            </a:r>
          </a:p>
          <a:p>
            <a:r>
              <a:rPr lang="cs-CZ" dirty="0"/>
              <a:t>jedna nebo více</a:t>
            </a:r>
          </a:p>
          <a:p>
            <a:r>
              <a:rPr lang="cs-CZ" dirty="0"/>
              <a:t>Jaká je podle tebe moje dobrá vlastnost? V čem si myslíš, že jsem dobrý? Jaké jsou podle tebe mé silné stránky?</a:t>
            </a:r>
          </a:p>
          <a:p>
            <a:endParaRPr lang="cs-CZ" dirty="0"/>
          </a:p>
          <a:p>
            <a:pPr marL="0" indent="0">
              <a:buNone/>
            </a:pPr>
            <a:endParaRPr lang="cs-CZ" dirty="0"/>
          </a:p>
        </p:txBody>
      </p:sp>
      <p:pic>
        <p:nvPicPr>
          <p:cNvPr id="2052" name="Picture 4" descr="WhatsApp Messenger – Aplikace na Google Play">
            <a:extLst>
              <a:ext uri="{FF2B5EF4-FFF2-40B4-BE49-F238E27FC236}">
                <a16:creationId xmlns:a16="http://schemas.microsoft.com/office/drawing/2014/main" id="{F5FE3BA7-8910-2960-A196-C4274533E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655" y="5053781"/>
            <a:ext cx="2740705" cy="13886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essenger – Aplikace na Google Play">
            <a:extLst>
              <a:ext uri="{FF2B5EF4-FFF2-40B4-BE49-F238E27FC236}">
                <a16:creationId xmlns:a16="http://schemas.microsoft.com/office/drawing/2014/main" id="{E3EA27A6-691D-1AE8-8014-36AAD0F90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343" y="4975122"/>
            <a:ext cx="1772991" cy="175014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ceive SMS Online – Aplikace na Google Play">
            <a:extLst>
              <a:ext uri="{FF2B5EF4-FFF2-40B4-BE49-F238E27FC236}">
                <a16:creationId xmlns:a16="http://schemas.microsoft.com/office/drawing/2014/main" id="{B67A1D2F-8A7A-1BB8-C6F8-0654B67177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4141" y="4975122"/>
            <a:ext cx="1907459" cy="1882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ořeny - podzemní části rostlin">
            <a:extLst>
              <a:ext uri="{FF2B5EF4-FFF2-40B4-BE49-F238E27FC236}">
                <a16:creationId xmlns:a16="http://schemas.microsoft.com/office/drawing/2014/main" id="{33AC8C92-B20A-9105-41AE-D20ED30BD7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8376" y="6210677"/>
            <a:ext cx="1053588" cy="64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19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820245-E291-EF69-2E31-597E4D5316A8}"/>
              </a:ext>
            </a:extLst>
          </p:cNvPr>
          <p:cNvSpPr>
            <a:spLocks noGrp="1"/>
          </p:cNvSpPr>
          <p:nvPr>
            <p:ph type="title"/>
          </p:nvPr>
        </p:nvSpPr>
        <p:spPr/>
        <p:txBody>
          <a:bodyPr/>
          <a:lstStyle/>
          <a:p>
            <a:endParaRPr lang="cs-CZ"/>
          </a:p>
        </p:txBody>
      </p:sp>
      <p:pic>
        <p:nvPicPr>
          <p:cNvPr id="1026" name="Picture 2">
            <a:extLst>
              <a:ext uri="{FF2B5EF4-FFF2-40B4-BE49-F238E27FC236}">
                <a16:creationId xmlns:a16="http://schemas.microsoft.com/office/drawing/2014/main" id="{518087E2-A379-6A5A-CBE8-CDC299537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010" y="0"/>
            <a:ext cx="6768132" cy="38070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pis není dostupný.">
            <a:extLst>
              <a:ext uri="{FF2B5EF4-FFF2-40B4-BE49-F238E27FC236}">
                <a16:creationId xmlns:a16="http://schemas.microsoft.com/office/drawing/2014/main" id="{8D3AB571-962B-DA7B-8002-1D5FB37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089" y="3341129"/>
            <a:ext cx="2559801" cy="35168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5">
            <a:extLst>
              <a:ext uri="{FF2B5EF4-FFF2-40B4-BE49-F238E27FC236}">
                <a16:creationId xmlns:a16="http://schemas.microsoft.com/office/drawing/2014/main" id="{E8AB8170-EBB5-CC99-FB74-8ADBDF032B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7243" y="2893978"/>
            <a:ext cx="5285362" cy="3964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8E720D6-3D42-4C6C-2D12-8852203BC7F9}"/>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780179" y="3267"/>
            <a:ext cx="5165623" cy="344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5870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14302BA-61CA-A58A-92BB-1FB421975DED}"/>
              </a:ext>
            </a:extLst>
          </p:cNvPr>
          <p:cNvSpPr>
            <a:spLocks noGrp="1"/>
          </p:cNvSpPr>
          <p:nvPr>
            <p:ph idx="1"/>
          </p:nvPr>
        </p:nvSpPr>
        <p:spPr/>
        <p:txBody>
          <a:bodyPr>
            <a:normAutofit/>
          </a:bodyPr>
          <a:lstStyle/>
          <a:p>
            <a:pPr marL="0" indent="0" algn="ctr">
              <a:buNone/>
            </a:pPr>
            <a:r>
              <a:rPr lang="cs-CZ" sz="4800" dirty="0"/>
              <a:t>Co by tě mohlo živit, kdyby ses odstěhoval na jiný konec světa?</a:t>
            </a:r>
          </a:p>
        </p:txBody>
      </p:sp>
      <p:pic>
        <p:nvPicPr>
          <p:cNvPr id="3074" name="Picture 2" descr="Logo severočeské oblasti - HLASUJ | Česká jezdecká federace">
            <a:extLst>
              <a:ext uri="{FF2B5EF4-FFF2-40B4-BE49-F238E27FC236}">
                <a16:creationId xmlns:a16="http://schemas.microsoft.com/office/drawing/2014/main" id="{3BAB9DE0-329C-AC7C-5CD1-F90E691F7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437" y="389111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ořeny - podzemní části rostlin">
            <a:extLst>
              <a:ext uri="{FF2B5EF4-FFF2-40B4-BE49-F238E27FC236}">
                <a16:creationId xmlns:a16="http://schemas.microsoft.com/office/drawing/2014/main" id="{F703BFC9-EFB0-4E83-ED32-CD3EA896C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8376" y="6210677"/>
            <a:ext cx="1053588" cy="64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1973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65526B-7A83-6E6E-127A-BA3A8CCF1221}"/>
              </a:ext>
            </a:extLst>
          </p:cNvPr>
          <p:cNvSpPr>
            <a:spLocks noGrp="1"/>
          </p:cNvSpPr>
          <p:nvPr>
            <p:ph type="title"/>
          </p:nvPr>
        </p:nvSpPr>
        <p:spPr/>
        <p:txBody>
          <a:bodyPr/>
          <a:lstStyle/>
          <a:p>
            <a:pPr algn="ctr"/>
            <a:r>
              <a:rPr lang="cs-CZ" b="1" dirty="0"/>
              <a:t>TWI – </a:t>
            </a:r>
            <a:r>
              <a:rPr lang="cs-CZ" b="1" dirty="0" err="1"/>
              <a:t>Transition</a:t>
            </a:r>
            <a:r>
              <a:rPr lang="cs-CZ" b="1" dirty="0"/>
              <a:t>-To-</a:t>
            </a:r>
            <a:r>
              <a:rPr lang="cs-CZ" b="1" dirty="0" err="1"/>
              <a:t>Work</a:t>
            </a:r>
            <a:r>
              <a:rPr lang="cs-CZ" b="1" dirty="0"/>
              <a:t> Inventory</a:t>
            </a:r>
            <a:br>
              <a:rPr lang="cs-CZ" b="1" dirty="0"/>
            </a:br>
            <a:r>
              <a:rPr lang="cs-CZ" b="1" dirty="0"/>
              <a:t>Zájmový dotazník k volbě budoucího povolání</a:t>
            </a:r>
          </a:p>
        </p:txBody>
      </p:sp>
      <p:sp>
        <p:nvSpPr>
          <p:cNvPr id="3" name="Zástupný obsah 2">
            <a:extLst>
              <a:ext uri="{FF2B5EF4-FFF2-40B4-BE49-F238E27FC236}">
                <a16:creationId xmlns:a16="http://schemas.microsoft.com/office/drawing/2014/main" id="{D1ED98D8-845A-0CB8-A15E-46558BE8FB84}"/>
              </a:ext>
            </a:extLst>
          </p:cNvPr>
          <p:cNvSpPr>
            <a:spLocks noGrp="1"/>
          </p:cNvSpPr>
          <p:nvPr>
            <p:ph idx="1"/>
          </p:nvPr>
        </p:nvSpPr>
        <p:spPr/>
        <p:txBody>
          <a:bodyPr/>
          <a:lstStyle/>
          <a:p>
            <a:r>
              <a:rPr lang="cs-CZ" dirty="0"/>
              <a:t>96 otázek – pozor na porozumění!</a:t>
            </a:r>
          </a:p>
          <a:p>
            <a:endParaRPr lang="cs-CZ" dirty="0"/>
          </a:p>
        </p:txBody>
      </p:sp>
      <p:pic>
        <p:nvPicPr>
          <p:cNvPr id="5" name="Obrázek 4">
            <a:extLst>
              <a:ext uri="{FF2B5EF4-FFF2-40B4-BE49-F238E27FC236}">
                <a16:creationId xmlns:a16="http://schemas.microsoft.com/office/drawing/2014/main" id="{AD3CB792-E46F-5A64-4127-505F61870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6413"/>
            <a:ext cx="4821105" cy="4491587"/>
          </a:xfrm>
          <a:prstGeom prst="rect">
            <a:avLst/>
          </a:prstGeom>
        </p:spPr>
      </p:pic>
      <p:pic>
        <p:nvPicPr>
          <p:cNvPr id="7" name="Obrázek 6">
            <a:extLst>
              <a:ext uri="{FF2B5EF4-FFF2-40B4-BE49-F238E27FC236}">
                <a16:creationId xmlns:a16="http://schemas.microsoft.com/office/drawing/2014/main" id="{F8C9FA99-C1EF-9E26-7ED8-3D86B8306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434" y="2368339"/>
            <a:ext cx="3371130" cy="4489661"/>
          </a:xfrm>
          <a:prstGeom prst="rect">
            <a:avLst/>
          </a:prstGeom>
        </p:spPr>
      </p:pic>
      <p:pic>
        <p:nvPicPr>
          <p:cNvPr id="9" name="Obrázek 8">
            <a:extLst>
              <a:ext uri="{FF2B5EF4-FFF2-40B4-BE49-F238E27FC236}">
                <a16:creationId xmlns:a16="http://schemas.microsoft.com/office/drawing/2014/main" id="{E1318724-C5A2-38CE-920E-C88D5CA31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2893" y="2363027"/>
            <a:ext cx="3379107" cy="4500285"/>
          </a:xfrm>
          <a:prstGeom prst="rect">
            <a:avLst/>
          </a:prstGeom>
        </p:spPr>
      </p:pic>
      <p:pic>
        <p:nvPicPr>
          <p:cNvPr id="10" name="Picture 2" descr="Kořeny - podzemní části rostlin">
            <a:extLst>
              <a:ext uri="{FF2B5EF4-FFF2-40B4-BE49-F238E27FC236}">
                <a16:creationId xmlns:a16="http://schemas.microsoft.com/office/drawing/2014/main" id="{07F4F90D-D630-F79A-D56F-265DBF4A7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2524" y="103"/>
            <a:ext cx="1053588" cy="64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285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130B1D-E92F-6E87-03F7-8FC7993B6668}"/>
              </a:ext>
            </a:extLst>
          </p:cNvPr>
          <p:cNvSpPr>
            <a:spLocks noGrp="1"/>
          </p:cNvSpPr>
          <p:nvPr>
            <p:ph type="title"/>
          </p:nvPr>
        </p:nvSpPr>
        <p:spPr/>
        <p:txBody>
          <a:bodyPr/>
          <a:lstStyle/>
          <a:p>
            <a:pPr algn="ctr"/>
            <a:r>
              <a:rPr lang="cs-CZ" b="1" dirty="0"/>
              <a:t>RIASEC</a:t>
            </a:r>
          </a:p>
        </p:txBody>
      </p:sp>
      <p:sp>
        <p:nvSpPr>
          <p:cNvPr id="3" name="Zástupný obsah 2">
            <a:extLst>
              <a:ext uri="{FF2B5EF4-FFF2-40B4-BE49-F238E27FC236}">
                <a16:creationId xmlns:a16="http://schemas.microsoft.com/office/drawing/2014/main" id="{973A74AA-AB8E-428C-7ADA-9121DDA01436}"/>
              </a:ext>
            </a:extLst>
          </p:cNvPr>
          <p:cNvSpPr>
            <a:spLocks noGrp="1"/>
          </p:cNvSpPr>
          <p:nvPr>
            <p:ph idx="1"/>
          </p:nvPr>
        </p:nvSpPr>
        <p:spPr/>
        <p:txBody>
          <a:bodyPr/>
          <a:lstStyle/>
          <a:p>
            <a:r>
              <a:rPr lang="cs-CZ" dirty="0"/>
              <a:t>asi nejznámější teorie v KP – dlouhodobě využívaná, modifikovaná… </a:t>
            </a:r>
          </a:p>
          <a:p>
            <a:r>
              <a:rPr lang="cs-CZ" dirty="0"/>
              <a:t>karty ovečky, surikaty</a:t>
            </a:r>
          </a:p>
          <a:p>
            <a:r>
              <a:rPr lang="cs-CZ" dirty="0"/>
              <a:t>testy v různých modifikacích</a:t>
            </a:r>
          </a:p>
          <a:p>
            <a:pPr marL="0" indent="0">
              <a:buNone/>
            </a:pPr>
            <a:endParaRPr lang="cs-CZ" dirty="0"/>
          </a:p>
        </p:txBody>
      </p:sp>
      <p:pic>
        <p:nvPicPr>
          <p:cNvPr id="4100" name="Picture 4" descr="How the Holland Codes Help You Find Your Career Match | CareerForce">
            <a:extLst>
              <a:ext uri="{FF2B5EF4-FFF2-40B4-BE49-F238E27FC236}">
                <a16:creationId xmlns:a16="http://schemas.microsoft.com/office/drawing/2014/main" id="{19576AE0-792C-9465-2EE9-6213BF8195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0654" y="2470048"/>
            <a:ext cx="7048500" cy="3943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8C3AC140-ADBE-A1A0-817B-4BD1AFA24FE1}"/>
              </a:ext>
            </a:extLst>
          </p:cNvPr>
          <p:cNvSpPr txBox="1"/>
          <p:nvPr/>
        </p:nvSpPr>
        <p:spPr>
          <a:xfrm>
            <a:off x="934065" y="4532671"/>
            <a:ext cx="3529780" cy="1077218"/>
          </a:xfrm>
          <a:prstGeom prst="rect">
            <a:avLst/>
          </a:prstGeom>
          <a:noFill/>
        </p:spPr>
        <p:txBody>
          <a:bodyPr wrap="square" rtlCol="0">
            <a:spAutoFit/>
          </a:bodyPr>
          <a:lstStyle/>
          <a:p>
            <a:r>
              <a:rPr lang="cs-CZ" sz="2800" dirty="0"/>
              <a:t>videa</a:t>
            </a:r>
            <a:r>
              <a:rPr lang="cs-CZ" dirty="0"/>
              <a:t> </a:t>
            </a:r>
            <a:r>
              <a:rPr lang="cs-CZ" dirty="0">
                <a:hlinkClick r:id="rId3"/>
              </a:rPr>
              <a:t>RIASEC</a:t>
            </a:r>
            <a:endParaRPr lang="cs-CZ" dirty="0"/>
          </a:p>
          <a:p>
            <a:endParaRPr lang="cs-CZ" dirty="0"/>
          </a:p>
          <a:p>
            <a:endParaRPr lang="cs-CZ" dirty="0"/>
          </a:p>
        </p:txBody>
      </p:sp>
      <p:pic>
        <p:nvPicPr>
          <p:cNvPr id="6" name="Obrázek 5">
            <a:extLst>
              <a:ext uri="{FF2B5EF4-FFF2-40B4-BE49-F238E27FC236}">
                <a16:creationId xmlns:a16="http://schemas.microsoft.com/office/drawing/2014/main" id="{64D40B66-462B-E876-35E6-9352CC0A91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6430" y="4696070"/>
            <a:ext cx="1765092" cy="2050026"/>
          </a:xfrm>
          <a:prstGeom prst="rect">
            <a:avLst/>
          </a:prstGeom>
        </p:spPr>
      </p:pic>
      <p:pic>
        <p:nvPicPr>
          <p:cNvPr id="7" name="Picture 2" descr="Kořeny - podzemní části rostlin">
            <a:extLst>
              <a:ext uri="{FF2B5EF4-FFF2-40B4-BE49-F238E27FC236}">
                <a16:creationId xmlns:a16="http://schemas.microsoft.com/office/drawing/2014/main" id="{2F00AE6E-1AFF-EB7F-08D3-D60314C3DB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8376" y="6210677"/>
            <a:ext cx="1053588" cy="64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3675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49E52F3-B51B-7206-66A3-930F91720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7406" y="0"/>
            <a:ext cx="7037188" cy="6858000"/>
          </a:xfrm>
          <a:prstGeom prst="rect">
            <a:avLst/>
          </a:prstGeom>
        </p:spPr>
      </p:pic>
    </p:spTree>
    <p:extLst>
      <p:ext uri="{BB962C8B-B14F-4D97-AF65-F5344CB8AC3E}">
        <p14:creationId xmlns:p14="http://schemas.microsoft.com/office/powerpoint/2010/main" val="1945391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40A559-894A-F36C-F27C-5E1C49886BC2}"/>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63063062-3226-C1D5-F782-6CD0B0A90C68}"/>
              </a:ext>
            </a:extLst>
          </p:cNvPr>
          <p:cNvSpPr>
            <a:spLocks noGrp="1"/>
          </p:cNvSpPr>
          <p:nvPr>
            <p:ph type="subTitle" idx="1"/>
          </p:nvPr>
        </p:nvSpPr>
        <p:spPr/>
        <p:txBody>
          <a:bodyPr/>
          <a:lstStyle/>
          <a:p>
            <a:endParaRPr lang="cs-CZ"/>
          </a:p>
        </p:txBody>
      </p:sp>
      <p:pic>
        <p:nvPicPr>
          <p:cNvPr id="5" name="Obrázek 4">
            <a:extLst>
              <a:ext uri="{FF2B5EF4-FFF2-40B4-BE49-F238E27FC236}">
                <a16:creationId xmlns:a16="http://schemas.microsoft.com/office/drawing/2014/main" id="{B9BE03FE-9F9D-590C-0510-7E5FA3C7F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34" y="547274"/>
            <a:ext cx="10773784" cy="5763452"/>
          </a:xfrm>
          <a:prstGeom prst="rect">
            <a:avLst/>
          </a:prstGeom>
        </p:spPr>
      </p:pic>
      <p:pic>
        <p:nvPicPr>
          <p:cNvPr id="4" name="Picture 2" descr="Kořeny - podzemní části rostlin">
            <a:extLst>
              <a:ext uri="{FF2B5EF4-FFF2-40B4-BE49-F238E27FC236}">
                <a16:creationId xmlns:a16="http://schemas.microsoft.com/office/drawing/2014/main" id="{40709A29-A52A-6E7C-7955-D43D4F483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8376" y="6210677"/>
            <a:ext cx="1053588" cy="64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017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7A3ED1-317C-7D34-9241-F37977618567}"/>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7F554D3C-AA1E-443E-EB1D-2CA6F2F7ABB8}"/>
              </a:ext>
            </a:extLst>
          </p:cNvPr>
          <p:cNvSpPr>
            <a:spLocks noGrp="1"/>
          </p:cNvSpPr>
          <p:nvPr>
            <p:ph type="subTitle" idx="1"/>
          </p:nvPr>
        </p:nvSpPr>
        <p:spPr/>
        <p:txBody>
          <a:bodyPr/>
          <a:lstStyle/>
          <a:p>
            <a:endParaRPr lang="cs-CZ"/>
          </a:p>
        </p:txBody>
      </p:sp>
      <p:pic>
        <p:nvPicPr>
          <p:cNvPr id="5" name="Obrázek 4">
            <a:extLst>
              <a:ext uri="{FF2B5EF4-FFF2-40B4-BE49-F238E27FC236}">
                <a16:creationId xmlns:a16="http://schemas.microsoft.com/office/drawing/2014/main" id="{E5B129F6-D9F0-9396-B969-A04D3E2F6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244" y="178859"/>
            <a:ext cx="10293219" cy="6348810"/>
          </a:xfrm>
          <a:prstGeom prst="rect">
            <a:avLst/>
          </a:prstGeom>
        </p:spPr>
      </p:pic>
      <p:pic>
        <p:nvPicPr>
          <p:cNvPr id="4" name="Picture 2" descr="Kořeny - podzemní části rostlin">
            <a:extLst>
              <a:ext uri="{FF2B5EF4-FFF2-40B4-BE49-F238E27FC236}">
                <a16:creationId xmlns:a16="http://schemas.microsoft.com/office/drawing/2014/main" id="{6703D5E7-7359-2F30-45CE-713BEEB43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8376" y="6210677"/>
            <a:ext cx="1053588" cy="64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510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BC4429-05A6-AADB-51D8-8F469C94B000}"/>
              </a:ext>
            </a:extLst>
          </p:cNvPr>
          <p:cNvSpPr>
            <a:spLocks noGrp="1"/>
          </p:cNvSpPr>
          <p:nvPr>
            <p:ph type="title"/>
          </p:nvPr>
        </p:nvSpPr>
        <p:spPr/>
        <p:txBody>
          <a:bodyPr/>
          <a:lstStyle/>
          <a:p>
            <a:endParaRPr lang="cs-CZ"/>
          </a:p>
        </p:txBody>
      </p:sp>
      <p:pic>
        <p:nvPicPr>
          <p:cNvPr id="3074" name="Picture 2" descr="OBRÁZKOVÝ TEST PROFESNÍ ORIENTACE - PDF Stažení zdarma">
            <a:extLst>
              <a:ext uri="{FF2B5EF4-FFF2-40B4-BE49-F238E27FC236}">
                <a16:creationId xmlns:a16="http://schemas.microsoft.com/office/drawing/2014/main" id="{9A94415B-5E23-56A7-03FE-85600D2E0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390" y="196486"/>
            <a:ext cx="4670681" cy="6465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VP - Dotazník voľby povolania a plánovania profesnej kariéry">
            <a:extLst>
              <a:ext uri="{FF2B5EF4-FFF2-40B4-BE49-F238E27FC236}">
                <a16:creationId xmlns:a16="http://schemas.microsoft.com/office/drawing/2014/main" id="{4455D6EB-8DC9-0C14-CFFF-0E7F226DE2F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32655" y="583706"/>
            <a:ext cx="5690586" cy="56905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ořeny - podzemní části rostlin">
            <a:extLst>
              <a:ext uri="{FF2B5EF4-FFF2-40B4-BE49-F238E27FC236}">
                <a16:creationId xmlns:a16="http://schemas.microsoft.com/office/drawing/2014/main" id="{E9831924-3BC7-C73B-C880-B430D75A6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8376" y="6210677"/>
            <a:ext cx="1053588" cy="64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331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543095-92C2-7775-00D4-36D2107B2AF4}"/>
              </a:ext>
            </a:extLst>
          </p:cNvPr>
          <p:cNvSpPr>
            <a:spLocks noGrp="1"/>
          </p:cNvSpPr>
          <p:nvPr>
            <p:ph type="title"/>
          </p:nvPr>
        </p:nvSpPr>
        <p:spPr/>
        <p:txBody>
          <a:bodyPr/>
          <a:lstStyle/>
          <a:p>
            <a:pPr algn="ctr"/>
            <a:r>
              <a:rPr lang="cs-CZ" b="1" dirty="0" err="1"/>
              <a:t>Holland</a:t>
            </a:r>
            <a:r>
              <a:rPr lang="cs-CZ" b="1" dirty="0"/>
              <a:t> </a:t>
            </a:r>
            <a:r>
              <a:rPr lang="cs-CZ" b="1" dirty="0" err="1"/>
              <a:t>párty</a:t>
            </a:r>
            <a:endParaRPr lang="cs-CZ" b="1" dirty="0"/>
          </a:p>
        </p:txBody>
      </p:sp>
      <p:pic>
        <p:nvPicPr>
          <p:cNvPr id="5122" name="Picture 2" descr="Taneční párty - Hotel Duo, Horní Bečva, Beskydy">
            <a:extLst>
              <a:ext uri="{FF2B5EF4-FFF2-40B4-BE49-F238E27FC236}">
                <a16:creationId xmlns:a16="http://schemas.microsoft.com/office/drawing/2014/main" id="{93EB788A-8CAB-6E68-7D94-07AE2766C4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9013" y="1608419"/>
            <a:ext cx="7958844" cy="49742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ořeny - podzemní části rostlin">
            <a:extLst>
              <a:ext uri="{FF2B5EF4-FFF2-40B4-BE49-F238E27FC236}">
                <a16:creationId xmlns:a16="http://schemas.microsoft.com/office/drawing/2014/main" id="{C78492C6-8FCA-BAFF-FD70-FF46740C9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8376" y="6210677"/>
            <a:ext cx="1053588" cy="64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8381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A4302F-62E9-82CB-1730-768C9BB123F5}"/>
              </a:ext>
            </a:extLst>
          </p:cNvPr>
          <p:cNvSpPr>
            <a:spLocks noGrp="1"/>
          </p:cNvSpPr>
          <p:nvPr>
            <p:ph type="title"/>
          </p:nvPr>
        </p:nvSpPr>
        <p:spPr/>
        <p:txBody>
          <a:bodyPr/>
          <a:lstStyle/>
          <a:p>
            <a:pPr algn="ctr"/>
            <a:r>
              <a:rPr lang="cs-CZ" b="1" dirty="0"/>
              <a:t>MOTIVACE</a:t>
            </a:r>
            <a:br>
              <a:rPr lang="cs-CZ" b="1" dirty="0"/>
            </a:br>
            <a:r>
              <a:rPr lang="cs-CZ" b="1" dirty="0"/>
              <a:t>příklady aktivit</a:t>
            </a:r>
          </a:p>
        </p:txBody>
      </p:sp>
      <p:sp>
        <p:nvSpPr>
          <p:cNvPr id="3" name="Zástupný obsah 2">
            <a:extLst>
              <a:ext uri="{FF2B5EF4-FFF2-40B4-BE49-F238E27FC236}">
                <a16:creationId xmlns:a16="http://schemas.microsoft.com/office/drawing/2014/main" id="{091D73BB-093F-1A07-C576-C754B7A095AC}"/>
              </a:ext>
            </a:extLst>
          </p:cNvPr>
          <p:cNvSpPr>
            <a:spLocks noGrp="1"/>
          </p:cNvSpPr>
          <p:nvPr>
            <p:ph idx="1"/>
          </p:nvPr>
        </p:nvSpPr>
        <p:spPr>
          <a:xfrm>
            <a:off x="732493" y="1825624"/>
            <a:ext cx="10621307" cy="4879975"/>
          </a:xfrm>
        </p:spPr>
        <p:txBody>
          <a:bodyPr/>
          <a:lstStyle/>
          <a:p>
            <a:pPr marL="514350" indent="-514350">
              <a:buAutoNum type="arabicParenR"/>
            </a:pPr>
            <a:r>
              <a:rPr lang="cs-CZ" dirty="0"/>
              <a:t>staň se poradcem</a:t>
            </a:r>
          </a:p>
          <a:p>
            <a:pPr marL="457200" lvl="1" indent="0">
              <a:buNone/>
            </a:pPr>
            <a:r>
              <a:rPr lang="cs-CZ" sz="2800" dirty="0"/>
              <a:t>cvičení Demotivovaný pedagog - lístečky</a:t>
            </a:r>
          </a:p>
          <a:p>
            <a:pPr marL="514350" indent="-514350">
              <a:buAutoNum type="arabicParenR"/>
            </a:pPr>
            <a:endParaRPr lang="cs-CZ" dirty="0"/>
          </a:p>
          <a:p>
            <a:pPr marL="514350" indent="-514350">
              <a:buAutoNum type="arabicParenR"/>
            </a:pPr>
            <a:r>
              <a:rPr lang="cs-CZ" dirty="0"/>
              <a:t>práce s modelovými příběhy ve skupinách</a:t>
            </a:r>
          </a:p>
        </p:txBody>
      </p:sp>
      <p:pic>
        <p:nvPicPr>
          <p:cNvPr id="5" name="Obrázek 4">
            <a:extLst>
              <a:ext uri="{FF2B5EF4-FFF2-40B4-BE49-F238E27FC236}">
                <a16:creationId xmlns:a16="http://schemas.microsoft.com/office/drawing/2014/main" id="{BF8D9F70-2A4F-4A80-ED0C-88179FB7D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010820"/>
            <a:ext cx="6735115" cy="924054"/>
          </a:xfrm>
          <a:prstGeom prst="rect">
            <a:avLst/>
          </a:prstGeom>
        </p:spPr>
      </p:pic>
      <p:pic>
        <p:nvPicPr>
          <p:cNvPr id="7" name="Obrázek 6">
            <a:extLst>
              <a:ext uri="{FF2B5EF4-FFF2-40B4-BE49-F238E27FC236}">
                <a16:creationId xmlns:a16="http://schemas.microsoft.com/office/drawing/2014/main" id="{CCB22AEA-2F82-6263-A633-2D43E5E99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095" y="5272879"/>
            <a:ext cx="6630325" cy="933580"/>
          </a:xfrm>
          <a:prstGeom prst="rect">
            <a:avLst/>
          </a:prstGeom>
        </p:spPr>
      </p:pic>
      <p:pic>
        <p:nvPicPr>
          <p:cNvPr id="4" name="Picture 2" descr="Fototapeta - Kmen stromu 3251 | Stromy tapety na míru | TAPETYMIX">
            <a:extLst>
              <a:ext uri="{FF2B5EF4-FFF2-40B4-BE49-F238E27FC236}">
                <a16:creationId xmlns:a16="http://schemas.microsoft.com/office/drawing/2014/main" id="{57CDAFC1-5487-A78D-E3DA-870B3BCCA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999224" y="6045351"/>
            <a:ext cx="1192776" cy="79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5038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8D9AC3-3541-9613-04B1-EDB143F72C47}"/>
              </a:ext>
            </a:extLst>
          </p:cNvPr>
          <p:cNvSpPr>
            <a:spLocks noGrp="1"/>
          </p:cNvSpPr>
          <p:nvPr>
            <p:ph type="title"/>
          </p:nvPr>
        </p:nvSpPr>
        <p:spPr>
          <a:xfrm>
            <a:off x="838200" y="147485"/>
            <a:ext cx="10515600" cy="1543204"/>
          </a:xfrm>
        </p:spPr>
        <p:txBody>
          <a:bodyPr/>
          <a:lstStyle/>
          <a:p>
            <a:pPr algn="ctr"/>
            <a:r>
              <a:rPr lang="cs-CZ" b="1" dirty="0"/>
              <a:t>KARIÉRNÍ KOTVY</a:t>
            </a:r>
          </a:p>
        </p:txBody>
      </p:sp>
      <p:sp>
        <p:nvSpPr>
          <p:cNvPr id="3" name="Zástupný obsah 2">
            <a:extLst>
              <a:ext uri="{FF2B5EF4-FFF2-40B4-BE49-F238E27FC236}">
                <a16:creationId xmlns:a16="http://schemas.microsoft.com/office/drawing/2014/main" id="{4DFF07B4-7764-823E-BBAE-65452A273CBC}"/>
              </a:ext>
            </a:extLst>
          </p:cNvPr>
          <p:cNvSpPr>
            <a:spLocks noGrp="1"/>
          </p:cNvSpPr>
          <p:nvPr>
            <p:ph idx="1"/>
          </p:nvPr>
        </p:nvSpPr>
        <p:spPr>
          <a:xfrm>
            <a:off x="749710" y="1366684"/>
            <a:ext cx="10515600" cy="4849609"/>
          </a:xfrm>
        </p:spPr>
        <p:txBody>
          <a:bodyPr/>
          <a:lstStyle/>
          <a:p>
            <a:pPr marL="0" indent="0">
              <a:buNone/>
            </a:pPr>
            <a:r>
              <a:rPr lang="cs-CZ" dirty="0"/>
              <a:t>test (40 otázek, spíše SŠ)                                      </a:t>
            </a:r>
            <a:r>
              <a:rPr lang="cs-CZ" dirty="0">
                <a:hlinkClick r:id="rId2"/>
              </a:rPr>
              <a:t>https://karierni-kotva.cz/</a:t>
            </a:r>
            <a:endParaRPr lang="cs-CZ" dirty="0"/>
          </a:p>
          <a:p>
            <a:pPr marL="0" indent="0">
              <a:buNone/>
            </a:pPr>
            <a:r>
              <a:rPr lang="cs-CZ" dirty="0"/>
              <a:t>karierní kotvy = soubor osobních hodnot, norem, motivů, které vedou k nasměrování kariéry, posuzujeme význam jednotlivých kotev </a:t>
            </a:r>
          </a:p>
          <a:p>
            <a:pPr marL="0" indent="0">
              <a:buNone/>
            </a:pPr>
            <a:endParaRPr lang="cs-CZ" dirty="0"/>
          </a:p>
        </p:txBody>
      </p:sp>
      <p:pic>
        <p:nvPicPr>
          <p:cNvPr id="5" name="Obrázek 4">
            <a:extLst>
              <a:ext uri="{FF2B5EF4-FFF2-40B4-BE49-F238E27FC236}">
                <a16:creationId xmlns:a16="http://schemas.microsoft.com/office/drawing/2014/main" id="{2D3B8E5A-89B8-14A1-B771-36F1B6DF6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63" y="2730785"/>
            <a:ext cx="4491875" cy="3888638"/>
          </a:xfrm>
          <a:prstGeom prst="rect">
            <a:avLst/>
          </a:prstGeom>
        </p:spPr>
      </p:pic>
      <p:pic>
        <p:nvPicPr>
          <p:cNvPr id="7" name="Obrázek 6">
            <a:extLst>
              <a:ext uri="{FF2B5EF4-FFF2-40B4-BE49-F238E27FC236}">
                <a16:creationId xmlns:a16="http://schemas.microsoft.com/office/drawing/2014/main" id="{978F615B-F807-70E8-D3FE-F490A9C9B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502" y="3066102"/>
            <a:ext cx="6430272" cy="3553321"/>
          </a:xfrm>
          <a:prstGeom prst="rect">
            <a:avLst/>
          </a:prstGeom>
        </p:spPr>
      </p:pic>
      <p:pic>
        <p:nvPicPr>
          <p:cNvPr id="7170" name="Picture 2" descr="Fototapeta - Kmen stromu 3251 | Stromy tapety na míru | TAPETYMIX">
            <a:extLst>
              <a:ext uri="{FF2B5EF4-FFF2-40B4-BE49-F238E27FC236}">
                <a16:creationId xmlns:a16="http://schemas.microsoft.com/office/drawing/2014/main" id="{297200E4-8BB0-2270-8B93-8D92B4B3B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999224" y="0"/>
            <a:ext cx="1192776" cy="79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981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70B7D3-CE9B-8F4A-BE3F-F26B6BA5B49C}"/>
              </a:ext>
            </a:extLst>
          </p:cNvPr>
          <p:cNvSpPr>
            <a:spLocks noGrp="1"/>
          </p:cNvSpPr>
          <p:nvPr>
            <p:ph type="title"/>
          </p:nvPr>
        </p:nvSpPr>
        <p:spPr>
          <a:xfrm>
            <a:off x="838200" y="374853"/>
            <a:ext cx="10515600" cy="1325563"/>
          </a:xfrm>
        </p:spPr>
        <p:txBody>
          <a:bodyPr/>
          <a:lstStyle/>
          <a:p>
            <a:r>
              <a:rPr lang="cs-CZ" b="1" dirty="0"/>
              <a:t>DEN PRO ŠKOLU </a:t>
            </a:r>
            <a:r>
              <a:rPr lang="cs-CZ" b="1" dirty="0">
                <a:hlinkClick r:id="rId2"/>
              </a:rPr>
              <a:t>https://www.denproskolu.cz/</a:t>
            </a:r>
            <a:endParaRPr lang="cs-CZ" b="1" dirty="0"/>
          </a:p>
        </p:txBody>
      </p:sp>
      <p:sp>
        <p:nvSpPr>
          <p:cNvPr id="3" name="Zástupný obsah 2">
            <a:extLst>
              <a:ext uri="{FF2B5EF4-FFF2-40B4-BE49-F238E27FC236}">
                <a16:creationId xmlns:a16="http://schemas.microsoft.com/office/drawing/2014/main" id="{3F54490A-6732-DFB4-3C11-6511311A236B}"/>
              </a:ext>
            </a:extLst>
          </p:cNvPr>
          <p:cNvSpPr>
            <a:spLocks noGrp="1"/>
          </p:cNvSpPr>
          <p:nvPr>
            <p:ph idx="1"/>
          </p:nvPr>
        </p:nvSpPr>
        <p:spPr/>
        <p:txBody>
          <a:bodyPr/>
          <a:lstStyle/>
          <a:p>
            <a:r>
              <a:rPr lang="cs-CZ" dirty="0"/>
              <a:t>Nadace České spořitelny + další subjekty – zdarma, záštita MŠMT</a:t>
            </a:r>
          </a:p>
          <a:p>
            <a:r>
              <a:rPr lang="cs-CZ" dirty="0">
                <a:hlinkClick r:id="rId3"/>
              </a:rPr>
              <a:t>video</a:t>
            </a:r>
            <a:endParaRPr lang="cs-CZ" dirty="0"/>
          </a:p>
          <a:p>
            <a:r>
              <a:rPr lang="cs-CZ" dirty="0">
                <a:solidFill>
                  <a:srgbClr val="303030"/>
                </a:solidFill>
                <a:latin typeface="Inter"/>
              </a:rPr>
              <a:t>l</a:t>
            </a:r>
            <a:r>
              <a:rPr lang="cs-CZ" b="0" i="0" dirty="0">
                <a:solidFill>
                  <a:srgbClr val="303030"/>
                </a:solidFill>
                <a:effectLst/>
                <a:latin typeface="Inter"/>
              </a:rPr>
              <a:t>ékaře do hodiny biologie, archeoložku do dějepisu, účetního do matematiky…</a:t>
            </a:r>
            <a:endParaRPr lang="cs-CZ" dirty="0"/>
          </a:p>
        </p:txBody>
      </p:sp>
      <p:pic>
        <p:nvPicPr>
          <p:cNvPr id="5" name="Obrázek 4">
            <a:extLst>
              <a:ext uri="{FF2B5EF4-FFF2-40B4-BE49-F238E27FC236}">
                <a16:creationId xmlns:a16="http://schemas.microsoft.com/office/drawing/2014/main" id="{496D77E1-A669-8AC2-537A-F9C789612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4953" y="3531140"/>
            <a:ext cx="8157776" cy="3021399"/>
          </a:xfrm>
          <a:prstGeom prst="rect">
            <a:avLst/>
          </a:prstGeom>
        </p:spPr>
      </p:pic>
    </p:spTree>
    <p:extLst>
      <p:ext uri="{BB962C8B-B14F-4D97-AF65-F5344CB8AC3E}">
        <p14:creationId xmlns:p14="http://schemas.microsoft.com/office/powerpoint/2010/main" val="10262122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C6D535-4FB1-D8E5-6D47-0396F298F882}"/>
              </a:ext>
            </a:extLst>
          </p:cNvPr>
          <p:cNvSpPr>
            <a:spLocks noGrp="1"/>
          </p:cNvSpPr>
          <p:nvPr>
            <p:ph type="title"/>
          </p:nvPr>
        </p:nvSpPr>
        <p:spPr/>
        <p:txBody>
          <a:bodyPr/>
          <a:lstStyle/>
          <a:p>
            <a:pPr algn="ctr"/>
            <a:r>
              <a:rPr lang="cs-CZ" b="1" dirty="0"/>
              <a:t>práce s hodnotami</a:t>
            </a:r>
          </a:p>
        </p:txBody>
      </p:sp>
      <p:sp>
        <p:nvSpPr>
          <p:cNvPr id="3" name="Zástupný obsah 2">
            <a:extLst>
              <a:ext uri="{FF2B5EF4-FFF2-40B4-BE49-F238E27FC236}">
                <a16:creationId xmlns:a16="http://schemas.microsoft.com/office/drawing/2014/main" id="{6CDA6A39-9EAC-0CDD-9A3D-98C70666F74A}"/>
              </a:ext>
            </a:extLst>
          </p:cNvPr>
          <p:cNvSpPr>
            <a:spLocks noGrp="1"/>
          </p:cNvSpPr>
          <p:nvPr>
            <p:ph idx="1"/>
          </p:nvPr>
        </p:nvSpPr>
        <p:spPr/>
        <p:txBody>
          <a:bodyPr>
            <a:normAutofit fontScale="85000" lnSpcReduction="20000"/>
          </a:bodyPr>
          <a:lstStyle/>
          <a:p>
            <a:pPr marL="514350" indent="-514350">
              <a:buAutoNum type="alphaLcParenR"/>
            </a:pPr>
            <a:r>
              <a:rPr lang="cs-CZ" dirty="0"/>
              <a:t>obecně např. </a:t>
            </a:r>
            <a:r>
              <a:rPr lang="cs-CZ" dirty="0">
                <a:hlinkClick r:id="rId2"/>
              </a:rPr>
              <a:t>Odyssea metodika</a:t>
            </a:r>
            <a:endParaRPr lang="cs-CZ" dirty="0"/>
          </a:p>
          <a:p>
            <a:pPr marL="0" indent="0">
              <a:buNone/>
            </a:pPr>
            <a:r>
              <a:rPr lang="cs-CZ" dirty="0"/>
              <a:t>       (OSV –</a:t>
            </a:r>
            <a:r>
              <a:rPr lang="cs-CZ" dirty="0" err="1"/>
              <a:t>os.soc.výchova</a:t>
            </a:r>
            <a:r>
              <a:rPr lang="cs-CZ" dirty="0"/>
              <a:t>)</a:t>
            </a:r>
          </a:p>
          <a:p>
            <a:pPr marL="0" indent="0">
              <a:buNone/>
            </a:pPr>
            <a:r>
              <a:rPr lang="cs-CZ" dirty="0"/>
              <a:t>       cvičení Věci, kterých se dokážeme zbavit</a:t>
            </a:r>
          </a:p>
          <a:p>
            <a:pPr marL="0" indent="0">
              <a:buNone/>
            </a:pPr>
            <a:r>
              <a:rPr lang="cs-CZ" dirty="0"/>
              <a:t>       cvičení Balón</a:t>
            </a:r>
          </a:p>
          <a:p>
            <a:pPr marL="514350" indent="-514350">
              <a:buAutoNum type="alphaLcParenR"/>
            </a:pPr>
            <a:endParaRPr lang="cs-CZ" dirty="0"/>
          </a:p>
          <a:p>
            <a:pPr marL="0" indent="0">
              <a:buNone/>
            </a:pPr>
            <a:r>
              <a:rPr lang="cs-CZ" dirty="0"/>
              <a:t>b) hodnoty vztahující se k práci – viz dražba</a:t>
            </a:r>
          </a:p>
          <a:p>
            <a:pPr marL="0" indent="0">
              <a:buNone/>
            </a:pPr>
            <a:endParaRPr lang="cs-CZ" dirty="0"/>
          </a:p>
          <a:p>
            <a:pPr marL="0" indent="0">
              <a:buNone/>
            </a:pPr>
            <a:r>
              <a:rPr lang="cs-CZ" dirty="0"/>
              <a:t>c) aktivita Pes nebo vlk</a:t>
            </a:r>
          </a:p>
          <a:p>
            <a:pPr marL="0" indent="0">
              <a:buNone/>
            </a:pPr>
            <a:endParaRPr lang="cs-CZ" dirty="0"/>
          </a:p>
          <a:p>
            <a:pPr marL="0" indent="0">
              <a:buNone/>
            </a:pPr>
            <a:endParaRPr lang="cs-CZ" dirty="0"/>
          </a:p>
          <a:p>
            <a:pPr marL="0" indent="0">
              <a:buNone/>
            </a:pPr>
            <a:r>
              <a:rPr lang="cs-CZ" dirty="0"/>
              <a:t> </a:t>
            </a:r>
          </a:p>
        </p:txBody>
      </p:sp>
      <p:pic>
        <p:nvPicPr>
          <p:cNvPr id="4" name="Picture 2" descr="Pes už dávno není vlk. Liší se geny i stravovacími návyky - VášChovatel.cz">
            <a:extLst>
              <a:ext uri="{FF2B5EF4-FFF2-40B4-BE49-F238E27FC236}">
                <a16:creationId xmlns:a16="http://schemas.microsoft.com/office/drawing/2014/main" id="{275785F4-A3D3-1763-C2D5-B31CB56B6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207" y="4355410"/>
            <a:ext cx="3536442" cy="23576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alitní aukce versus dražba. Výhody, nevýhody pro prodávající - RE/MAX Alfa">
            <a:extLst>
              <a:ext uri="{FF2B5EF4-FFF2-40B4-BE49-F238E27FC236}">
                <a16:creationId xmlns:a16="http://schemas.microsoft.com/office/drawing/2014/main" id="{E413DD0B-53FE-3F37-6E04-BEEF889CD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1665" y="4356883"/>
            <a:ext cx="3536442" cy="2356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ototapeta - Kmen stromu 3251 | Stromy tapety na míru | TAPETYMIX">
            <a:extLst>
              <a:ext uri="{FF2B5EF4-FFF2-40B4-BE49-F238E27FC236}">
                <a16:creationId xmlns:a16="http://schemas.microsoft.com/office/drawing/2014/main" id="{0B16E1C9-6846-AA13-1886-CE874AB539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6062816"/>
            <a:ext cx="1192776" cy="795184"/>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FB647356-A703-B4AC-1167-E48E9306D4D2}"/>
              </a:ext>
            </a:extLst>
          </p:cNvPr>
          <p:cNvPicPr>
            <a:picLocks noChangeAspect="1"/>
          </p:cNvPicPr>
          <p:nvPr/>
        </p:nvPicPr>
        <p:blipFill>
          <a:blip r:embed="rId6"/>
          <a:stretch>
            <a:fillRect/>
          </a:stretch>
        </p:blipFill>
        <p:spPr>
          <a:xfrm>
            <a:off x="6553483" y="1403358"/>
            <a:ext cx="4879168" cy="2744532"/>
          </a:xfrm>
          <a:prstGeom prst="rect">
            <a:avLst/>
          </a:prstGeom>
        </p:spPr>
      </p:pic>
    </p:spTree>
    <p:extLst>
      <p:ext uri="{BB962C8B-B14F-4D97-AF65-F5344CB8AC3E}">
        <p14:creationId xmlns:p14="http://schemas.microsoft.com/office/powerpoint/2010/main" val="12272356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CEEFEBB-948A-BA30-8258-A2541862D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067" y="0"/>
            <a:ext cx="5170859" cy="6858000"/>
          </a:xfrm>
          <a:prstGeom prst="rect">
            <a:avLst/>
          </a:prstGeom>
        </p:spPr>
      </p:pic>
      <p:pic>
        <p:nvPicPr>
          <p:cNvPr id="5" name="Obrázek 4">
            <a:extLst>
              <a:ext uri="{FF2B5EF4-FFF2-40B4-BE49-F238E27FC236}">
                <a16:creationId xmlns:a16="http://schemas.microsoft.com/office/drawing/2014/main" id="{F42B4628-AEFE-312B-2755-CAF52B7EB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748" y="158147"/>
            <a:ext cx="5934903" cy="5715798"/>
          </a:xfrm>
          <a:prstGeom prst="rect">
            <a:avLst/>
          </a:prstGeom>
        </p:spPr>
      </p:pic>
      <p:pic>
        <p:nvPicPr>
          <p:cNvPr id="6" name="Picture 2" descr="Fototapeta - Kmen stromu 3251 | Stromy tapety na míru | TAPETYMIX">
            <a:extLst>
              <a:ext uri="{FF2B5EF4-FFF2-40B4-BE49-F238E27FC236}">
                <a16:creationId xmlns:a16="http://schemas.microsoft.com/office/drawing/2014/main" id="{7687D1D1-DD0D-23FF-4192-AF8E4F3B44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999224" y="6045351"/>
            <a:ext cx="1192776" cy="79518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CFDACAC-734B-3DF9-1F92-3935C0D550A6}"/>
              </a:ext>
            </a:extLst>
          </p:cNvPr>
          <p:cNvSpPr txBox="1"/>
          <p:nvPr/>
        </p:nvSpPr>
        <p:spPr>
          <a:xfrm>
            <a:off x="5930493" y="5994192"/>
            <a:ext cx="3684233" cy="707886"/>
          </a:xfrm>
          <a:prstGeom prst="rect">
            <a:avLst/>
          </a:prstGeom>
          <a:noFill/>
        </p:spPr>
        <p:txBody>
          <a:bodyPr wrap="square" rtlCol="0">
            <a:spAutoFit/>
          </a:bodyPr>
          <a:lstStyle/>
          <a:p>
            <a:r>
              <a:rPr lang="cs-CZ" sz="4000" dirty="0"/>
              <a:t>koláč hodnot</a:t>
            </a:r>
          </a:p>
        </p:txBody>
      </p:sp>
    </p:spTree>
    <p:extLst>
      <p:ext uri="{BB962C8B-B14F-4D97-AF65-F5344CB8AC3E}">
        <p14:creationId xmlns:p14="http://schemas.microsoft.com/office/powerpoint/2010/main" val="3337498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88E257F-38D5-D3B8-3BB8-DBE1823CB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4515" y="1305941"/>
            <a:ext cx="5249008" cy="5249008"/>
          </a:xfrm>
          <a:prstGeom prst="rect">
            <a:avLst/>
          </a:prstGeom>
        </p:spPr>
      </p:pic>
      <p:sp>
        <p:nvSpPr>
          <p:cNvPr id="4" name="TextovéPole 3">
            <a:extLst>
              <a:ext uri="{FF2B5EF4-FFF2-40B4-BE49-F238E27FC236}">
                <a16:creationId xmlns:a16="http://schemas.microsoft.com/office/drawing/2014/main" id="{CE049CC9-12A9-E4EC-53F0-E6B131222080}"/>
              </a:ext>
            </a:extLst>
          </p:cNvPr>
          <p:cNvSpPr txBox="1"/>
          <p:nvPr/>
        </p:nvSpPr>
        <p:spPr>
          <a:xfrm>
            <a:off x="1622323" y="432619"/>
            <a:ext cx="8583561" cy="769441"/>
          </a:xfrm>
          <a:prstGeom prst="rect">
            <a:avLst/>
          </a:prstGeom>
          <a:noFill/>
        </p:spPr>
        <p:txBody>
          <a:bodyPr wrap="square" rtlCol="0">
            <a:spAutoFit/>
          </a:bodyPr>
          <a:lstStyle/>
          <a:p>
            <a:pPr algn="ctr"/>
            <a:r>
              <a:rPr lang="cs-CZ" sz="4400" b="1" dirty="0">
                <a:latin typeface="+mj-lt"/>
              </a:rPr>
              <a:t>KORUNA A PLODY</a:t>
            </a:r>
          </a:p>
        </p:txBody>
      </p:sp>
      <p:sp>
        <p:nvSpPr>
          <p:cNvPr id="5" name="TextovéPole 4">
            <a:extLst>
              <a:ext uri="{FF2B5EF4-FFF2-40B4-BE49-F238E27FC236}">
                <a16:creationId xmlns:a16="http://schemas.microsoft.com/office/drawing/2014/main" id="{67AD3EB2-BA70-2D96-ADE6-B15ABEB69446}"/>
              </a:ext>
            </a:extLst>
          </p:cNvPr>
          <p:cNvSpPr txBox="1"/>
          <p:nvPr/>
        </p:nvSpPr>
        <p:spPr>
          <a:xfrm>
            <a:off x="393290" y="3146323"/>
            <a:ext cx="1995949" cy="707886"/>
          </a:xfrm>
          <a:prstGeom prst="rect">
            <a:avLst/>
          </a:prstGeom>
          <a:noFill/>
        </p:spPr>
        <p:txBody>
          <a:bodyPr wrap="square" rtlCol="0">
            <a:spAutoFit/>
          </a:bodyPr>
          <a:lstStyle/>
          <a:p>
            <a:r>
              <a:rPr lang="cs-CZ" sz="4000" dirty="0"/>
              <a:t>úspěchy</a:t>
            </a:r>
          </a:p>
        </p:txBody>
      </p:sp>
      <p:sp>
        <p:nvSpPr>
          <p:cNvPr id="6" name="TextovéPole 5">
            <a:extLst>
              <a:ext uri="{FF2B5EF4-FFF2-40B4-BE49-F238E27FC236}">
                <a16:creationId xmlns:a16="http://schemas.microsoft.com/office/drawing/2014/main" id="{F8B346BD-361C-B5C3-00BF-39CC7BB98E1B}"/>
              </a:ext>
            </a:extLst>
          </p:cNvPr>
          <p:cNvSpPr txBox="1"/>
          <p:nvPr/>
        </p:nvSpPr>
        <p:spPr>
          <a:xfrm>
            <a:off x="8888361" y="3429000"/>
            <a:ext cx="3028336" cy="707886"/>
          </a:xfrm>
          <a:prstGeom prst="rect">
            <a:avLst/>
          </a:prstGeom>
          <a:noFill/>
        </p:spPr>
        <p:txBody>
          <a:bodyPr wrap="square" rtlCol="0">
            <a:spAutoFit/>
          </a:bodyPr>
          <a:lstStyle/>
          <a:p>
            <a:r>
              <a:rPr lang="cs-CZ" sz="4000" dirty="0"/>
              <a:t>neúspěchy</a:t>
            </a:r>
          </a:p>
        </p:txBody>
      </p:sp>
      <p:pic>
        <p:nvPicPr>
          <p:cNvPr id="3074" name="Picture 2" descr="Žebřík omalovánka | Omalovánky k Vytisknutí Zdarma">
            <a:extLst>
              <a:ext uri="{FF2B5EF4-FFF2-40B4-BE49-F238E27FC236}">
                <a16:creationId xmlns:a16="http://schemas.microsoft.com/office/drawing/2014/main" id="{F479CE2F-B26B-B164-08B1-ED172AC30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1004" y="4828682"/>
            <a:ext cx="1810415" cy="202931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BCEBD969-95CA-121D-F2AE-6F095FC58245}"/>
              </a:ext>
            </a:extLst>
          </p:cNvPr>
          <p:cNvSpPr txBox="1"/>
          <p:nvPr/>
        </p:nvSpPr>
        <p:spPr>
          <a:xfrm>
            <a:off x="10117394" y="5742039"/>
            <a:ext cx="1810415" cy="707886"/>
          </a:xfrm>
          <a:prstGeom prst="rect">
            <a:avLst/>
          </a:prstGeom>
          <a:noFill/>
        </p:spPr>
        <p:txBody>
          <a:bodyPr wrap="square" rtlCol="0">
            <a:spAutoFit/>
          </a:bodyPr>
          <a:lstStyle/>
          <a:p>
            <a:r>
              <a:rPr lang="cs-CZ" sz="4000" dirty="0"/>
              <a:t>žebřík</a:t>
            </a:r>
          </a:p>
        </p:txBody>
      </p:sp>
    </p:spTree>
    <p:extLst>
      <p:ext uri="{BB962C8B-B14F-4D97-AF65-F5344CB8AC3E}">
        <p14:creationId xmlns:p14="http://schemas.microsoft.com/office/powerpoint/2010/main" val="4934031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0">
              <a:schemeClr val="accent2">
                <a:lumMod val="40000"/>
                <a:lumOff val="6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253F0A4-58CE-E003-963A-2108B513F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332" y="0"/>
            <a:ext cx="5147336" cy="6858000"/>
          </a:xfrm>
          <a:prstGeom prst="rect">
            <a:avLst/>
          </a:prstGeom>
        </p:spPr>
      </p:pic>
    </p:spTree>
    <p:extLst>
      <p:ext uri="{BB962C8B-B14F-4D97-AF65-F5344CB8AC3E}">
        <p14:creationId xmlns:p14="http://schemas.microsoft.com/office/powerpoint/2010/main" val="17472138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E043E9B-7DDD-C982-E49D-592326E6C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9379" y="0"/>
            <a:ext cx="5510893" cy="6858000"/>
          </a:xfrm>
          <a:prstGeom prst="rect">
            <a:avLst/>
          </a:prstGeom>
        </p:spPr>
      </p:pic>
    </p:spTree>
    <p:extLst>
      <p:ext uri="{BB962C8B-B14F-4D97-AF65-F5344CB8AC3E}">
        <p14:creationId xmlns:p14="http://schemas.microsoft.com/office/powerpoint/2010/main" val="427356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4098" name="Picture 2" descr="Co je to vision board + návod, jak na to">
            <a:extLst>
              <a:ext uri="{FF2B5EF4-FFF2-40B4-BE49-F238E27FC236}">
                <a16:creationId xmlns:a16="http://schemas.microsoft.com/office/drawing/2014/main" id="{F7FCDD6D-16F3-49D6-415A-08EA40A1D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Jak na vision board? - Baby Office">
            <a:extLst>
              <a:ext uri="{FF2B5EF4-FFF2-40B4-BE49-F238E27FC236}">
                <a16:creationId xmlns:a16="http://schemas.microsoft.com/office/drawing/2014/main" id="{189CBEE3-0C91-081D-2303-C064BD085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6838" y="3546629"/>
            <a:ext cx="4415161" cy="331137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7DDB0A69-2621-19F2-08F4-5E9C6CC2A71A}"/>
              </a:ext>
            </a:extLst>
          </p:cNvPr>
          <p:cNvSpPr txBox="1"/>
          <p:nvPr/>
        </p:nvSpPr>
        <p:spPr>
          <a:xfrm>
            <a:off x="2340077" y="363985"/>
            <a:ext cx="7798222" cy="769441"/>
          </a:xfrm>
          <a:prstGeom prst="rect">
            <a:avLst/>
          </a:prstGeom>
          <a:noFill/>
        </p:spPr>
        <p:txBody>
          <a:bodyPr wrap="square" rtlCol="0">
            <a:spAutoFit/>
          </a:bodyPr>
          <a:lstStyle/>
          <a:p>
            <a:r>
              <a:rPr lang="cs-CZ" sz="4400" b="1" dirty="0"/>
              <a:t>VISION BOARD – nástěnka snů</a:t>
            </a:r>
          </a:p>
        </p:txBody>
      </p:sp>
      <p:pic>
        <p:nvPicPr>
          <p:cNvPr id="4102" name="Picture 6" descr="10 + 1 důvod, proč si udělat Vision board a jak zařídit, aby fakt fungoval  - Adéla Sen - Probuzená">
            <a:extLst>
              <a:ext uri="{FF2B5EF4-FFF2-40B4-BE49-F238E27FC236}">
                <a16:creationId xmlns:a16="http://schemas.microsoft.com/office/drawing/2014/main" id="{C15B9163-D269-0369-39DB-5643167F0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6839" y="1044935"/>
            <a:ext cx="4415161" cy="331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0220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080A5D-0FFC-AEE0-E0DE-6D74F282F8F3}"/>
              </a:ext>
            </a:extLst>
          </p:cNvPr>
          <p:cNvSpPr>
            <a:spLocks noGrp="1"/>
          </p:cNvSpPr>
          <p:nvPr>
            <p:ph type="title"/>
          </p:nvPr>
        </p:nvSpPr>
        <p:spPr/>
        <p:txBody>
          <a:bodyPr>
            <a:normAutofit/>
          </a:bodyPr>
          <a:lstStyle/>
          <a:p>
            <a:pPr algn="ctr"/>
            <a:r>
              <a:rPr lang="cs-CZ" b="1" dirty="0"/>
              <a:t>METODA ŠESTI KLOBOUKŮ</a:t>
            </a:r>
            <a:br>
              <a:rPr lang="cs-CZ" b="1" dirty="0"/>
            </a:br>
            <a:r>
              <a:rPr lang="cs-CZ" b="1" dirty="0"/>
              <a:t>Edward De Bono</a:t>
            </a:r>
          </a:p>
        </p:txBody>
      </p:sp>
      <p:pic>
        <p:nvPicPr>
          <p:cNvPr id="5" name="Zástupný obsah 4">
            <a:extLst>
              <a:ext uri="{FF2B5EF4-FFF2-40B4-BE49-F238E27FC236}">
                <a16:creationId xmlns:a16="http://schemas.microsoft.com/office/drawing/2014/main" id="{345EC8A2-0B46-5F39-C62C-FB6A93BD3B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123" y="1825625"/>
            <a:ext cx="11041044" cy="4909472"/>
          </a:xfrm>
        </p:spPr>
      </p:pic>
    </p:spTree>
    <p:extLst>
      <p:ext uri="{BB962C8B-B14F-4D97-AF65-F5344CB8AC3E}">
        <p14:creationId xmlns:p14="http://schemas.microsoft.com/office/powerpoint/2010/main" val="3449907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5AD8BDC-D1EA-19B4-1EB0-6F36EDA189E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254" y="-10293"/>
            <a:ext cx="4541131" cy="34079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A1869B7-A46B-2ACC-969B-266286CE9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225" y="-10293"/>
            <a:ext cx="5095234" cy="38234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8DE836D-0BE3-43F9-D8B3-5A354F1DE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6382" y="3429000"/>
            <a:ext cx="4555618" cy="341849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981367AE-3FCE-499A-A163-7B4AF7A769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8231" y="2395828"/>
            <a:ext cx="3341841" cy="445166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opis není dostupný.">
            <a:extLst>
              <a:ext uri="{FF2B5EF4-FFF2-40B4-BE49-F238E27FC236}">
                <a16:creationId xmlns:a16="http://schemas.microsoft.com/office/drawing/2014/main" id="{A68CC944-35E3-96A3-437D-B15E66F031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491175" y="3401979"/>
            <a:ext cx="2954340" cy="3936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6000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445B3A-E197-D8EC-E5DE-F967EEFB1AAE}"/>
              </a:ext>
            </a:extLst>
          </p:cNvPr>
          <p:cNvSpPr>
            <a:spLocks noGrp="1"/>
          </p:cNvSpPr>
          <p:nvPr>
            <p:ph type="ctrTitle"/>
          </p:nvPr>
        </p:nvSpPr>
        <p:spPr>
          <a:xfrm>
            <a:off x="1524000" y="1122363"/>
            <a:ext cx="9144000" cy="381972"/>
          </a:xfrm>
        </p:spPr>
        <p:txBody>
          <a:bodyPr>
            <a:normAutofit fontScale="90000"/>
          </a:bodyPr>
          <a:lstStyle/>
          <a:p>
            <a:r>
              <a:rPr lang="cs-CZ" sz="4400" b="1" dirty="0"/>
              <a:t>aktivity směřující k sebeprezentaci</a:t>
            </a:r>
          </a:p>
        </p:txBody>
      </p:sp>
      <p:sp>
        <p:nvSpPr>
          <p:cNvPr id="3" name="Podnadpis 2">
            <a:extLst>
              <a:ext uri="{FF2B5EF4-FFF2-40B4-BE49-F238E27FC236}">
                <a16:creationId xmlns:a16="http://schemas.microsoft.com/office/drawing/2014/main" id="{FE0BEF1A-6914-79AB-12CB-2DCAE2F5655B}"/>
              </a:ext>
            </a:extLst>
          </p:cNvPr>
          <p:cNvSpPr>
            <a:spLocks noGrp="1"/>
          </p:cNvSpPr>
          <p:nvPr>
            <p:ph type="subTitle" idx="1"/>
          </p:nvPr>
        </p:nvSpPr>
        <p:spPr>
          <a:xfrm>
            <a:off x="629265" y="1700981"/>
            <a:ext cx="10038735" cy="3556819"/>
          </a:xfrm>
        </p:spPr>
        <p:txBody>
          <a:bodyPr/>
          <a:lstStyle/>
          <a:p>
            <a:pPr algn="l"/>
            <a:r>
              <a:rPr lang="cs-CZ" dirty="0"/>
              <a:t>                             nácvik pracovních pohovorů, profil na LinkedIn apod. </a:t>
            </a:r>
          </a:p>
          <a:p>
            <a:r>
              <a:rPr lang="cs-CZ" dirty="0"/>
              <a:t>Cvičebnice </a:t>
            </a:r>
            <a:r>
              <a:rPr lang="cs-CZ" dirty="0">
                <a:hlinkClick r:id="rId2"/>
              </a:rPr>
              <a:t>pohovor do zaměstnání</a:t>
            </a:r>
            <a:endParaRPr lang="cs-CZ" dirty="0"/>
          </a:p>
        </p:txBody>
      </p:sp>
      <p:pic>
        <p:nvPicPr>
          <p:cNvPr id="5124" name="Picture 4" descr="Jak se připravit na pohovor – Poradna – Jobs.cz">
            <a:extLst>
              <a:ext uri="{FF2B5EF4-FFF2-40B4-BE49-F238E27FC236}">
                <a16:creationId xmlns:a16="http://schemas.microsoft.com/office/drawing/2014/main" id="{CDCF1A24-06F2-734C-9705-BEAE4E70A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542" y="2794205"/>
            <a:ext cx="5647097" cy="376473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Značek na českém LinkedIn přibývá, síť využívají i pro B2C | MediaGuru">
            <a:extLst>
              <a:ext uri="{FF2B5EF4-FFF2-40B4-BE49-F238E27FC236}">
                <a16:creationId xmlns:a16="http://schemas.microsoft.com/office/drawing/2014/main" id="{3C91A6B6-37B9-6E07-9882-8C0513D148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6825" y="2794204"/>
            <a:ext cx="5655175" cy="3764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143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244E12-8E37-8E15-27D0-C5944046274B}"/>
              </a:ext>
            </a:extLst>
          </p:cNvPr>
          <p:cNvSpPr>
            <a:spLocks noGrp="1"/>
          </p:cNvSpPr>
          <p:nvPr>
            <p:ph type="title"/>
          </p:nvPr>
        </p:nvSpPr>
        <p:spPr/>
        <p:txBody>
          <a:bodyPr/>
          <a:lstStyle/>
          <a:p>
            <a:pPr algn="ctr"/>
            <a:r>
              <a:rPr lang="cs-CZ" b="1" dirty="0"/>
              <a:t>EUROPAS – životopis </a:t>
            </a:r>
            <a:r>
              <a:rPr lang="cs-CZ" b="1" dirty="0">
                <a:hlinkClick r:id="rId2"/>
              </a:rPr>
              <a:t>ZDE</a:t>
            </a:r>
            <a:endParaRPr lang="cs-CZ" b="1" dirty="0"/>
          </a:p>
        </p:txBody>
      </p:sp>
      <p:pic>
        <p:nvPicPr>
          <p:cNvPr id="1026" name="Picture 2">
            <a:extLst>
              <a:ext uri="{FF2B5EF4-FFF2-40B4-BE49-F238E27FC236}">
                <a16:creationId xmlns:a16="http://schemas.microsoft.com/office/drawing/2014/main" id="{B75B5621-BFF2-4B1E-55E9-DCD80A31550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4837" y="1442167"/>
            <a:ext cx="3631815" cy="5135614"/>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22B63299-DEF6-98F3-B7F3-35A10F57F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815" y="1550322"/>
            <a:ext cx="3346535" cy="4744368"/>
          </a:xfrm>
          <a:prstGeom prst="rect">
            <a:avLst/>
          </a:prstGeom>
        </p:spPr>
      </p:pic>
      <p:pic>
        <p:nvPicPr>
          <p:cNvPr id="7" name="Obrázek 6">
            <a:extLst>
              <a:ext uri="{FF2B5EF4-FFF2-40B4-BE49-F238E27FC236}">
                <a16:creationId xmlns:a16="http://schemas.microsoft.com/office/drawing/2014/main" id="{E71CE881-D198-30A5-7A60-E57B22627C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6817" y="1561525"/>
            <a:ext cx="3275056" cy="4744369"/>
          </a:xfrm>
          <a:prstGeom prst="rect">
            <a:avLst/>
          </a:prstGeom>
        </p:spPr>
      </p:pic>
    </p:spTree>
    <p:extLst>
      <p:ext uri="{BB962C8B-B14F-4D97-AF65-F5344CB8AC3E}">
        <p14:creationId xmlns:p14="http://schemas.microsoft.com/office/powerpoint/2010/main" val="662731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6290">
              <a:schemeClr val="accent2">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2213FC-ACD8-3EBC-9558-31A1C042C4F0}"/>
              </a:ext>
            </a:extLst>
          </p:cNvPr>
          <p:cNvSpPr>
            <a:spLocks noGrp="1"/>
          </p:cNvSpPr>
          <p:nvPr>
            <p:ph type="title"/>
          </p:nvPr>
        </p:nvSpPr>
        <p:spPr>
          <a:xfrm>
            <a:off x="838200" y="-186813"/>
            <a:ext cx="10515600" cy="1877501"/>
          </a:xfrm>
        </p:spPr>
        <p:txBody>
          <a:bodyPr/>
          <a:lstStyle/>
          <a:p>
            <a:pPr algn="ctr"/>
            <a:r>
              <a:rPr lang="cs-CZ" b="1" dirty="0"/>
              <a:t>schéma, pracovní list k exkurzi, rozhovoru</a:t>
            </a:r>
          </a:p>
        </p:txBody>
      </p:sp>
      <p:pic>
        <p:nvPicPr>
          <p:cNvPr id="5" name="Zástupný obsah 4">
            <a:extLst>
              <a:ext uri="{FF2B5EF4-FFF2-40B4-BE49-F238E27FC236}">
                <a16:creationId xmlns:a16="http://schemas.microsoft.com/office/drawing/2014/main" id="{1EED513E-2740-9ADC-1391-6F5C99388C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4503" y="1252481"/>
            <a:ext cx="4205337" cy="5419379"/>
          </a:xfrm>
        </p:spPr>
      </p:pic>
      <p:pic>
        <p:nvPicPr>
          <p:cNvPr id="7" name="Obrázek 6">
            <a:extLst>
              <a:ext uri="{FF2B5EF4-FFF2-40B4-BE49-F238E27FC236}">
                <a16:creationId xmlns:a16="http://schemas.microsoft.com/office/drawing/2014/main" id="{A8A33B66-3D73-09B5-11A2-3EE4BE09D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8577" y="1252481"/>
            <a:ext cx="4436486" cy="5419379"/>
          </a:xfrm>
          <a:prstGeom prst="rect">
            <a:avLst/>
          </a:prstGeom>
        </p:spPr>
      </p:pic>
    </p:spTree>
    <p:extLst>
      <p:ext uri="{BB962C8B-B14F-4D97-AF65-F5344CB8AC3E}">
        <p14:creationId xmlns:p14="http://schemas.microsoft.com/office/powerpoint/2010/main" val="33500734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AB5BEF-FF94-C22A-3864-A10197F96447}"/>
              </a:ext>
            </a:extLst>
          </p:cNvPr>
          <p:cNvSpPr>
            <a:spLocks noGrp="1"/>
          </p:cNvSpPr>
          <p:nvPr>
            <p:ph type="title"/>
          </p:nvPr>
        </p:nvSpPr>
        <p:spPr/>
        <p:txBody>
          <a:bodyPr/>
          <a:lstStyle/>
          <a:p>
            <a:pPr algn="ctr"/>
            <a:r>
              <a:rPr lang="cs-CZ" b="1" dirty="0"/>
              <a:t>PROJEKTOVÝ DEN NA ZŠ metodika</a:t>
            </a:r>
          </a:p>
        </p:txBody>
      </p:sp>
      <p:pic>
        <p:nvPicPr>
          <p:cNvPr id="5" name="Zástupný obsah 4">
            <a:extLst>
              <a:ext uri="{FF2B5EF4-FFF2-40B4-BE49-F238E27FC236}">
                <a16:creationId xmlns:a16="http://schemas.microsoft.com/office/drawing/2014/main" id="{17562635-F6C4-92A3-DD71-05BB41EEDC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011" y="1461830"/>
            <a:ext cx="3575402" cy="5116143"/>
          </a:xfrm>
        </p:spPr>
      </p:pic>
      <p:pic>
        <p:nvPicPr>
          <p:cNvPr id="7" name="Obrázek 6">
            <a:extLst>
              <a:ext uri="{FF2B5EF4-FFF2-40B4-BE49-F238E27FC236}">
                <a16:creationId xmlns:a16="http://schemas.microsoft.com/office/drawing/2014/main" id="{4DF1B091-3531-9785-B94A-FC60E60AC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867" y="1461830"/>
            <a:ext cx="5590568" cy="4880781"/>
          </a:xfrm>
          <a:prstGeom prst="rect">
            <a:avLst/>
          </a:prstGeom>
        </p:spPr>
      </p:pic>
      <p:sp>
        <p:nvSpPr>
          <p:cNvPr id="8" name="TextovéPole 7">
            <a:extLst>
              <a:ext uri="{FF2B5EF4-FFF2-40B4-BE49-F238E27FC236}">
                <a16:creationId xmlns:a16="http://schemas.microsoft.com/office/drawing/2014/main" id="{EE53CEC7-6ECE-4BCC-66FB-2F0FE408F818}"/>
              </a:ext>
            </a:extLst>
          </p:cNvPr>
          <p:cNvSpPr txBox="1"/>
          <p:nvPr/>
        </p:nvSpPr>
        <p:spPr>
          <a:xfrm>
            <a:off x="10087897" y="5594555"/>
            <a:ext cx="1835092" cy="369332"/>
          </a:xfrm>
          <a:prstGeom prst="rect">
            <a:avLst/>
          </a:prstGeom>
          <a:noFill/>
        </p:spPr>
        <p:txBody>
          <a:bodyPr wrap="square" rtlCol="0">
            <a:spAutoFit/>
          </a:bodyPr>
          <a:lstStyle/>
          <a:p>
            <a:r>
              <a:rPr lang="cs-CZ" dirty="0"/>
              <a:t>ke stažení </a:t>
            </a:r>
            <a:r>
              <a:rPr lang="cs-CZ" dirty="0">
                <a:hlinkClick r:id="rId4"/>
              </a:rPr>
              <a:t>ZDE</a:t>
            </a:r>
            <a:r>
              <a:rPr lang="cs-CZ" dirty="0"/>
              <a:t> </a:t>
            </a:r>
          </a:p>
        </p:txBody>
      </p:sp>
    </p:spTree>
    <p:extLst>
      <p:ext uri="{BB962C8B-B14F-4D97-AF65-F5344CB8AC3E}">
        <p14:creationId xmlns:p14="http://schemas.microsoft.com/office/powerpoint/2010/main" val="40771273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89E39E-8D8F-6D86-015D-5DC3D330358D}"/>
              </a:ext>
            </a:extLst>
          </p:cNvPr>
          <p:cNvSpPr>
            <a:spLocks noGrp="1"/>
          </p:cNvSpPr>
          <p:nvPr>
            <p:ph type="title"/>
          </p:nvPr>
        </p:nvSpPr>
        <p:spPr/>
        <p:txBody>
          <a:bodyPr/>
          <a:lstStyle/>
          <a:p>
            <a:endParaRPr lang="cs-CZ" dirty="0"/>
          </a:p>
        </p:txBody>
      </p:sp>
      <p:pic>
        <p:nvPicPr>
          <p:cNvPr id="5" name="Zástupný obsah 4">
            <a:extLst>
              <a:ext uri="{FF2B5EF4-FFF2-40B4-BE49-F238E27FC236}">
                <a16:creationId xmlns:a16="http://schemas.microsoft.com/office/drawing/2014/main" id="{C91941DD-4D18-8383-D5C3-1F47A789E5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4390" y="365125"/>
            <a:ext cx="4412471" cy="6267927"/>
          </a:xfrm>
        </p:spPr>
      </p:pic>
      <p:sp>
        <p:nvSpPr>
          <p:cNvPr id="6" name="TextovéPole 5">
            <a:extLst>
              <a:ext uri="{FF2B5EF4-FFF2-40B4-BE49-F238E27FC236}">
                <a16:creationId xmlns:a16="http://schemas.microsoft.com/office/drawing/2014/main" id="{520C4656-70C0-614E-D751-6D3CD4FB2706}"/>
              </a:ext>
            </a:extLst>
          </p:cNvPr>
          <p:cNvSpPr txBox="1"/>
          <p:nvPr/>
        </p:nvSpPr>
        <p:spPr>
          <a:xfrm>
            <a:off x="4196039" y="5917660"/>
            <a:ext cx="4041058" cy="646331"/>
          </a:xfrm>
          <a:prstGeom prst="rect">
            <a:avLst/>
          </a:prstGeom>
          <a:noFill/>
        </p:spPr>
        <p:txBody>
          <a:bodyPr wrap="square" rtlCol="0">
            <a:spAutoFit/>
          </a:bodyPr>
          <a:lstStyle/>
          <a:p>
            <a:r>
              <a:rPr lang="cs-CZ" dirty="0"/>
              <a:t>pro SŠ</a:t>
            </a:r>
          </a:p>
          <a:p>
            <a:r>
              <a:rPr lang="cs-CZ" dirty="0">
                <a:hlinkClick r:id="rId3"/>
              </a:rPr>
              <a:t>ke stažení ZDE</a:t>
            </a:r>
            <a:endParaRPr lang="cs-CZ" dirty="0"/>
          </a:p>
        </p:txBody>
      </p:sp>
      <p:pic>
        <p:nvPicPr>
          <p:cNvPr id="7" name="Obrázek 6">
            <a:extLst>
              <a:ext uri="{FF2B5EF4-FFF2-40B4-BE49-F238E27FC236}">
                <a16:creationId xmlns:a16="http://schemas.microsoft.com/office/drawing/2014/main" id="{7240A1B1-BE1B-F932-BCCB-B66890779192}"/>
              </a:ext>
            </a:extLst>
          </p:cNvPr>
          <p:cNvPicPr>
            <a:picLocks noChangeAspect="1"/>
          </p:cNvPicPr>
          <p:nvPr/>
        </p:nvPicPr>
        <p:blipFill>
          <a:blip r:embed="rId4"/>
          <a:stretch>
            <a:fillRect/>
          </a:stretch>
        </p:blipFill>
        <p:spPr>
          <a:xfrm>
            <a:off x="6035100" y="365125"/>
            <a:ext cx="5146819" cy="6335189"/>
          </a:xfrm>
          <a:prstGeom prst="rect">
            <a:avLst/>
          </a:prstGeom>
        </p:spPr>
      </p:pic>
      <p:sp>
        <p:nvSpPr>
          <p:cNvPr id="3" name="TextovéPole 2">
            <a:extLst>
              <a:ext uri="{FF2B5EF4-FFF2-40B4-BE49-F238E27FC236}">
                <a16:creationId xmlns:a16="http://schemas.microsoft.com/office/drawing/2014/main" id="{72FFE43C-9BAF-7058-53F6-2798DD365E6B}"/>
              </a:ext>
            </a:extLst>
          </p:cNvPr>
          <p:cNvSpPr txBox="1"/>
          <p:nvPr/>
        </p:nvSpPr>
        <p:spPr>
          <a:xfrm>
            <a:off x="10387659" y="6299620"/>
            <a:ext cx="2482174" cy="369332"/>
          </a:xfrm>
          <a:prstGeom prst="rect">
            <a:avLst/>
          </a:prstGeom>
          <a:noFill/>
        </p:spPr>
        <p:txBody>
          <a:bodyPr wrap="square" rtlCol="0">
            <a:spAutoFit/>
          </a:bodyPr>
          <a:lstStyle/>
          <a:p>
            <a:r>
              <a:rPr lang="cs-CZ" dirty="0">
                <a:hlinkClick r:id="rId5"/>
              </a:rPr>
              <a:t>ke stažení ZDE</a:t>
            </a:r>
            <a:endParaRPr lang="cs-CZ" dirty="0"/>
          </a:p>
        </p:txBody>
      </p:sp>
    </p:spTree>
    <p:extLst>
      <p:ext uri="{BB962C8B-B14F-4D97-AF65-F5344CB8AC3E}">
        <p14:creationId xmlns:p14="http://schemas.microsoft.com/office/powerpoint/2010/main" val="35321488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82BB1A-09A8-7482-FCBB-5FA02F7F0E44}"/>
              </a:ext>
            </a:extLst>
          </p:cNvPr>
          <p:cNvSpPr>
            <a:spLocks noGrp="1"/>
          </p:cNvSpPr>
          <p:nvPr>
            <p:ph type="title"/>
          </p:nvPr>
        </p:nvSpPr>
        <p:spPr/>
        <p:txBody>
          <a:bodyPr/>
          <a:lstStyle/>
          <a:p>
            <a:pPr algn="ctr"/>
            <a:r>
              <a:rPr lang="cs-CZ" b="1" dirty="0"/>
              <a:t>KARIÉROVÉ KVÍZY </a:t>
            </a:r>
            <a:r>
              <a:rPr lang="cs-CZ" dirty="0"/>
              <a:t>- </a:t>
            </a:r>
            <a:r>
              <a:rPr lang="cs-CZ" dirty="0">
                <a:hlinkClick r:id="rId2"/>
              </a:rPr>
              <a:t>odkaz ZDE</a:t>
            </a:r>
            <a:endParaRPr lang="cs-CZ" dirty="0"/>
          </a:p>
        </p:txBody>
      </p:sp>
      <p:pic>
        <p:nvPicPr>
          <p:cNvPr id="5" name="Zástupný obsah 4">
            <a:extLst>
              <a:ext uri="{FF2B5EF4-FFF2-40B4-BE49-F238E27FC236}">
                <a16:creationId xmlns:a16="http://schemas.microsoft.com/office/drawing/2014/main" id="{682245DC-93D0-E506-A82C-D684AD50AF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3007" y="1397607"/>
            <a:ext cx="5259436" cy="5267047"/>
          </a:xfrm>
        </p:spPr>
      </p:pic>
    </p:spTree>
    <p:extLst>
      <p:ext uri="{BB962C8B-B14F-4D97-AF65-F5344CB8AC3E}">
        <p14:creationId xmlns:p14="http://schemas.microsoft.com/office/powerpoint/2010/main" val="19206641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8D3319-B868-48A6-9E6A-9F665D4AF866}"/>
              </a:ext>
            </a:extLst>
          </p:cNvPr>
          <p:cNvSpPr>
            <a:spLocks noGrp="1"/>
          </p:cNvSpPr>
          <p:nvPr>
            <p:ph type="title"/>
          </p:nvPr>
        </p:nvSpPr>
        <p:spPr/>
        <p:txBody>
          <a:bodyPr/>
          <a:lstStyle/>
          <a:p>
            <a:pPr algn="ctr"/>
            <a:r>
              <a:rPr lang="cs-CZ" b="1" dirty="0"/>
              <a:t>Pro SŠ  </a:t>
            </a:r>
            <a:r>
              <a:rPr lang="cs-CZ" b="1" dirty="0">
                <a:hlinkClick r:id="rId2"/>
              </a:rPr>
              <a:t>Kým čím být</a:t>
            </a:r>
            <a:endParaRPr lang="cs-CZ" b="1" dirty="0"/>
          </a:p>
        </p:txBody>
      </p:sp>
      <p:sp>
        <p:nvSpPr>
          <p:cNvPr id="3" name="Zástupný obsah 2">
            <a:extLst>
              <a:ext uri="{FF2B5EF4-FFF2-40B4-BE49-F238E27FC236}">
                <a16:creationId xmlns:a16="http://schemas.microsoft.com/office/drawing/2014/main" id="{00D53973-952A-7EDB-C1FF-9D830DCDEA0D}"/>
              </a:ext>
            </a:extLst>
          </p:cNvPr>
          <p:cNvSpPr>
            <a:spLocks noGrp="1"/>
          </p:cNvSpPr>
          <p:nvPr>
            <p:ph idx="1"/>
          </p:nvPr>
        </p:nvSpPr>
        <p:spPr>
          <a:xfrm>
            <a:off x="476655" y="1825625"/>
            <a:ext cx="10877145" cy="4351338"/>
          </a:xfrm>
        </p:spPr>
        <p:txBody>
          <a:bodyPr>
            <a:normAutofit/>
          </a:bodyPr>
          <a:lstStyle/>
          <a:p>
            <a:r>
              <a:rPr lang="cs-CZ" sz="2400" dirty="0">
                <a:solidFill>
                  <a:srgbClr val="444444"/>
                </a:solidFill>
              </a:rPr>
              <a:t>o</a:t>
            </a:r>
            <a:r>
              <a:rPr lang="cs-CZ" sz="2400" i="0" dirty="0">
                <a:solidFill>
                  <a:srgbClr val="444444"/>
                </a:solidFill>
                <a:effectLst/>
              </a:rPr>
              <a:t>nline kurs zdarma</a:t>
            </a:r>
          </a:p>
          <a:p>
            <a:r>
              <a:rPr lang="cs-CZ" sz="2400" b="1" i="0" dirty="0">
                <a:solidFill>
                  <a:srgbClr val="444444"/>
                </a:solidFill>
                <a:effectLst/>
              </a:rPr>
              <a:t>cílová skupina absolventů SŠ (zejména gymnázií)</a:t>
            </a:r>
            <a:r>
              <a:rPr lang="cs-CZ" sz="2400" b="0" i="0" dirty="0">
                <a:solidFill>
                  <a:srgbClr val="444444"/>
                </a:solidFill>
                <a:effectLst/>
              </a:rPr>
              <a:t>, tj. informace o dalším studiu se týkají VŠ</a:t>
            </a:r>
          </a:p>
          <a:p>
            <a:r>
              <a:rPr lang="cs-CZ" sz="2400" dirty="0">
                <a:solidFill>
                  <a:srgbClr val="444444"/>
                </a:solidFill>
              </a:rPr>
              <a:t>výstup ke stažení</a:t>
            </a:r>
          </a:p>
          <a:p>
            <a:r>
              <a:rPr lang="cs-CZ" sz="2400" b="0" i="0" dirty="0">
                <a:solidFill>
                  <a:srgbClr val="444444"/>
                </a:solidFill>
                <a:effectLst/>
              </a:rPr>
              <a:t>interaktivní</a:t>
            </a:r>
            <a:endParaRPr lang="cs-CZ" sz="2400" dirty="0">
              <a:solidFill>
                <a:srgbClr val="444444"/>
              </a:solidFill>
            </a:endParaRPr>
          </a:p>
          <a:p>
            <a:r>
              <a:rPr lang="cs-CZ" sz="2400" b="0" i="0" dirty="0">
                <a:solidFill>
                  <a:srgbClr val="444444"/>
                </a:solidFill>
                <a:effectLst/>
                <a:latin typeface="Roboto" panose="02000000000000000000" pitchFamily="2" charset="0"/>
              </a:rPr>
              <a:t>vodítko pro každého, </a:t>
            </a:r>
          </a:p>
          <a:p>
            <a:pPr marL="0" indent="0">
              <a:buNone/>
            </a:pPr>
            <a:r>
              <a:rPr lang="cs-CZ" sz="2400" dirty="0">
                <a:solidFill>
                  <a:srgbClr val="444444"/>
                </a:solidFill>
                <a:latin typeface="Roboto" panose="02000000000000000000" pitchFamily="2" charset="0"/>
              </a:rPr>
              <a:t>   </a:t>
            </a:r>
            <a:r>
              <a:rPr lang="cs-CZ" sz="2400" b="0" i="0" dirty="0">
                <a:solidFill>
                  <a:srgbClr val="444444"/>
                </a:solidFill>
                <a:effectLst/>
                <a:latin typeface="Roboto" panose="02000000000000000000" pitchFamily="2" charset="0"/>
              </a:rPr>
              <a:t>kdo hledá svoji </a:t>
            </a:r>
          </a:p>
          <a:p>
            <a:pPr marL="0" indent="0">
              <a:buNone/>
            </a:pPr>
            <a:r>
              <a:rPr lang="cs-CZ" sz="2400" b="0" i="0" dirty="0">
                <a:solidFill>
                  <a:srgbClr val="444444"/>
                </a:solidFill>
                <a:effectLst/>
                <a:latin typeface="Roboto" panose="02000000000000000000" pitchFamily="2" charset="0"/>
              </a:rPr>
              <a:t>   studijní či profesní </a:t>
            </a:r>
          </a:p>
          <a:p>
            <a:pPr marL="0" indent="0">
              <a:buNone/>
            </a:pPr>
            <a:r>
              <a:rPr lang="cs-CZ" sz="2400" b="0" i="0" dirty="0">
                <a:solidFill>
                  <a:srgbClr val="444444"/>
                </a:solidFill>
                <a:effectLst/>
                <a:latin typeface="Roboto" panose="02000000000000000000" pitchFamily="2" charset="0"/>
              </a:rPr>
              <a:t>   cestu</a:t>
            </a:r>
          </a:p>
          <a:p>
            <a:endParaRPr lang="cs-CZ" sz="2400" dirty="0">
              <a:solidFill>
                <a:srgbClr val="444444"/>
              </a:solidFill>
              <a:latin typeface="Roboto" panose="02000000000000000000" pitchFamily="2" charset="0"/>
            </a:endParaRPr>
          </a:p>
          <a:p>
            <a:pPr marL="0" indent="0">
              <a:buNone/>
            </a:pPr>
            <a:endParaRPr lang="cs-CZ" sz="2400" b="0" i="0" dirty="0">
              <a:solidFill>
                <a:srgbClr val="444444"/>
              </a:solidFill>
              <a:effectLst/>
            </a:endParaRPr>
          </a:p>
        </p:txBody>
      </p:sp>
      <p:pic>
        <p:nvPicPr>
          <p:cNvPr id="5" name="Obrázek 4">
            <a:extLst>
              <a:ext uri="{FF2B5EF4-FFF2-40B4-BE49-F238E27FC236}">
                <a16:creationId xmlns:a16="http://schemas.microsoft.com/office/drawing/2014/main" id="{4D79D155-5212-4F11-1B50-3222514C0222}"/>
              </a:ext>
            </a:extLst>
          </p:cNvPr>
          <p:cNvPicPr>
            <a:picLocks noChangeAspect="1"/>
          </p:cNvPicPr>
          <p:nvPr/>
        </p:nvPicPr>
        <p:blipFill>
          <a:blip r:embed="rId3"/>
          <a:stretch>
            <a:fillRect/>
          </a:stretch>
        </p:blipFill>
        <p:spPr>
          <a:xfrm>
            <a:off x="4260715" y="3581822"/>
            <a:ext cx="7931285" cy="3276178"/>
          </a:xfrm>
          <a:prstGeom prst="rect">
            <a:avLst/>
          </a:prstGeom>
        </p:spPr>
      </p:pic>
    </p:spTree>
    <p:extLst>
      <p:ext uri="{BB962C8B-B14F-4D97-AF65-F5344CB8AC3E}">
        <p14:creationId xmlns:p14="http://schemas.microsoft.com/office/powerpoint/2010/main" val="2596032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F7EE9E-FAE9-D32B-F9DD-51CDC6F25F0F}"/>
              </a:ext>
            </a:extLst>
          </p:cNvPr>
          <p:cNvSpPr>
            <a:spLocks noGrp="1"/>
          </p:cNvSpPr>
          <p:nvPr>
            <p:ph type="title"/>
          </p:nvPr>
        </p:nvSpPr>
        <p:spPr/>
        <p:txBody>
          <a:bodyPr/>
          <a:lstStyle/>
          <a:p>
            <a:endParaRPr lang="cs-CZ" dirty="0"/>
          </a:p>
        </p:txBody>
      </p:sp>
      <p:pic>
        <p:nvPicPr>
          <p:cNvPr id="15" name="Zástupný obsah 14">
            <a:extLst>
              <a:ext uri="{FF2B5EF4-FFF2-40B4-BE49-F238E27FC236}">
                <a16:creationId xmlns:a16="http://schemas.microsoft.com/office/drawing/2014/main" id="{FC28CA4A-00C0-4C53-5E2B-4AB8AE5E10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3055328" cy="4351338"/>
          </a:xfrm>
        </p:spPr>
      </p:pic>
      <p:pic>
        <p:nvPicPr>
          <p:cNvPr id="17" name="Obrázek 16">
            <a:extLst>
              <a:ext uri="{FF2B5EF4-FFF2-40B4-BE49-F238E27FC236}">
                <a16:creationId xmlns:a16="http://schemas.microsoft.com/office/drawing/2014/main" id="{DA6602B0-D66C-A264-E165-178D47B47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0256" y="365125"/>
            <a:ext cx="3028381" cy="4351339"/>
          </a:xfrm>
          <a:prstGeom prst="rect">
            <a:avLst/>
          </a:prstGeom>
        </p:spPr>
      </p:pic>
      <p:pic>
        <p:nvPicPr>
          <p:cNvPr id="19" name="Obrázek 18">
            <a:extLst>
              <a:ext uri="{FF2B5EF4-FFF2-40B4-BE49-F238E27FC236}">
                <a16:creationId xmlns:a16="http://schemas.microsoft.com/office/drawing/2014/main" id="{937C1CB1-2B22-F355-B313-86273A48C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981" y="0"/>
            <a:ext cx="3068169" cy="4351338"/>
          </a:xfrm>
          <a:prstGeom prst="rect">
            <a:avLst/>
          </a:prstGeom>
        </p:spPr>
      </p:pic>
      <p:pic>
        <p:nvPicPr>
          <p:cNvPr id="21" name="Obrázek 20">
            <a:extLst>
              <a:ext uri="{FF2B5EF4-FFF2-40B4-BE49-F238E27FC236}">
                <a16:creationId xmlns:a16="http://schemas.microsoft.com/office/drawing/2014/main" id="{2A7E7DF3-698F-2064-1510-AF6A404EC0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6637" y="550606"/>
            <a:ext cx="3028382" cy="4328063"/>
          </a:xfrm>
          <a:prstGeom prst="rect">
            <a:avLst/>
          </a:prstGeom>
        </p:spPr>
      </p:pic>
      <p:pic>
        <p:nvPicPr>
          <p:cNvPr id="23" name="Obrázek 22">
            <a:extLst>
              <a:ext uri="{FF2B5EF4-FFF2-40B4-BE49-F238E27FC236}">
                <a16:creationId xmlns:a16="http://schemas.microsoft.com/office/drawing/2014/main" id="{F3241031-BEFB-B2C5-A0CD-70E69845D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5290" y="2824995"/>
            <a:ext cx="3025869" cy="4328063"/>
          </a:xfrm>
          <a:prstGeom prst="rect">
            <a:avLst/>
          </a:prstGeom>
        </p:spPr>
      </p:pic>
      <p:sp>
        <p:nvSpPr>
          <p:cNvPr id="24" name="TextovéPole 23">
            <a:extLst>
              <a:ext uri="{FF2B5EF4-FFF2-40B4-BE49-F238E27FC236}">
                <a16:creationId xmlns:a16="http://schemas.microsoft.com/office/drawing/2014/main" id="{270C7FDA-9B88-30AA-D843-2BEBB61B302E}"/>
              </a:ext>
            </a:extLst>
          </p:cNvPr>
          <p:cNvSpPr txBox="1"/>
          <p:nvPr/>
        </p:nvSpPr>
        <p:spPr>
          <a:xfrm>
            <a:off x="6361471" y="5574890"/>
            <a:ext cx="4611329" cy="646331"/>
          </a:xfrm>
          <a:prstGeom prst="rect">
            <a:avLst/>
          </a:prstGeom>
          <a:noFill/>
        </p:spPr>
        <p:txBody>
          <a:bodyPr wrap="square" rtlCol="0">
            <a:spAutoFit/>
          </a:bodyPr>
          <a:lstStyle/>
          <a:p>
            <a:r>
              <a:rPr lang="cs-CZ" dirty="0"/>
              <a:t>práce se SWOT analýzou – materiál PDF v dokumentech ke kursu</a:t>
            </a:r>
          </a:p>
        </p:txBody>
      </p:sp>
    </p:spTree>
    <p:extLst>
      <p:ext uri="{BB962C8B-B14F-4D97-AF65-F5344CB8AC3E}">
        <p14:creationId xmlns:p14="http://schemas.microsoft.com/office/powerpoint/2010/main" val="27990434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C2A692-4568-B98D-460A-62691C054884}"/>
              </a:ext>
            </a:extLst>
          </p:cNvPr>
          <p:cNvSpPr>
            <a:spLocks noGrp="1"/>
          </p:cNvSpPr>
          <p:nvPr>
            <p:ph type="title"/>
          </p:nvPr>
        </p:nvSpPr>
        <p:spPr>
          <a:xfrm>
            <a:off x="216309" y="374957"/>
            <a:ext cx="11422626" cy="1325563"/>
          </a:xfrm>
        </p:spPr>
        <p:txBody>
          <a:bodyPr/>
          <a:lstStyle/>
          <a:p>
            <a:pPr algn="ctr"/>
            <a:r>
              <a:rPr lang="cs-CZ" b="1" dirty="0"/>
              <a:t>Inspirace v kariérním vzdělávání napříč různými ZŠ</a:t>
            </a:r>
          </a:p>
        </p:txBody>
      </p:sp>
      <p:pic>
        <p:nvPicPr>
          <p:cNvPr id="5" name="Zástupný obsah 4">
            <a:extLst>
              <a:ext uri="{FF2B5EF4-FFF2-40B4-BE49-F238E27FC236}">
                <a16:creationId xmlns:a16="http://schemas.microsoft.com/office/drawing/2014/main" id="{198C5BAB-093C-69D0-6772-07ADF5D4C1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742" y="1465416"/>
            <a:ext cx="9353544" cy="5017627"/>
          </a:xfrm>
        </p:spPr>
      </p:pic>
      <p:sp>
        <p:nvSpPr>
          <p:cNvPr id="6" name="TextovéPole 5">
            <a:extLst>
              <a:ext uri="{FF2B5EF4-FFF2-40B4-BE49-F238E27FC236}">
                <a16:creationId xmlns:a16="http://schemas.microsoft.com/office/drawing/2014/main" id="{92E76E2B-3FA4-58B7-5FE6-9EB671C2F412}"/>
              </a:ext>
            </a:extLst>
          </p:cNvPr>
          <p:cNvSpPr txBox="1"/>
          <p:nvPr/>
        </p:nvSpPr>
        <p:spPr>
          <a:xfrm>
            <a:off x="10116810" y="5378412"/>
            <a:ext cx="1830649" cy="923330"/>
          </a:xfrm>
          <a:prstGeom prst="rect">
            <a:avLst/>
          </a:prstGeom>
          <a:noFill/>
        </p:spPr>
        <p:txBody>
          <a:bodyPr wrap="square" rtlCol="0">
            <a:spAutoFit/>
          </a:bodyPr>
          <a:lstStyle/>
          <a:p>
            <a:r>
              <a:rPr lang="cs-CZ" dirty="0"/>
              <a:t>sborníky ke stažení </a:t>
            </a:r>
            <a:r>
              <a:rPr lang="cs-CZ" dirty="0">
                <a:hlinkClick r:id="rId3"/>
              </a:rPr>
              <a:t>ZDE</a:t>
            </a:r>
            <a:endParaRPr lang="cs-CZ" dirty="0"/>
          </a:p>
          <a:p>
            <a:r>
              <a:rPr lang="cs-CZ" dirty="0"/>
              <a:t>„jak to kde dělají“</a:t>
            </a:r>
          </a:p>
        </p:txBody>
      </p:sp>
    </p:spTree>
    <p:extLst>
      <p:ext uri="{BB962C8B-B14F-4D97-AF65-F5344CB8AC3E}">
        <p14:creationId xmlns:p14="http://schemas.microsoft.com/office/powerpoint/2010/main" val="14378637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AE8C70-942B-B9F8-7FC5-7A52ED390A2B}"/>
              </a:ext>
            </a:extLst>
          </p:cNvPr>
          <p:cNvSpPr>
            <a:spLocks noGrp="1"/>
          </p:cNvSpPr>
          <p:nvPr>
            <p:ph type="title"/>
          </p:nvPr>
        </p:nvSpPr>
        <p:spPr>
          <a:xfrm>
            <a:off x="838200" y="1340528"/>
            <a:ext cx="10515600" cy="2088472"/>
          </a:xfrm>
        </p:spPr>
        <p:txBody>
          <a:bodyPr/>
          <a:lstStyle/>
          <a:p>
            <a:pPr algn="ctr"/>
            <a:r>
              <a:rPr lang="cs-CZ" b="1"/>
              <a:t> DĚKUJI </a:t>
            </a:r>
            <a:r>
              <a:rPr lang="cs-CZ" b="1" dirty="0"/>
              <a:t>ZA POZORNOST!</a:t>
            </a:r>
          </a:p>
        </p:txBody>
      </p:sp>
      <p:pic>
        <p:nvPicPr>
          <p:cNvPr id="5" name="Zástupný obsah 4">
            <a:extLst>
              <a:ext uri="{FF2B5EF4-FFF2-40B4-BE49-F238E27FC236}">
                <a16:creationId xmlns:a16="http://schemas.microsoft.com/office/drawing/2014/main" id="{CB02B9BF-81DD-0301-4E66-E35E883358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5004" y="3040626"/>
            <a:ext cx="2648320" cy="2476846"/>
          </a:xfrm>
        </p:spPr>
      </p:pic>
    </p:spTree>
    <p:extLst>
      <p:ext uri="{BB962C8B-B14F-4D97-AF65-F5344CB8AC3E}">
        <p14:creationId xmlns:p14="http://schemas.microsoft.com/office/powerpoint/2010/main" val="550107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FE0682-3366-9287-18AD-8662B07E4A30}"/>
              </a:ext>
            </a:extLst>
          </p:cNvPr>
          <p:cNvSpPr>
            <a:spLocks noGrp="1"/>
          </p:cNvSpPr>
          <p:nvPr>
            <p:ph type="title"/>
          </p:nvPr>
        </p:nvSpPr>
        <p:spPr/>
        <p:txBody>
          <a:bodyPr/>
          <a:lstStyle/>
          <a:p>
            <a:r>
              <a:rPr lang="cs-CZ" dirty="0"/>
              <a:t>zajímavý článek </a:t>
            </a:r>
            <a:r>
              <a:rPr lang="cs-CZ" dirty="0">
                <a:hlinkClick r:id="rId2"/>
              </a:rPr>
              <a:t>Kam do školy?</a:t>
            </a:r>
            <a:endParaRPr lang="cs-CZ" dirty="0"/>
          </a:p>
        </p:txBody>
      </p:sp>
      <p:pic>
        <p:nvPicPr>
          <p:cNvPr id="5" name="Zástupný obsah 4">
            <a:extLst>
              <a:ext uri="{FF2B5EF4-FFF2-40B4-BE49-F238E27FC236}">
                <a16:creationId xmlns:a16="http://schemas.microsoft.com/office/drawing/2014/main" id="{6C7C7624-FB84-8B5C-7D2D-72B0672C69D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533795"/>
            <a:ext cx="5485909" cy="4351338"/>
          </a:xfrm>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p:spPr>
      </p:pic>
      <p:pic>
        <p:nvPicPr>
          <p:cNvPr id="7" name="Obrázek 6">
            <a:extLst>
              <a:ext uri="{FF2B5EF4-FFF2-40B4-BE49-F238E27FC236}">
                <a16:creationId xmlns:a16="http://schemas.microsoft.com/office/drawing/2014/main" id="{57EC2C99-0961-0A5A-EB79-A7672BE02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5805" y="1562404"/>
            <a:ext cx="5030545" cy="4322729"/>
          </a:xfrm>
          <a:prstGeom prst="rect">
            <a:avLst/>
          </a:prstGeom>
        </p:spPr>
      </p:pic>
    </p:spTree>
    <p:extLst>
      <p:ext uri="{BB962C8B-B14F-4D97-AF65-F5344CB8AC3E}">
        <p14:creationId xmlns:p14="http://schemas.microsoft.com/office/powerpoint/2010/main" val="103542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1">
                <a:lumMod val="45000"/>
                <a:lumOff val="55000"/>
              </a:schemeClr>
            </a:gs>
            <a:gs pos="100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79D4BC-00AD-6700-B884-3A1D772930C6}"/>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5EABC404-C8D0-C2E1-B0DF-7D18E21B53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2622" y="948206"/>
            <a:ext cx="6606756" cy="5121752"/>
          </a:xfrm>
        </p:spPr>
      </p:pic>
    </p:spTree>
    <p:extLst>
      <p:ext uri="{BB962C8B-B14F-4D97-AF65-F5344CB8AC3E}">
        <p14:creationId xmlns:p14="http://schemas.microsoft.com/office/powerpoint/2010/main" val="201655758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7149</TotalTime>
  <Words>1730</Words>
  <Application>Microsoft Office PowerPoint</Application>
  <PresentationFormat>Širokoúhlá obrazovka</PresentationFormat>
  <Paragraphs>273</Paragraphs>
  <Slides>76</Slides>
  <Notes>0</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76</vt:i4>
      </vt:variant>
    </vt:vector>
  </HeadingPairs>
  <TitlesOfParts>
    <vt:vector size="87" baseType="lpstr">
      <vt:lpstr>-apple-system</vt:lpstr>
      <vt:lpstr>Arial</vt:lpstr>
      <vt:lpstr>Calibri</vt:lpstr>
      <vt:lpstr>Calibri Light</vt:lpstr>
      <vt:lpstr>inherit</vt:lpstr>
      <vt:lpstr>Inter</vt:lpstr>
      <vt:lpstr>Roboto</vt:lpstr>
      <vt:lpstr>Rubik</vt:lpstr>
      <vt:lpstr>Segoe UI Historic</vt:lpstr>
      <vt:lpstr>Wingdings</vt:lpstr>
      <vt:lpstr>Motiv Office</vt:lpstr>
      <vt:lpstr> </vt:lpstr>
      <vt:lpstr>Prezentace aplikace PowerPoint</vt:lpstr>
      <vt:lpstr>MINULOST, SOUČASNOST A BUDOUCNOST TRHU PRÁCE</vt:lpstr>
      <vt:lpstr>Prezentace aplikace PowerPoint</vt:lpstr>
      <vt:lpstr>Prezentace aplikace PowerPoint</vt:lpstr>
      <vt:lpstr>DEN PRO ŠKOLU https://www.denproskolu.cz/</vt:lpstr>
      <vt:lpstr>schéma, pracovní list k exkurzi, rozhovoru</vt:lpstr>
      <vt:lpstr>zajímavý článek Kam do školy?</vt:lpstr>
      <vt:lpstr>Prezentace aplikace PowerPoint</vt:lpstr>
      <vt:lpstr>zajímavá studie Shoda dosaženého vzdělání a vykonávaného zaměstnání</vt:lpstr>
      <vt:lpstr>zdroj</vt:lpstr>
      <vt:lpstr>Prezentace aplikace PowerPoint</vt:lpstr>
      <vt:lpstr>model CAREER MANAGEMENT SKILLS</vt:lpstr>
      <vt:lpstr>Prezentace aplikace PowerPoint</vt:lpstr>
      <vt:lpstr>Prezentace aplikace PowerPoint</vt:lpstr>
      <vt:lpstr>INFORMAČNĚ VZDĚLÁVACÍ STŘEDISKO PLZEŇSKÉHO KRAJE  (příklad dobré praxe)</vt:lpstr>
      <vt:lpstr>C-Game:  Hrou k první volbě povolání, Asociace výchovných poradců a NVF (Národní vzdělávací fond)</vt:lpstr>
      <vt:lpstr>OBORY VZDĚLÁVÁNÍ V ČR</vt:lpstr>
      <vt:lpstr>KP u žáků s SVP</vt:lpstr>
      <vt:lpstr>ÚKOLY VÝCHOVNÉHO PORADCE</vt:lpstr>
      <vt:lpstr>Prezentace aplikace PowerPoint</vt:lpstr>
      <vt:lpstr>NÁRODNÍ SOUSTAVA POVOLÁNÍ</vt:lpstr>
      <vt:lpstr>AKTUÁLNÍ SITUACE</vt:lpstr>
      <vt:lpstr>AKTUÁLNÍ SITUACE</vt:lpstr>
      <vt:lpstr>Prezentace aplikace PowerPoint</vt:lpstr>
      <vt:lpstr>VELETRHY STŘEDNÍCH ŠKOL</vt:lpstr>
      <vt:lpstr>Prezentace aplikace PowerPoint</vt:lpstr>
      <vt:lpstr>uchazeči UK </vt:lpstr>
      <vt:lpstr>KOUČOVACÍ PŘÍSTUP</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nový materiál Vercajk kariérového poradce</vt:lpstr>
      <vt:lpstr>KARIÉROVÝ STROM</vt:lpstr>
      <vt:lpstr>Prezentace aplikace PowerPoint</vt:lpstr>
      <vt:lpstr>Prezentace aplikace PowerPoint</vt:lpstr>
      <vt:lpstr>Prezentace aplikace PowerPoint</vt:lpstr>
      <vt:lpstr>příklady práce s kartami</vt:lpstr>
      <vt:lpstr>Prezentace aplikace PowerPoint</vt:lpstr>
      <vt:lpstr>Prezentace aplikace PowerPoint</vt:lpstr>
      <vt:lpstr>Prezentace aplikace PowerPoint</vt:lpstr>
      <vt:lpstr>Prezentace aplikace PowerPoint</vt:lpstr>
      <vt:lpstr>Prezentace aplikace PowerPoint</vt:lpstr>
      <vt:lpstr>OSOBNOSTNÍ TESTY</vt:lpstr>
      <vt:lpstr>Prezentace aplikace PowerPoint</vt:lpstr>
      <vt:lpstr>vzájemná zpětná vazba</vt:lpstr>
      <vt:lpstr>Prezentace aplikace PowerPoint</vt:lpstr>
      <vt:lpstr>TWI – Transition-To-Work Inventory Zájmový dotazník k volbě budoucího povolání</vt:lpstr>
      <vt:lpstr>RIASEC</vt:lpstr>
      <vt:lpstr>Prezentace aplikace PowerPoint</vt:lpstr>
      <vt:lpstr>Prezentace aplikace PowerPoint</vt:lpstr>
      <vt:lpstr>Prezentace aplikace PowerPoint</vt:lpstr>
      <vt:lpstr>Prezentace aplikace PowerPoint</vt:lpstr>
      <vt:lpstr>Holland párty</vt:lpstr>
      <vt:lpstr>MOTIVACE příklady aktivit</vt:lpstr>
      <vt:lpstr>KARIÉRNÍ KOTVY</vt:lpstr>
      <vt:lpstr>práce s hodnotami</vt:lpstr>
      <vt:lpstr>Prezentace aplikace PowerPoint</vt:lpstr>
      <vt:lpstr>Prezentace aplikace PowerPoint</vt:lpstr>
      <vt:lpstr>Prezentace aplikace PowerPoint</vt:lpstr>
      <vt:lpstr>Prezentace aplikace PowerPoint</vt:lpstr>
      <vt:lpstr>Prezentace aplikace PowerPoint</vt:lpstr>
      <vt:lpstr>METODA ŠESTI KLOBOUKŮ Edward De Bono</vt:lpstr>
      <vt:lpstr>Prezentace aplikace PowerPoint</vt:lpstr>
      <vt:lpstr>aktivity směřující k sebeprezentaci</vt:lpstr>
      <vt:lpstr>EUROPAS – životopis ZDE</vt:lpstr>
      <vt:lpstr>PROJEKTOVÝ DEN NA ZŠ metodika</vt:lpstr>
      <vt:lpstr>Prezentace aplikace PowerPoint</vt:lpstr>
      <vt:lpstr>KARIÉROVÉ KVÍZY - odkaz ZDE</vt:lpstr>
      <vt:lpstr>Pro SŠ  Kým čím být</vt:lpstr>
      <vt:lpstr>Prezentace aplikace PowerPoint</vt:lpstr>
      <vt:lpstr>Inspirace v kariérním vzdělávání napříč různými ZŠ</vt:lpstr>
      <vt:lpstr> 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LEGISLATIVA k práci ŠPP</dc:title>
  <dc:creator>Jiřina Juřičková</dc:creator>
  <cp:lastModifiedBy>Jiřina Juřičková</cp:lastModifiedBy>
  <cp:revision>91</cp:revision>
  <cp:lastPrinted>2023-10-19T11:32:25Z</cp:lastPrinted>
  <dcterms:created xsi:type="dcterms:W3CDTF">2022-11-08T08:33:20Z</dcterms:created>
  <dcterms:modified xsi:type="dcterms:W3CDTF">2024-10-03T18:56:23Z</dcterms:modified>
</cp:coreProperties>
</file>