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9"/>
  </p:notesMasterIdLst>
  <p:handoutMasterIdLst>
    <p:handoutMasterId r:id="rId30"/>
  </p:handoutMasterIdLst>
  <p:sldIdLst>
    <p:sldId id="257" r:id="rId2"/>
    <p:sldId id="340"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5" r:id="rId18"/>
    <p:sldId id="356" r:id="rId19"/>
    <p:sldId id="357" r:id="rId20"/>
    <p:sldId id="358" r:id="rId21"/>
    <p:sldId id="359" r:id="rId22"/>
    <p:sldId id="360" r:id="rId23"/>
    <p:sldId id="361" r:id="rId24"/>
    <p:sldId id="362" r:id="rId25"/>
    <p:sldId id="363" r:id="rId26"/>
    <p:sldId id="364" r:id="rId27"/>
    <p:sldId id="365" r:id="rId28"/>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4460A3-FFE6-18CA-1E9C-BE423F2128CC}" name="Milena Alday Delgado" initials="" userId="S::42797@muni.cz::e90fe3ea-e7ca-43e7-931d-152a47de8ac3" providerId="AD"/>
  <p188:author id="{533083DD-B918-CFAB-D6B8-D47EA1CA8DEC}" name="Petra Vystrčilová" initials="PV" userId="S::319967@muni.cz::41952718-cff1-4120-9d09-0cdd27706892" providerId="AD"/>
  <p188:author id="{8F47A4E3-3E58-DC6A-970D-E9F8A9B8F93A}" name="Alena Hooperová" initials="AH" userId="S::190957@muni.cz::379412ec-0d10-4b08-b59f-cb6c323610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252B9D-D6C2-67BF-531C-F4940396CF49}" v="56" dt="2024-10-01T14:26:03.283"/>
    <p1510:client id="{1CC3E4C5-DABD-4290-897B-A9D0D105C72F}" v="36" dt="2024-10-03T06:12:44.343"/>
    <p1510:client id="{239F4068-5821-9ECE-AEEE-A91C7E7FA676}" v="5" dt="2024-10-03T06:28:09.701"/>
    <p1510:client id="{EE2A63F9-AF2F-A712-3BA2-8A1C13112A01}" v="6" dt="2024-10-03T06:11:25.979"/>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3489453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a:t>Kliknutím vložíte nadpis</a:t>
            </a:r>
            <a:endParaRPr lang="cs-CZ" noProof="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pic>
        <p:nvPicPr>
          <p:cNvPr id="9" name="Grafický objekt 8">
            <a:extLst>
              <a:ext uri="{FF2B5EF4-FFF2-40B4-BE49-F238E27FC236}">
                <a16:creationId xmlns:a16="http://schemas.microsoft.com/office/drawing/2014/main" xmlns="" id="{D816079F-E2A1-904D-9C9C-7B3F5A32F2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a:t>Kliknutím vložíte text</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a:t>Kliknutím vložíte text</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a:t>Kliknutím vložíte text</a:t>
            </a:r>
          </a:p>
        </p:txBody>
      </p:sp>
      <p:pic>
        <p:nvPicPr>
          <p:cNvPr id="16" name="Grafický objekt 5">
            <a:extLst>
              <a:ext uri="{FF2B5EF4-FFF2-40B4-BE49-F238E27FC236}">
                <a16:creationId xmlns:a16="http://schemas.microsoft.com/office/drawing/2014/main" xmlns="" id="{251D8E84-EA85-D448-8EE9-B92099C662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Grafický objekt 5">
            <a:extLst>
              <a:ext uri="{FF2B5EF4-FFF2-40B4-BE49-F238E27FC236}">
                <a16:creationId xmlns:a16="http://schemas.microsoft.com/office/drawing/2014/main" xmlns="" id="{DDD67FDD-68E4-9143-A194-D74F4F4334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11" name="Nadpis 6">
            <a:extLst>
              <a:ext uri="{FF2B5EF4-FFF2-40B4-BE49-F238E27FC236}">
                <a16:creationId xmlns:a16="http://schemas.microsoft.com/office/drawing/2014/main" xmlns=""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a:t>Kliknutím vložíte nadpis</a:t>
            </a:r>
          </a:p>
        </p:txBody>
      </p:sp>
      <p:sp>
        <p:nvSpPr>
          <p:cNvPr id="12" name="Podnadpis 2">
            <a:extLst>
              <a:ext uri="{FF2B5EF4-FFF2-40B4-BE49-F238E27FC236}">
                <a16:creationId xmlns:a16="http://schemas.microsoft.com/office/drawing/2014/main" xmlns=""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sp>
        <p:nvSpPr>
          <p:cNvPr id="9" name="Zástupný symbol pro obrázek 7">
            <a:extLst>
              <a:ext uri="{FF2B5EF4-FFF2-40B4-BE49-F238E27FC236}">
                <a16:creationId xmlns:a16="http://schemas.microsoft.com/office/drawing/2014/main" xmlns=""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a16="http://schemas.microsoft.com/office/drawing/2014/main" xmlns=""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p>
        </p:txBody>
      </p:sp>
      <p:pic>
        <p:nvPicPr>
          <p:cNvPr id="10" name="Grafický objekt 8">
            <a:extLst>
              <a:ext uri="{FF2B5EF4-FFF2-40B4-BE49-F238E27FC236}">
                <a16:creationId xmlns:a16="http://schemas.microsoft.com/office/drawing/2014/main" xmlns="" id="{186904FF-55B2-814C-8503-8F750F237D8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pic>
        <p:nvPicPr>
          <p:cNvPr id="10" name="Grafický objekt 8">
            <a:extLst>
              <a:ext uri="{FF2B5EF4-FFF2-40B4-BE49-F238E27FC236}">
                <a16:creationId xmlns:a16="http://schemas.microsoft.com/office/drawing/2014/main" xmlns="" id="{B7EC3E44-60F5-6142-B879-7DD80C1E9E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sp>
        <p:nvSpPr>
          <p:cNvPr id="10" name="Zástupný symbol pro obrázek 7">
            <a:extLst>
              <a:ext uri="{FF2B5EF4-FFF2-40B4-BE49-F238E27FC236}">
                <a16:creationId xmlns:a16="http://schemas.microsoft.com/office/drawing/2014/main" xmlns=""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a16="http://schemas.microsoft.com/office/drawing/2014/main" xmlns=""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p>
        </p:txBody>
      </p:sp>
      <p:pic>
        <p:nvPicPr>
          <p:cNvPr id="11" name="Grafický objekt 8">
            <a:extLst>
              <a:ext uri="{FF2B5EF4-FFF2-40B4-BE49-F238E27FC236}">
                <a16:creationId xmlns:a16="http://schemas.microsoft.com/office/drawing/2014/main" xmlns="" id="{635A6DBC-DB80-9647-B267-17E9A9A8AC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a:t>Kliknutím na ikonu vložíte obrázek.</a:t>
            </a:r>
          </a:p>
        </p:txBody>
      </p:sp>
      <p:sp>
        <p:nvSpPr>
          <p:cNvPr id="7" name="Zástupný symbol pro text 5">
            <a:extLst>
              <a:ext uri="{FF2B5EF4-FFF2-40B4-BE49-F238E27FC236}">
                <a16:creationId xmlns:a16="http://schemas.microsoft.com/office/drawing/2014/main" xmlns=""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pic>
        <p:nvPicPr>
          <p:cNvPr id="9" name="Grafický objekt 5">
            <a:extLst>
              <a:ext uri="{FF2B5EF4-FFF2-40B4-BE49-F238E27FC236}">
                <a16:creationId xmlns:a16="http://schemas.microsoft.com/office/drawing/2014/main" xmlns="" id="{38E54EF0-AC4F-BE42-B3C9-EBE082A37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xmlns="" id="{99DDF373-DAF6-45FC-9BE7-AC33B6CEFD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xmlns=""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xfrm>
            <a:off x="304800" y="6245225"/>
            <a:ext cx="2286000" cy="476250"/>
          </a:xfrm>
          <a:prstGeom prst="rect">
            <a:avLst/>
          </a:prstGeom>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2AC2E0D7-AB04-4406-9F86-C10C2F3D9ED1}" type="slidenum">
              <a:rPr lang="cs-CZ" altLang="cs-CZ"/>
              <a:pPr/>
              <a:t>‹#›</a:t>
            </a:fld>
            <a:endParaRPr lang="cs-CZ" altLang="cs-CZ"/>
          </a:p>
        </p:txBody>
      </p:sp>
    </p:spTree>
    <p:extLst>
      <p:ext uri="{BB962C8B-B14F-4D97-AF65-F5344CB8AC3E}">
        <p14:creationId xmlns:p14="http://schemas.microsoft.com/office/powerpoint/2010/main" val="277497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a16="http://schemas.microsoft.com/office/drawing/2014/main" xmlns=""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7" name="Grafický objekt 5">
            <a:extLst>
              <a:ext uri="{FF2B5EF4-FFF2-40B4-BE49-F238E27FC236}">
                <a16:creationId xmlns:a16="http://schemas.microsoft.com/office/drawing/2014/main" xmlns="" id="{544C2213-2481-1D43-98DB-CC9BFF14003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p:txBody>
          <a:bodyPr/>
          <a:lstStyle/>
          <a:p>
            <a:r>
              <a:rPr lang="cs-CZ"/>
              <a:t>Kliknutím vložíte nadpis</a:t>
            </a:r>
          </a:p>
        </p:txBody>
      </p:sp>
      <p:sp>
        <p:nvSpPr>
          <p:cNvPr id="10" name="Zástupný symbol pro obsah 2">
            <a:extLst>
              <a:ext uri="{FF2B5EF4-FFF2-40B4-BE49-F238E27FC236}">
                <a16:creationId xmlns:a16="http://schemas.microsoft.com/office/drawing/2014/main" xmlns=""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9" name="Grafický objekt 5">
            <a:extLst>
              <a:ext uri="{FF2B5EF4-FFF2-40B4-BE49-F238E27FC236}">
                <a16:creationId xmlns:a16="http://schemas.microsoft.com/office/drawing/2014/main" xmlns="" id="{EC4C054D-8847-4544-A33E-5A3C9D61CA5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a16="http://schemas.microsoft.com/office/drawing/2014/main" xmlns=""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xmlns=""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1" name="Grafický objekt 5">
            <a:extLst>
              <a:ext uri="{FF2B5EF4-FFF2-40B4-BE49-F238E27FC236}">
                <a16:creationId xmlns:a16="http://schemas.microsoft.com/office/drawing/2014/main" xmlns="" id="{2EA4BEBC-4725-FD40-B35B-C5DA2AE861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a:xfrm>
            <a:off x="540000" y="720000"/>
            <a:ext cx="8064900" cy="451576"/>
          </a:xfrm>
        </p:spPr>
        <p:txBody>
          <a:bodyPr/>
          <a:lstStyle/>
          <a:p>
            <a:r>
              <a:rPr lang="cs-CZ"/>
              <a:t>Kliknutím vložíte nadpis</a:t>
            </a:r>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1" name="Zástupný symbol pro obsah 2">
            <a:extLst>
              <a:ext uri="{FF2B5EF4-FFF2-40B4-BE49-F238E27FC236}">
                <a16:creationId xmlns:a16="http://schemas.microsoft.com/office/drawing/2014/main" xmlns=""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xmlns=""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2" name="Grafický objekt 5">
            <a:extLst>
              <a:ext uri="{FF2B5EF4-FFF2-40B4-BE49-F238E27FC236}">
                <a16:creationId xmlns:a16="http://schemas.microsoft.com/office/drawing/2014/main" xmlns="" id="{F2FF03BB-F110-334E-898B-290BDFB038D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xmlns=""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xmlns=""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xmlns=""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xmlns=""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a:t>Kliknutím na ikonu vložíte obrázek</a:t>
            </a:r>
          </a:p>
        </p:txBody>
      </p:sp>
      <p:sp>
        <p:nvSpPr>
          <p:cNvPr id="11" name="Zástupný symbol pro text 7">
            <a:extLst>
              <a:ext uri="{FF2B5EF4-FFF2-40B4-BE49-F238E27FC236}">
                <a16:creationId xmlns:a16="http://schemas.microsoft.com/office/drawing/2014/main" xmlns=""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pic>
        <p:nvPicPr>
          <p:cNvPr id="10" name="Grafický objekt 5">
            <a:extLst>
              <a:ext uri="{FF2B5EF4-FFF2-40B4-BE49-F238E27FC236}">
                <a16:creationId xmlns:a16="http://schemas.microsoft.com/office/drawing/2014/main" xmlns="" id="{1C29E400-CAA5-674E-9459-BC525406BC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a:t>Kliknutím vložíte text</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a:t>Kliknutím vložíte text</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a:t>Kliknutím vložíte text</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a:xfrm>
            <a:off x="540000" y="720000"/>
            <a:ext cx="8064900" cy="451576"/>
          </a:xfrm>
        </p:spPr>
        <p:txBody>
          <a:bodyPr/>
          <a:lstStyle/>
          <a:p>
            <a:r>
              <a:rPr lang="cs-CZ"/>
              <a:t>Kliknutím vložíte nadpis</a:t>
            </a:r>
          </a:p>
        </p:txBody>
      </p:sp>
      <p:pic>
        <p:nvPicPr>
          <p:cNvPr id="22" name="Grafický objekt 5">
            <a:extLst>
              <a:ext uri="{FF2B5EF4-FFF2-40B4-BE49-F238E27FC236}">
                <a16:creationId xmlns:a16="http://schemas.microsoft.com/office/drawing/2014/main" xmlns="" id="{3D58DA1E-D4AA-1745-BD9C-9936872A38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8" name="Zástupný symbol pro obsah 2">
            <a:extLst>
              <a:ext uri="{FF2B5EF4-FFF2-40B4-BE49-F238E27FC236}">
                <a16:creationId xmlns:a16="http://schemas.microsoft.com/office/drawing/2014/main" xmlns=""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p:txBody>
      </p:sp>
      <p:pic>
        <p:nvPicPr>
          <p:cNvPr id="7" name="Grafický objekt 5">
            <a:extLst>
              <a:ext uri="{FF2B5EF4-FFF2-40B4-BE49-F238E27FC236}">
                <a16:creationId xmlns:a16="http://schemas.microsoft.com/office/drawing/2014/main" xmlns="" id="{EEE79ECB-0EA4-104B-A13F-5D5F2D5F055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Nadpis 12">
            <a:extLst>
              <a:ext uri="{FF2B5EF4-FFF2-40B4-BE49-F238E27FC236}">
                <a16:creationId xmlns:a16="http://schemas.microsoft.com/office/drawing/2014/main" xmlns="" id="{C80D1D37-E5CA-42AD-BE6B-219FAFB54670}"/>
              </a:ext>
            </a:extLst>
          </p:cNvPr>
          <p:cNvSpPr>
            <a:spLocks noGrp="1"/>
          </p:cNvSpPr>
          <p:nvPr>
            <p:ph type="title" hasCustomPrompt="1"/>
          </p:nvPr>
        </p:nvSpPr>
        <p:spPr>
          <a:xfrm>
            <a:off x="540000" y="720000"/>
            <a:ext cx="8064900" cy="451576"/>
          </a:xfrm>
        </p:spPr>
        <p:txBody>
          <a:bodyPr/>
          <a:lstStyle/>
          <a:p>
            <a:r>
              <a:rPr lang="cs-CZ"/>
              <a:t>Kliknutím vložíte nadpis</a:t>
            </a:r>
          </a:p>
        </p:txBody>
      </p:sp>
      <p:pic>
        <p:nvPicPr>
          <p:cNvPr id="8" name="Grafický objekt 5">
            <a:extLst>
              <a:ext uri="{FF2B5EF4-FFF2-40B4-BE49-F238E27FC236}">
                <a16:creationId xmlns:a16="http://schemas.microsoft.com/office/drawing/2014/main" xmlns="" id="{68945D16-ACF8-1547-8B5D-C0873A6FBAC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a:t>Kliknutím vložíte nadpis</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xmlns="" id="{5FD4F83D-E0E4-32CC-BCF2-EAA84948C637}"/>
              </a:ext>
            </a:extLst>
          </p:cNvPr>
          <p:cNvSpPr>
            <a:spLocks noGrp="1"/>
          </p:cNvSpPr>
          <p:nvPr>
            <p:ph type="ftr" sz="quarter" idx="10"/>
          </p:nvPr>
        </p:nvSpPr>
        <p:spPr/>
        <p:txBody>
          <a:bodyPr/>
          <a:lstStyle/>
          <a:p>
            <a:endParaRPr lang="cs-CZ"/>
          </a:p>
        </p:txBody>
      </p:sp>
      <p:sp>
        <p:nvSpPr>
          <p:cNvPr id="3" name="Zástupný symbol pro číslo snímku 2">
            <a:extLst>
              <a:ext uri="{FF2B5EF4-FFF2-40B4-BE49-F238E27FC236}">
                <a16:creationId xmlns:a16="http://schemas.microsoft.com/office/drawing/2014/main" xmlns="" id="{E14EE67C-8880-4F7A-6088-5B3AFCB97CCC}"/>
              </a:ext>
            </a:extLst>
          </p:cNvPr>
          <p:cNvSpPr>
            <a:spLocks noGrp="1"/>
          </p:cNvSpPr>
          <p:nvPr>
            <p:ph type="sldNum" sz="quarter" idx="11"/>
          </p:nvPr>
        </p:nvSpPr>
        <p:spPr/>
        <p:txBody>
          <a:bodyPr/>
          <a:lstStyle/>
          <a:p>
            <a:fld id="{0DE708CC-0C3F-4567-9698-B54C0F35BD31}" type="slidenum">
              <a:rPr lang="cs-CZ" altLang="cs-CZ" smtClean="0"/>
              <a:pPr/>
              <a:t>1</a:t>
            </a:fld>
            <a:endParaRPr lang="cs-CZ" altLang="cs-CZ"/>
          </a:p>
        </p:txBody>
      </p:sp>
      <p:sp>
        <p:nvSpPr>
          <p:cNvPr id="4" name="Nadpis 3">
            <a:extLst>
              <a:ext uri="{FF2B5EF4-FFF2-40B4-BE49-F238E27FC236}">
                <a16:creationId xmlns:a16="http://schemas.microsoft.com/office/drawing/2014/main" xmlns="" id="{73E78EE5-E2A8-493F-0CA8-A67E6EC3B736}"/>
              </a:ext>
            </a:extLst>
          </p:cNvPr>
          <p:cNvSpPr>
            <a:spLocks noGrp="1"/>
          </p:cNvSpPr>
          <p:nvPr>
            <p:ph type="title"/>
          </p:nvPr>
        </p:nvSpPr>
        <p:spPr/>
        <p:txBody>
          <a:bodyPr/>
          <a:lstStyle/>
          <a:p>
            <a:r>
              <a:rPr lang="cs-CZ" dirty="0" smtClean="0"/>
              <a:t>HISTORY OF EDUCATION AND INTRODUCTION TO EDUCATION</a:t>
            </a:r>
            <a:endParaRPr lang="cs-CZ" dirty="0"/>
          </a:p>
        </p:txBody>
      </p:sp>
      <p:sp>
        <p:nvSpPr>
          <p:cNvPr id="5" name="Podnadpis 4">
            <a:extLst>
              <a:ext uri="{FF2B5EF4-FFF2-40B4-BE49-F238E27FC236}">
                <a16:creationId xmlns:a16="http://schemas.microsoft.com/office/drawing/2014/main" xmlns="" id="{73A6CC3C-5395-150A-0269-313D62059C08}"/>
              </a:ext>
            </a:extLst>
          </p:cNvPr>
          <p:cNvSpPr>
            <a:spLocks noGrp="1"/>
          </p:cNvSpPr>
          <p:nvPr>
            <p:ph type="subTitle" idx="1"/>
          </p:nvPr>
        </p:nvSpPr>
        <p:spPr/>
        <p:txBody>
          <a:bodyPr/>
          <a:lstStyle/>
          <a:p>
            <a:r>
              <a:rPr lang="cs-CZ" dirty="0" smtClean="0"/>
              <a:t>Radek Pospíšil</a:t>
            </a:r>
            <a:br>
              <a:rPr lang="cs-CZ" dirty="0" smtClean="0"/>
            </a:br>
            <a:r>
              <a:rPr lang="cs-CZ" dirty="0" smtClean="0"/>
              <a:t>pospisil@ped.muni.cz</a:t>
            </a:r>
            <a:endParaRPr lang="cs-CZ" dirty="0"/>
          </a:p>
        </p:txBody>
      </p:sp>
    </p:spTree>
    <p:extLst>
      <p:ext uri="{BB962C8B-B14F-4D97-AF65-F5344CB8AC3E}">
        <p14:creationId xmlns:p14="http://schemas.microsoft.com/office/powerpoint/2010/main" val="787669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cs-CZ" dirty="0" smtClean="0"/>
              <a:t>Aristoteles (384-322 BC)</a:t>
            </a:r>
          </a:p>
        </p:txBody>
      </p:sp>
      <p:sp>
        <p:nvSpPr>
          <p:cNvPr id="6147" name="Rectangle 3"/>
          <p:cNvSpPr>
            <a:spLocks noGrp="1" noRot="1" noChangeArrowheads="1"/>
          </p:cNvSpPr>
          <p:nvPr>
            <p:ph type="body" idx="1"/>
          </p:nvPr>
        </p:nvSpPr>
        <p:spPr/>
        <p:txBody>
          <a:bodyPr/>
          <a:lstStyle/>
          <a:p>
            <a:pPr eaLnBrk="1" hangingPunct="1">
              <a:defRPr/>
            </a:pPr>
            <a:r>
              <a:rPr lang="en-US" sz="2800" dirty="0" smtClean="0"/>
              <a:t>His ideas about education are concentrated in the file Politics</a:t>
            </a:r>
          </a:p>
          <a:p>
            <a:pPr eaLnBrk="1" hangingPunct="1">
              <a:defRPr/>
            </a:pPr>
            <a:r>
              <a:rPr lang="en-US" sz="2800" dirty="0" smtClean="0"/>
              <a:t>General issues of education should serve peaceful purposes</a:t>
            </a:r>
          </a:p>
          <a:p>
            <a:pPr eaLnBrk="1" hangingPunct="1">
              <a:defRPr/>
            </a:pPr>
            <a:r>
              <a:rPr lang="en-US" sz="2800" dirty="0" smtClean="0"/>
              <a:t>Education has a pursue notably three things:</a:t>
            </a:r>
          </a:p>
          <a:p>
            <a:pPr eaLnBrk="1" hangingPunct="1">
              <a:buFont typeface="Wingdings" panose="05000000000000000000" pitchFamily="2" charset="2"/>
              <a:buNone/>
              <a:defRPr/>
            </a:pPr>
            <a:r>
              <a:rPr lang="cs-CZ" sz="2800" dirty="0" smtClean="0"/>
              <a:t>	</a:t>
            </a:r>
            <a:r>
              <a:rPr lang="en-US" sz="2800" dirty="0" smtClean="0"/>
              <a:t>Nature - body care</a:t>
            </a:r>
          </a:p>
          <a:p>
            <a:pPr eaLnBrk="1" hangingPunct="1">
              <a:buFont typeface="Wingdings" panose="05000000000000000000" pitchFamily="2" charset="2"/>
              <a:buNone/>
              <a:defRPr/>
            </a:pPr>
            <a:r>
              <a:rPr lang="cs-CZ" sz="2800" dirty="0" smtClean="0"/>
              <a:t>	</a:t>
            </a:r>
            <a:r>
              <a:rPr lang="en-US" sz="2800" dirty="0" smtClean="0"/>
              <a:t>Habits - shaping applications</a:t>
            </a:r>
          </a:p>
          <a:p>
            <a:pPr eaLnBrk="1" hangingPunct="1">
              <a:buFont typeface="Wingdings" panose="05000000000000000000" pitchFamily="2" charset="2"/>
              <a:buNone/>
              <a:defRPr/>
            </a:pPr>
            <a:r>
              <a:rPr lang="cs-CZ" sz="2800" dirty="0" smtClean="0"/>
              <a:t>	</a:t>
            </a:r>
            <a:r>
              <a:rPr lang="en-US" sz="2800" dirty="0" smtClean="0"/>
              <a:t>Reason - the training of the intellect</a:t>
            </a:r>
            <a:endParaRPr lang="cs-CZ" sz="2800" dirty="0" smtClean="0"/>
          </a:p>
        </p:txBody>
      </p:sp>
    </p:spTree>
    <p:extLst>
      <p:ext uri="{BB962C8B-B14F-4D97-AF65-F5344CB8AC3E}">
        <p14:creationId xmlns:p14="http://schemas.microsoft.com/office/powerpoint/2010/main" val="2194445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 </a:t>
            </a:r>
            <a:r>
              <a:rPr lang="cs-CZ" dirty="0" err="1" smtClean="0"/>
              <a:t>Ancient</a:t>
            </a:r>
            <a:r>
              <a:rPr lang="cs-CZ" dirty="0" smtClean="0"/>
              <a:t> Rome</a:t>
            </a:r>
            <a:endParaRPr lang="cs-CZ" dirty="0"/>
          </a:p>
        </p:txBody>
      </p:sp>
      <p:sp>
        <p:nvSpPr>
          <p:cNvPr id="3" name="Zástupný symbol pro obsah 2"/>
          <p:cNvSpPr>
            <a:spLocks noGrp="1"/>
          </p:cNvSpPr>
          <p:nvPr>
            <p:ph idx="1"/>
          </p:nvPr>
        </p:nvSpPr>
        <p:spPr>
          <a:xfrm>
            <a:off x="395288" y="981075"/>
            <a:ext cx="8540750" cy="4422775"/>
          </a:xfrm>
        </p:spPr>
        <p:txBody>
          <a:bodyPr/>
          <a:lstStyle/>
          <a:p>
            <a:pPr>
              <a:defRPr/>
            </a:pPr>
            <a:r>
              <a:rPr lang="en-US" sz="1900" dirty="0" smtClean="0"/>
              <a:t>practical character</a:t>
            </a:r>
          </a:p>
          <a:p>
            <a:pPr>
              <a:defRPr/>
            </a:pPr>
            <a:r>
              <a:rPr lang="en-US" sz="1900" dirty="0" smtClean="0"/>
              <a:t>rhetoric and law</a:t>
            </a:r>
          </a:p>
          <a:p>
            <a:pPr>
              <a:defRPr/>
            </a:pPr>
            <a:r>
              <a:rPr lang="cs-CZ" sz="1900" dirty="0" smtClean="0"/>
              <a:t>p</a:t>
            </a:r>
            <a:r>
              <a:rPr lang="en-US" sz="1900" dirty="0" err="1" smtClean="0"/>
              <a:t>hysical</a:t>
            </a:r>
            <a:r>
              <a:rPr lang="en-US" sz="1900" dirty="0" smtClean="0"/>
              <a:t> </a:t>
            </a:r>
            <a:r>
              <a:rPr lang="cs-CZ" sz="1900" dirty="0" smtClean="0"/>
              <a:t>e</a:t>
            </a:r>
            <a:r>
              <a:rPr lang="en-US" sz="1900" dirty="0" err="1" smtClean="0"/>
              <a:t>ducation</a:t>
            </a:r>
            <a:r>
              <a:rPr lang="en-US" sz="1900" dirty="0" smtClean="0"/>
              <a:t> is also important (consideration to the needs of war)</a:t>
            </a:r>
            <a:endParaRPr lang="cs-CZ" sz="1900" dirty="0" smtClean="0"/>
          </a:p>
          <a:p>
            <a:pPr>
              <a:defRPr/>
            </a:pPr>
            <a:endParaRPr lang="cs-CZ" sz="1900" dirty="0" smtClean="0"/>
          </a:p>
          <a:p>
            <a:pPr>
              <a:defRPr/>
            </a:pPr>
            <a:r>
              <a:rPr lang="en-US" sz="1900" dirty="0" smtClean="0"/>
              <a:t>only family "school", the aim of education in the virtues</a:t>
            </a:r>
          </a:p>
          <a:p>
            <a:pPr>
              <a:defRPr/>
            </a:pPr>
            <a:r>
              <a:rPr lang="en-US" sz="1900" dirty="0" smtClean="0"/>
              <a:t>father - teaches practical dexterity and physical education,</a:t>
            </a:r>
          </a:p>
          <a:p>
            <a:pPr>
              <a:defRPr/>
            </a:pPr>
            <a:r>
              <a:rPr lang="en-US" sz="1900" dirty="0" smtClean="0"/>
              <a:t>mother - basic education for boys and girls - reading, writing, </a:t>
            </a:r>
            <a:r>
              <a:rPr lang="en-US" sz="1900" dirty="0" err="1" smtClean="0"/>
              <a:t>maths</a:t>
            </a:r>
            <a:r>
              <a:rPr lang="en-US" sz="1900" dirty="0" smtClean="0"/>
              <a:t>, singing, memorizing Acts </a:t>
            </a:r>
            <a:r>
              <a:rPr lang="cs-CZ" sz="1900" dirty="0" err="1" smtClean="0"/>
              <a:t>of</a:t>
            </a:r>
            <a:r>
              <a:rPr lang="cs-CZ" sz="1900" dirty="0" smtClean="0"/>
              <a:t> </a:t>
            </a:r>
            <a:r>
              <a:rPr lang="en-US" sz="1900" dirty="0" smtClean="0"/>
              <a:t>12 </a:t>
            </a:r>
            <a:r>
              <a:rPr lang="cs-CZ" sz="1900" dirty="0" smtClean="0"/>
              <a:t>B</a:t>
            </a:r>
            <a:r>
              <a:rPr lang="en-US" sz="1900" dirty="0" err="1" smtClean="0"/>
              <a:t>oards</a:t>
            </a:r>
            <a:endParaRPr lang="en-US" sz="1900" dirty="0" smtClean="0"/>
          </a:p>
          <a:p>
            <a:pPr>
              <a:defRPr/>
            </a:pPr>
            <a:r>
              <a:rPr lang="en-US" sz="1900" dirty="0" smtClean="0"/>
              <a:t>father + other</a:t>
            </a:r>
            <a:r>
              <a:rPr lang="cs-CZ" sz="1900" dirty="0" smtClean="0"/>
              <a:t> </a:t>
            </a:r>
            <a:r>
              <a:rPr lang="en-US" sz="1900" dirty="0" smtClean="0"/>
              <a:t>older men catered to military education</a:t>
            </a:r>
            <a:endParaRPr lang="cs-CZ" sz="1900" dirty="0" smtClean="0"/>
          </a:p>
          <a:p>
            <a:pPr>
              <a:defRPr/>
            </a:pPr>
            <a:endParaRPr lang="cs-CZ" sz="1900" dirty="0" smtClean="0"/>
          </a:p>
          <a:p>
            <a:pPr>
              <a:defRPr/>
            </a:pPr>
            <a:r>
              <a:rPr lang="en-US" sz="1900" dirty="0" smtClean="0"/>
              <a:t>After the conquest of Greece's first schools.</a:t>
            </a:r>
          </a:p>
          <a:p>
            <a:pPr>
              <a:defRPr/>
            </a:pPr>
            <a:r>
              <a:rPr lang="en-US" sz="1900" dirty="0" smtClean="0"/>
              <a:t>Establishment of the school system:</a:t>
            </a:r>
          </a:p>
          <a:p>
            <a:pPr>
              <a:defRPr/>
            </a:pPr>
            <a:r>
              <a:rPr lang="en-US" sz="1900" dirty="0" smtClean="0"/>
              <a:t>- 1) elementary school</a:t>
            </a:r>
          </a:p>
          <a:p>
            <a:pPr>
              <a:defRPr/>
            </a:pPr>
            <a:r>
              <a:rPr lang="en-US" sz="1900" dirty="0" smtClean="0"/>
              <a:t>- 2) grammar schools</a:t>
            </a:r>
          </a:p>
          <a:p>
            <a:pPr>
              <a:defRPr/>
            </a:pPr>
            <a:r>
              <a:rPr lang="en-US" sz="1900" dirty="0" smtClean="0"/>
              <a:t>- 3) rhetorical schools</a:t>
            </a:r>
          </a:p>
          <a:p>
            <a:pPr>
              <a:defRPr/>
            </a:pPr>
            <a:r>
              <a:rPr lang="en-US" sz="1900" dirty="0" smtClean="0"/>
              <a:t>From the 1st century AD (emperor Vespasian) becoming teachers paid by the </a:t>
            </a:r>
            <a:r>
              <a:rPr lang="cs-CZ" sz="1900" dirty="0" smtClean="0"/>
              <a:t>s</a:t>
            </a:r>
            <a:r>
              <a:rPr lang="en-US" sz="1900" dirty="0" err="1" smtClean="0"/>
              <a:t>tate</a:t>
            </a:r>
            <a:r>
              <a:rPr lang="en-US" sz="1900" dirty="0" smtClean="0"/>
              <a:t> = depending on the mode</a:t>
            </a:r>
            <a:r>
              <a:rPr lang="cs-CZ" sz="1900" dirty="0" smtClean="0"/>
              <a:t>.</a:t>
            </a:r>
            <a:endParaRPr lang="cs-CZ" sz="1900" dirty="0"/>
          </a:p>
        </p:txBody>
      </p:sp>
    </p:spTree>
    <p:extLst>
      <p:ext uri="{BB962C8B-B14F-4D97-AF65-F5344CB8AC3E}">
        <p14:creationId xmlns:p14="http://schemas.microsoft.com/office/powerpoint/2010/main" val="607635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defRPr/>
            </a:pPr>
            <a:r>
              <a:rPr lang="cs-CZ" dirty="0" err="1" smtClean="0"/>
              <a:t>Marcus</a:t>
            </a:r>
            <a:r>
              <a:rPr lang="cs-CZ" dirty="0" smtClean="0"/>
              <a:t> </a:t>
            </a:r>
            <a:r>
              <a:rPr lang="cs-CZ" dirty="0" err="1" smtClean="0"/>
              <a:t>Fabius</a:t>
            </a:r>
            <a:r>
              <a:rPr lang="cs-CZ" dirty="0" smtClean="0"/>
              <a:t> </a:t>
            </a:r>
            <a:r>
              <a:rPr lang="cs-CZ" dirty="0" err="1" smtClean="0"/>
              <a:t>Quintilianus</a:t>
            </a:r>
            <a:r>
              <a:rPr lang="cs-CZ" dirty="0" smtClean="0"/>
              <a:t> (35-100 AD)</a:t>
            </a:r>
          </a:p>
        </p:txBody>
      </p:sp>
      <p:sp>
        <p:nvSpPr>
          <p:cNvPr id="7171" name="Rectangle 3"/>
          <p:cNvSpPr>
            <a:spLocks noGrp="1" noRot="1" noChangeArrowheads="1"/>
          </p:cNvSpPr>
          <p:nvPr>
            <p:ph type="body" idx="1"/>
          </p:nvPr>
        </p:nvSpPr>
        <p:spPr/>
        <p:txBody>
          <a:bodyPr/>
          <a:lstStyle/>
          <a:p>
            <a:pPr eaLnBrk="1" hangingPunct="1">
              <a:defRPr/>
            </a:pPr>
            <a:r>
              <a:rPr lang="en-US" sz="2400" dirty="0" smtClean="0"/>
              <a:t>the most important Roman educator</a:t>
            </a:r>
          </a:p>
          <a:p>
            <a:pPr eaLnBrk="1" hangingPunct="1">
              <a:defRPr/>
            </a:pPr>
            <a:r>
              <a:rPr lang="en-US" sz="2400" dirty="0" smtClean="0"/>
              <a:t>author of 12 books </a:t>
            </a:r>
            <a:r>
              <a:rPr lang="en-US" sz="2400" dirty="0" err="1" smtClean="0"/>
              <a:t>Institutio</a:t>
            </a:r>
            <a:r>
              <a:rPr lang="en-US" sz="2400" dirty="0" smtClean="0"/>
              <a:t> </a:t>
            </a:r>
            <a:r>
              <a:rPr lang="cs-CZ" sz="2400" dirty="0" smtClean="0"/>
              <a:t>O</a:t>
            </a:r>
            <a:r>
              <a:rPr lang="en-US" sz="2400" dirty="0" err="1" smtClean="0"/>
              <a:t>ratorio</a:t>
            </a:r>
            <a:endParaRPr lang="en-US" sz="2400" dirty="0" smtClean="0"/>
          </a:p>
          <a:p>
            <a:pPr eaLnBrk="1" hangingPunct="1">
              <a:defRPr/>
            </a:pPr>
            <a:r>
              <a:rPr lang="en-US" sz="2400" dirty="0" smtClean="0"/>
              <a:t>the first public, state-funded teacher of rhetoric</a:t>
            </a:r>
          </a:p>
          <a:p>
            <a:pPr eaLnBrk="1" hangingPunct="1">
              <a:defRPr/>
            </a:pPr>
            <a:r>
              <a:rPr lang="en-US" sz="2400" dirty="0" smtClean="0"/>
              <a:t>the aim of all education moral integrity of man</a:t>
            </a:r>
          </a:p>
          <a:p>
            <a:pPr eaLnBrk="1" hangingPunct="1">
              <a:defRPr/>
            </a:pPr>
            <a:r>
              <a:rPr lang="en-US" sz="2400" dirty="0" smtClean="0"/>
              <a:t>supporter of public school education</a:t>
            </a:r>
          </a:p>
          <a:p>
            <a:pPr eaLnBrk="1" hangingPunct="1">
              <a:defRPr/>
            </a:pPr>
            <a:r>
              <a:rPr lang="en-US" sz="2400" dirty="0" smtClean="0"/>
              <a:t>recognize the individual characteristics of pupils not to use corporal punishment</a:t>
            </a:r>
          </a:p>
          <a:p>
            <a:pPr eaLnBrk="1" hangingPunct="1">
              <a:defRPr/>
            </a:pPr>
            <a:r>
              <a:rPr lang="en-US" sz="2400" dirty="0" smtClean="0"/>
              <a:t>basis of rhetorical education - reading, writing and mother tongue and foreign, grammar, music, geometry and arithmetic, gymnastics</a:t>
            </a:r>
            <a:endParaRPr lang="cs-CZ" sz="2400" dirty="0" smtClean="0"/>
          </a:p>
          <a:p>
            <a:pPr eaLnBrk="1" hangingPunct="1">
              <a:defRPr/>
            </a:pPr>
            <a:endParaRPr lang="cs-CZ" sz="2000" dirty="0" smtClean="0"/>
          </a:p>
        </p:txBody>
      </p:sp>
    </p:spTree>
    <p:extLst>
      <p:ext uri="{BB962C8B-B14F-4D97-AF65-F5344CB8AC3E}">
        <p14:creationId xmlns:p14="http://schemas.microsoft.com/office/powerpoint/2010/main" val="4112706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Rot="1" noChangeArrowheads="1"/>
          </p:cNvSpPr>
          <p:nvPr>
            <p:ph type="body" idx="1"/>
          </p:nvPr>
        </p:nvSpPr>
        <p:spPr/>
        <p:txBody>
          <a:bodyPr/>
          <a:lstStyle/>
          <a:p>
            <a:pPr>
              <a:lnSpc>
                <a:spcPct val="80000"/>
              </a:lnSpc>
            </a:pPr>
            <a:r>
              <a:rPr lang="cs-CZ" altLang="cs-CZ" sz="2800" smtClean="0">
                <a:effectLst/>
              </a:rPr>
              <a:t>I</a:t>
            </a:r>
            <a:r>
              <a:rPr lang="en-US" altLang="cs-CZ" sz="2800" smtClean="0">
                <a:effectLst/>
              </a:rPr>
              <a:t>mportant dates</a:t>
            </a:r>
          </a:p>
          <a:p>
            <a:pPr>
              <a:lnSpc>
                <a:spcPct val="80000"/>
              </a:lnSpc>
              <a:buFont typeface="Wingdings" panose="05000000000000000000" pitchFamily="2" charset="2"/>
              <a:buNone/>
            </a:pPr>
            <a:r>
              <a:rPr lang="cs-CZ" altLang="cs-CZ" sz="2800" smtClean="0">
                <a:effectLst/>
              </a:rPr>
              <a:t>	</a:t>
            </a:r>
            <a:r>
              <a:rPr lang="en-US" altLang="cs-CZ" sz="2800" smtClean="0">
                <a:effectLst/>
              </a:rPr>
              <a:t>311 - Edict of Tolerance</a:t>
            </a:r>
          </a:p>
          <a:p>
            <a:pPr>
              <a:lnSpc>
                <a:spcPct val="80000"/>
              </a:lnSpc>
              <a:buFont typeface="Wingdings" panose="05000000000000000000" pitchFamily="2" charset="2"/>
              <a:buNone/>
            </a:pPr>
            <a:r>
              <a:rPr lang="cs-CZ" altLang="cs-CZ" sz="2800" smtClean="0">
                <a:effectLst/>
              </a:rPr>
              <a:t>	</a:t>
            </a:r>
            <a:r>
              <a:rPr lang="en-US" altLang="cs-CZ" sz="2800" smtClean="0">
                <a:effectLst/>
              </a:rPr>
              <a:t>313 - Edict of Milan</a:t>
            </a:r>
          </a:p>
          <a:p>
            <a:pPr>
              <a:lnSpc>
                <a:spcPct val="80000"/>
              </a:lnSpc>
              <a:buFont typeface="Wingdings" panose="05000000000000000000" pitchFamily="2" charset="2"/>
              <a:buNone/>
            </a:pPr>
            <a:r>
              <a:rPr lang="cs-CZ" altLang="cs-CZ" sz="2800" smtClean="0">
                <a:effectLst/>
              </a:rPr>
              <a:t>	</a:t>
            </a:r>
            <a:r>
              <a:rPr lang="en-US" altLang="cs-CZ" sz="2800" smtClean="0">
                <a:effectLst/>
              </a:rPr>
              <a:t>380 - Christianity the state religion of Rome</a:t>
            </a:r>
            <a:endParaRPr lang="cs-CZ" altLang="cs-CZ" sz="2800" smtClean="0">
              <a:effectLst/>
            </a:endParaRPr>
          </a:p>
          <a:p>
            <a:pPr>
              <a:lnSpc>
                <a:spcPct val="80000"/>
              </a:lnSpc>
            </a:pPr>
            <a:endParaRPr lang="cs-CZ" altLang="cs-CZ" sz="2800" smtClean="0">
              <a:effectLst/>
            </a:endParaRPr>
          </a:p>
          <a:p>
            <a:pPr>
              <a:lnSpc>
                <a:spcPct val="80000"/>
              </a:lnSpc>
            </a:pPr>
            <a:r>
              <a:rPr lang="en-US" altLang="cs-CZ" sz="2800" smtClean="0">
                <a:effectLst/>
              </a:rPr>
              <a:t>Catechetical school (half of the 2nd century. AD.) </a:t>
            </a:r>
            <a:endParaRPr lang="cs-CZ" altLang="cs-CZ" sz="2800" smtClean="0">
              <a:effectLst/>
            </a:endParaRPr>
          </a:p>
          <a:p>
            <a:pPr>
              <a:lnSpc>
                <a:spcPct val="80000"/>
              </a:lnSpc>
              <a:buFont typeface="Wingdings" panose="05000000000000000000" pitchFamily="2" charset="2"/>
              <a:buNone/>
            </a:pPr>
            <a:r>
              <a:rPr lang="cs-CZ" altLang="cs-CZ" sz="2800" smtClean="0">
                <a:effectLst/>
              </a:rPr>
              <a:t>	</a:t>
            </a:r>
            <a:r>
              <a:rPr lang="en-US" altLang="cs-CZ" sz="2800" smtClean="0">
                <a:effectLst/>
              </a:rPr>
              <a:t>- Alexandria, Antioch, Edessa </a:t>
            </a:r>
            <a:endParaRPr lang="cs-CZ" altLang="cs-CZ" sz="2800" smtClean="0">
              <a:effectLst/>
            </a:endParaRPr>
          </a:p>
          <a:p>
            <a:pPr>
              <a:lnSpc>
                <a:spcPct val="80000"/>
              </a:lnSpc>
              <a:buFont typeface="Wingdings" panose="05000000000000000000" pitchFamily="2" charset="2"/>
              <a:buNone/>
            </a:pPr>
            <a:r>
              <a:rPr lang="cs-CZ" altLang="cs-CZ" sz="2800" smtClean="0">
                <a:effectLst/>
              </a:rPr>
              <a:t>	</a:t>
            </a:r>
            <a:r>
              <a:rPr lang="en-US" altLang="cs-CZ" sz="2800" smtClean="0">
                <a:effectLst/>
              </a:rPr>
              <a:t>- Preparing teachers and priests </a:t>
            </a:r>
            <a:endParaRPr lang="cs-CZ" altLang="cs-CZ" sz="2800" smtClean="0">
              <a:effectLst/>
            </a:endParaRPr>
          </a:p>
          <a:p>
            <a:pPr>
              <a:lnSpc>
                <a:spcPct val="80000"/>
              </a:lnSpc>
              <a:buFont typeface="Wingdings" panose="05000000000000000000" pitchFamily="2" charset="2"/>
              <a:buNone/>
            </a:pPr>
            <a:r>
              <a:rPr lang="cs-CZ" altLang="cs-CZ" sz="2800" smtClean="0">
                <a:effectLst/>
              </a:rPr>
              <a:t>	</a:t>
            </a:r>
            <a:r>
              <a:rPr lang="en-US" altLang="cs-CZ" sz="2800" smtClean="0">
                <a:effectLst/>
              </a:rPr>
              <a:t>- Content religions and doctrines associated with religion</a:t>
            </a:r>
            <a:endParaRPr lang="cs-CZ" altLang="cs-CZ" sz="2800" smtClean="0">
              <a:effectLst/>
            </a:endParaRPr>
          </a:p>
        </p:txBody>
      </p:sp>
      <p:sp>
        <p:nvSpPr>
          <p:cNvPr id="9218" name="Rectangle 2"/>
          <p:cNvSpPr>
            <a:spLocks noRot="1" noChangeArrowheads="1"/>
          </p:cNvSpPr>
          <p:nvPr/>
        </p:nvSpPr>
        <p:spPr bwMode="auto">
          <a:xfrm>
            <a:off x="517525" y="444500"/>
            <a:ext cx="8510588" cy="1325563"/>
          </a:xfrm>
          <a:prstGeom prst="rect">
            <a:avLst/>
          </a:prstGeom>
          <a:noFill/>
          <a:ln w="9525">
            <a:noFill/>
            <a:miter lim="800000"/>
            <a:headEnd/>
            <a:tailEnd/>
          </a:ln>
        </p:spPr>
        <p:txBody>
          <a:bodyPr anchor="ctr"/>
          <a:lstStyle/>
          <a:p>
            <a:pPr algn="ctr">
              <a:defRPr/>
            </a:pPr>
            <a:r>
              <a:rPr lang="cs-CZ" sz="4400" b="1" dirty="0" err="1">
                <a:solidFill>
                  <a:schemeClr val="tx2"/>
                </a:solidFill>
                <a:effectLst>
                  <a:outerShdw blurRad="38100" dist="38100" dir="2700000" algn="tl">
                    <a:srgbClr val="000000"/>
                  </a:outerShdw>
                </a:effectLst>
                <a:latin typeface="Arial" charset="0"/>
              </a:rPr>
              <a:t>First</a:t>
            </a:r>
            <a:r>
              <a:rPr lang="cs-CZ" sz="4400" b="1" dirty="0">
                <a:solidFill>
                  <a:schemeClr val="tx2"/>
                </a:solidFill>
                <a:effectLst>
                  <a:outerShdw blurRad="38100" dist="38100" dir="2700000" algn="tl">
                    <a:srgbClr val="000000"/>
                  </a:outerShdw>
                </a:effectLst>
                <a:latin typeface="Arial" charset="0"/>
              </a:rPr>
              <a:t> Christian </a:t>
            </a:r>
            <a:r>
              <a:rPr lang="cs-CZ" sz="4400" b="1" dirty="0" err="1">
                <a:solidFill>
                  <a:schemeClr val="tx2"/>
                </a:solidFill>
                <a:effectLst>
                  <a:outerShdw blurRad="38100" dist="38100" dir="2700000" algn="tl">
                    <a:srgbClr val="000000"/>
                  </a:outerShdw>
                </a:effectLst>
                <a:latin typeface="Arial" charset="0"/>
              </a:rPr>
              <a:t>School</a:t>
            </a:r>
            <a:endParaRPr lang="cs-CZ" sz="4400" b="1" dirty="0">
              <a:solidFill>
                <a:schemeClr val="tx2"/>
              </a:solidFill>
              <a:effectLst>
                <a:outerShdw blurRad="38100" dist="38100" dir="2700000" algn="tl">
                  <a:srgbClr val="000000"/>
                </a:outerShdw>
              </a:effectLst>
              <a:latin typeface="Arial" charset="0"/>
            </a:endParaRPr>
          </a:p>
        </p:txBody>
      </p:sp>
    </p:spTree>
    <p:extLst>
      <p:ext uri="{BB962C8B-B14F-4D97-AF65-F5344CB8AC3E}">
        <p14:creationId xmlns:p14="http://schemas.microsoft.com/office/powerpoint/2010/main" val="2643811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cs-CZ" b="1" dirty="0" err="1" smtClean="0"/>
              <a:t>Convent</a:t>
            </a:r>
            <a:r>
              <a:rPr lang="cs-CZ" b="1" dirty="0" smtClean="0"/>
              <a:t> </a:t>
            </a:r>
            <a:r>
              <a:rPr lang="cs-CZ" b="1" dirty="0" err="1" smtClean="0"/>
              <a:t>School</a:t>
            </a:r>
            <a:endParaRPr lang="cs-CZ" b="1" dirty="0" smtClean="0"/>
          </a:p>
        </p:txBody>
      </p:sp>
      <p:sp>
        <p:nvSpPr>
          <p:cNvPr id="15363" name="Rectangle 3"/>
          <p:cNvSpPr>
            <a:spLocks noGrp="1" noRot="1" noChangeArrowheads="1"/>
          </p:cNvSpPr>
          <p:nvPr>
            <p:ph type="body" idx="1"/>
          </p:nvPr>
        </p:nvSpPr>
        <p:spPr>
          <a:xfrm>
            <a:off x="301625" y="1676400"/>
            <a:ext cx="8540750" cy="5181600"/>
          </a:xfrm>
        </p:spPr>
        <p:txBody>
          <a:bodyPr/>
          <a:lstStyle/>
          <a:p>
            <a:r>
              <a:rPr lang="en-US" altLang="cs-CZ" smtClean="0">
                <a:effectLst/>
              </a:rPr>
              <a:t>St. Jerome and St. Augustin (font and seven liberal arts)</a:t>
            </a:r>
          </a:p>
          <a:p>
            <a:r>
              <a:rPr lang="en-US" altLang="cs-CZ" smtClean="0">
                <a:effectLst/>
              </a:rPr>
              <a:t>Benedict of Nursia (Monte Cassino School)</a:t>
            </a:r>
          </a:p>
          <a:p>
            <a:r>
              <a:rPr lang="en-US" altLang="cs-CZ" smtClean="0">
                <a:effectLst/>
              </a:rPr>
              <a:t>Alcuin of York (School of Aachen)</a:t>
            </a:r>
            <a:endParaRPr lang="cs-CZ" altLang="cs-CZ" smtClean="0">
              <a:effectLst/>
            </a:endParaRPr>
          </a:p>
        </p:txBody>
      </p:sp>
    </p:spTree>
    <p:extLst>
      <p:ext uri="{BB962C8B-B14F-4D97-AF65-F5344CB8AC3E}">
        <p14:creationId xmlns:p14="http://schemas.microsoft.com/office/powerpoint/2010/main" val="2884355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Rot="1" noChangeArrowheads="1"/>
          </p:cNvSpPr>
          <p:nvPr>
            <p:ph type="body" idx="1"/>
          </p:nvPr>
        </p:nvSpPr>
        <p:spPr/>
        <p:txBody>
          <a:bodyPr/>
          <a:lstStyle/>
          <a:p>
            <a:pPr>
              <a:defRPr/>
            </a:pPr>
            <a:r>
              <a:rPr lang="en-US" dirty="0" smtClean="0">
                <a:effectLst/>
              </a:rPr>
              <a:t>Schools in the seat of the Bishop</a:t>
            </a:r>
          </a:p>
          <a:p>
            <a:pPr>
              <a:defRPr/>
            </a:pPr>
            <a:r>
              <a:rPr lang="en-US" dirty="0" smtClean="0">
                <a:effectLst/>
              </a:rPr>
              <a:t>Served for the education of secular priests (diocesan)</a:t>
            </a:r>
          </a:p>
          <a:p>
            <a:pPr>
              <a:defRPr/>
            </a:pPr>
            <a:r>
              <a:rPr lang="en-US" dirty="0" smtClean="0">
                <a:effectLst/>
              </a:rPr>
              <a:t>Contents: seven liberal arts =&gt; all disciplines subordinate religion</a:t>
            </a:r>
            <a:endParaRPr lang="cs-CZ" dirty="0" smtClean="0"/>
          </a:p>
        </p:txBody>
      </p:sp>
      <p:sp>
        <p:nvSpPr>
          <p:cNvPr id="9218" name="Rectangle 2"/>
          <p:cNvSpPr>
            <a:spLocks noRot="1" noChangeArrowheads="1"/>
          </p:cNvSpPr>
          <p:nvPr/>
        </p:nvSpPr>
        <p:spPr bwMode="auto">
          <a:xfrm>
            <a:off x="517525" y="444500"/>
            <a:ext cx="8510588" cy="1325563"/>
          </a:xfrm>
          <a:prstGeom prst="rect">
            <a:avLst/>
          </a:prstGeom>
          <a:noFill/>
          <a:ln w="9525">
            <a:noFill/>
            <a:miter lim="800000"/>
            <a:headEnd/>
            <a:tailEnd/>
          </a:ln>
        </p:spPr>
        <p:txBody>
          <a:bodyPr anchor="ctr"/>
          <a:lstStyle/>
          <a:p>
            <a:pPr algn="ctr">
              <a:defRPr/>
            </a:pPr>
            <a:r>
              <a:rPr lang="cs-CZ" sz="4400" b="1" dirty="0" err="1">
                <a:solidFill>
                  <a:schemeClr val="tx2"/>
                </a:solidFill>
                <a:effectLst>
                  <a:outerShdw blurRad="38100" dist="38100" dir="2700000" algn="tl">
                    <a:srgbClr val="000000"/>
                  </a:outerShdw>
                </a:effectLst>
                <a:latin typeface="Arial" charset="0"/>
              </a:rPr>
              <a:t>Cathedral</a:t>
            </a:r>
            <a:r>
              <a:rPr lang="cs-CZ" sz="4400" b="1" dirty="0">
                <a:solidFill>
                  <a:schemeClr val="tx2"/>
                </a:solidFill>
                <a:effectLst>
                  <a:outerShdw blurRad="38100" dist="38100" dir="2700000" algn="tl">
                    <a:srgbClr val="000000"/>
                  </a:outerShdw>
                </a:effectLst>
                <a:latin typeface="Arial" charset="0"/>
              </a:rPr>
              <a:t> </a:t>
            </a:r>
            <a:r>
              <a:rPr lang="cs-CZ" sz="4400" b="1" dirty="0" err="1">
                <a:solidFill>
                  <a:schemeClr val="tx2"/>
                </a:solidFill>
                <a:effectLst>
                  <a:outerShdw blurRad="38100" dist="38100" dir="2700000" algn="tl">
                    <a:srgbClr val="000000"/>
                  </a:outerShdw>
                </a:effectLst>
                <a:latin typeface="Arial" charset="0"/>
              </a:rPr>
              <a:t>School</a:t>
            </a:r>
            <a:endParaRPr lang="cs-CZ" sz="4400" b="1" dirty="0">
              <a:solidFill>
                <a:schemeClr val="tx2"/>
              </a:solidFill>
              <a:effectLst>
                <a:outerShdw blurRad="38100" dist="38100" dir="2700000" algn="tl">
                  <a:srgbClr val="000000"/>
                </a:outerShdw>
              </a:effectLst>
              <a:latin typeface="Arial" charset="0"/>
            </a:endParaRPr>
          </a:p>
        </p:txBody>
      </p:sp>
    </p:spTree>
    <p:extLst>
      <p:ext uri="{BB962C8B-B14F-4D97-AF65-F5344CB8AC3E}">
        <p14:creationId xmlns:p14="http://schemas.microsoft.com/office/powerpoint/2010/main" val="304741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323850" y="188913"/>
            <a:ext cx="8510588" cy="1325562"/>
          </a:xfrm>
        </p:spPr>
        <p:txBody>
          <a:bodyPr/>
          <a:lstStyle/>
          <a:p>
            <a:pPr eaLnBrk="1" hangingPunct="1">
              <a:defRPr/>
            </a:pPr>
            <a:r>
              <a:rPr lang="cs-CZ" dirty="0" err="1" smtClean="0"/>
              <a:t>Seven</a:t>
            </a:r>
            <a:r>
              <a:rPr lang="cs-CZ" dirty="0" smtClean="0"/>
              <a:t> </a:t>
            </a:r>
            <a:r>
              <a:rPr lang="cs-CZ" dirty="0" err="1" smtClean="0"/>
              <a:t>Liberal</a:t>
            </a:r>
            <a:r>
              <a:rPr lang="cs-CZ" dirty="0" smtClean="0"/>
              <a:t> </a:t>
            </a:r>
            <a:r>
              <a:rPr lang="cs-CZ" dirty="0" err="1" smtClean="0"/>
              <a:t>Arts</a:t>
            </a:r>
            <a:endParaRPr lang="cs-CZ" dirty="0" smtClean="0"/>
          </a:p>
        </p:txBody>
      </p:sp>
      <p:sp>
        <p:nvSpPr>
          <p:cNvPr id="17411" name="Rectangle 3"/>
          <p:cNvSpPr>
            <a:spLocks noGrp="1" noRot="1" noChangeArrowheads="1"/>
          </p:cNvSpPr>
          <p:nvPr>
            <p:ph type="body" idx="1"/>
          </p:nvPr>
        </p:nvSpPr>
        <p:spPr>
          <a:xfrm>
            <a:off x="323850" y="1341438"/>
            <a:ext cx="8540750" cy="5181600"/>
          </a:xfrm>
        </p:spPr>
        <p:txBody>
          <a:bodyPr/>
          <a:lstStyle/>
          <a:p>
            <a:r>
              <a:rPr lang="en-US" altLang="cs-CZ" sz="2600" smtClean="0">
                <a:effectLst/>
              </a:rPr>
              <a:t>Grammar - classical Latin and learning from memory</a:t>
            </a:r>
          </a:p>
          <a:p>
            <a:r>
              <a:rPr lang="en-US" altLang="cs-CZ" sz="2600" smtClean="0">
                <a:effectLst/>
              </a:rPr>
              <a:t>Rhetoric - preparing documents</a:t>
            </a:r>
          </a:p>
          <a:p>
            <a:r>
              <a:rPr lang="en-US" altLang="cs-CZ" sz="2600" smtClean="0">
                <a:effectLst/>
              </a:rPr>
              <a:t>Dialectics - Logic + doctrine of public speaking</a:t>
            </a:r>
          </a:p>
          <a:p>
            <a:pPr>
              <a:buFont typeface="Wingdings" panose="05000000000000000000" pitchFamily="2" charset="2"/>
              <a:buNone/>
            </a:pPr>
            <a:r>
              <a:rPr lang="cs-CZ" altLang="cs-CZ" sz="2600" smtClean="0">
                <a:effectLst/>
              </a:rPr>
              <a:t>	called Trivium, m</a:t>
            </a:r>
            <a:r>
              <a:rPr lang="en-US" altLang="cs-CZ" sz="2600" smtClean="0">
                <a:effectLst/>
              </a:rPr>
              <a:t>ost of the students ended this trivi</a:t>
            </a:r>
            <a:r>
              <a:rPr lang="cs-CZ" altLang="cs-CZ" sz="2600" smtClean="0">
                <a:effectLst/>
              </a:rPr>
              <a:t>um</a:t>
            </a:r>
            <a:r>
              <a:rPr lang="en-US" altLang="cs-CZ" sz="2600" smtClean="0">
                <a:effectLst/>
              </a:rPr>
              <a:t> </a:t>
            </a:r>
            <a:r>
              <a:rPr lang="cs-CZ" altLang="cs-CZ" sz="2600" smtClean="0">
                <a:effectLst/>
              </a:rPr>
              <a:t/>
            </a:r>
            <a:br>
              <a:rPr lang="cs-CZ" altLang="cs-CZ" sz="2600" smtClean="0">
                <a:effectLst/>
              </a:rPr>
            </a:br>
            <a:endParaRPr lang="cs-CZ" altLang="cs-CZ" sz="2600" smtClean="0">
              <a:effectLst/>
            </a:endParaRPr>
          </a:p>
          <a:p>
            <a:r>
              <a:rPr lang="en-US" altLang="cs-CZ" sz="2600" smtClean="0">
                <a:effectLst/>
              </a:rPr>
              <a:t>Arithmetic - counting on fingers + table</a:t>
            </a:r>
            <a:r>
              <a:rPr lang="cs-CZ" altLang="cs-CZ" sz="2600" smtClean="0">
                <a:effectLst/>
              </a:rPr>
              <a:t> </a:t>
            </a:r>
          </a:p>
          <a:p>
            <a:r>
              <a:rPr lang="cs-CZ" altLang="cs-CZ" sz="2600" smtClean="0">
                <a:effectLst/>
              </a:rPr>
              <a:t>G</a:t>
            </a:r>
            <a:r>
              <a:rPr lang="en-US" altLang="cs-CZ" sz="2600" smtClean="0">
                <a:effectLst/>
              </a:rPr>
              <a:t>eometry</a:t>
            </a:r>
          </a:p>
          <a:p>
            <a:r>
              <a:rPr lang="en-US" altLang="cs-CZ" sz="2600" smtClean="0">
                <a:effectLst/>
              </a:rPr>
              <a:t>Astronomy - calculation religious festivals</a:t>
            </a:r>
          </a:p>
          <a:p>
            <a:r>
              <a:rPr lang="en-US" altLang="cs-CZ" sz="2600" smtClean="0">
                <a:effectLst/>
              </a:rPr>
              <a:t>Musi</a:t>
            </a:r>
            <a:r>
              <a:rPr lang="cs-CZ" altLang="cs-CZ" sz="2600" smtClean="0">
                <a:effectLst/>
              </a:rPr>
              <a:t>c</a:t>
            </a:r>
            <a:r>
              <a:rPr lang="en-US" altLang="cs-CZ" sz="2600" smtClean="0">
                <a:effectLst/>
              </a:rPr>
              <a:t> - practical training for church</a:t>
            </a:r>
          </a:p>
          <a:p>
            <a:pPr>
              <a:buFont typeface="Wingdings" panose="05000000000000000000" pitchFamily="2" charset="2"/>
              <a:buNone/>
            </a:pPr>
            <a:r>
              <a:rPr lang="cs-CZ" altLang="cs-CZ" sz="2600" smtClean="0">
                <a:effectLst/>
              </a:rPr>
              <a:t>	</a:t>
            </a:r>
            <a:r>
              <a:rPr lang="en-US" altLang="cs-CZ" sz="2600" smtClean="0">
                <a:effectLst/>
              </a:rPr>
              <a:t>called </a:t>
            </a:r>
            <a:r>
              <a:rPr lang="cs-CZ" altLang="cs-CZ" sz="2600" smtClean="0">
                <a:effectLst/>
              </a:rPr>
              <a:t>Q</a:t>
            </a:r>
            <a:r>
              <a:rPr lang="en-US" altLang="cs-CZ" sz="2600" smtClean="0">
                <a:effectLst/>
              </a:rPr>
              <a:t>uadrivium</a:t>
            </a:r>
            <a:endParaRPr lang="cs-CZ" altLang="cs-CZ" sz="2600" smtClean="0">
              <a:effectLst/>
            </a:endParaRPr>
          </a:p>
        </p:txBody>
      </p:sp>
    </p:spTree>
    <p:extLst>
      <p:ext uri="{BB962C8B-B14F-4D97-AF65-F5344CB8AC3E}">
        <p14:creationId xmlns:p14="http://schemas.microsoft.com/office/powerpoint/2010/main" val="1516748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defRPr/>
            </a:pPr>
            <a:r>
              <a:rPr lang="cs-CZ" b="1" dirty="0" err="1" smtClean="0"/>
              <a:t>Knight</a:t>
            </a:r>
            <a:r>
              <a:rPr lang="cs-CZ" b="1" dirty="0" smtClean="0"/>
              <a:t>'s </a:t>
            </a:r>
            <a:r>
              <a:rPr lang="cs-CZ" b="1" dirty="0" err="1" smtClean="0"/>
              <a:t>Education</a:t>
            </a:r>
            <a:endParaRPr lang="cs-CZ" b="1" dirty="0" smtClean="0"/>
          </a:p>
        </p:txBody>
      </p:sp>
      <p:sp>
        <p:nvSpPr>
          <p:cNvPr id="18435" name="Rectangle 4"/>
          <p:cNvSpPr>
            <a:spLocks noGrp="1" noRot="1" noChangeArrowheads="1"/>
          </p:cNvSpPr>
          <p:nvPr>
            <p:ph type="body" idx="1"/>
          </p:nvPr>
        </p:nvSpPr>
        <p:spPr/>
        <p:txBody>
          <a:bodyPr/>
          <a:lstStyle/>
          <a:p>
            <a:pPr>
              <a:lnSpc>
                <a:spcPct val="90000"/>
              </a:lnSpc>
            </a:pPr>
            <a:r>
              <a:rPr lang="en-US" altLang="cs-CZ" sz="2400" smtClean="0">
                <a:effectLst/>
              </a:rPr>
              <a:t>Preparation of the Warrior (11th </a:t>
            </a:r>
            <a:r>
              <a:rPr lang="cs-CZ" altLang="cs-CZ" sz="2400" smtClean="0">
                <a:effectLst/>
              </a:rPr>
              <a:t>century</a:t>
            </a:r>
            <a:r>
              <a:rPr lang="en-US" altLang="cs-CZ" sz="2400" smtClean="0">
                <a:effectLst/>
              </a:rPr>
              <a:t>)</a:t>
            </a:r>
            <a:endParaRPr lang="cs-CZ" altLang="cs-CZ" sz="2400" smtClean="0">
              <a:effectLst/>
            </a:endParaRPr>
          </a:p>
          <a:p>
            <a:pPr>
              <a:lnSpc>
                <a:spcPct val="90000"/>
              </a:lnSpc>
            </a:pPr>
            <a:endParaRPr lang="cs-CZ" altLang="cs-CZ" sz="2400" smtClean="0">
              <a:effectLst/>
            </a:endParaRPr>
          </a:p>
          <a:p>
            <a:pPr>
              <a:lnSpc>
                <a:spcPct val="90000"/>
              </a:lnSpc>
              <a:buFont typeface="Wingdings" panose="05000000000000000000" pitchFamily="2" charset="2"/>
              <a:buNone/>
            </a:pPr>
            <a:r>
              <a:rPr lang="en-US" altLang="cs-CZ" sz="2400" smtClean="0">
                <a:effectLst/>
              </a:rPr>
              <a:t>The education system:</a:t>
            </a:r>
          </a:p>
          <a:p>
            <a:pPr>
              <a:lnSpc>
                <a:spcPct val="90000"/>
              </a:lnSpc>
            </a:pPr>
            <a:r>
              <a:rPr lang="en-US" altLang="cs-CZ" sz="2400" smtClean="0">
                <a:effectLst/>
              </a:rPr>
              <a:t>0-7 years: young nobleman brought up in the family (obedience, politeness)</a:t>
            </a:r>
          </a:p>
          <a:p>
            <a:pPr>
              <a:lnSpc>
                <a:spcPct val="90000"/>
              </a:lnSpc>
            </a:pPr>
            <a:r>
              <a:rPr lang="en-US" altLang="cs-CZ" sz="2400" smtClean="0">
                <a:effectLst/>
              </a:rPr>
              <a:t>7-14 years: </a:t>
            </a:r>
            <a:r>
              <a:rPr lang="cs-CZ" altLang="cs-CZ" sz="2400" smtClean="0">
                <a:effectLst/>
              </a:rPr>
              <a:t>page-boy</a:t>
            </a:r>
            <a:r>
              <a:rPr lang="en-US" altLang="cs-CZ" sz="2400" smtClean="0">
                <a:effectLst/>
              </a:rPr>
              <a:t> - enters into the service of the ruler or knight</a:t>
            </a:r>
          </a:p>
          <a:p>
            <a:pPr>
              <a:lnSpc>
                <a:spcPct val="90000"/>
              </a:lnSpc>
            </a:pPr>
            <a:r>
              <a:rPr lang="en-US" altLang="cs-CZ" sz="2400" smtClean="0">
                <a:effectLst/>
              </a:rPr>
              <a:t>14-21 years: </a:t>
            </a:r>
            <a:r>
              <a:rPr lang="cs-CZ" altLang="cs-CZ" sz="2400" smtClean="0">
                <a:effectLst/>
              </a:rPr>
              <a:t>s</a:t>
            </a:r>
            <a:r>
              <a:rPr lang="en-US" altLang="cs-CZ" sz="2400" smtClean="0">
                <a:effectLst/>
              </a:rPr>
              <a:t>quire - polite behavior and warfare</a:t>
            </a:r>
          </a:p>
          <a:p>
            <a:pPr>
              <a:lnSpc>
                <a:spcPct val="90000"/>
              </a:lnSpc>
            </a:pPr>
            <a:r>
              <a:rPr lang="en-US" altLang="cs-CZ" sz="2400" smtClean="0">
                <a:effectLst/>
              </a:rPr>
              <a:t>21 years: knighted</a:t>
            </a:r>
            <a:endParaRPr lang="cs-CZ" altLang="cs-CZ" sz="2400" smtClean="0">
              <a:effectLst/>
            </a:endParaRPr>
          </a:p>
          <a:p>
            <a:pPr>
              <a:lnSpc>
                <a:spcPct val="90000"/>
              </a:lnSpc>
            </a:pPr>
            <a:endParaRPr lang="cs-CZ" altLang="cs-CZ" sz="2400" smtClean="0">
              <a:effectLst/>
            </a:endParaRPr>
          </a:p>
          <a:p>
            <a:pPr>
              <a:lnSpc>
                <a:spcPct val="90000"/>
              </a:lnSpc>
            </a:pPr>
            <a:r>
              <a:rPr lang="cs-CZ" altLang="cs-CZ" sz="2400" smtClean="0">
                <a:effectLst/>
              </a:rPr>
              <a:t>T</a:t>
            </a:r>
            <a:r>
              <a:rPr lang="en-US" altLang="cs-CZ" sz="2400" smtClean="0">
                <a:effectLst/>
              </a:rPr>
              <a:t>here</a:t>
            </a:r>
            <a:r>
              <a:rPr lang="cs-CZ" altLang="cs-CZ" sz="2400" smtClean="0">
                <a:effectLst/>
              </a:rPr>
              <a:t> is Seven</a:t>
            </a:r>
            <a:r>
              <a:rPr lang="en-US" altLang="cs-CZ" sz="2400" smtClean="0">
                <a:effectLst/>
              </a:rPr>
              <a:t> Knight </a:t>
            </a:r>
            <a:r>
              <a:rPr lang="cs-CZ" altLang="cs-CZ" sz="2400" smtClean="0">
                <a:effectLst/>
              </a:rPr>
              <a:t>V</a:t>
            </a:r>
            <a:r>
              <a:rPr lang="en-US" altLang="cs-CZ" sz="2400" smtClean="0">
                <a:effectLst/>
              </a:rPr>
              <a:t>irtues</a:t>
            </a:r>
            <a:endParaRPr lang="cs-CZ" altLang="cs-CZ" sz="2400" smtClean="0">
              <a:effectLst/>
            </a:endParaRPr>
          </a:p>
        </p:txBody>
      </p:sp>
    </p:spTree>
    <p:extLst>
      <p:ext uri="{BB962C8B-B14F-4D97-AF65-F5344CB8AC3E}">
        <p14:creationId xmlns:p14="http://schemas.microsoft.com/office/powerpoint/2010/main" val="3407369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Rot="1" noChangeArrowheads="1"/>
          </p:cNvSpPr>
          <p:nvPr>
            <p:ph type="title"/>
          </p:nvPr>
        </p:nvSpPr>
        <p:spPr/>
        <p:txBody>
          <a:bodyPr/>
          <a:lstStyle/>
          <a:p>
            <a:pPr eaLnBrk="1" hangingPunct="1">
              <a:defRPr/>
            </a:pPr>
            <a:r>
              <a:rPr lang="cs-CZ" b="1" dirty="0" smtClean="0"/>
              <a:t>Medieval </a:t>
            </a:r>
            <a:r>
              <a:rPr lang="cs-CZ" b="1" dirty="0" err="1" smtClean="0"/>
              <a:t>Universities</a:t>
            </a:r>
            <a:endParaRPr lang="cs-CZ" b="1" dirty="0" smtClean="0"/>
          </a:p>
        </p:txBody>
      </p:sp>
      <p:sp>
        <p:nvSpPr>
          <p:cNvPr id="19459" name="Rectangle 5"/>
          <p:cNvSpPr>
            <a:spLocks noGrp="1" noRot="1" noChangeArrowheads="1"/>
          </p:cNvSpPr>
          <p:nvPr>
            <p:ph type="body" sz="half" idx="1"/>
          </p:nvPr>
        </p:nvSpPr>
        <p:spPr>
          <a:xfrm>
            <a:off x="301625" y="1676400"/>
            <a:ext cx="8540750" cy="4992688"/>
          </a:xfrm>
        </p:spPr>
        <p:txBody>
          <a:bodyPr/>
          <a:lstStyle/>
          <a:p>
            <a:pPr>
              <a:lnSpc>
                <a:spcPct val="90000"/>
              </a:lnSpc>
            </a:pPr>
            <a:r>
              <a:rPr lang="cs-CZ" altLang="cs-CZ" sz="3200" dirty="0" smtClean="0">
                <a:effectLst/>
              </a:rPr>
              <a:t>- </a:t>
            </a:r>
            <a:r>
              <a:rPr lang="en-US" altLang="cs-CZ" sz="3200" dirty="0" smtClean="0">
                <a:effectLst/>
              </a:rPr>
              <a:t>University </a:t>
            </a:r>
            <a:r>
              <a:rPr lang="en-US" altLang="cs-CZ" sz="3200" dirty="0" smtClean="0">
                <a:effectLst/>
              </a:rPr>
              <a:t>produced a new social layer</a:t>
            </a:r>
            <a:r>
              <a:rPr lang="cs-CZ" altLang="cs-CZ" sz="3200" dirty="0" smtClean="0">
                <a:effectLst/>
              </a:rPr>
              <a:t/>
            </a:r>
            <a:br>
              <a:rPr lang="cs-CZ" altLang="cs-CZ" sz="3200" dirty="0" smtClean="0">
                <a:effectLst/>
              </a:rPr>
            </a:br>
            <a:endParaRPr lang="cs-CZ" altLang="cs-CZ" sz="3200" dirty="0" smtClean="0">
              <a:effectLst/>
            </a:endParaRPr>
          </a:p>
          <a:p>
            <a:pPr>
              <a:lnSpc>
                <a:spcPct val="90000"/>
              </a:lnSpc>
            </a:pPr>
            <a:r>
              <a:rPr lang="cs-CZ" altLang="cs-CZ" sz="3200" dirty="0" smtClean="0">
                <a:effectLst/>
              </a:rPr>
              <a:t>- </a:t>
            </a:r>
            <a:r>
              <a:rPr lang="en-US" altLang="cs-CZ" sz="3200" dirty="0" smtClean="0">
                <a:effectLst/>
              </a:rPr>
              <a:t>Dividing </a:t>
            </a:r>
            <a:r>
              <a:rPr lang="en-US" altLang="cs-CZ" sz="3200" dirty="0" smtClean="0">
                <a:effectLst/>
              </a:rPr>
              <a:t>by universities curriculum:</a:t>
            </a:r>
          </a:p>
          <a:p>
            <a:pPr>
              <a:lnSpc>
                <a:spcPct val="90000"/>
              </a:lnSpc>
            </a:pPr>
            <a:r>
              <a:rPr lang="en-US" altLang="cs-CZ" sz="3200" dirty="0" smtClean="0">
                <a:effectLst/>
              </a:rPr>
              <a:t>4 faculties: artistic (basic, general, prep, trivium and </a:t>
            </a:r>
            <a:r>
              <a:rPr lang="en-US" altLang="cs-CZ" sz="3200" dirty="0" err="1" smtClean="0">
                <a:effectLst/>
              </a:rPr>
              <a:t>quadrivium</a:t>
            </a:r>
            <a:r>
              <a:rPr lang="en-US" altLang="cs-CZ" sz="3200" dirty="0" smtClean="0">
                <a:effectLst/>
              </a:rPr>
              <a:t>), law, medical (professional) </a:t>
            </a:r>
            <a:r>
              <a:rPr lang="cs-CZ" altLang="cs-CZ" sz="3200" dirty="0" smtClean="0">
                <a:effectLst/>
              </a:rPr>
              <a:t>and t</a:t>
            </a:r>
            <a:r>
              <a:rPr lang="en-US" altLang="cs-CZ" sz="3200" dirty="0" err="1" smtClean="0">
                <a:effectLst/>
              </a:rPr>
              <a:t>heological</a:t>
            </a:r>
            <a:endParaRPr lang="en-US" altLang="cs-CZ" sz="3200" dirty="0" smtClean="0">
              <a:effectLst/>
            </a:endParaRPr>
          </a:p>
          <a:p>
            <a:pPr>
              <a:lnSpc>
                <a:spcPct val="90000"/>
              </a:lnSpc>
            </a:pPr>
            <a:r>
              <a:rPr lang="cs-CZ" altLang="cs-CZ" sz="3200" dirty="0" smtClean="0">
                <a:effectLst/>
              </a:rPr>
              <a:t>- </a:t>
            </a:r>
            <a:r>
              <a:rPr lang="en-US" altLang="cs-CZ" sz="3200" dirty="0" smtClean="0">
                <a:effectLst/>
              </a:rPr>
              <a:t>study </a:t>
            </a:r>
            <a:r>
              <a:rPr lang="en-US" altLang="cs-CZ" sz="3200" dirty="0" smtClean="0">
                <a:effectLst/>
              </a:rPr>
              <a:t>was divided into semesters</a:t>
            </a:r>
          </a:p>
          <a:p>
            <a:pPr>
              <a:lnSpc>
                <a:spcPct val="90000"/>
              </a:lnSpc>
            </a:pPr>
            <a:r>
              <a:rPr lang="cs-CZ" altLang="cs-CZ" sz="3200" dirty="0" smtClean="0">
                <a:effectLst/>
              </a:rPr>
              <a:t>- </a:t>
            </a:r>
            <a:r>
              <a:rPr lang="en-US" altLang="cs-CZ" sz="3200" dirty="0" smtClean="0">
                <a:effectLst/>
              </a:rPr>
              <a:t>professors </a:t>
            </a:r>
            <a:r>
              <a:rPr lang="en-US" altLang="cs-CZ" sz="3200" dirty="0" smtClean="0">
                <a:effectLst/>
              </a:rPr>
              <a:t>did not have defined their fields - had to be able to speak about everything (</a:t>
            </a:r>
            <a:r>
              <a:rPr lang="en-US" altLang="cs-CZ" sz="3200" dirty="0" err="1" smtClean="0">
                <a:effectLst/>
              </a:rPr>
              <a:t>polyhistors</a:t>
            </a:r>
            <a:r>
              <a:rPr lang="en-US" altLang="cs-CZ" sz="3200" dirty="0" smtClean="0">
                <a:effectLst/>
              </a:rPr>
              <a:t>)</a:t>
            </a:r>
            <a:endParaRPr lang="cs-CZ" altLang="cs-CZ" sz="3200" dirty="0" smtClean="0">
              <a:effectLst/>
            </a:endParaRPr>
          </a:p>
        </p:txBody>
      </p:sp>
    </p:spTree>
    <p:extLst>
      <p:ext uri="{BB962C8B-B14F-4D97-AF65-F5344CB8AC3E}">
        <p14:creationId xmlns:p14="http://schemas.microsoft.com/office/powerpoint/2010/main" val="38936773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r>
              <a:rPr lang="cs-CZ" sz="4000" b="1" dirty="0" smtClean="0"/>
              <a:t>Jan Amos </a:t>
            </a:r>
            <a:r>
              <a:rPr lang="cs-CZ" sz="4000" b="1" dirty="0" err="1" smtClean="0"/>
              <a:t>Comenius</a:t>
            </a:r>
            <a:r>
              <a:rPr lang="cs-CZ" sz="4000" b="1" dirty="0" smtClean="0"/>
              <a:t> (1592 – 1670)</a:t>
            </a:r>
          </a:p>
        </p:txBody>
      </p:sp>
      <p:sp>
        <p:nvSpPr>
          <p:cNvPr id="17412" name="Rectangle 4"/>
          <p:cNvSpPr>
            <a:spLocks noGrp="1" noRot="1" noChangeArrowheads="1"/>
          </p:cNvSpPr>
          <p:nvPr>
            <p:ph type="body" sz="half" idx="1"/>
          </p:nvPr>
        </p:nvSpPr>
        <p:spPr>
          <a:xfrm>
            <a:off x="250825" y="1557338"/>
            <a:ext cx="8662988" cy="5181600"/>
          </a:xfrm>
        </p:spPr>
        <p:txBody>
          <a:bodyPr/>
          <a:lstStyle/>
          <a:p>
            <a:pPr>
              <a:lnSpc>
                <a:spcPct val="90000"/>
              </a:lnSpc>
              <a:defRPr/>
            </a:pPr>
            <a:r>
              <a:rPr lang="cs-CZ" sz="2400" dirty="0" smtClean="0"/>
              <a:t>- n</a:t>
            </a:r>
            <a:r>
              <a:rPr lang="en-US" sz="2400" dirty="0" err="1" smtClean="0"/>
              <a:t>ot</a:t>
            </a:r>
            <a:r>
              <a:rPr lang="en-US" sz="2400" dirty="0" smtClean="0"/>
              <a:t> to exclude any child from the </a:t>
            </a:r>
            <a:r>
              <a:rPr lang="cs-CZ" sz="2400" dirty="0" err="1" smtClean="0"/>
              <a:t>education</a:t>
            </a:r>
            <a:r>
              <a:rPr lang="en-US" sz="2400" dirty="0" smtClean="0"/>
              <a:t>.</a:t>
            </a:r>
          </a:p>
          <a:p>
            <a:pPr>
              <a:lnSpc>
                <a:spcPct val="90000"/>
              </a:lnSpc>
              <a:defRPr/>
            </a:pPr>
            <a:r>
              <a:rPr lang="cs-CZ" sz="2400" dirty="0" smtClean="0"/>
              <a:t>- t</a:t>
            </a:r>
            <a:r>
              <a:rPr lang="en-US" sz="2400" dirty="0" smtClean="0"/>
              <a:t>he three goals of education: to identify themselves and the world, conquer himself and rise to God</a:t>
            </a:r>
          </a:p>
          <a:p>
            <a:pPr>
              <a:lnSpc>
                <a:spcPct val="90000"/>
              </a:lnSpc>
              <a:defRPr/>
            </a:pPr>
            <a:r>
              <a:rPr lang="cs-CZ" sz="2400" dirty="0" smtClean="0"/>
              <a:t>- </a:t>
            </a:r>
            <a:r>
              <a:rPr lang="en-US" sz="2400" dirty="0" smtClean="0"/>
              <a:t>emphasis </a:t>
            </a:r>
            <a:r>
              <a:rPr lang="en-US" sz="2400" dirty="0" smtClean="0"/>
              <a:t>on the importance of discipline, rejects corporal punishment for ignorance</a:t>
            </a:r>
            <a:endParaRPr lang="cs-CZ" sz="2400" dirty="0" smtClean="0"/>
          </a:p>
          <a:p>
            <a:pPr>
              <a:lnSpc>
                <a:spcPct val="90000"/>
              </a:lnSpc>
              <a:defRPr/>
            </a:pPr>
            <a:endParaRPr lang="cs-CZ" sz="2400" dirty="0" smtClean="0"/>
          </a:p>
          <a:p>
            <a:pPr>
              <a:lnSpc>
                <a:spcPct val="90000"/>
              </a:lnSpc>
              <a:defRPr/>
            </a:pPr>
            <a:r>
              <a:rPr lang="cs-CZ" sz="2400" dirty="0" smtClean="0"/>
              <a:t>- S</a:t>
            </a:r>
            <a:r>
              <a:rPr lang="en-US" sz="2400" dirty="0" err="1" smtClean="0"/>
              <a:t>chool</a:t>
            </a:r>
            <a:r>
              <a:rPr lang="en-US" sz="2400" dirty="0" smtClean="0"/>
              <a:t> organization</a:t>
            </a:r>
          </a:p>
          <a:p>
            <a:pPr>
              <a:lnSpc>
                <a:spcPct val="90000"/>
              </a:lnSpc>
              <a:defRPr/>
            </a:pPr>
            <a:r>
              <a:rPr lang="en-US" sz="2400" dirty="0" smtClean="0"/>
              <a:t>0-6 years - education at home, educating parents</a:t>
            </a:r>
          </a:p>
          <a:p>
            <a:pPr>
              <a:lnSpc>
                <a:spcPct val="90000"/>
              </a:lnSpc>
              <a:defRPr/>
            </a:pPr>
            <a:r>
              <a:rPr lang="en-US" sz="2400" dirty="0" smtClean="0"/>
              <a:t>6 to 12 years - general school (reading, writing, arithmetic, religion, singing, handicrafts)</a:t>
            </a:r>
          </a:p>
          <a:p>
            <a:pPr>
              <a:lnSpc>
                <a:spcPct val="90000"/>
              </a:lnSpc>
              <a:defRPr/>
            </a:pPr>
            <a:r>
              <a:rPr lang="en-US" sz="2400" dirty="0" smtClean="0"/>
              <a:t>12 to 18 </a:t>
            </a:r>
            <a:r>
              <a:rPr lang="cs-CZ" sz="2400" dirty="0" err="1" smtClean="0"/>
              <a:t>years</a:t>
            </a:r>
            <a:r>
              <a:rPr lang="cs-CZ" sz="2400" dirty="0" smtClean="0"/>
              <a:t> </a:t>
            </a:r>
            <a:r>
              <a:rPr lang="en-US" sz="2400" dirty="0" smtClean="0"/>
              <a:t>- </a:t>
            </a:r>
            <a:r>
              <a:rPr lang="cs-CZ" sz="2400" dirty="0" smtClean="0"/>
              <a:t>l</a:t>
            </a:r>
            <a:r>
              <a:rPr lang="en-US" sz="2400" dirty="0" err="1" smtClean="0"/>
              <a:t>atin</a:t>
            </a:r>
            <a:r>
              <a:rPr lang="en-US" sz="2400" dirty="0" smtClean="0"/>
              <a:t> School (the seven liberal arts, science, geography, history, mathematics, languages)</a:t>
            </a:r>
          </a:p>
          <a:p>
            <a:pPr>
              <a:lnSpc>
                <a:spcPct val="90000"/>
              </a:lnSpc>
              <a:defRPr/>
            </a:pPr>
            <a:r>
              <a:rPr lang="en-US" sz="2400" dirty="0" smtClean="0"/>
              <a:t>18 to 24 years - </a:t>
            </a:r>
            <a:r>
              <a:rPr lang="cs-CZ" sz="2400" dirty="0" smtClean="0"/>
              <a:t>a</a:t>
            </a:r>
            <a:r>
              <a:rPr lang="en-US" sz="2400" dirty="0" err="1" smtClean="0"/>
              <a:t>cademy</a:t>
            </a:r>
            <a:r>
              <a:rPr lang="en-US" sz="2400" dirty="0" smtClean="0"/>
              <a:t> (high school, divinity, law </a:t>
            </a:r>
            <a:r>
              <a:rPr lang="cs-CZ" sz="2400" dirty="0" err="1" smtClean="0"/>
              <a:t>and</a:t>
            </a:r>
            <a:r>
              <a:rPr lang="en-US" sz="2400" dirty="0" smtClean="0"/>
              <a:t> medicine</a:t>
            </a:r>
            <a:r>
              <a:rPr lang="cs-CZ" sz="2400" dirty="0" smtClean="0"/>
              <a:t>)</a:t>
            </a:r>
            <a:r>
              <a:rPr lang="cs-CZ" sz="2400" dirty="0" smtClean="0">
                <a:effectLst/>
              </a:rPr>
              <a:t> </a:t>
            </a:r>
          </a:p>
        </p:txBody>
      </p:sp>
    </p:spTree>
    <p:extLst>
      <p:ext uri="{BB962C8B-B14F-4D97-AF65-F5344CB8AC3E}">
        <p14:creationId xmlns:p14="http://schemas.microsoft.com/office/powerpoint/2010/main" val="1212563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p:txBody>
          <a:bodyPr/>
          <a:lstStyle/>
          <a:p>
            <a:pPr eaLnBrk="1" hangingPunct="1">
              <a:defRPr/>
            </a:pPr>
            <a:r>
              <a:rPr lang="cs-CZ" dirty="0" err="1" smtClean="0"/>
              <a:t>The</a:t>
            </a:r>
            <a:r>
              <a:rPr lang="cs-CZ" dirty="0" smtClean="0"/>
              <a:t> </a:t>
            </a:r>
            <a:r>
              <a:rPr lang="cs-CZ" dirty="0" err="1" smtClean="0"/>
              <a:t>History</a:t>
            </a:r>
            <a:r>
              <a:rPr lang="cs-CZ" dirty="0" smtClean="0"/>
              <a:t> </a:t>
            </a:r>
            <a:r>
              <a:rPr lang="cs-CZ" dirty="0" err="1" smtClean="0"/>
              <a:t>of</a:t>
            </a:r>
            <a:r>
              <a:rPr lang="cs-CZ" dirty="0" smtClean="0"/>
              <a:t> </a:t>
            </a:r>
            <a:r>
              <a:rPr lang="cs-CZ" dirty="0" err="1" smtClean="0"/>
              <a:t>Education</a:t>
            </a:r>
            <a:endParaRPr lang="cs-CZ" dirty="0" smtClean="0"/>
          </a:p>
        </p:txBody>
      </p:sp>
      <p:sp>
        <p:nvSpPr>
          <p:cNvPr id="2051" name="Rectangle 3"/>
          <p:cNvSpPr>
            <a:spLocks noGrp="1" noRot="1" noChangeArrowheads="1"/>
          </p:cNvSpPr>
          <p:nvPr>
            <p:ph type="subTitle" idx="1"/>
          </p:nvPr>
        </p:nvSpPr>
        <p:spPr/>
        <p:txBody>
          <a:bodyPr/>
          <a:lstStyle/>
          <a:p>
            <a:pPr eaLnBrk="1" hangingPunct="1">
              <a:defRPr/>
            </a:pPr>
            <a:r>
              <a:rPr lang="cs-CZ" dirty="0" smtClean="0"/>
              <a:t/>
            </a:r>
            <a:br>
              <a:rPr lang="cs-CZ" dirty="0" smtClean="0"/>
            </a:br>
            <a:r>
              <a:rPr lang="cs-CZ" dirty="0" smtClean="0"/>
              <a:t/>
            </a:r>
            <a:br>
              <a:rPr lang="cs-CZ" dirty="0" smtClean="0"/>
            </a:br>
            <a:endParaRPr lang="cs-CZ" dirty="0" smtClean="0"/>
          </a:p>
        </p:txBody>
      </p:sp>
    </p:spTree>
    <p:extLst>
      <p:ext uri="{BB962C8B-B14F-4D97-AF65-F5344CB8AC3E}">
        <p14:creationId xmlns:p14="http://schemas.microsoft.com/office/powerpoint/2010/main" val="27677748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defRPr/>
            </a:pPr>
            <a:r>
              <a:rPr lang="cs-CZ" dirty="0" err="1" smtClean="0"/>
              <a:t>Other</a:t>
            </a:r>
            <a:r>
              <a:rPr lang="cs-CZ" dirty="0" smtClean="0"/>
              <a:t> </a:t>
            </a:r>
            <a:r>
              <a:rPr lang="cs-CZ" dirty="0" err="1" smtClean="0"/>
              <a:t>educators</a:t>
            </a:r>
            <a:endParaRPr lang="cs-CZ" dirty="0"/>
          </a:p>
        </p:txBody>
      </p:sp>
      <p:sp>
        <p:nvSpPr>
          <p:cNvPr id="6" name="Zástupný symbol pro obsah 5"/>
          <p:cNvSpPr>
            <a:spLocks noGrp="1"/>
          </p:cNvSpPr>
          <p:nvPr>
            <p:ph idx="1"/>
          </p:nvPr>
        </p:nvSpPr>
        <p:spPr>
          <a:xfrm>
            <a:off x="250825" y="1412875"/>
            <a:ext cx="8540750" cy="4422775"/>
          </a:xfrm>
        </p:spPr>
        <p:txBody>
          <a:bodyPr/>
          <a:lstStyle/>
          <a:p>
            <a:pPr>
              <a:defRPr/>
            </a:pPr>
            <a:r>
              <a:rPr lang="cs-CZ" sz="2400" dirty="0" err="1" smtClean="0"/>
              <a:t>Vittorino</a:t>
            </a:r>
            <a:r>
              <a:rPr lang="cs-CZ" sz="2400" dirty="0" smtClean="0"/>
              <a:t> </a:t>
            </a:r>
            <a:r>
              <a:rPr lang="cs-CZ" sz="2400" dirty="0" err="1" smtClean="0"/>
              <a:t>da</a:t>
            </a:r>
            <a:r>
              <a:rPr lang="cs-CZ" sz="2400" dirty="0" smtClean="0"/>
              <a:t> </a:t>
            </a:r>
            <a:r>
              <a:rPr lang="cs-CZ" sz="2400" dirty="0" err="1" smtClean="0"/>
              <a:t>Feltere</a:t>
            </a:r>
            <a:r>
              <a:rPr lang="cs-CZ" sz="2400" dirty="0" smtClean="0"/>
              <a:t> (1378-1446) – </a:t>
            </a:r>
            <a:r>
              <a:rPr lang="cs-CZ" sz="2400" dirty="0" err="1" smtClean="0"/>
              <a:t>father</a:t>
            </a:r>
            <a:r>
              <a:rPr lang="cs-CZ" sz="2400" dirty="0" smtClean="0"/>
              <a:t> </a:t>
            </a:r>
            <a:r>
              <a:rPr lang="cs-CZ" sz="2400" dirty="0" err="1" smtClean="0"/>
              <a:t>of</a:t>
            </a:r>
            <a:r>
              <a:rPr lang="cs-CZ" sz="2400" dirty="0" smtClean="0"/>
              <a:t> </a:t>
            </a:r>
            <a:r>
              <a:rPr lang="cs-CZ" sz="2400" dirty="0" err="1" smtClean="0"/>
              <a:t>whole</a:t>
            </a:r>
            <a:r>
              <a:rPr lang="cs-CZ" sz="2400" dirty="0" smtClean="0"/>
              <a:t> </a:t>
            </a:r>
            <a:r>
              <a:rPr lang="cs-CZ" sz="2400" dirty="0" err="1" smtClean="0"/>
              <a:t>mankind</a:t>
            </a:r>
            <a:endParaRPr lang="cs-CZ" sz="2400" dirty="0" smtClean="0"/>
          </a:p>
          <a:p>
            <a:pPr>
              <a:defRPr/>
            </a:pPr>
            <a:r>
              <a:rPr lang="cs-CZ" sz="2400" dirty="0" err="1" smtClean="0"/>
              <a:t>Francis</a:t>
            </a:r>
            <a:r>
              <a:rPr lang="cs-CZ" sz="2400" dirty="0" smtClean="0"/>
              <a:t> </a:t>
            </a:r>
            <a:r>
              <a:rPr lang="cs-CZ" sz="2400" dirty="0" err="1" smtClean="0"/>
              <a:t>Bacon</a:t>
            </a:r>
            <a:r>
              <a:rPr lang="cs-CZ" sz="2400" dirty="0" smtClean="0"/>
              <a:t> (1533-1592) – </a:t>
            </a:r>
            <a:r>
              <a:rPr lang="cs-CZ" sz="2400" dirty="0" err="1" smtClean="0"/>
              <a:t>critize</a:t>
            </a:r>
            <a:r>
              <a:rPr lang="cs-CZ" sz="2400" dirty="0" smtClean="0"/>
              <a:t> </a:t>
            </a:r>
            <a:r>
              <a:rPr lang="cs-CZ" sz="2400" dirty="0" err="1" smtClean="0"/>
              <a:t>scholastic</a:t>
            </a:r>
            <a:r>
              <a:rPr lang="cs-CZ" sz="2400" dirty="0" smtClean="0"/>
              <a:t> </a:t>
            </a:r>
            <a:r>
              <a:rPr lang="cs-CZ" sz="2400" dirty="0" err="1" smtClean="0"/>
              <a:t>education</a:t>
            </a:r>
            <a:endParaRPr lang="cs-CZ" sz="2400" dirty="0" smtClean="0"/>
          </a:p>
          <a:p>
            <a:pPr>
              <a:defRPr/>
            </a:pPr>
            <a:r>
              <a:rPr lang="cs-CZ" sz="2400" dirty="0" err="1" smtClean="0"/>
              <a:t>Ignatius</a:t>
            </a:r>
            <a:r>
              <a:rPr lang="cs-CZ" sz="2400" dirty="0" smtClean="0"/>
              <a:t> </a:t>
            </a:r>
            <a:r>
              <a:rPr lang="cs-CZ" sz="2400" dirty="0" err="1" smtClean="0"/>
              <a:t>of</a:t>
            </a:r>
            <a:r>
              <a:rPr lang="cs-CZ" sz="2400" dirty="0" smtClean="0"/>
              <a:t> </a:t>
            </a:r>
            <a:r>
              <a:rPr lang="cs-CZ" sz="2400" dirty="0" err="1" smtClean="0"/>
              <a:t>Loyola</a:t>
            </a:r>
            <a:r>
              <a:rPr lang="cs-CZ" sz="2400" dirty="0" smtClean="0"/>
              <a:t> (1491-1556) – Jesuit </a:t>
            </a:r>
            <a:r>
              <a:rPr lang="cs-CZ" sz="2400" dirty="0" err="1" smtClean="0"/>
              <a:t>school</a:t>
            </a:r>
            <a:r>
              <a:rPr lang="cs-CZ" sz="2400" dirty="0" smtClean="0"/>
              <a:t> </a:t>
            </a:r>
            <a:r>
              <a:rPr lang="cs-CZ" sz="2400" dirty="0" err="1" smtClean="0"/>
              <a:t>system</a:t>
            </a:r>
            <a:endParaRPr lang="cs-CZ" sz="2400" dirty="0" smtClean="0"/>
          </a:p>
          <a:p>
            <a:pPr>
              <a:defRPr/>
            </a:pPr>
            <a:r>
              <a:rPr lang="cs-CZ" sz="2400" dirty="0" smtClean="0"/>
              <a:t>John </a:t>
            </a:r>
            <a:r>
              <a:rPr lang="cs-CZ" sz="2400" dirty="0" err="1" smtClean="0"/>
              <a:t>Lock</a:t>
            </a:r>
            <a:r>
              <a:rPr lang="cs-CZ" sz="2400" dirty="0" smtClean="0"/>
              <a:t> (1632-1704) – </a:t>
            </a:r>
            <a:r>
              <a:rPr lang="cs-CZ" sz="2400" dirty="0" err="1" smtClean="0"/>
              <a:t>education</a:t>
            </a:r>
            <a:r>
              <a:rPr lang="cs-CZ" sz="2400" dirty="0" smtClean="0"/>
              <a:t> </a:t>
            </a:r>
            <a:r>
              <a:rPr lang="cs-CZ" sz="2400" dirty="0" err="1" smtClean="0"/>
              <a:t>of</a:t>
            </a:r>
            <a:r>
              <a:rPr lang="cs-CZ" sz="2400" dirty="0" smtClean="0"/>
              <a:t> gentleman</a:t>
            </a:r>
          </a:p>
          <a:p>
            <a:pPr>
              <a:defRPr/>
            </a:pPr>
            <a:r>
              <a:rPr lang="cs-CZ" sz="2400" dirty="0" smtClean="0"/>
              <a:t>Jean </a:t>
            </a:r>
            <a:r>
              <a:rPr lang="cs-CZ" sz="2400" dirty="0" err="1" smtClean="0"/>
              <a:t>Jacques</a:t>
            </a:r>
            <a:r>
              <a:rPr lang="cs-CZ" sz="2400" dirty="0" smtClean="0"/>
              <a:t> Rousseau (1712-1778) – </a:t>
            </a:r>
            <a:r>
              <a:rPr lang="cs-CZ" sz="2400" dirty="0" err="1" smtClean="0"/>
              <a:t>article</a:t>
            </a:r>
            <a:r>
              <a:rPr lang="cs-CZ" sz="2400" dirty="0" smtClean="0"/>
              <a:t> Emil </a:t>
            </a:r>
            <a:r>
              <a:rPr lang="cs-CZ" sz="2400" dirty="0" err="1" smtClean="0"/>
              <a:t>or</a:t>
            </a:r>
            <a:r>
              <a:rPr lang="cs-CZ" sz="2400" dirty="0" smtClean="0"/>
              <a:t> on </a:t>
            </a:r>
            <a:r>
              <a:rPr lang="cs-CZ" sz="2400" dirty="0" err="1" smtClean="0"/>
              <a:t>education</a:t>
            </a:r>
            <a:endParaRPr lang="cs-CZ" sz="2400" dirty="0" smtClean="0"/>
          </a:p>
          <a:p>
            <a:pPr>
              <a:defRPr/>
            </a:pPr>
            <a:r>
              <a:rPr lang="cs-CZ" sz="2400" dirty="0" smtClean="0"/>
              <a:t>Johan Heinrich </a:t>
            </a:r>
            <a:r>
              <a:rPr lang="cs-CZ" sz="2400" dirty="0" err="1" smtClean="0"/>
              <a:t>Pestalozzi</a:t>
            </a:r>
            <a:r>
              <a:rPr lang="cs-CZ" sz="2400" dirty="0" smtClean="0"/>
              <a:t> (1746-1827) – as </a:t>
            </a:r>
            <a:r>
              <a:rPr lang="cs-CZ" sz="2400" dirty="0" err="1" smtClean="0"/>
              <a:t>essential</a:t>
            </a:r>
            <a:r>
              <a:rPr lang="cs-CZ" sz="2400" dirty="0" smtClean="0"/>
              <a:t> </a:t>
            </a:r>
            <a:r>
              <a:rPr lang="cs-CZ" sz="2400" dirty="0" err="1" smtClean="0"/>
              <a:t>of</a:t>
            </a:r>
            <a:r>
              <a:rPr lang="cs-CZ" sz="2400" dirty="0" smtClean="0"/>
              <a:t> </a:t>
            </a:r>
            <a:r>
              <a:rPr lang="cs-CZ" sz="2400" dirty="0" err="1" smtClean="0"/>
              <a:t>teaching</a:t>
            </a:r>
            <a:r>
              <a:rPr lang="cs-CZ" sz="2400" dirty="0" smtClean="0"/>
              <a:t> set </a:t>
            </a:r>
            <a:r>
              <a:rPr lang="cs-CZ" sz="2400" dirty="0" err="1" smtClean="0"/>
              <a:t>word</a:t>
            </a:r>
            <a:r>
              <a:rPr lang="cs-CZ" sz="2400" dirty="0" smtClean="0"/>
              <a:t>, </a:t>
            </a:r>
            <a:r>
              <a:rPr lang="cs-CZ" sz="2400" dirty="0" err="1" smtClean="0"/>
              <a:t>number</a:t>
            </a:r>
            <a:r>
              <a:rPr lang="cs-CZ" sz="2400" dirty="0" smtClean="0"/>
              <a:t> </a:t>
            </a:r>
            <a:r>
              <a:rPr lang="cs-CZ" sz="2400" dirty="0" err="1" smtClean="0"/>
              <a:t>and</a:t>
            </a:r>
            <a:r>
              <a:rPr lang="cs-CZ" sz="2400" dirty="0" smtClean="0"/>
              <a:t> </a:t>
            </a:r>
            <a:r>
              <a:rPr lang="cs-CZ" sz="2400" dirty="0" err="1" smtClean="0"/>
              <a:t>shape</a:t>
            </a:r>
            <a:endParaRPr lang="cs-CZ" sz="2400" dirty="0" smtClean="0"/>
          </a:p>
          <a:p>
            <a:pPr>
              <a:defRPr/>
            </a:pPr>
            <a:r>
              <a:rPr lang="cs-CZ" sz="2400" dirty="0" err="1" smtClean="0"/>
              <a:t>Johann</a:t>
            </a:r>
            <a:r>
              <a:rPr lang="cs-CZ" sz="2400" dirty="0" smtClean="0"/>
              <a:t> Friedrich </a:t>
            </a:r>
            <a:r>
              <a:rPr lang="cs-CZ" sz="2400" dirty="0" err="1" smtClean="0"/>
              <a:t>Herbart</a:t>
            </a:r>
            <a:r>
              <a:rPr lang="cs-CZ" sz="2400" dirty="0" smtClean="0"/>
              <a:t> (1776-1847) – </a:t>
            </a:r>
            <a:r>
              <a:rPr lang="cs-CZ" sz="2400" dirty="0" err="1" smtClean="0"/>
              <a:t>supervision</a:t>
            </a:r>
            <a:r>
              <a:rPr lang="cs-CZ" sz="2400" dirty="0" smtClean="0"/>
              <a:t>, </a:t>
            </a:r>
            <a:r>
              <a:rPr lang="cs-CZ" sz="2400" dirty="0" err="1" smtClean="0"/>
              <a:t>teaching</a:t>
            </a:r>
            <a:r>
              <a:rPr lang="cs-CZ" sz="2400" dirty="0" smtClean="0"/>
              <a:t> </a:t>
            </a:r>
            <a:r>
              <a:rPr lang="cs-CZ" sz="2400" dirty="0" err="1" smtClean="0"/>
              <a:t>and</a:t>
            </a:r>
            <a:r>
              <a:rPr lang="cs-CZ" sz="2400" dirty="0" smtClean="0"/>
              <a:t> </a:t>
            </a:r>
            <a:r>
              <a:rPr lang="cs-CZ" sz="2400" dirty="0" err="1" smtClean="0"/>
              <a:t>moral</a:t>
            </a:r>
            <a:r>
              <a:rPr lang="cs-CZ" sz="2400" dirty="0" smtClean="0"/>
              <a:t> </a:t>
            </a:r>
            <a:r>
              <a:rPr lang="cs-CZ" sz="2400" dirty="0" err="1" smtClean="0"/>
              <a:t>education</a:t>
            </a:r>
            <a:endParaRPr lang="cs-CZ" sz="2400" dirty="0" smtClean="0"/>
          </a:p>
          <a:p>
            <a:pPr>
              <a:defRPr/>
            </a:pPr>
            <a:r>
              <a:rPr lang="cs-CZ" sz="2400" dirty="0" smtClean="0"/>
              <a:t>Lev </a:t>
            </a:r>
            <a:r>
              <a:rPr lang="cs-CZ" sz="2400" dirty="0" err="1" smtClean="0"/>
              <a:t>Nikolajevic</a:t>
            </a:r>
            <a:r>
              <a:rPr lang="cs-CZ" sz="2400" dirty="0" smtClean="0"/>
              <a:t> Tolstoj (1828-1910) – free </a:t>
            </a:r>
            <a:r>
              <a:rPr lang="cs-CZ" sz="2400" dirty="0" err="1" smtClean="0"/>
              <a:t>school</a:t>
            </a:r>
            <a:endParaRPr lang="cs-CZ" sz="2400" dirty="0" smtClean="0"/>
          </a:p>
          <a:p>
            <a:pPr>
              <a:defRPr/>
            </a:pPr>
            <a:r>
              <a:rPr lang="cs-CZ" sz="2400" dirty="0" smtClean="0"/>
              <a:t>Herbert </a:t>
            </a:r>
            <a:r>
              <a:rPr lang="cs-CZ" sz="2400" dirty="0" err="1" smtClean="0"/>
              <a:t>Spencer</a:t>
            </a:r>
            <a:r>
              <a:rPr lang="cs-CZ" sz="2400" dirty="0" smtClean="0"/>
              <a:t> (1820-1903) – </a:t>
            </a:r>
            <a:r>
              <a:rPr lang="cs-CZ" sz="2400" dirty="0" err="1" smtClean="0"/>
              <a:t>the</a:t>
            </a:r>
            <a:r>
              <a:rPr lang="cs-CZ" sz="2400" dirty="0" smtClean="0"/>
              <a:t> </a:t>
            </a:r>
            <a:r>
              <a:rPr lang="cs-CZ" sz="2400" dirty="0" err="1" smtClean="0"/>
              <a:t>aim</a:t>
            </a:r>
            <a:r>
              <a:rPr lang="cs-CZ" sz="2400" dirty="0" smtClean="0"/>
              <a:t> </a:t>
            </a:r>
            <a:r>
              <a:rPr lang="cs-CZ" sz="2400" dirty="0" err="1" smtClean="0"/>
              <a:t>of</a:t>
            </a:r>
            <a:r>
              <a:rPr lang="cs-CZ" sz="2400" dirty="0" smtClean="0"/>
              <a:t> </a:t>
            </a:r>
            <a:r>
              <a:rPr lang="cs-CZ" sz="2400" dirty="0" err="1" smtClean="0"/>
              <a:t>education</a:t>
            </a:r>
            <a:r>
              <a:rPr lang="cs-CZ" sz="2400" dirty="0" smtClean="0"/>
              <a:t> </a:t>
            </a:r>
            <a:r>
              <a:rPr lang="cs-CZ" sz="2400" dirty="0" err="1" smtClean="0"/>
              <a:t>is</a:t>
            </a:r>
            <a:r>
              <a:rPr lang="cs-CZ" sz="2400" dirty="0" smtClean="0"/>
              <a:t> </a:t>
            </a:r>
            <a:r>
              <a:rPr lang="cs-CZ" sz="2400" dirty="0" err="1" smtClean="0"/>
              <a:t>preparation</a:t>
            </a:r>
            <a:r>
              <a:rPr lang="cs-CZ" sz="2400" dirty="0" smtClean="0"/>
              <a:t> on </a:t>
            </a:r>
            <a:r>
              <a:rPr lang="cs-CZ" sz="2400" dirty="0" err="1" smtClean="0"/>
              <a:t>life</a:t>
            </a:r>
            <a:endParaRPr lang="cs-CZ" sz="2400" dirty="0" smtClean="0"/>
          </a:p>
          <a:p>
            <a:pPr>
              <a:defRPr/>
            </a:pPr>
            <a:endParaRPr lang="cs-CZ" dirty="0"/>
          </a:p>
        </p:txBody>
      </p:sp>
    </p:spTree>
    <p:extLst>
      <p:ext uri="{BB962C8B-B14F-4D97-AF65-F5344CB8AC3E}">
        <p14:creationId xmlns:p14="http://schemas.microsoft.com/office/powerpoint/2010/main" val="1877048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Rot="1" noChangeArrowheads="1"/>
          </p:cNvSpPr>
          <p:nvPr>
            <p:ph type="body" idx="1"/>
          </p:nvPr>
        </p:nvSpPr>
        <p:spPr>
          <a:xfrm>
            <a:off x="323850" y="1628775"/>
            <a:ext cx="8540750" cy="4422775"/>
          </a:xfrm>
        </p:spPr>
        <p:txBody>
          <a:bodyPr/>
          <a:lstStyle/>
          <a:p>
            <a:pPr>
              <a:lnSpc>
                <a:spcPct val="90000"/>
              </a:lnSpc>
            </a:pPr>
            <a:r>
              <a:rPr lang="cs-CZ" altLang="cs-CZ" smtClean="0">
                <a:effectLst/>
              </a:rPr>
              <a:t>1774 - Allgemeine Schulordnung (General Rules)</a:t>
            </a:r>
          </a:p>
          <a:p>
            <a:pPr>
              <a:lnSpc>
                <a:spcPct val="90000"/>
              </a:lnSpc>
            </a:pPr>
            <a:r>
              <a:rPr lang="cs-CZ" altLang="cs-CZ" smtClean="0">
                <a:effectLst/>
              </a:rPr>
              <a:t>Johann Ignaz von Felbiger – </a:t>
            </a:r>
            <a:r>
              <a:rPr lang="en-US" altLang="cs-CZ" smtClean="0">
                <a:effectLst/>
              </a:rPr>
              <a:t>introduce a general obligation school, school trivial</a:t>
            </a:r>
            <a:r>
              <a:rPr lang="cs-CZ" altLang="cs-CZ" smtClean="0">
                <a:effectLst/>
              </a:rPr>
              <a:t>,</a:t>
            </a:r>
            <a:r>
              <a:rPr lang="en-US" altLang="cs-CZ" smtClean="0">
                <a:effectLst/>
              </a:rPr>
              <a:t> principal and normal</a:t>
            </a:r>
          </a:p>
          <a:p>
            <a:pPr>
              <a:lnSpc>
                <a:spcPct val="90000"/>
              </a:lnSpc>
            </a:pPr>
            <a:r>
              <a:rPr lang="en-US" altLang="cs-CZ" smtClean="0">
                <a:effectLst/>
              </a:rPr>
              <a:t>established institutes for teacher training</a:t>
            </a:r>
          </a:p>
          <a:p>
            <a:pPr>
              <a:lnSpc>
                <a:spcPct val="90000"/>
              </a:lnSpc>
            </a:pPr>
            <a:r>
              <a:rPr lang="en-US" altLang="cs-CZ" smtClean="0">
                <a:effectLst/>
              </a:rPr>
              <a:t>after 1790 disturbances </a:t>
            </a:r>
            <a:r>
              <a:rPr lang="cs-CZ" altLang="cs-CZ" smtClean="0">
                <a:effectLst/>
              </a:rPr>
              <a:t>of </a:t>
            </a:r>
            <a:r>
              <a:rPr lang="en-US" altLang="cs-CZ" smtClean="0">
                <a:effectLst/>
              </a:rPr>
              <a:t>school</a:t>
            </a:r>
            <a:r>
              <a:rPr lang="cs-CZ" altLang="cs-CZ" smtClean="0">
                <a:effectLst/>
              </a:rPr>
              <a:t>,</a:t>
            </a:r>
            <a:r>
              <a:rPr lang="en-US" altLang="cs-CZ" smtClean="0">
                <a:effectLst/>
              </a:rPr>
              <a:t> education unimportant</a:t>
            </a:r>
          </a:p>
          <a:p>
            <a:pPr>
              <a:lnSpc>
                <a:spcPct val="90000"/>
              </a:lnSpc>
            </a:pPr>
            <a:r>
              <a:rPr lang="en-US" altLang="cs-CZ" smtClean="0">
                <a:effectLst/>
              </a:rPr>
              <a:t>1848 revolution - created Ministry of Education, education reform, 8-class high school, graduation exam</a:t>
            </a:r>
            <a:r>
              <a:rPr lang="cs-CZ" altLang="cs-CZ" smtClean="0">
                <a:effectLst/>
              </a:rPr>
              <a:t> </a:t>
            </a:r>
          </a:p>
          <a:p>
            <a:pPr>
              <a:lnSpc>
                <a:spcPct val="90000"/>
              </a:lnSpc>
            </a:pPr>
            <a:endParaRPr lang="cs-CZ" altLang="cs-CZ" smtClean="0">
              <a:effectLst/>
            </a:endParaRPr>
          </a:p>
        </p:txBody>
      </p:sp>
      <p:sp>
        <p:nvSpPr>
          <p:cNvPr id="4" name="Nadpis 4"/>
          <p:cNvSpPr txBox="1">
            <a:spLocks/>
          </p:cNvSpPr>
          <p:nvPr/>
        </p:nvSpPr>
        <p:spPr bwMode="auto">
          <a:xfrm>
            <a:off x="454025" y="381000"/>
            <a:ext cx="8510588" cy="1325563"/>
          </a:xfrm>
          <a:prstGeom prst="rect">
            <a:avLst/>
          </a:prstGeom>
          <a:noFill/>
          <a:ln w="9525">
            <a:noFill/>
            <a:miter lim="800000"/>
            <a:headEnd/>
            <a:tailEnd/>
          </a:ln>
          <a:effectLst/>
        </p:spPr>
        <p:txBody>
          <a:bodyPr anchor="ctr"/>
          <a:lstStyle/>
          <a:p>
            <a:pPr algn="ctr" eaLnBrk="0" hangingPunct="0">
              <a:defRPr/>
            </a:pPr>
            <a:r>
              <a:rPr lang="en-US" sz="4400" kern="0" dirty="0">
                <a:solidFill>
                  <a:schemeClr val="tx2"/>
                </a:solidFill>
                <a:effectLst>
                  <a:outerShdw blurRad="38100" dist="38100" dir="2700000" algn="tl">
                    <a:srgbClr val="000000"/>
                  </a:outerShdw>
                </a:effectLst>
                <a:latin typeface="+mj-lt"/>
                <a:ea typeface="+mj-ea"/>
                <a:cs typeface="+mj-cs"/>
              </a:rPr>
              <a:t>Education in the period 1770-1848</a:t>
            </a:r>
            <a:endParaRPr lang="cs-CZ" sz="4400" kern="0" dirty="0">
              <a:solidFill>
                <a:schemeClr val="tx2"/>
              </a:solidFill>
              <a:effectLst>
                <a:outerShdw blurRad="38100" dist="38100" dir="2700000" algn="tl">
                  <a:srgbClr val="000000"/>
                </a:outerShdw>
              </a:effectLst>
              <a:latin typeface="+mj-lt"/>
              <a:ea typeface="+mj-ea"/>
              <a:cs typeface="+mj-cs"/>
            </a:endParaRPr>
          </a:p>
        </p:txBody>
      </p:sp>
    </p:spTree>
    <p:extLst>
      <p:ext uri="{BB962C8B-B14F-4D97-AF65-F5344CB8AC3E}">
        <p14:creationId xmlns:p14="http://schemas.microsoft.com/office/powerpoint/2010/main" val="2758674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en-US" dirty="0" smtClean="0"/>
              <a:t>Education in the period 1849 - 1869</a:t>
            </a:r>
            <a:endParaRPr lang="cs-CZ" dirty="0" smtClean="0"/>
          </a:p>
        </p:txBody>
      </p:sp>
      <p:sp>
        <p:nvSpPr>
          <p:cNvPr id="3" name="Zástupný symbol pro obsah 2"/>
          <p:cNvSpPr>
            <a:spLocks noGrp="1"/>
          </p:cNvSpPr>
          <p:nvPr>
            <p:ph idx="1"/>
          </p:nvPr>
        </p:nvSpPr>
        <p:spPr>
          <a:xfrm>
            <a:off x="323850" y="1557338"/>
            <a:ext cx="8540750" cy="4422775"/>
          </a:xfrm>
        </p:spPr>
        <p:txBody>
          <a:bodyPr/>
          <a:lstStyle/>
          <a:p>
            <a:pPr>
              <a:defRPr/>
            </a:pPr>
            <a:r>
              <a:rPr lang="cs-CZ" sz="2800" dirty="0" smtClean="0">
                <a:effectLst/>
              </a:rPr>
              <a:t>1869 - </a:t>
            </a:r>
            <a:r>
              <a:rPr lang="en-US" sz="2800" dirty="0" err="1" smtClean="0">
                <a:effectLst/>
              </a:rPr>
              <a:t>Hasner</a:t>
            </a:r>
            <a:r>
              <a:rPr lang="en-US" sz="2800" dirty="0" smtClean="0">
                <a:effectLst/>
              </a:rPr>
              <a:t> Act </a:t>
            </a:r>
          </a:p>
          <a:p>
            <a:pPr>
              <a:defRPr/>
            </a:pPr>
            <a:r>
              <a:rPr lang="en-US" sz="2800" dirty="0" smtClean="0">
                <a:effectLst/>
              </a:rPr>
              <a:t>System of National Education (elementary and secondary schools)</a:t>
            </a:r>
          </a:p>
          <a:p>
            <a:pPr>
              <a:defRPr/>
            </a:pPr>
            <a:r>
              <a:rPr lang="en-US" sz="2800" dirty="0" smtClean="0">
                <a:effectLst/>
              </a:rPr>
              <a:t>6 to 14 years - the obligation of eight years of schooling</a:t>
            </a:r>
            <a:r>
              <a:rPr lang="cs-CZ" sz="2800" dirty="0" smtClean="0">
                <a:effectLst/>
              </a:rPr>
              <a:t>	</a:t>
            </a:r>
          </a:p>
          <a:p>
            <a:pPr>
              <a:defRPr/>
            </a:pPr>
            <a:r>
              <a:rPr lang="en-US" sz="2800" dirty="0" smtClean="0">
                <a:effectLst/>
              </a:rPr>
              <a:t>Research and teaching are free.</a:t>
            </a:r>
          </a:p>
          <a:p>
            <a:pPr>
              <a:buFont typeface="Wingdings" panose="05000000000000000000" pitchFamily="2" charset="2"/>
              <a:buNone/>
              <a:defRPr/>
            </a:pPr>
            <a:r>
              <a:rPr lang="cs-CZ" sz="2800" dirty="0" smtClean="0">
                <a:effectLst/>
              </a:rPr>
              <a:t>	</a:t>
            </a:r>
            <a:r>
              <a:rPr lang="en-US" sz="2800" dirty="0" smtClean="0">
                <a:effectLst/>
              </a:rPr>
              <a:t>The religious education takes care of </a:t>
            </a:r>
            <a:r>
              <a:rPr lang="cs-CZ" sz="2800" dirty="0" smtClean="0">
                <a:effectLst/>
              </a:rPr>
              <a:t>c</a:t>
            </a:r>
            <a:r>
              <a:rPr lang="en-US" sz="2800" dirty="0" err="1" smtClean="0">
                <a:effectLst/>
              </a:rPr>
              <a:t>hurch</a:t>
            </a:r>
            <a:endParaRPr lang="en-US" sz="2800" dirty="0" smtClean="0">
              <a:effectLst/>
            </a:endParaRPr>
          </a:p>
          <a:p>
            <a:pPr>
              <a:buFont typeface="Wingdings" panose="05000000000000000000" pitchFamily="2" charset="2"/>
              <a:buNone/>
              <a:defRPr/>
            </a:pPr>
            <a:r>
              <a:rPr lang="cs-CZ" sz="2800" dirty="0" smtClean="0">
                <a:effectLst/>
              </a:rPr>
              <a:t>	</a:t>
            </a:r>
            <a:r>
              <a:rPr lang="en-US" sz="2800" dirty="0" smtClean="0">
                <a:effectLst/>
              </a:rPr>
              <a:t>Languages (Czech and German languages are equal.</a:t>
            </a:r>
          </a:p>
          <a:p>
            <a:pPr>
              <a:defRPr/>
            </a:pPr>
            <a:r>
              <a:rPr lang="en-US" sz="2800" dirty="0" smtClean="0">
                <a:effectLst/>
              </a:rPr>
              <a:t>Supervision and control - provincial, district and local school board.</a:t>
            </a:r>
            <a:endParaRPr lang="cs-CZ" sz="2800" dirty="0" smtClean="0"/>
          </a:p>
        </p:txBody>
      </p:sp>
    </p:spTree>
    <p:extLst>
      <p:ext uri="{BB962C8B-B14F-4D97-AF65-F5344CB8AC3E}">
        <p14:creationId xmlns:p14="http://schemas.microsoft.com/office/powerpoint/2010/main" val="3714854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defRPr/>
            </a:pPr>
            <a:r>
              <a:rPr lang="cs-CZ" b="1" dirty="0" err="1" smtClean="0"/>
              <a:t>Teachers</a:t>
            </a:r>
            <a:endParaRPr lang="cs-CZ" b="1" dirty="0" smtClean="0"/>
          </a:p>
        </p:txBody>
      </p:sp>
      <p:sp>
        <p:nvSpPr>
          <p:cNvPr id="24579" name="Rectangle 3"/>
          <p:cNvSpPr>
            <a:spLocks noGrp="1" noRot="1" noChangeArrowheads="1"/>
          </p:cNvSpPr>
          <p:nvPr>
            <p:ph type="body" idx="1"/>
          </p:nvPr>
        </p:nvSpPr>
        <p:spPr/>
        <p:txBody>
          <a:bodyPr/>
          <a:lstStyle/>
          <a:p>
            <a:pPr>
              <a:lnSpc>
                <a:spcPct val="90000"/>
              </a:lnSpc>
            </a:pPr>
            <a:r>
              <a:rPr lang="en-US" altLang="cs-CZ" sz="2800" smtClean="0">
                <a:effectLst/>
              </a:rPr>
              <a:t>prescribed tests of teaching competence</a:t>
            </a:r>
          </a:p>
          <a:p>
            <a:pPr>
              <a:lnSpc>
                <a:spcPct val="90000"/>
              </a:lnSpc>
            </a:pPr>
            <a:r>
              <a:rPr lang="en-US" altLang="cs-CZ" sz="2800" smtClean="0">
                <a:effectLst/>
              </a:rPr>
              <a:t>maximum time 30 hours per week</a:t>
            </a:r>
          </a:p>
          <a:p>
            <a:pPr>
              <a:lnSpc>
                <a:spcPct val="90000"/>
              </a:lnSpc>
            </a:pPr>
            <a:r>
              <a:rPr lang="en-US" altLang="cs-CZ" sz="2800" smtClean="0">
                <a:effectLst/>
              </a:rPr>
              <a:t>the highest number of students in class 80</a:t>
            </a:r>
          </a:p>
          <a:p>
            <a:pPr>
              <a:lnSpc>
                <a:spcPct val="90000"/>
              </a:lnSpc>
            </a:pPr>
            <a:r>
              <a:rPr lang="cs-CZ" altLang="cs-CZ" sz="2800" smtClean="0">
                <a:effectLst/>
              </a:rPr>
              <a:t>e</a:t>
            </a:r>
            <a:r>
              <a:rPr lang="en-US" altLang="cs-CZ" sz="2800" smtClean="0">
                <a:effectLst/>
              </a:rPr>
              <a:t>ducation at four-year teacher training institutes, the cost paid by the state</a:t>
            </a:r>
          </a:p>
          <a:p>
            <a:pPr>
              <a:lnSpc>
                <a:spcPct val="90000"/>
              </a:lnSpc>
            </a:pPr>
            <a:r>
              <a:rPr lang="en-US" altLang="cs-CZ" sz="2800" smtClean="0">
                <a:effectLst/>
              </a:rPr>
              <a:t>test </a:t>
            </a:r>
            <a:r>
              <a:rPr lang="cs-CZ" altLang="cs-CZ" sz="2800" smtClean="0">
                <a:effectLst/>
              </a:rPr>
              <a:t>of adulhood </a:t>
            </a:r>
            <a:r>
              <a:rPr lang="en-US" altLang="cs-CZ" sz="2800" smtClean="0">
                <a:effectLst/>
              </a:rPr>
              <a:t>= function </a:t>
            </a:r>
            <a:r>
              <a:rPr lang="cs-CZ" altLang="cs-CZ" sz="2800" smtClean="0">
                <a:effectLst/>
              </a:rPr>
              <a:t>not regular teacher</a:t>
            </a:r>
            <a:endParaRPr lang="en-US" altLang="cs-CZ" sz="2800" smtClean="0">
              <a:effectLst/>
            </a:endParaRPr>
          </a:p>
          <a:p>
            <a:pPr>
              <a:lnSpc>
                <a:spcPct val="90000"/>
              </a:lnSpc>
            </a:pPr>
            <a:r>
              <a:rPr lang="en-US" altLang="cs-CZ" sz="2800" smtClean="0">
                <a:effectLst/>
              </a:rPr>
              <a:t>after a 2-year teacher qualification practice exam and gain </a:t>
            </a:r>
            <a:r>
              <a:rPr lang="cs-CZ" altLang="cs-CZ" sz="2800" smtClean="0">
                <a:effectLst/>
              </a:rPr>
              <a:t>regular teacher</a:t>
            </a:r>
            <a:endParaRPr lang="en-US" altLang="cs-CZ" sz="2800" smtClean="0">
              <a:effectLst/>
            </a:endParaRPr>
          </a:p>
          <a:p>
            <a:pPr>
              <a:lnSpc>
                <a:spcPct val="90000"/>
              </a:lnSpc>
            </a:pPr>
            <a:r>
              <a:rPr lang="en-US" altLang="cs-CZ" sz="2800" smtClean="0">
                <a:effectLst/>
              </a:rPr>
              <a:t>after a 3-year practice exam eligibility for special municipal school as a specialist teacher</a:t>
            </a:r>
          </a:p>
          <a:p>
            <a:pPr>
              <a:lnSpc>
                <a:spcPct val="90000"/>
              </a:lnSpc>
            </a:pPr>
            <a:r>
              <a:rPr lang="en-US" altLang="cs-CZ" sz="2800" smtClean="0">
                <a:effectLst/>
              </a:rPr>
              <a:t>celibacy </a:t>
            </a:r>
            <a:r>
              <a:rPr lang="cs-CZ" altLang="cs-CZ" sz="2800" smtClean="0">
                <a:effectLst/>
              </a:rPr>
              <a:t>women </a:t>
            </a:r>
            <a:r>
              <a:rPr lang="en-US" altLang="cs-CZ" sz="2800" smtClean="0">
                <a:effectLst/>
              </a:rPr>
              <a:t>teachers - not to marry</a:t>
            </a:r>
            <a:endParaRPr lang="cs-CZ" altLang="cs-CZ" sz="2800" smtClean="0">
              <a:effectLst/>
            </a:endParaRPr>
          </a:p>
        </p:txBody>
      </p:sp>
    </p:spTree>
    <p:extLst>
      <p:ext uri="{BB962C8B-B14F-4D97-AF65-F5344CB8AC3E}">
        <p14:creationId xmlns:p14="http://schemas.microsoft.com/office/powerpoint/2010/main" val="3086655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err="1" smtClean="0"/>
              <a:t>Alternative</a:t>
            </a:r>
            <a:r>
              <a:rPr lang="cs-CZ" dirty="0" smtClean="0"/>
              <a:t> </a:t>
            </a:r>
            <a:r>
              <a:rPr lang="cs-CZ" dirty="0" err="1" smtClean="0"/>
              <a:t>Education</a:t>
            </a:r>
            <a:endParaRPr lang="cs-CZ" dirty="0"/>
          </a:p>
        </p:txBody>
      </p:sp>
      <p:sp>
        <p:nvSpPr>
          <p:cNvPr id="3" name="Zástupný symbol pro obsah 2"/>
          <p:cNvSpPr>
            <a:spLocks noGrp="1"/>
          </p:cNvSpPr>
          <p:nvPr>
            <p:ph idx="1"/>
          </p:nvPr>
        </p:nvSpPr>
        <p:spPr/>
        <p:txBody>
          <a:bodyPr/>
          <a:lstStyle/>
          <a:p>
            <a:pPr>
              <a:defRPr/>
            </a:pPr>
            <a:r>
              <a:rPr lang="cs-CZ" dirty="0" err="1" smtClean="0"/>
              <a:t>the</a:t>
            </a:r>
            <a:r>
              <a:rPr lang="cs-CZ" dirty="0" smtClean="0"/>
              <a:t> basic idea - </a:t>
            </a:r>
            <a:r>
              <a:rPr lang="cs-CZ" dirty="0" err="1" smtClean="0"/>
              <a:t>reform</a:t>
            </a:r>
            <a:r>
              <a:rPr lang="cs-CZ" dirty="0" smtClean="0"/>
              <a:t> </a:t>
            </a:r>
            <a:r>
              <a:rPr lang="cs-CZ" dirty="0" err="1" smtClean="0"/>
              <a:t>education</a:t>
            </a:r>
            <a:endParaRPr lang="cs-CZ" dirty="0" smtClean="0"/>
          </a:p>
          <a:p>
            <a:pPr>
              <a:defRPr/>
            </a:pPr>
            <a:r>
              <a:rPr lang="cs-CZ" dirty="0" smtClean="0"/>
              <a:t>Rudolf Steiner - </a:t>
            </a:r>
            <a:r>
              <a:rPr lang="cs-CZ" dirty="0" err="1" smtClean="0"/>
              <a:t>Waldorf</a:t>
            </a:r>
            <a:r>
              <a:rPr lang="cs-CZ" dirty="0" smtClean="0"/>
              <a:t> </a:t>
            </a:r>
            <a:r>
              <a:rPr lang="cs-CZ" dirty="0" err="1" smtClean="0"/>
              <a:t>School</a:t>
            </a:r>
            <a:endParaRPr lang="cs-CZ" dirty="0" smtClean="0"/>
          </a:p>
          <a:p>
            <a:pPr>
              <a:defRPr/>
            </a:pPr>
            <a:r>
              <a:rPr lang="cs-CZ" dirty="0" smtClean="0"/>
              <a:t>Maria </a:t>
            </a:r>
            <a:r>
              <a:rPr lang="cs-CZ" dirty="0" err="1" smtClean="0"/>
              <a:t>Montessori</a:t>
            </a:r>
            <a:r>
              <a:rPr lang="cs-CZ" dirty="0" smtClean="0"/>
              <a:t> - </a:t>
            </a:r>
            <a:r>
              <a:rPr lang="cs-CZ" dirty="0" err="1" smtClean="0"/>
              <a:t>Montessori</a:t>
            </a:r>
            <a:r>
              <a:rPr lang="cs-CZ" dirty="0" smtClean="0"/>
              <a:t> </a:t>
            </a:r>
            <a:r>
              <a:rPr lang="cs-CZ" dirty="0" err="1" smtClean="0"/>
              <a:t>School</a:t>
            </a:r>
            <a:endParaRPr lang="cs-CZ" dirty="0" smtClean="0"/>
          </a:p>
          <a:p>
            <a:pPr>
              <a:defRPr/>
            </a:pPr>
            <a:r>
              <a:rPr lang="cs-CZ" dirty="0" smtClean="0"/>
              <a:t>Helen </a:t>
            </a:r>
            <a:r>
              <a:rPr lang="cs-CZ" dirty="0" err="1" smtClean="0"/>
              <a:t>Parkhurst</a:t>
            </a:r>
            <a:r>
              <a:rPr lang="cs-CZ" dirty="0" smtClean="0"/>
              <a:t> - Dalton </a:t>
            </a:r>
            <a:r>
              <a:rPr lang="cs-CZ" dirty="0" err="1" smtClean="0"/>
              <a:t>Plan</a:t>
            </a:r>
            <a:endParaRPr lang="cs-CZ" dirty="0" smtClean="0"/>
          </a:p>
          <a:p>
            <a:pPr>
              <a:defRPr/>
            </a:pPr>
            <a:r>
              <a:rPr lang="cs-CZ" dirty="0" smtClean="0"/>
              <a:t>Celestin </a:t>
            </a:r>
            <a:r>
              <a:rPr lang="cs-CZ" dirty="0" err="1" smtClean="0"/>
              <a:t>Freinet</a:t>
            </a:r>
            <a:r>
              <a:rPr lang="cs-CZ" dirty="0" smtClean="0"/>
              <a:t> - </a:t>
            </a:r>
            <a:r>
              <a:rPr lang="cs-CZ" dirty="0" err="1" smtClean="0"/>
              <a:t>Work</a:t>
            </a:r>
            <a:r>
              <a:rPr lang="cs-CZ" dirty="0" smtClean="0"/>
              <a:t> </a:t>
            </a:r>
            <a:r>
              <a:rPr lang="cs-CZ" dirty="0" err="1" smtClean="0"/>
              <a:t>School</a:t>
            </a:r>
            <a:endParaRPr lang="cs-CZ" dirty="0" smtClean="0"/>
          </a:p>
          <a:p>
            <a:pPr>
              <a:defRPr/>
            </a:pPr>
            <a:r>
              <a:rPr lang="cs-CZ" dirty="0" smtClean="0"/>
              <a:t>Peter </a:t>
            </a:r>
            <a:r>
              <a:rPr lang="cs-CZ" dirty="0" err="1" smtClean="0"/>
              <a:t>Petersen</a:t>
            </a:r>
            <a:r>
              <a:rPr lang="cs-CZ" dirty="0" smtClean="0"/>
              <a:t> - Jena </a:t>
            </a:r>
            <a:r>
              <a:rPr lang="cs-CZ" dirty="0" err="1" smtClean="0"/>
              <a:t>Plan</a:t>
            </a:r>
            <a:endParaRPr lang="cs-CZ" dirty="0" smtClean="0"/>
          </a:p>
          <a:p>
            <a:pPr>
              <a:defRPr/>
            </a:pPr>
            <a:r>
              <a:rPr lang="cs-CZ" dirty="0" err="1" smtClean="0"/>
              <a:t>Charleton</a:t>
            </a:r>
            <a:r>
              <a:rPr lang="cs-CZ" dirty="0" smtClean="0"/>
              <a:t> </a:t>
            </a:r>
            <a:r>
              <a:rPr lang="cs-CZ" dirty="0" err="1" smtClean="0"/>
              <a:t>Washburn</a:t>
            </a:r>
            <a:r>
              <a:rPr lang="cs-CZ" dirty="0" smtClean="0"/>
              <a:t> – </a:t>
            </a:r>
            <a:r>
              <a:rPr lang="cs-CZ" dirty="0" err="1" smtClean="0"/>
              <a:t>Winnet</a:t>
            </a:r>
            <a:r>
              <a:rPr lang="cs-CZ" dirty="0" smtClean="0"/>
              <a:t> </a:t>
            </a:r>
            <a:r>
              <a:rPr lang="cs-CZ" dirty="0" err="1" smtClean="0"/>
              <a:t>Plan</a:t>
            </a:r>
            <a:endParaRPr lang="cs-CZ" dirty="0"/>
          </a:p>
        </p:txBody>
      </p:sp>
    </p:spTree>
    <p:extLst>
      <p:ext uri="{BB962C8B-B14F-4D97-AF65-F5344CB8AC3E}">
        <p14:creationId xmlns:p14="http://schemas.microsoft.com/office/powerpoint/2010/main" val="4229935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defRPr/>
            </a:pPr>
            <a:r>
              <a:rPr lang="en-US" b="1" dirty="0" smtClean="0"/>
              <a:t>Education in the period 1918 - 1938</a:t>
            </a:r>
            <a:endParaRPr lang="cs-CZ" b="1" dirty="0" smtClean="0"/>
          </a:p>
        </p:txBody>
      </p:sp>
      <p:sp>
        <p:nvSpPr>
          <p:cNvPr id="26627" name="Rectangle 3"/>
          <p:cNvSpPr>
            <a:spLocks noGrp="1" noRot="1" noChangeArrowheads="1"/>
          </p:cNvSpPr>
          <p:nvPr>
            <p:ph type="body" idx="1"/>
          </p:nvPr>
        </p:nvSpPr>
        <p:spPr/>
        <p:txBody>
          <a:bodyPr/>
          <a:lstStyle/>
          <a:p>
            <a:r>
              <a:rPr lang="cs-CZ" altLang="cs-CZ" smtClean="0">
                <a:effectLst/>
              </a:rPr>
              <a:t>1918 - l</a:t>
            </a:r>
            <a:r>
              <a:rPr lang="en-US" altLang="cs-CZ" smtClean="0">
                <a:effectLst/>
              </a:rPr>
              <a:t>aw on the establishment and opening of general and lower secondary schools (Metelk</a:t>
            </a:r>
            <a:r>
              <a:rPr lang="cs-CZ" altLang="cs-CZ" smtClean="0">
                <a:effectLst/>
              </a:rPr>
              <a:t>a</a:t>
            </a:r>
            <a:r>
              <a:rPr lang="en-US" altLang="cs-CZ" smtClean="0">
                <a:effectLst/>
              </a:rPr>
              <a:t> Act) = developing Czech schools</a:t>
            </a:r>
            <a:endParaRPr lang="cs-CZ" altLang="cs-CZ" smtClean="0">
              <a:effectLst/>
            </a:endParaRPr>
          </a:p>
          <a:p>
            <a:endParaRPr lang="cs-CZ" altLang="cs-CZ" smtClean="0">
              <a:effectLst/>
            </a:endParaRPr>
          </a:p>
          <a:p>
            <a:r>
              <a:rPr lang="cs-CZ" altLang="cs-CZ" smtClean="0">
                <a:effectLst/>
              </a:rPr>
              <a:t>1922 – s</a:t>
            </a:r>
            <a:r>
              <a:rPr lang="en-US" altLang="cs-CZ" smtClean="0">
                <a:effectLst/>
              </a:rPr>
              <a:t>mall </a:t>
            </a:r>
            <a:r>
              <a:rPr lang="cs-CZ" altLang="cs-CZ" smtClean="0">
                <a:effectLst/>
              </a:rPr>
              <a:t>e</a:t>
            </a:r>
            <a:r>
              <a:rPr lang="en-US" altLang="cs-CZ" smtClean="0">
                <a:effectLst/>
              </a:rPr>
              <a:t>ducation </a:t>
            </a:r>
            <a:r>
              <a:rPr lang="cs-CZ" altLang="cs-CZ" smtClean="0">
                <a:effectLst/>
              </a:rPr>
              <a:t>a</a:t>
            </a:r>
            <a:r>
              <a:rPr lang="en-US" altLang="cs-CZ" smtClean="0">
                <a:effectLst/>
              </a:rPr>
              <a:t>ct (obligation of eight years of schooling, reducing the number of pupils in classes </a:t>
            </a:r>
            <a:r>
              <a:rPr lang="cs-CZ" altLang="cs-CZ" smtClean="0">
                <a:effectLst/>
              </a:rPr>
              <a:t>to </a:t>
            </a:r>
            <a:r>
              <a:rPr lang="en-US" altLang="cs-CZ" smtClean="0">
                <a:effectLst/>
              </a:rPr>
              <a:t>65, eventually 70, recognition of the equality of male and female teachers)</a:t>
            </a:r>
            <a:endParaRPr lang="cs-CZ" altLang="cs-CZ" smtClean="0">
              <a:effectLst/>
            </a:endParaRPr>
          </a:p>
        </p:txBody>
      </p:sp>
    </p:spTree>
    <p:extLst>
      <p:ext uri="{BB962C8B-B14F-4D97-AF65-F5344CB8AC3E}">
        <p14:creationId xmlns:p14="http://schemas.microsoft.com/office/powerpoint/2010/main" val="462539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r>
              <a:rPr lang="en-US" b="1" dirty="0" smtClean="0"/>
              <a:t>Education in the period 1918 - 1938</a:t>
            </a:r>
            <a:endParaRPr lang="cs-CZ" b="1" dirty="0" smtClean="0"/>
          </a:p>
        </p:txBody>
      </p:sp>
      <p:sp>
        <p:nvSpPr>
          <p:cNvPr id="27651" name="Rectangle 4"/>
          <p:cNvSpPr>
            <a:spLocks noGrp="1" noRot="1" noChangeArrowheads="1"/>
          </p:cNvSpPr>
          <p:nvPr>
            <p:ph type="body" sz="half" idx="1"/>
          </p:nvPr>
        </p:nvSpPr>
        <p:spPr>
          <a:xfrm>
            <a:off x="323850" y="1844675"/>
            <a:ext cx="8586788" cy="4422775"/>
          </a:xfrm>
        </p:spPr>
        <p:txBody>
          <a:bodyPr/>
          <a:lstStyle/>
          <a:p>
            <a:r>
              <a:rPr lang="cs-CZ" altLang="cs-CZ" smtClean="0">
                <a:effectLst/>
              </a:rPr>
              <a:t>1923 – </a:t>
            </a:r>
            <a:r>
              <a:rPr lang="en-US" altLang="cs-CZ" smtClean="0">
                <a:effectLst/>
              </a:rPr>
              <a:t>a new curriculum for elementary and secondary schools</a:t>
            </a:r>
          </a:p>
          <a:p>
            <a:r>
              <a:rPr lang="en-US" altLang="cs-CZ" smtClean="0">
                <a:effectLst/>
              </a:rPr>
              <a:t>increase in graduates, increase the number of schools, higher number of university students</a:t>
            </a:r>
          </a:p>
          <a:p>
            <a:r>
              <a:rPr lang="en-US" altLang="cs-CZ" smtClean="0">
                <a:effectLst/>
              </a:rPr>
              <a:t>experimental schools - about 50</a:t>
            </a:r>
            <a:r>
              <a:rPr lang="cs-CZ" altLang="cs-CZ" smtClean="0">
                <a:effectLst/>
              </a:rPr>
              <a:t>,</a:t>
            </a:r>
            <a:r>
              <a:rPr lang="en-US" altLang="cs-CZ" smtClean="0">
                <a:effectLst/>
              </a:rPr>
              <a:t> Krch, Havr</a:t>
            </a:r>
            <a:r>
              <a:rPr lang="cs-CZ" altLang="cs-CZ" smtClean="0">
                <a:effectLst/>
              </a:rPr>
              <a:t>á</a:t>
            </a:r>
            <a:r>
              <a:rPr lang="en-US" altLang="cs-CZ" smtClean="0">
                <a:effectLst/>
              </a:rPr>
              <a:t>nek, Štorch</a:t>
            </a:r>
          </a:p>
          <a:p>
            <a:r>
              <a:rPr lang="en-US" altLang="cs-CZ" smtClean="0">
                <a:effectLst/>
              </a:rPr>
              <a:t>Reform School - Příhoda</a:t>
            </a:r>
            <a:endParaRPr lang="cs-CZ" altLang="cs-CZ" smtClean="0">
              <a:effectLst/>
            </a:endParaRPr>
          </a:p>
          <a:p>
            <a:endParaRPr lang="cs-CZ" altLang="cs-CZ" smtClean="0">
              <a:effectLst/>
            </a:endParaRPr>
          </a:p>
          <a:p>
            <a:r>
              <a:rPr lang="cs-CZ" altLang="cs-CZ" smtClean="0">
                <a:effectLst/>
              </a:rPr>
              <a:t>1939 – </a:t>
            </a:r>
            <a:r>
              <a:rPr lang="en-US" altLang="cs-CZ" smtClean="0">
                <a:effectLst/>
              </a:rPr>
              <a:t>closure of universities, education Germanized</a:t>
            </a:r>
            <a:endParaRPr lang="cs-CZ" altLang="cs-CZ" smtClean="0">
              <a:effectLst/>
            </a:endParaRPr>
          </a:p>
        </p:txBody>
      </p:sp>
    </p:spTree>
    <p:extLst>
      <p:ext uri="{BB962C8B-B14F-4D97-AF65-F5344CB8AC3E}">
        <p14:creationId xmlns:p14="http://schemas.microsoft.com/office/powerpoint/2010/main" val="1909505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defRPr/>
            </a:pPr>
            <a:r>
              <a:rPr lang="en-US" b="1" dirty="0" smtClean="0"/>
              <a:t>Education in the period 1945 - now</a:t>
            </a:r>
            <a:endParaRPr lang="cs-CZ" b="1" dirty="0" smtClean="0"/>
          </a:p>
        </p:txBody>
      </p:sp>
      <p:sp>
        <p:nvSpPr>
          <p:cNvPr id="24579" name="Rectangle 3"/>
          <p:cNvSpPr>
            <a:spLocks noGrp="1" noRot="1" noChangeArrowheads="1"/>
          </p:cNvSpPr>
          <p:nvPr>
            <p:ph type="body" idx="1"/>
          </p:nvPr>
        </p:nvSpPr>
        <p:spPr>
          <a:xfrm>
            <a:off x="301625" y="1676400"/>
            <a:ext cx="8540750" cy="5181600"/>
          </a:xfrm>
        </p:spPr>
        <p:txBody>
          <a:bodyPr/>
          <a:lstStyle/>
          <a:p>
            <a:pPr eaLnBrk="1" hangingPunct="1">
              <a:defRPr/>
            </a:pPr>
            <a:r>
              <a:rPr lang="cs-CZ" dirty="0" smtClean="0"/>
              <a:t>1945 – r</a:t>
            </a:r>
            <a:r>
              <a:rPr lang="en-US" dirty="0" err="1" smtClean="0"/>
              <a:t>eturn</a:t>
            </a:r>
            <a:r>
              <a:rPr lang="en-US" dirty="0" smtClean="0"/>
              <a:t> to </a:t>
            </a:r>
            <a:r>
              <a:rPr lang="cs-CZ" dirty="0" smtClean="0"/>
              <a:t>f</a:t>
            </a:r>
            <a:r>
              <a:rPr lang="en-US" dirty="0" err="1" smtClean="0"/>
              <a:t>ree</a:t>
            </a:r>
            <a:r>
              <a:rPr lang="en-US" dirty="0" smtClean="0"/>
              <a:t> </a:t>
            </a:r>
            <a:r>
              <a:rPr lang="cs-CZ" dirty="0" smtClean="0"/>
              <a:t>c</a:t>
            </a:r>
            <a:r>
              <a:rPr lang="en-US" dirty="0" err="1" smtClean="0"/>
              <a:t>zech</a:t>
            </a:r>
            <a:r>
              <a:rPr lang="en-US" dirty="0" smtClean="0"/>
              <a:t> education system</a:t>
            </a:r>
          </a:p>
          <a:p>
            <a:pPr eaLnBrk="1" hangingPunct="1">
              <a:defRPr/>
            </a:pPr>
            <a:r>
              <a:rPr lang="en-US" dirty="0" smtClean="0"/>
              <a:t>1948 - 1989 - </a:t>
            </a:r>
            <a:r>
              <a:rPr lang="cs-CZ" dirty="0" smtClean="0"/>
              <a:t>s</a:t>
            </a:r>
            <a:r>
              <a:rPr lang="en-US" dirty="0" err="1" smtClean="0"/>
              <a:t>ocialist</a:t>
            </a:r>
            <a:r>
              <a:rPr lang="en-US" dirty="0" smtClean="0"/>
              <a:t> school, methodical manuals, inspiration </a:t>
            </a:r>
            <a:r>
              <a:rPr lang="cs-CZ" dirty="0" err="1" smtClean="0"/>
              <a:t>at</a:t>
            </a:r>
            <a:r>
              <a:rPr lang="cs-CZ" dirty="0" smtClean="0"/>
              <a:t> </a:t>
            </a:r>
            <a:r>
              <a:rPr lang="en-US" dirty="0" smtClean="0"/>
              <a:t>USSR (</a:t>
            </a:r>
            <a:r>
              <a:rPr lang="en-US" dirty="0" err="1" smtClean="0"/>
              <a:t>Makarenko</a:t>
            </a:r>
            <a:r>
              <a:rPr lang="en-US" dirty="0" smtClean="0"/>
              <a:t>)</a:t>
            </a:r>
          </a:p>
          <a:p>
            <a:pPr eaLnBrk="1" hangingPunct="1">
              <a:defRPr/>
            </a:pPr>
            <a:r>
              <a:rPr lang="en-US" dirty="0" smtClean="0"/>
              <a:t>After 1989 - a return to free school</a:t>
            </a:r>
            <a:r>
              <a:rPr lang="cs-CZ" dirty="0" smtClean="0"/>
              <a:t>, </a:t>
            </a:r>
            <a:r>
              <a:rPr lang="cs-CZ" dirty="0" err="1" smtClean="0"/>
              <a:t>inspiration</a:t>
            </a:r>
            <a:r>
              <a:rPr lang="cs-CZ" dirty="0" smtClean="0"/>
              <a:t> in </a:t>
            </a:r>
            <a:r>
              <a:rPr lang="cs-CZ" dirty="0" err="1" smtClean="0"/>
              <a:t>alternative</a:t>
            </a:r>
            <a:r>
              <a:rPr lang="cs-CZ" dirty="0" smtClean="0"/>
              <a:t> </a:t>
            </a:r>
            <a:r>
              <a:rPr lang="cs-CZ" dirty="0" err="1" smtClean="0"/>
              <a:t>education</a:t>
            </a:r>
            <a:endParaRPr lang="cs-CZ" dirty="0" smtClean="0"/>
          </a:p>
        </p:txBody>
      </p:sp>
    </p:spTree>
    <p:extLst>
      <p:ext uri="{BB962C8B-B14F-4D97-AF65-F5344CB8AC3E}">
        <p14:creationId xmlns:p14="http://schemas.microsoft.com/office/powerpoint/2010/main" val="412836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cs-CZ" dirty="0" err="1" smtClean="0"/>
              <a:t>Prehistory</a:t>
            </a:r>
            <a:endParaRPr lang="cs-CZ" dirty="0" smtClean="0"/>
          </a:p>
        </p:txBody>
      </p:sp>
      <p:sp>
        <p:nvSpPr>
          <p:cNvPr id="6147" name="Rectangle 3"/>
          <p:cNvSpPr>
            <a:spLocks noGrp="1" noRot="1" noChangeArrowheads="1"/>
          </p:cNvSpPr>
          <p:nvPr>
            <p:ph type="body" idx="1"/>
          </p:nvPr>
        </p:nvSpPr>
        <p:spPr/>
        <p:txBody>
          <a:bodyPr/>
          <a:lstStyle/>
          <a:p>
            <a:pPr eaLnBrk="1" hangingPunct="1">
              <a:defRPr/>
            </a:pPr>
            <a:r>
              <a:rPr lang="en-US" sz="2800" dirty="0" smtClean="0"/>
              <a:t>Acquiring skills of adults.</a:t>
            </a:r>
          </a:p>
          <a:p>
            <a:pPr eaLnBrk="1" hangingPunct="1">
              <a:defRPr/>
            </a:pPr>
            <a:r>
              <a:rPr lang="en-US" sz="2800" dirty="0" smtClean="0"/>
              <a:t>Education versatile through imitation.</a:t>
            </a:r>
          </a:p>
          <a:p>
            <a:pPr eaLnBrk="1" hangingPunct="1">
              <a:defRPr/>
            </a:pPr>
            <a:r>
              <a:rPr lang="en-US" sz="2800" dirty="0" smtClean="0"/>
              <a:t>At first uniform - the same for both boys and girls.</a:t>
            </a:r>
          </a:p>
          <a:p>
            <a:pPr eaLnBrk="1" hangingPunct="1">
              <a:defRPr/>
            </a:pPr>
            <a:endParaRPr lang="en-US" sz="2800" dirty="0" smtClean="0"/>
          </a:p>
          <a:p>
            <a:pPr eaLnBrk="1" hangingPunct="1">
              <a:defRPr/>
            </a:pPr>
            <a:r>
              <a:rPr lang="en-US" sz="2800" dirty="0" smtClean="0"/>
              <a:t>Proof only archaeological excavations</a:t>
            </a:r>
            <a:endParaRPr lang="cs-CZ" sz="2800" dirty="0" smtClean="0"/>
          </a:p>
        </p:txBody>
      </p:sp>
    </p:spTree>
    <p:extLst>
      <p:ext uri="{BB962C8B-B14F-4D97-AF65-F5344CB8AC3E}">
        <p14:creationId xmlns:p14="http://schemas.microsoft.com/office/powerpoint/2010/main" val="2170385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err="1" smtClean="0"/>
              <a:t>Oriental</a:t>
            </a:r>
            <a:r>
              <a:rPr lang="cs-CZ" dirty="0" smtClean="0"/>
              <a:t> </a:t>
            </a:r>
            <a:r>
              <a:rPr lang="cs-CZ" dirty="0" err="1" smtClean="0"/>
              <a:t>Despotism</a:t>
            </a:r>
            <a:endParaRPr lang="cs-CZ" dirty="0"/>
          </a:p>
        </p:txBody>
      </p:sp>
      <p:sp>
        <p:nvSpPr>
          <p:cNvPr id="3" name="Zástupný symbol pro obsah 2"/>
          <p:cNvSpPr>
            <a:spLocks noGrp="1"/>
          </p:cNvSpPr>
          <p:nvPr>
            <p:ph idx="1"/>
          </p:nvPr>
        </p:nvSpPr>
        <p:spPr>
          <a:xfrm>
            <a:off x="250825" y="1412875"/>
            <a:ext cx="8540750" cy="4422775"/>
          </a:xfrm>
        </p:spPr>
        <p:txBody>
          <a:bodyPr/>
          <a:lstStyle/>
          <a:p>
            <a:pPr>
              <a:buFont typeface="Wingdings" panose="05000000000000000000" pitchFamily="2" charset="2"/>
              <a:buNone/>
              <a:defRPr/>
            </a:pPr>
            <a:r>
              <a:rPr lang="cs-CZ" sz="2600" dirty="0" err="1" smtClean="0"/>
              <a:t>Mesopotamia</a:t>
            </a:r>
            <a:endParaRPr lang="cs-CZ" sz="2600" dirty="0" smtClean="0"/>
          </a:p>
          <a:p>
            <a:pPr>
              <a:defRPr/>
            </a:pPr>
            <a:r>
              <a:rPr lang="cs-CZ" sz="2600" dirty="0" err="1" smtClean="0"/>
              <a:t>Scribes</a:t>
            </a:r>
            <a:r>
              <a:rPr lang="cs-CZ" sz="2600" dirty="0" smtClean="0"/>
              <a:t> </a:t>
            </a:r>
            <a:r>
              <a:rPr lang="en-US" sz="2600" dirty="0" smtClean="0"/>
              <a:t>culture</a:t>
            </a:r>
          </a:p>
          <a:p>
            <a:pPr>
              <a:defRPr/>
            </a:pPr>
            <a:r>
              <a:rPr lang="en-US" sz="2600" dirty="0" smtClean="0"/>
              <a:t>Schools only for the descendants of members of the highest social classes </a:t>
            </a:r>
            <a:r>
              <a:rPr lang="cs-CZ" sz="2600" dirty="0" smtClean="0"/>
              <a:t/>
            </a:r>
            <a:br>
              <a:rPr lang="cs-CZ" sz="2600" dirty="0" smtClean="0"/>
            </a:br>
            <a:endParaRPr lang="cs-CZ" sz="2600" dirty="0" smtClean="0"/>
          </a:p>
          <a:p>
            <a:pPr eaLnBrk="1" hangingPunct="1">
              <a:buFont typeface="Wingdings" panose="05000000000000000000" pitchFamily="2" charset="2"/>
              <a:buNone/>
              <a:defRPr/>
            </a:pPr>
            <a:r>
              <a:rPr lang="cs-CZ" sz="2600" dirty="0" smtClean="0"/>
              <a:t>Egypt</a:t>
            </a:r>
          </a:p>
          <a:p>
            <a:pPr eaLnBrk="1" hangingPunct="1">
              <a:defRPr/>
            </a:pPr>
            <a:r>
              <a:rPr lang="en-US" sz="2600" dirty="0" smtClean="0"/>
              <a:t>Complete education for priests and ruler</a:t>
            </a:r>
          </a:p>
          <a:p>
            <a:pPr eaLnBrk="1" hangingPunct="1">
              <a:defRPr/>
            </a:pPr>
            <a:r>
              <a:rPr lang="en-US" sz="2600" dirty="0" smtClean="0"/>
              <a:t>Knowledge of reading and writing, however extend to in the lower layers</a:t>
            </a:r>
          </a:p>
          <a:p>
            <a:pPr eaLnBrk="1" hangingPunct="1">
              <a:defRPr/>
            </a:pPr>
            <a:r>
              <a:rPr lang="en-US" sz="2600" dirty="0" smtClean="0"/>
              <a:t>The aim of education: respect for the truth and order</a:t>
            </a:r>
          </a:p>
          <a:p>
            <a:pPr eaLnBrk="1" hangingPunct="1">
              <a:defRPr/>
            </a:pPr>
            <a:r>
              <a:rPr lang="en-US" sz="2600" dirty="0" smtClean="0"/>
              <a:t>Emphasis on learning memorial</a:t>
            </a:r>
            <a:endParaRPr lang="cs-CZ" sz="2600" dirty="0"/>
          </a:p>
        </p:txBody>
      </p:sp>
    </p:spTree>
    <p:extLst>
      <p:ext uri="{BB962C8B-B14F-4D97-AF65-F5344CB8AC3E}">
        <p14:creationId xmlns:p14="http://schemas.microsoft.com/office/powerpoint/2010/main" val="211884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cs-CZ" dirty="0" err="1" smtClean="0"/>
              <a:t>Guidelines</a:t>
            </a:r>
            <a:r>
              <a:rPr lang="cs-CZ" dirty="0" smtClean="0"/>
              <a:t> </a:t>
            </a:r>
            <a:r>
              <a:rPr lang="cs-CZ" dirty="0" err="1" smtClean="0"/>
              <a:t>at</a:t>
            </a:r>
            <a:r>
              <a:rPr lang="cs-CZ" dirty="0" smtClean="0"/>
              <a:t> </a:t>
            </a:r>
            <a:r>
              <a:rPr lang="cs-CZ" dirty="0" err="1" smtClean="0"/>
              <a:t>Greek</a:t>
            </a:r>
            <a:r>
              <a:rPr lang="cs-CZ" dirty="0" smtClean="0"/>
              <a:t> </a:t>
            </a:r>
            <a:r>
              <a:rPr lang="cs-CZ" dirty="0" err="1" smtClean="0"/>
              <a:t>Education</a:t>
            </a:r>
            <a:endParaRPr lang="cs-CZ" dirty="0" smtClean="0"/>
          </a:p>
        </p:txBody>
      </p:sp>
      <p:sp>
        <p:nvSpPr>
          <p:cNvPr id="6147" name="Rectangle 3"/>
          <p:cNvSpPr>
            <a:spLocks noGrp="1" noRot="1" noChangeArrowheads="1"/>
          </p:cNvSpPr>
          <p:nvPr>
            <p:ph type="body" idx="1"/>
          </p:nvPr>
        </p:nvSpPr>
        <p:spPr>
          <a:xfrm>
            <a:off x="301625" y="1676400"/>
            <a:ext cx="8540750" cy="5181600"/>
          </a:xfrm>
        </p:spPr>
        <p:txBody>
          <a:bodyPr/>
          <a:lstStyle/>
          <a:p>
            <a:pPr eaLnBrk="1" hangingPunct="1">
              <a:defRPr/>
            </a:pPr>
            <a:r>
              <a:rPr lang="cs-CZ" sz="2800" dirty="0" smtClean="0"/>
              <a:t>1.</a:t>
            </a:r>
            <a:r>
              <a:rPr lang="en-US" sz="2800" dirty="0" smtClean="0"/>
              <a:t> gymnastic education - physical training objectives, temperance, self-control (in gymnasiums, </a:t>
            </a:r>
            <a:r>
              <a:rPr lang="en-US" sz="2800" dirty="0" err="1" smtClean="0"/>
              <a:t>palestras</a:t>
            </a:r>
            <a:r>
              <a:rPr lang="en-US" sz="2800" dirty="0" smtClean="0"/>
              <a:t>)</a:t>
            </a:r>
          </a:p>
          <a:p>
            <a:pPr eaLnBrk="1" hangingPunct="1">
              <a:defRPr/>
            </a:pPr>
            <a:r>
              <a:rPr lang="cs-CZ" sz="2800" dirty="0" smtClean="0"/>
              <a:t>2.</a:t>
            </a:r>
            <a:r>
              <a:rPr lang="en-US" sz="2800" dirty="0" smtClean="0"/>
              <a:t> Music education - education of spirit, culminating in philosophical schools</a:t>
            </a:r>
            <a:endParaRPr lang="cs-CZ" sz="2800" dirty="0" smtClean="0"/>
          </a:p>
        </p:txBody>
      </p:sp>
    </p:spTree>
    <p:extLst>
      <p:ext uri="{BB962C8B-B14F-4D97-AF65-F5344CB8AC3E}">
        <p14:creationId xmlns:p14="http://schemas.microsoft.com/office/powerpoint/2010/main" val="1791228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en-US" dirty="0" smtClean="0"/>
              <a:t>Education and training in Sparta</a:t>
            </a:r>
            <a:endParaRPr lang="cs-CZ" dirty="0" smtClean="0"/>
          </a:p>
        </p:txBody>
      </p:sp>
      <p:sp>
        <p:nvSpPr>
          <p:cNvPr id="3" name="Zástupný symbol pro obsah 2"/>
          <p:cNvSpPr>
            <a:spLocks noGrp="1"/>
          </p:cNvSpPr>
          <p:nvPr>
            <p:ph sz="half" idx="1"/>
          </p:nvPr>
        </p:nvSpPr>
        <p:spPr/>
        <p:txBody>
          <a:bodyPr/>
          <a:lstStyle/>
          <a:p>
            <a:pPr eaLnBrk="1" hangingPunct="1">
              <a:defRPr/>
            </a:pPr>
            <a:r>
              <a:rPr lang="en-US" dirty="0" smtClean="0"/>
              <a:t>Education and training focused on training fighters and abiding citizens.</a:t>
            </a:r>
          </a:p>
          <a:p>
            <a:pPr eaLnBrk="1" hangingPunct="1">
              <a:defRPr/>
            </a:pPr>
            <a:r>
              <a:rPr lang="en-US" dirty="0" smtClean="0"/>
              <a:t>The focus was teaching in physical exercises and military training.</a:t>
            </a:r>
          </a:p>
          <a:p>
            <a:pPr eaLnBrk="1" hangingPunct="1">
              <a:defRPr/>
            </a:pPr>
            <a:r>
              <a:rPr lang="en-US" dirty="0" smtClean="0"/>
              <a:t>Reading and writing minimized. </a:t>
            </a:r>
            <a:r>
              <a:rPr lang="cs-CZ" dirty="0" smtClean="0"/>
              <a:t/>
            </a:r>
            <a:br>
              <a:rPr lang="cs-CZ" dirty="0" smtClean="0"/>
            </a:br>
            <a:endParaRPr lang="cs-CZ" dirty="0" smtClean="0"/>
          </a:p>
        </p:txBody>
      </p:sp>
      <p:sp>
        <p:nvSpPr>
          <p:cNvPr id="4" name="Zástupný symbol pro obsah 3"/>
          <p:cNvSpPr>
            <a:spLocks noGrp="1"/>
          </p:cNvSpPr>
          <p:nvPr>
            <p:ph sz="half" idx="2"/>
          </p:nvPr>
        </p:nvSpPr>
        <p:spPr/>
        <p:txBody>
          <a:bodyPr/>
          <a:lstStyle/>
          <a:p>
            <a:pPr eaLnBrk="1" hangingPunct="1">
              <a:defRPr/>
            </a:pPr>
            <a:r>
              <a:rPr lang="en-US" sz="2000" dirty="0" smtClean="0"/>
              <a:t>0-7 years: family</a:t>
            </a:r>
          </a:p>
          <a:p>
            <a:pPr eaLnBrk="1" hangingPunct="1">
              <a:defRPr/>
            </a:pPr>
            <a:r>
              <a:rPr lang="en-US" sz="2000" dirty="0" smtClean="0"/>
              <a:t>7-12 years: running, wrestling, javelin throw, discus, singing + dancing</a:t>
            </a:r>
          </a:p>
          <a:p>
            <a:pPr eaLnBrk="1" hangingPunct="1">
              <a:defRPr/>
            </a:pPr>
            <a:r>
              <a:rPr lang="en-US" sz="2000" dirty="0" smtClean="0"/>
              <a:t>12-15 years: tougher Education</a:t>
            </a:r>
          </a:p>
          <a:p>
            <a:pPr eaLnBrk="1" hangingPunct="1">
              <a:defRPr/>
            </a:pPr>
            <a:r>
              <a:rPr lang="en-US" sz="2000" dirty="0" smtClean="0"/>
              <a:t>15-18: preparation for the fight</a:t>
            </a:r>
          </a:p>
          <a:p>
            <a:pPr eaLnBrk="1" hangingPunct="1">
              <a:defRPr/>
            </a:pPr>
            <a:r>
              <a:rPr lang="en-US" sz="2000" dirty="0" smtClean="0"/>
              <a:t>18-20: </a:t>
            </a:r>
            <a:r>
              <a:rPr lang="en-US" sz="2000" dirty="0" err="1" smtClean="0"/>
              <a:t>kryptie</a:t>
            </a:r>
            <a:r>
              <a:rPr lang="en-US" sz="2000" dirty="0" smtClean="0"/>
              <a:t> = in nature - procured themselves the means of life</a:t>
            </a:r>
          </a:p>
          <a:p>
            <a:pPr eaLnBrk="1" hangingPunct="1">
              <a:defRPr/>
            </a:pPr>
            <a:r>
              <a:rPr lang="en-US" sz="2000" dirty="0" smtClean="0"/>
              <a:t>20-30 years: an active soldier</a:t>
            </a:r>
          </a:p>
          <a:p>
            <a:pPr eaLnBrk="1" hangingPunct="1">
              <a:defRPr/>
            </a:pPr>
            <a:r>
              <a:rPr lang="en-US" sz="2000" dirty="0" smtClean="0"/>
              <a:t>30 years: a private citizen could get married</a:t>
            </a:r>
          </a:p>
          <a:p>
            <a:pPr eaLnBrk="1" hangingPunct="1">
              <a:defRPr/>
            </a:pPr>
            <a:endParaRPr lang="en-US" sz="2000" dirty="0" smtClean="0"/>
          </a:p>
          <a:p>
            <a:pPr eaLnBrk="1" hangingPunct="1">
              <a:defRPr/>
            </a:pPr>
            <a:r>
              <a:rPr lang="en-US" sz="2000" dirty="0" smtClean="0"/>
              <a:t>Girls - similar training as boys (disk, javelin, running, jumping)</a:t>
            </a:r>
            <a:endParaRPr lang="cs-CZ" dirty="0"/>
          </a:p>
        </p:txBody>
      </p:sp>
    </p:spTree>
    <p:extLst>
      <p:ext uri="{BB962C8B-B14F-4D97-AF65-F5344CB8AC3E}">
        <p14:creationId xmlns:p14="http://schemas.microsoft.com/office/powerpoint/2010/main" val="361013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en-US" dirty="0" smtClean="0"/>
              <a:t>Education and training in Athens</a:t>
            </a:r>
            <a:endParaRPr lang="cs-CZ" dirty="0" smtClean="0"/>
          </a:p>
        </p:txBody>
      </p:sp>
      <p:sp>
        <p:nvSpPr>
          <p:cNvPr id="3" name="Zástupný symbol pro obsah 2"/>
          <p:cNvSpPr>
            <a:spLocks noGrp="1"/>
          </p:cNvSpPr>
          <p:nvPr>
            <p:ph sz="half" idx="1"/>
          </p:nvPr>
        </p:nvSpPr>
        <p:spPr/>
        <p:txBody>
          <a:bodyPr/>
          <a:lstStyle/>
          <a:p>
            <a:pPr eaLnBrk="1" hangingPunct="1">
              <a:defRPr/>
            </a:pPr>
            <a:r>
              <a:rPr lang="cs-CZ" sz="2400" dirty="0" smtClean="0"/>
              <a:t>o</a:t>
            </a:r>
            <a:r>
              <a:rPr lang="en-US" sz="2400" dirty="0" err="1" smtClean="0"/>
              <a:t>bjective</a:t>
            </a:r>
            <a:r>
              <a:rPr lang="en-US" sz="2400" dirty="0" smtClean="0"/>
              <a:t>: mental and physical fitness, the harmonious development of the citizen (personality) = </a:t>
            </a:r>
            <a:r>
              <a:rPr lang="en-US" sz="2400" dirty="0" err="1" smtClean="0"/>
              <a:t>kalokagathia</a:t>
            </a:r>
            <a:endParaRPr lang="en-US" sz="2400" dirty="0" smtClean="0"/>
          </a:p>
          <a:p>
            <a:pPr eaLnBrk="1" hangingPunct="1">
              <a:defRPr/>
            </a:pPr>
            <a:r>
              <a:rPr lang="en-US" sz="2400" dirty="0" smtClean="0"/>
              <a:t>education related only to men, women need to look after the family.</a:t>
            </a:r>
          </a:p>
          <a:p>
            <a:pPr eaLnBrk="1" hangingPunct="1">
              <a:defRPr/>
            </a:pPr>
            <a:r>
              <a:rPr lang="en-US" sz="2400" dirty="0" smtClean="0"/>
              <a:t>Great importance to families, but also the development of school education.</a:t>
            </a:r>
            <a:endParaRPr lang="cs-CZ" sz="2400" dirty="0" smtClean="0"/>
          </a:p>
        </p:txBody>
      </p:sp>
      <p:sp>
        <p:nvSpPr>
          <p:cNvPr id="4" name="Zástupný symbol pro obsah 3"/>
          <p:cNvSpPr>
            <a:spLocks noGrp="1"/>
          </p:cNvSpPr>
          <p:nvPr>
            <p:ph sz="half" idx="2"/>
          </p:nvPr>
        </p:nvSpPr>
        <p:spPr/>
        <p:txBody>
          <a:bodyPr/>
          <a:lstStyle/>
          <a:p>
            <a:pPr>
              <a:defRPr/>
            </a:pPr>
            <a:r>
              <a:rPr lang="cs-CZ" sz="2200" dirty="0" smtClean="0"/>
              <a:t>0-7 </a:t>
            </a:r>
            <a:r>
              <a:rPr lang="cs-CZ" sz="2200" dirty="0" err="1" smtClean="0"/>
              <a:t>years</a:t>
            </a:r>
            <a:r>
              <a:rPr lang="cs-CZ" sz="2200" dirty="0" smtClean="0"/>
              <a:t>: </a:t>
            </a:r>
            <a:r>
              <a:rPr lang="cs-CZ" sz="2200" dirty="0" err="1" smtClean="0"/>
              <a:t>education</a:t>
            </a:r>
            <a:r>
              <a:rPr lang="cs-CZ" sz="2200" dirty="0" smtClean="0"/>
              <a:t> in </a:t>
            </a:r>
            <a:r>
              <a:rPr lang="cs-CZ" sz="2200" dirty="0" err="1" smtClean="0"/>
              <a:t>the</a:t>
            </a:r>
            <a:r>
              <a:rPr lang="cs-CZ" sz="2200" dirty="0" smtClean="0"/>
              <a:t> </a:t>
            </a:r>
            <a:r>
              <a:rPr lang="cs-CZ" sz="2200" dirty="0" err="1" smtClean="0"/>
              <a:t>family</a:t>
            </a:r>
            <a:endParaRPr lang="cs-CZ" sz="2200" dirty="0" smtClean="0"/>
          </a:p>
          <a:p>
            <a:pPr>
              <a:defRPr/>
            </a:pPr>
            <a:r>
              <a:rPr lang="cs-CZ" sz="2200" dirty="0" smtClean="0"/>
              <a:t>7-14 </a:t>
            </a:r>
            <a:r>
              <a:rPr lang="cs-CZ" sz="2200" dirty="0" err="1" smtClean="0"/>
              <a:t>years</a:t>
            </a:r>
            <a:r>
              <a:rPr lang="cs-CZ" sz="2200" dirty="0" smtClean="0"/>
              <a:t>: </a:t>
            </a:r>
            <a:r>
              <a:rPr lang="cs-CZ" sz="2200" dirty="0" err="1" smtClean="0"/>
              <a:t>elementary</a:t>
            </a:r>
            <a:r>
              <a:rPr lang="cs-CZ" sz="2200" dirty="0" smtClean="0"/>
              <a:t> </a:t>
            </a:r>
            <a:r>
              <a:rPr lang="cs-CZ" sz="2200" dirty="0" err="1" smtClean="0"/>
              <a:t>education</a:t>
            </a:r>
            <a:endParaRPr lang="cs-CZ" sz="2200" dirty="0" smtClean="0"/>
          </a:p>
          <a:p>
            <a:pPr>
              <a:buFont typeface="Wingdings" panose="05000000000000000000" pitchFamily="2" charset="2"/>
              <a:buNone/>
              <a:defRPr/>
            </a:pPr>
            <a:r>
              <a:rPr lang="cs-CZ" sz="2200" dirty="0" smtClean="0"/>
              <a:t>	- </a:t>
            </a:r>
            <a:r>
              <a:rPr lang="cs-CZ" sz="2200" dirty="0" err="1" smtClean="0"/>
              <a:t>grammar</a:t>
            </a:r>
            <a:r>
              <a:rPr lang="cs-CZ" sz="2200" dirty="0" smtClean="0"/>
              <a:t> </a:t>
            </a:r>
            <a:r>
              <a:rPr lang="cs-CZ" sz="2200" dirty="0" err="1" smtClean="0"/>
              <a:t>school</a:t>
            </a:r>
            <a:r>
              <a:rPr lang="cs-CZ" sz="2200" dirty="0" smtClean="0"/>
              <a:t> </a:t>
            </a:r>
            <a:r>
              <a:rPr lang="cs-CZ" sz="2200" dirty="0" err="1" smtClean="0"/>
              <a:t>and</a:t>
            </a:r>
            <a:r>
              <a:rPr lang="cs-CZ" sz="2200" dirty="0" smtClean="0"/>
              <a:t> </a:t>
            </a:r>
            <a:r>
              <a:rPr lang="cs-CZ" sz="2200" dirty="0" err="1" smtClean="0"/>
              <a:t>kitharic</a:t>
            </a:r>
            <a:r>
              <a:rPr lang="cs-CZ" sz="2200" dirty="0" smtClean="0"/>
              <a:t> (</a:t>
            </a:r>
            <a:r>
              <a:rPr lang="cs-CZ" sz="2200" dirty="0" err="1" smtClean="0"/>
              <a:t>language</a:t>
            </a:r>
            <a:r>
              <a:rPr lang="cs-CZ" sz="2200" dirty="0" smtClean="0"/>
              <a:t> </a:t>
            </a:r>
            <a:r>
              <a:rPr lang="cs-CZ" sz="2200" dirty="0" err="1" smtClean="0"/>
              <a:t>learning</a:t>
            </a:r>
            <a:r>
              <a:rPr lang="cs-CZ" sz="2200" dirty="0" smtClean="0"/>
              <a:t>, </a:t>
            </a:r>
            <a:r>
              <a:rPr lang="cs-CZ" sz="2200" dirty="0" err="1" smtClean="0"/>
              <a:t>numeracy</a:t>
            </a:r>
            <a:r>
              <a:rPr lang="cs-CZ" sz="2200" dirty="0" smtClean="0"/>
              <a:t>)</a:t>
            </a:r>
          </a:p>
          <a:p>
            <a:pPr>
              <a:defRPr/>
            </a:pPr>
            <a:r>
              <a:rPr lang="cs-CZ" sz="2200" dirty="0" smtClean="0"/>
              <a:t>14-16: wrestling </a:t>
            </a:r>
            <a:r>
              <a:rPr lang="cs-CZ" sz="2200" dirty="0" err="1" smtClean="0"/>
              <a:t>school</a:t>
            </a:r>
            <a:r>
              <a:rPr lang="cs-CZ" sz="2200" dirty="0" smtClean="0"/>
              <a:t> – </a:t>
            </a:r>
            <a:r>
              <a:rPr lang="cs-CZ" sz="2200" dirty="0" err="1" smtClean="0"/>
              <a:t>palaistra</a:t>
            </a:r>
            <a:endParaRPr lang="cs-CZ" sz="2200" dirty="0" smtClean="0"/>
          </a:p>
          <a:p>
            <a:pPr>
              <a:buFont typeface="Wingdings" panose="05000000000000000000" pitchFamily="2" charset="2"/>
              <a:buNone/>
              <a:defRPr/>
            </a:pPr>
            <a:r>
              <a:rPr lang="cs-CZ" sz="2200" dirty="0" smtClean="0"/>
              <a:t>	- </a:t>
            </a:r>
            <a:r>
              <a:rPr lang="cs-CZ" sz="2200" dirty="0" err="1" smtClean="0"/>
              <a:t>exercise</a:t>
            </a:r>
            <a:r>
              <a:rPr lang="cs-CZ" sz="2200" dirty="0" smtClean="0"/>
              <a:t> in </a:t>
            </a:r>
            <a:r>
              <a:rPr lang="cs-CZ" sz="2200" dirty="0" err="1" smtClean="0"/>
              <a:t>pentathlon</a:t>
            </a:r>
            <a:endParaRPr lang="cs-CZ" sz="2200" dirty="0" smtClean="0"/>
          </a:p>
          <a:p>
            <a:pPr>
              <a:defRPr/>
            </a:pPr>
            <a:r>
              <a:rPr lang="cs-CZ" sz="2200" dirty="0" smtClean="0"/>
              <a:t>16-18 </a:t>
            </a:r>
            <a:r>
              <a:rPr lang="cs-CZ" sz="2200" dirty="0" err="1" smtClean="0"/>
              <a:t>years</a:t>
            </a:r>
            <a:r>
              <a:rPr lang="cs-CZ" sz="2200" dirty="0" smtClean="0"/>
              <a:t>: gymnasium</a:t>
            </a:r>
          </a:p>
          <a:p>
            <a:pPr>
              <a:defRPr/>
            </a:pPr>
            <a:r>
              <a:rPr lang="cs-CZ" sz="2200" dirty="0" smtClean="0"/>
              <a:t>18-20 </a:t>
            </a:r>
            <a:r>
              <a:rPr lang="cs-CZ" sz="2200" dirty="0" err="1" smtClean="0"/>
              <a:t>years</a:t>
            </a:r>
            <a:r>
              <a:rPr lang="cs-CZ" sz="2200" dirty="0" smtClean="0"/>
              <a:t>: </a:t>
            </a:r>
            <a:r>
              <a:rPr lang="cs-CZ" sz="2200" dirty="0" err="1" smtClean="0"/>
              <a:t>efebia</a:t>
            </a:r>
            <a:endParaRPr lang="cs-CZ" sz="2200" dirty="0" smtClean="0"/>
          </a:p>
          <a:p>
            <a:pPr>
              <a:buFont typeface="Wingdings" panose="05000000000000000000" pitchFamily="2" charset="2"/>
              <a:buNone/>
              <a:defRPr/>
            </a:pPr>
            <a:r>
              <a:rPr lang="cs-CZ" sz="2200" dirty="0" smtClean="0"/>
              <a:t>	- </a:t>
            </a:r>
            <a:r>
              <a:rPr lang="cs-CZ" sz="2200" dirty="0" err="1" smtClean="0"/>
              <a:t>preparation</a:t>
            </a:r>
            <a:r>
              <a:rPr lang="cs-CZ" sz="2200" dirty="0" smtClean="0"/>
              <a:t> </a:t>
            </a:r>
            <a:r>
              <a:rPr lang="cs-CZ" sz="2200" dirty="0" err="1" smtClean="0"/>
              <a:t>for</a:t>
            </a:r>
            <a:r>
              <a:rPr lang="cs-CZ" sz="2200" dirty="0" smtClean="0"/>
              <a:t> </a:t>
            </a:r>
            <a:r>
              <a:rPr lang="cs-CZ" sz="2200" dirty="0" err="1" smtClean="0"/>
              <a:t>military</a:t>
            </a:r>
            <a:r>
              <a:rPr lang="cs-CZ" sz="2200" dirty="0" smtClean="0"/>
              <a:t> </a:t>
            </a:r>
            <a:r>
              <a:rPr lang="cs-CZ" sz="2200" dirty="0" err="1" smtClean="0"/>
              <a:t>service</a:t>
            </a:r>
            <a:r>
              <a:rPr lang="cs-CZ" sz="2200" dirty="0" smtClean="0"/>
              <a:t>.</a:t>
            </a:r>
            <a:endParaRPr lang="cs-CZ" dirty="0"/>
          </a:p>
        </p:txBody>
      </p:sp>
    </p:spTree>
    <p:extLst>
      <p:ext uri="{BB962C8B-B14F-4D97-AF65-F5344CB8AC3E}">
        <p14:creationId xmlns:p14="http://schemas.microsoft.com/office/powerpoint/2010/main" val="251681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Sokrates (470-399 BC)</a:t>
            </a:r>
            <a:endParaRPr lang="cs-CZ" dirty="0"/>
          </a:p>
        </p:txBody>
      </p:sp>
      <p:sp>
        <p:nvSpPr>
          <p:cNvPr id="3" name="Zástupný symbol pro obsah 2"/>
          <p:cNvSpPr>
            <a:spLocks noGrp="1"/>
          </p:cNvSpPr>
          <p:nvPr>
            <p:ph idx="1"/>
          </p:nvPr>
        </p:nvSpPr>
        <p:spPr/>
        <p:txBody>
          <a:bodyPr/>
          <a:lstStyle/>
          <a:p>
            <a:pPr>
              <a:defRPr/>
            </a:pPr>
            <a:r>
              <a:rPr lang="cs-CZ" dirty="0" smtClean="0"/>
              <a:t>o</a:t>
            </a:r>
            <a:r>
              <a:rPr lang="en-US" dirty="0" smtClean="0"/>
              <a:t>pinions are preserved only through the works of Plato and Xenophon.</a:t>
            </a:r>
          </a:p>
          <a:p>
            <a:pPr>
              <a:defRPr/>
            </a:pPr>
            <a:r>
              <a:rPr lang="en-US" dirty="0" smtClean="0"/>
              <a:t>opinions developed through dialogue - ethics and virtue.</a:t>
            </a:r>
          </a:p>
          <a:p>
            <a:pPr>
              <a:defRPr/>
            </a:pPr>
            <a:r>
              <a:rPr lang="en-US" dirty="0" smtClean="0"/>
              <a:t>was convinced that people make mistakes, mainly because they can not properly use their intellect and that they act according to their beliefs and prejudices, instead of trying to really get to know</a:t>
            </a:r>
            <a:endParaRPr lang="cs-CZ" dirty="0"/>
          </a:p>
        </p:txBody>
      </p:sp>
    </p:spTree>
    <p:extLst>
      <p:ext uri="{BB962C8B-B14F-4D97-AF65-F5344CB8AC3E}">
        <p14:creationId xmlns:p14="http://schemas.microsoft.com/office/powerpoint/2010/main" val="139614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cs-CZ" dirty="0" smtClean="0"/>
              <a:t>Plato (428-348 BC)</a:t>
            </a:r>
          </a:p>
        </p:txBody>
      </p:sp>
      <p:sp>
        <p:nvSpPr>
          <p:cNvPr id="6147" name="Rectangle 3"/>
          <p:cNvSpPr>
            <a:spLocks noGrp="1" noRot="1" noChangeArrowheads="1"/>
          </p:cNvSpPr>
          <p:nvPr>
            <p:ph type="body" idx="1"/>
          </p:nvPr>
        </p:nvSpPr>
        <p:spPr>
          <a:xfrm>
            <a:off x="250825" y="1268413"/>
            <a:ext cx="8540750" cy="5181600"/>
          </a:xfrm>
        </p:spPr>
        <p:txBody>
          <a:bodyPr/>
          <a:lstStyle/>
          <a:p>
            <a:pPr eaLnBrk="1" hangingPunct="1">
              <a:defRPr/>
            </a:pPr>
            <a:r>
              <a:rPr lang="en-US" sz="2000" dirty="0" smtClean="0"/>
              <a:t>The first systematic reflection on education.</a:t>
            </a:r>
          </a:p>
          <a:p>
            <a:pPr eaLnBrk="1" hangingPunct="1">
              <a:defRPr/>
            </a:pPr>
            <a:r>
              <a:rPr lang="en-US" sz="2000" dirty="0" smtClean="0"/>
              <a:t>The most important work </a:t>
            </a:r>
            <a:r>
              <a:rPr lang="en-US" sz="2000" dirty="0" err="1" smtClean="0"/>
              <a:t>Politeia</a:t>
            </a:r>
            <a:r>
              <a:rPr lang="en-US" sz="2000" dirty="0" smtClean="0"/>
              <a:t> (the Constitution) &amp; </a:t>
            </a:r>
            <a:r>
              <a:rPr lang="en-US" sz="2000" dirty="0" err="1" smtClean="0"/>
              <a:t>Nomoi</a:t>
            </a:r>
            <a:r>
              <a:rPr lang="en-US" sz="2000" dirty="0" smtClean="0"/>
              <a:t> (Laws) - build an ideal social system</a:t>
            </a:r>
          </a:p>
          <a:p>
            <a:pPr eaLnBrk="1" hangingPunct="1">
              <a:defRPr/>
            </a:pPr>
            <a:r>
              <a:rPr lang="en-US" sz="2000" dirty="0" smtClean="0"/>
              <a:t>The Constitution - the division of citizens:</a:t>
            </a:r>
          </a:p>
          <a:p>
            <a:pPr eaLnBrk="1" hangingPunct="1">
              <a:buFont typeface="Wingdings" panose="05000000000000000000" pitchFamily="2" charset="2"/>
              <a:buNone/>
              <a:defRPr/>
            </a:pPr>
            <a:r>
              <a:rPr lang="cs-CZ" sz="2000" dirty="0" smtClean="0"/>
              <a:t>	</a:t>
            </a:r>
            <a:r>
              <a:rPr lang="en-US" sz="2000" dirty="0" smtClean="0"/>
              <a:t>Artisans and peasants - led to moderation</a:t>
            </a:r>
          </a:p>
          <a:p>
            <a:pPr eaLnBrk="1" hangingPunct="1">
              <a:buFont typeface="Wingdings" panose="05000000000000000000" pitchFamily="2" charset="2"/>
              <a:buNone/>
              <a:defRPr/>
            </a:pPr>
            <a:r>
              <a:rPr lang="cs-CZ" sz="2000" dirty="0" smtClean="0"/>
              <a:t>	</a:t>
            </a:r>
            <a:r>
              <a:rPr lang="en-US" sz="2000" dirty="0" smtClean="0"/>
              <a:t>Warriors - Education for bravery</a:t>
            </a:r>
          </a:p>
          <a:p>
            <a:pPr eaLnBrk="1" hangingPunct="1">
              <a:buFont typeface="Wingdings" panose="05000000000000000000" pitchFamily="2" charset="2"/>
              <a:buNone/>
              <a:defRPr/>
            </a:pPr>
            <a:r>
              <a:rPr lang="cs-CZ" sz="2000" dirty="0" smtClean="0"/>
              <a:t>	</a:t>
            </a:r>
            <a:r>
              <a:rPr lang="en-US" sz="2000" dirty="0" smtClean="0"/>
              <a:t>Rulers - their virtues, wisdom</a:t>
            </a:r>
            <a:endParaRPr lang="cs-CZ" sz="2000" dirty="0" smtClean="0"/>
          </a:p>
          <a:p>
            <a:pPr eaLnBrk="1" hangingPunct="1">
              <a:buFont typeface="Wingdings" panose="05000000000000000000" pitchFamily="2" charset="2"/>
              <a:buNone/>
              <a:defRPr/>
            </a:pPr>
            <a:endParaRPr lang="cs-CZ" sz="2000" dirty="0" smtClean="0"/>
          </a:p>
          <a:p>
            <a:pPr eaLnBrk="1" hangingPunct="1">
              <a:buFont typeface="Wingdings" panose="05000000000000000000" pitchFamily="2" charset="2"/>
              <a:buNone/>
              <a:defRPr/>
            </a:pPr>
            <a:r>
              <a:rPr lang="en-US" sz="2000" dirty="0" smtClean="0"/>
              <a:t>Segmentation of education</a:t>
            </a:r>
            <a:endParaRPr lang="cs-CZ" sz="2000" dirty="0" smtClean="0"/>
          </a:p>
          <a:p>
            <a:pPr eaLnBrk="1" hangingPunct="1">
              <a:defRPr/>
            </a:pPr>
            <a:r>
              <a:rPr lang="cs-CZ" sz="2000" dirty="0" smtClean="0"/>
              <a:t>0</a:t>
            </a:r>
            <a:r>
              <a:rPr lang="en-US" sz="2000" dirty="0" smtClean="0"/>
              <a:t> - 6/7 years: child citizen of the state and the state cares about education - not the family, the child </a:t>
            </a:r>
            <a:r>
              <a:rPr lang="cs-CZ" sz="2000" dirty="0" err="1" smtClean="0"/>
              <a:t>didnt</a:t>
            </a:r>
            <a:r>
              <a:rPr lang="cs-CZ" sz="2000" dirty="0" smtClean="0"/>
              <a:t> </a:t>
            </a:r>
            <a:r>
              <a:rPr lang="en-US" sz="2000" dirty="0" smtClean="0"/>
              <a:t>knows parents</a:t>
            </a:r>
            <a:endParaRPr lang="cs-CZ" sz="2000" dirty="0" smtClean="0"/>
          </a:p>
          <a:p>
            <a:pPr eaLnBrk="1" hangingPunct="1">
              <a:defRPr/>
            </a:pPr>
            <a:r>
              <a:rPr lang="en-US" sz="2000" dirty="0" smtClean="0"/>
              <a:t>the child's own motion - dancing, playing (physical education)</a:t>
            </a:r>
            <a:endParaRPr lang="cs-CZ" sz="2000" dirty="0" smtClean="0"/>
          </a:p>
          <a:p>
            <a:pPr eaLnBrk="1" hangingPunct="1">
              <a:defRPr/>
            </a:pPr>
            <a:r>
              <a:rPr lang="cs-CZ" sz="2000" dirty="0" smtClean="0"/>
              <a:t>m</a:t>
            </a:r>
            <a:r>
              <a:rPr lang="en-US" sz="2000" dirty="0" err="1" smtClean="0"/>
              <a:t>ental</a:t>
            </a:r>
            <a:r>
              <a:rPr lang="en-US" sz="2000" dirty="0" smtClean="0"/>
              <a:t> development: </a:t>
            </a:r>
            <a:r>
              <a:rPr lang="cs-CZ" sz="2000" dirty="0" smtClean="0"/>
              <a:t>r</a:t>
            </a:r>
            <a:r>
              <a:rPr lang="en-US" sz="2000" dirty="0" err="1" smtClean="0"/>
              <a:t>eading</a:t>
            </a:r>
            <a:r>
              <a:rPr lang="en-US" sz="2000" dirty="0" smtClean="0"/>
              <a:t> legends - a means of moral education, but the necessary censorship, only positive examples, clear</a:t>
            </a:r>
            <a:r>
              <a:rPr lang="cs-CZ" sz="2000" dirty="0" smtClean="0"/>
              <a:t> </a:t>
            </a:r>
          </a:p>
          <a:p>
            <a:pPr eaLnBrk="1" hangingPunct="1">
              <a:defRPr/>
            </a:pPr>
            <a:r>
              <a:rPr lang="en-US" sz="2000" dirty="0" smtClean="0"/>
              <a:t>early specialization</a:t>
            </a:r>
            <a:endParaRPr lang="cs-CZ" sz="2000" dirty="0" smtClean="0"/>
          </a:p>
        </p:txBody>
      </p:sp>
    </p:spTree>
    <p:extLst>
      <p:ext uri="{BB962C8B-B14F-4D97-AF65-F5344CB8AC3E}">
        <p14:creationId xmlns:p14="http://schemas.microsoft.com/office/powerpoint/2010/main" val="3974189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4-3-cz.potx" id="{A2D83281-9DF1-455E-A4DD-AE9E20873FD3}" vid="{C580A734-C016-44FD-B726-208E9D0A6DB8}"/>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muni-ped-prezentace-4-3-cz</Template>
  <TotalTime>214</TotalTime>
  <Words>1373</Words>
  <Application>Microsoft Office PowerPoint</Application>
  <PresentationFormat>Předvádění na obrazovce (4:3)</PresentationFormat>
  <Paragraphs>207</Paragraphs>
  <Slides>27</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Tahoma</vt:lpstr>
      <vt:lpstr>Wingdings</vt:lpstr>
      <vt:lpstr>Prezentace_MU_CZ</vt:lpstr>
      <vt:lpstr>HISTORY OF EDUCATION AND INTRODUCTION TO EDUCATION</vt:lpstr>
      <vt:lpstr>The History of Education</vt:lpstr>
      <vt:lpstr>Prehistory</vt:lpstr>
      <vt:lpstr>Oriental Despotism</vt:lpstr>
      <vt:lpstr>Guidelines at Greek Education</vt:lpstr>
      <vt:lpstr>Education and training in Sparta</vt:lpstr>
      <vt:lpstr>Education and training in Athens</vt:lpstr>
      <vt:lpstr>Sokrates (470-399 BC)</vt:lpstr>
      <vt:lpstr>Plato (428-348 BC)</vt:lpstr>
      <vt:lpstr>Aristoteles (384-322 BC)</vt:lpstr>
      <vt:lpstr> Ancient Rome</vt:lpstr>
      <vt:lpstr>Marcus Fabius Quintilianus (35-100 AD)</vt:lpstr>
      <vt:lpstr>Prezentace aplikace PowerPoint</vt:lpstr>
      <vt:lpstr>Convent School</vt:lpstr>
      <vt:lpstr>Prezentace aplikace PowerPoint</vt:lpstr>
      <vt:lpstr>Seven Liberal Arts</vt:lpstr>
      <vt:lpstr>Knight's Education</vt:lpstr>
      <vt:lpstr>Medieval Universities</vt:lpstr>
      <vt:lpstr>Jan Amos Comenius (1592 – 1670)</vt:lpstr>
      <vt:lpstr>Other educators</vt:lpstr>
      <vt:lpstr>Prezentace aplikace PowerPoint</vt:lpstr>
      <vt:lpstr>Education in the period 1849 - 1869</vt:lpstr>
      <vt:lpstr>Teachers</vt:lpstr>
      <vt:lpstr>Alternative Education</vt:lpstr>
      <vt:lpstr>Education in the period 1918 - 1938</vt:lpstr>
      <vt:lpstr>Education in the period 1918 - 1938</vt:lpstr>
      <vt:lpstr>Education in the period 1945 - now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Petra Vystrčilová</dc:creator>
  <cp:lastModifiedBy>Radek Pospíšil</cp:lastModifiedBy>
  <cp:revision>39</cp:revision>
  <cp:lastPrinted>2024-10-21T10:43:04Z</cp:lastPrinted>
  <dcterms:created xsi:type="dcterms:W3CDTF">2023-12-01T12:30:12Z</dcterms:created>
  <dcterms:modified xsi:type="dcterms:W3CDTF">2024-11-11T11:51:37Z</dcterms:modified>
</cp:coreProperties>
</file>