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38"/>
  </p:notesMasterIdLst>
  <p:sldIdLst>
    <p:sldId id="683" r:id="rId2"/>
    <p:sldId id="289" r:id="rId3"/>
    <p:sldId id="656" r:id="rId4"/>
    <p:sldId id="986" r:id="rId5"/>
    <p:sldId id="895" r:id="rId6"/>
    <p:sldId id="896" r:id="rId7"/>
    <p:sldId id="991" r:id="rId8"/>
    <p:sldId id="985" r:id="rId9"/>
    <p:sldId id="992" r:id="rId10"/>
    <p:sldId id="993" r:id="rId11"/>
    <p:sldId id="994" r:id="rId12"/>
    <p:sldId id="1005" r:id="rId13"/>
    <p:sldId id="1006" r:id="rId14"/>
    <p:sldId id="1011" r:id="rId15"/>
    <p:sldId id="1009" r:id="rId16"/>
    <p:sldId id="1026" r:id="rId17"/>
    <p:sldId id="1027" r:id="rId18"/>
    <p:sldId id="1029" r:id="rId19"/>
    <p:sldId id="1028" r:id="rId20"/>
    <p:sldId id="1017" r:id="rId21"/>
    <p:sldId id="1031" r:id="rId22"/>
    <p:sldId id="1019" r:id="rId23"/>
    <p:sldId id="1032" r:id="rId24"/>
    <p:sldId id="1018" r:id="rId25"/>
    <p:sldId id="1036" r:id="rId26"/>
    <p:sldId id="1039" r:id="rId27"/>
    <p:sldId id="1040" r:id="rId28"/>
    <p:sldId id="1037" r:id="rId29"/>
    <p:sldId id="1033" r:id="rId30"/>
    <p:sldId id="1038" r:id="rId31"/>
    <p:sldId id="1020" r:id="rId32"/>
    <p:sldId id="1034" r:id="rId33"/>
    <p:sldId id="923" r:id="rId34"/>
    <p:sldId id="907" r:id="rId35"/>
    <p:sldId id="1041" r:id="rId36"/>
    <p:sldId id="717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erriweather" panose="020B0604020202020204" charset="-52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Roboto Light" panose="020B0604020202020204" charset="0"/>
      <p:regular r:id="rId51"/>
      <p:italic r:id="rId5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" userDrawn="1">
          <p15:clr>
            <a:srgbClr val="A4A3A4"/>
          </p15:clr>
        </p15:guide>
        <p15:guide id="2" pos="5602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789" userDrawn="1">
          <p15:clr>
            <a:srgbClr val="A4A3A4"/>
          </p15:clr>
        </p15:guide>
        <p15:guide id="5" pos="3946" userDrawn="1">
          <p15:clr>
            <a:srgbClr val="A4A3A4"/>
          </p15:clr>
        </p15:guide>
        <p15:guide id="6" pos="158" userDrawn="1">
          <p15:clr>
            <a:srgbClr val="A4A3A4"/>
          </p15:clr>
        </p15:guide>
        <p15:guide id="7" pos="2086" userDrawn="1">
          <p15:clr>
            <a:srgbClr val="A4A3A4"/>
          </p15:clr>
        </p15:guide>
        <p15:guide id="8" pos="1837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29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0000"/>
    <a:srgbClr val="C00000"/>
    <a:srgbClr val="177CC4"/>
    <a:srgbClr val="00B050"/>
    <a:srgbClr val="DD4935"/>
    <a:srgbClr val="0D0D0D"/>
    <a:srgbClr val="E7E4D8"/>
    <a:srgbClr val="DBB43F"/>
    <a:srgbClr val="600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238" autoAdjust="0"/>
  </p:normalViewPr>
  <p:slideViewPr>
    <p:cSldViewPr snapToGrid="0" showGuides="1">
      <p:cViewPr varScale="1">
        <p:scale>
          <a:sx n="96" d="100"/>
          <a:sy n="96" d="100"/>
        </p:scale>
        <p:origin x="618" y="78"/>
      </p:cViewPr>
      <p:guideLst>
        <p:guide orient="horz" pos="214"/>
        <p:guide pos="5602"/>
        <p:guide orient="horz" pos="3003"/>
        <p:guide pos="2789"/>
        <p:guide pos="3946"/>
        <p:guide pos="158"/>
        <p:guide pos="2086"/>
        <p:guide pos="1837"/>
        <p:guide pos="3696"/>
        <p:guide pos="2993"/>
      </p:guideLst>
    </p:cSldViewPr>
  </p:slideViewPr>
  <p:outlineViewPr>
    <p:cViewPr>
      <p:scale>
        <a:sx n="33" d="100"/>
        <a:sy n="33" d="100"/>
      </p:scale>
      <p:origin x="0" y="-4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910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12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904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448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170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054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7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810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951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522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51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69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45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528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718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146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58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543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000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95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369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835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111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784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9801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059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3324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5193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1483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70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148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293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30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729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302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5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9.wdp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8558EE-C364-4BBC-BE8D-9442F5210B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78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38825" y="2180909"/>
            <a:ext cx="4210815" cy="1231106"/>
          </a:xfrm>
          <a:prstGeom prst="rect">
            <a:avLst/>
          </a:prstGeom>
        </p:spPr>
        <p:txBody>
          <a:bodyPr wrap="square" lIns="360000" tIns="0" rIns="0" bIns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</a:rPr>
              <a:t>И. А. Гончаров «Обломов». </a:t>
            </a:r>
          </a:p>
          <a:p>
            <a:r>
              <a:rPr lang="ru-RU" sz="2000" b="1" dirty="0">
                <a:solidFill>
                  <a:schemeClr val="bg1"/>
                </a:solidFill>
                <a:latin typeface="+mj-lt"/>
              </a:rPr>
              <a:t>Полнота и сложность образа, его внутренняя противоречивость</a:t>
            </a:r>
            <a:endParaRPr lang="ru-RU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68776D-17C5-4689-930B-C87DE2BB02AB}"/>
              </a:ext>
            </a:extLst>
          </p:cNvPr>
          <p:cNvSpPr/>
          <p:nvPr/>
        </p:nvSpPr>
        <p:spPr>
          <a:xfrm>
            <a:off x="4338825" y="1814485"/>
            <a:ext cx="4129514" cy="366424"/>
          </a:xfrm>
          <a:prstGeom prst="rect">
            <a:avLst/>
          </a:prstGeom>
          <a:noFill/>
        </p:spPr>
        <p:txBody>
          <a:bodyPr wrap="square" lIns="360000" tIns="0" rIns="0" bIns="18000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Литература конца </a:t>
            </a:r>
            <a:r>
              <a:rPr lang="en-US" sz="1200" dirty="0">
                <a:solidFill>
                  <a:schemeClr val="bg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XIX </a:t>
            </a:r>
            <a:r>
              <a:rPr lang="ru-RU" sz="1200" dirty="0">
                <a:solidFill>
                  <a:schemeClr val="bg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века</a:t>
            </a:r>
          </a:p>
        </p:txBody>
      </p:sp>
    </p:spTree>
    <p:extLst>
      <p:ext uri="{BB962C8B-B14F-4D97-AF65-F5344CB8AC3E}">
        <p14:creationId xmlns:p14="http://schemas.microsoft.com/office/powerpoint/2010/main" val="43894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онитор,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B092FE0-4D9F-4B1D-94F9-A18ED680C8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7061" y="924717"/>
            <a:ext cx="405435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>
                <a:solidFill>
                  <a:srgbClr val="DD4935"/>
                </a:solidFill>
                <a:latin typeface="+mj-lt"/>
              </a:rPr>
              <a:t>	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B9CB7D-CB2D-465B-BA28-A49179DA7BED}"/>
              </a:ext>
            </a:extLst>
          </p:cNvPr>
          <p:cNvSpPr/>
          <p:nvPr/>
        </p:nvSpPr>
        <p:spPr>
          <a:xfrm>
            <a:off x="903440" y="1586032"/>
            <a:ext cx="3524098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Простой цельный характер таких противоречивых оценок вызвать не может. </a:t>
            </a:r>
          </a:p>
          <a:p>
            <a:endParaRPr lang="ru-RU" sz="1600" dirty="0">
              <a:solidFill>
                <a:schemeClr val="bg1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solidFill>
                <a:schemeClr val="bg1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А в чём заключаются противоречия обломовского характера?</a:t>
            </a:r>
          </a:p>
        </p:txBody>
      </p:sp>
      <p:pic>
        <p:nvPicPr>
          <p:cNvPr id="7" name="Рисунок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9BB3F520-4642-477B-A9B3-2602ED73DAAF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7143" l="2822" r="95062">
                        <a14:foregroundMark x1="9877" y1="17460" x2="27690" y2="17460"/>
                        <a14:foregroundMark x1="27690" y1="17460" x2="55732" y2="13333"/>
                        <a14:foregroundMark x1="55732" y1="13333" x2="68430" y2="22857"/>
                        <a14:foregroundMark x1="68430" y1="22857" x2="70899" y2="21905"/>
                        <a14:foregroundMark x1="63845" y1="13651" x2="76896" y2="6667"/>
                        <a14:foregroundMark x1="76896" y1="6667" x2="83774" y2="17143"/>
                        <a14:foregroundMark x1="89418" y1="17460" x2="95414" y2="68254"/>
                        <a14:foregroundMark x1="95414" y1="68254" x2="94180" y2="79365"/>
                        <a14:foregroundMark x1="73016" y1="86349" x2="82187" y2="86349"/>
                        <a14:foregroundMark x1="75838" y1="91111" x2="75838" y2="91111"/>
                        <a14:foregroundMark x1="73192" y1="88889" x2="75132" y2="97143"/>
                        <a14:foregroundMark x1="15873" y1="86349" x2="6173" y2="86349"/>
                        <a14:foregroundMark x1="5644" y1="34603" x2="2822" y2="60635"/>
                        <a14:foregroundMark x1="2822" y1="60635" x2="5820" y2="74921"/>
                        <a14:foregroundMark x1="3175" y1="84444" x2="3175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005" y="1453712"/>
            <a:ext cx="4081422" cy="2236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6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17061" y="924717"/>
            <a:ext cx="405435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>
                <a:solidFill>
                  <a:srgbClr val="DD4935"/>
                </a:solidFill>
                <a:latin typeface="+mj-lt"/>
              </a:rPr>
              <a:t>	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E2295-CC46-4705-AA4C-1B73BA95B4A7}"/>
              </a:ext>
            </a:extLst>
          </p:cNvPr>
          <p:cNvSpPr/>
          <p:nvPr/>
        </p:nvSpPr>
        <p:spPr>
          <a:xfrm>
            <a:off x="250824" y="339725"/>
            <a:ext cx="547089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Композиция романа </a:t>
            </a:r>
          </a:p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И. А. Гончарова «Обломов»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13AB47-8025-4434-8924-278F2E20D2CB}"/>
              </a:ext>
            </a:extLst>
          </p:cNvPr>
          <p:cNvSpPr/>
          <p:nvPr/>
        </p:nvSpPr>
        <p:spPr>
          <a:xfrm>
            <a:off x="250826" y="1884787"/>
            <a:ext cx="4266584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Роман И. А. Гончарова «Обломов» состоит из 4 частей.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Знакомство с характером Ильи Обломова полностью занимает 1-я часть романа.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8768797-6988-4870-B6CC-73E26598DED1}"/>
              </a:ext>
            </a:extLst>
          </p:cNvPr>
          <p:cNvGrpSpPr/>
          <p:nvPr/>
        </p:nvGrpSpPr>
        <p:grpSpPr>
          <a:xfrm>
            <a:off x="6369992" y="1117289"/>
            <a:ext cx="2274992" cy="3696965"/>
            <a:chOff x="6366682" y="1140160"/>
            <a:chExt cx="2274992" cy="3696965"/>
          </a:xfrm>
        </p:grpSpPr>
        <p:pic>
          <p:nvPicPr>
            <p:cNvPr id="1026" name="Picture 2" descr="ÐÐ°ÑÑÐ¸Ð½ÐºÐ¸ Ð¿Ð¾ Ð·Ð°Ð¿ÑÐ¾ÑÑ Ð¾Ð±Ð»Ð¾Ð¼Ð¾Ð² ÐºÐ½Ð¸Ð³Ð°">
              <a:extLst>
                <a:ext uri="{FF2B5EF4-FFF2-40B4-BE49-F238E27FC236}">
                  <a16:creationId xmlns:a16="http://schemas.microsoft.com/office/drawing/2014/main" id="{F6B77E54-5B47-44F5-AEE4-8CB1A7373B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20705" y="1140160"/>
              <a:ext cx="2166949" cy="3248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2FAFF2-CB9C-4122-AFF3-543EAD27C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6682" y="4388224"/>
              <a:ext cx="2274992" cy="448901"/>
            </a:xfrm>
            <a:prstGeom prst="rect">
              <a:avLst/>
            </a:prstGeom>
            <a:effectLst>
              <a:outerShdw blurRad="63500" dist="63500" dir="5400000" sx="95000" sy="95000" algn="ctr" rotWithShape="0">
                <a:schemeClr val="tx1">
                  <a:alpha val="15000"/>
                </a:schemeClr>
              </a:outerShdw>
            </a:effec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9DE4CB-630C-4C6E-A381-29E9432E35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4014" y="1117289"/>
            <a:ext cx="2166949" cy="3248064"/>
          </a:xfrm>
          <a:prstGeom prst="rect">
            <a:avLst/>
          </a:prstGeom>
        </p:spPr>
      </p:pic>
      <p:pic>
        <p:nvPicPr>
          <p:cNvPr id="1032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764B4A83-6241-444A-8EF0-F4A2D612E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4013" y="1117289"/>
            <a:ext cx="2166950" cy="32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0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tatic.polityka.pl/_resource/res/path/c1/d7/c1d7eeb3-c565-4a86-a364-b07f963f8361">
            <a:extLst>
              <a:ext uri="{FF2B5EF4-FFF2-40B4-BE49-F238E27FC236}">
                <a16:creationId xmlns:a16="http://schemas.microsoft.com/office/drawing/2014/main" id="{9B16ED2F-272C-4E8E-A078-768249421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4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E2212D-C1BE-40C4-90F1-667EC17F8D61}"/>
              </a:ext>
            </a:extLst>
          </p:cNvPr>
          <p:cNvSpPr/>
          <p:nvPr/>
        </p:nvSpPr>
        <p:spPr>
          <a:xfrm>
            <a:off x="250824" y="339725"/>
            <a:ext cx="507334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Неоднозначность образа Ильи Обломова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EAF7F3-A31E-4017-973B-333C7505D7FA}"/>
              </a:ext>
            </a:extLst>
          </p:cNvPr>
          <p:cNvSpPr/>
          <p:nvPr/>
        </p:nvSpPr>
        <p:spPr>
          <a:xfrm>
            <a:off x="250824" y="1622083"/>
            <a:ext cx="4608770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С одной стороны, Обломов бездельник, который целыми днями лежит в грязной комнате.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С другой стороны, Илья Ильич очень тонкий, умный человек с обострённым чувством прекрасного.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Он философ по складу характера. </a:t>
            </a:r>
          </a:p>
        </p:txBody>
      </p:sp>
      <p:pic>
        <p:nvPicPr>
          <p:cNvPr id="5" name="Рисунок 4" descr="Изображение выглядит как диван, текст, книга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F325076-4833-4A14-A85E-A8DB773EA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0"/>
            <a:ext cx="3657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24smi.org/public/media/resize/660x-/person/2018/01/03/b2otcxlasal5-andrei-shtolts-i-ilia-oblomov.jpg">
            <a:extLst>
              <a:ext uri="{FF2B5EF4-FFF2-40B4-BE49-F238E27FC236}">
                <a16:creationId xmlns:a16="http://schemas.microsoft.com/office/drawing/2014/main" id="{6FF244D8-69B5-4A41-B52B-0CB3E0984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7635" y="640683"/>
            <a:ext cx="2746407" cy="38621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E2212D-C1BE-40C4-90F1-667EC17F8D61}"/>
              </a:ext>
            </a:extLst>
          </p:cNvPr>
          <p:cNvSpPr/>
          <p:nvPr/>
        </p:nvSpPr>
        <p:spPr>
          <a:xfrm>
            <a:off x="250824" y="339725"/>
            <a:ext cx="507334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Неоднозначность образа Ильи Обломова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EAF7F3-A31E-4017-973B-333C7505D7FA}"/>
              </a:ext>
            </a:extLst>
          </p:cNvPr>
          <p:cNvSpPr/>
          <p:nvPr/>
        </p:nvSpPr>
        <p:spPr>
          <a:xfrm>
            <a:off x="250825" y="1717499"/>
            <a:ext cx="4608770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При внешней бездеятельности у Обломова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очень бурная внутренняя жизнь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Он постоянно мечтает, размышляет, анализирует.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В беседе он показывает глубину </a:t>
            </a:r>
            <a:r>
              <a:rPr lang="ru-RU" sz="1600" i="1" dirty="0">
                <a:ea typeface="Roboto Light" panose="020B0604020202020204" charset="0"/>
                <a:cs typeface="Roboto Light" panose="020B0604020202020204" charset="0"/>
              </a:rPr>
              <a:t>суждений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, которая впечатляет даже Штольца, который называет Обломова философом.</a:t>
            </a:r>
          </a:p>
        </p:txBody>
      </p:sp>
    </p:spTree>
    <p:extLst>
      <p:ext uri="{BB962C8B-B14F-4D97-AF65-F5344CB8AC3E}">
        <p14:creationId xmlns:p14="http://schemas.microsoft.com/office/powerpoint/2010/main" val="189118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bioraf.ru/oblomov-na-rodine-155-let-spustya/33373_html_77aecff0.jpg">
            <a:extLst>
              <a:ext uri="{FF2B5EF4-FFF2-40B4-BE49-F238E27FC236}">
                <a16:creationId xmlns:a16="http://schemas.microsoft.com/office/drawing/2014/main" id="{51C6AD73-13ED-4AFA-A099-5C6F04E9F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5133C3-F727-457A-9246-9C17E13CB43D}"/>
              </a:ext>
            </a:extLst>
          </p:cNvPr>
          <p:cNvSpPr txBox="1"/>
          <p:nvPr/>
        </p:nvSpPr>
        <p:spPr>
          <a:xfrm>
            <a:off x="0" y="3911305"/>
            <a:ext cx="4145227" cy="855958"/>
          </a:xfrm>
          <a:prstGeom prst="rect">
            <a:avLst/>
          </a:prstGeom>
          <a:solidFill>
            <a:srgbClr val="0070C0">
              <a:alpha val="85098"/>
            </a:srgbClr>
          </a:solidFill>
          <a:ln>
            <a:noFill/>
          </a:ln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Обломов приветливый, добрый, мягкий, чуткий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05613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136626D-6125-4662-AEDA-96820923358A}"/>
              </a:ext>
            </a:extLst>
          </p:cNvPr>
          <p:cNvSpPr/>
          <p:nvPr/>
        </p:nvSpPr>
        <p:spPr>
          <a:xfrm>
            <a:off x="250824" y="339725"/>
            <a:ext cx="507334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Неоднозначность образа Ильи Обломова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29889A-F7B6-4FFC-BC89-6A65FA76C1D4}"/>
              </a:ext>
            </a:extLst>
          </p:cNvPr>
          <p:cNvSpPr/>
          <p:nvPr/>
        </p:nvSpPr>
        <p:spPr>
          <a:xfrm>
            <a:off x="250825" y="1664866"/>
            <a:ext cx="4608770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Обломов – талантливый, умный и чуткий человек, который не хочет растрачивать жизнь впустую.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Но именно так жизнь Обломова и прошла.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И Обломов это понимает.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Он не наслаждается покоем, его мучают угрызения совести. </a:t>
            </a:r>
          </a:p>
        </p:txBody>
      </p:sp>
      <p:pic>
        <p:nvPicPr>
          <p:cNvPr id="5" name="Рисунок 4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CFF98CF-7B4E-4333-8F10-C076144DDC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536" y="0"/>
            <a:ext cx="37124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онитор,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05C9FAE-1933-479C-9580-0FE106C4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78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AEBFCD-A802-4437-AF23-7CF5A2503C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363818"/>
            <a:ext cx="3643115" cy="4417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C6E68C-88C4-49EC-9976-A712F0AC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97" y="386847"/>
            <a:ext cx="3643115" cy="441773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8D704EA-B0CB-47D1-BE91-22C224276D61}"/>
              </a:ext>
            </a:extLst>
          </p:cNvPr>
          <p:cNvSpPr/>
          <p:nvPr/>
        </p:nvSpPr>
        <p:spPr>
          <a:xfrm>
            <a:off x="957496" y="2294751"/>
            <a:ext cx="418461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«Всё я чувствую, всё понимаю: </a:t>
            </a: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мне давно совестно жить на свете!»</a:t>
            </a:r>
          </a:p>
        </p:txBody>
      </p:sp>
      <p:pic>
        <p:nvPicPr>
          <p:cNvPr id="31746" name="Picture 2" descr="ÐÐ°ÑÑÐ¸Ð½ÐºÐ¸ Ð¿Ð¾ Ð·Ð°Ð¿ÑÐ¾ÑÑ ÑÑÐ¾Ð»ÑÑ Ð¸ Ð¾Ð±Ð»Ð¾Ð¼Ð¾Ð² Ð°ÑÑ">
            <a:extLst>
              <a:ext uri="{FF2B5EF4-FFF2-40B4-BE49-F238E27FC236}">
                <a16:creationId xmlns:a16="http://schemas.microsoft.com/office/drawing/2014/main" id="{91E0C391-F31D-4394-89C7-541D1709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744" y="703599"/>
            <a:ext cx="2793886" cy="3736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4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онитор,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05C9FAE-1933-479C-9580-0FE106C4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751" y="-252985"/>
            <a:ext cx="10046975" cy="565142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B5D375-A2A5-4E6C-B31A-09A7C0D25375}"/>
              </a:ext>
            </a:extLst>
          </p:cNvPr>
          <p:cNvSpPr/>
          <p:nvPr/>
        </p:nvSpPr>
        <p:spPr>
          <a:xfrm>
            <a:off x="250825" y="1262606"/>
            <a:ext cx="507654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j-lt"/>
                <a:ea typeface="Roboto Light" panose="020B0604020202020204" charset="0"/>
                <a:cs typeface="Roboto Light" panose="020B0604020202020204" charset="0"/>
              </a:rPr>
              <a:t>Как же случилось, что Обломов не смог реализовать свой потенциал?</a:t>
            </a:r>
          </a:p>
        </p:txBody>
      </p:sp>
      <p:pic>
        <p:nvPicPr>
          <p:cNvPr id="3" name="Рисунок 2" descr="Изображение выглядит как векторная граф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25762A5-6E00-4784-B01C-BBEF03B91B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763" y="720268"/>
            <a:ext cx="2971801" cy="35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онитор,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05C9FAE-1933-479C-9580-0FE106C4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751" y="-252985"/>
            <a:ext cx="10046975" cy="5651424"/>
          </a:xfrm>
          <a:prstGeom prst="rect">
            <a:avLst/>
          </a:prstGeom>
        </p:spPr>
      </p:pic>
      <p:pic>
        <p:nvPicPr>
          <p:cNvPr id="3277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53AF325A-725E-4B82-86EE-09F892BB6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9117" y="644055"/>
            <a:ext cx="2319482" cy="37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16619FE-9CDF-4F8A-B5A2-20206C36A6FF}"/>
              </a:ext>
            </a:extLst>
          </p:cNvPr>
          <p:cNvSpPr/>
          <p:nvPr/>
        </p:nvSpPr>
        <p:spPr>
          <a:xfrm>
            <a:off x="250825" y="1262606"/>
            <a:ext cx="507654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j-lt"/>
                <a:ea typeface="Roboto Light" panose="020B0604020202020204" charset="0"/>
                <a:cs typeface="Roboto Light" panose="020B0604020202020204" charset="0"/>
              </a:rPr>
              <a:t>Как же случилось, что Обломов не смог реализовать свой потенциал?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A960BF-52A5-4AEE-9526-76B1ABD963FA}"/>
              </a:ext>
            </a:extLst>
          </p:cNvPr>
          <p:cNvSpPr/>
          <p:nvPr/>
        </p:nvSpPr>
        <p:spPr>
          <a:xfrm>
            <a:off x="250824" y="2846240"/>
            <a:ext cx="507654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j-lt"/>
                <a:ea typeface="Roboto Light" panose="020B0604020202020204" charset="0"/>
                <a:cs typeface="Roboto Light" panose="020B0604020202020204" charset="0"/>
              </a:rPr>
              <a:t>Ответ находится в главах, посвящённых детству Обломова </a:t>
            </a:r>
          </a:p>
          <a:p>
            <a:r>
              <a:rPr lang="ru-RU" sz="2000" dirty="0">
                <a:solidFill>
                  <a:schemeClr val="bg1"/>
                </a:solidFill>
                <a:latin typeface="+mj-lt"/>
                <a:ea typeface="Roboto Light" panose="020B0604020202020204" charset="0"/>
                <a:cs typeface="Roboto Light" panose="020B0604020202020204" charset="0"/>
              </a:rPr>
              <a:t>и жизненному укладу Обломовки. </a:t>
            </a:r>
          </a:p>
        </p:txBody>
      </p:sp>
    </p:spTree>
    <p:extLst>
      <p:ext uri="{BB962C8B-B14F-4D97-AF65-F5344CB8AC3E}">
        <p14:creationId xmlns:p14="http://schemas.microsoft.com/office/powerpoint/2010/main" val="428905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3044DD61-F65C-4701-87C3-F77994A213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58775" y="601362"/>
            <a:ext cx="8426450" cy="430887"/>
          </a:xfrm>
          <a:prstGeom prst="rect">
            <a:avLst/>
          </a:prstGeom>
        </p:spPr>
        <p:txBody>
          <a:bodyPr wrap="square" lIns="360000" tIns="0" rIns="0" bIns="0">
            <a:spAutoFit/>
          </a:bodyPr>
          <a:lstStyle/>
          <a:p>
            <a:r>
              <a:rPr lang="ru-RU" sz="2800" b="1" dirty="0">
                <a:solidFill>
                  <a:srgbClr val="DBB43F"/>
                </a:solidFill>
                <a:latin typeface="+mj-lt"/>
              </a:rPr>
              <a:t>Сегодня мы: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9410C6A-3A7E-45D2-8EA9-5D07E5730181}"/>
              </a:ext>
            </a:extLst>
          </p:cNvPr>
          <p:cNvGrpSpPr/>
          <p:nvPr/>
        </p:nvGrpSpPr>
        <p:grpSpPr>
          <a:xfrm>
            <a:off x="717552" y="3197494"/>
            <a:ext cx="3854448" cy="1212490"/>
            <a:chOff x="697515" y="2968513"/>
            <a:chExt cx="3854448" cy="121249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697515" y="3627005"/>
              <a:ext cx="3854448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Узнаем, почему критики до сих пор трактуют этот образ по-разному.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717551" y="2968513"/>
              <a:ext cx="540000" cy="54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dirty="0"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rPr>
                <a:t>2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11AF4D5-A5F7-43B7-BBFB-AE04BB2DC52C}"/>
              </a:ext>
            </a:extLst>
          </p:cNvPr>
          <p:cNvGrpSpPr/>
          <p:nvPr/>
        </p:nvGrpSpPr>
        <p:grpSpPr>
          <a:xfrm>
            <a:off x="717551" y="1406007"/>
            <a:ext cx="4033838" cy="1212490"/>
            <a:chOff x="717551" y="1406007"/>
            <a:chExt cx="4033838" cy="121249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717551" y="2064499"/>
              <a:ext cx="4033838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Поговорим о характере Ильи Обломова.</a:t>
              </a:r>
            </a:p>
          </p:txBody>
        </p:sp>
        <p:sp>
          <p:nvSpPr>
            <p:cNvPr id="24" name="Овал 23"/>
            <p:cNvSpPr/>
            <p:nvPr/>
          </p:nvSpPr>
          <p:spPr>
            <a:xfrm>
              <a:off x="717551" y="1406007"/>
              <a:ext cx="540000" cy="54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dirty="0"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rPr>
                <a:t>1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06A28C5-DA83-48EE-9100-81833798C358}"/>
              </a:ext>
            </a:extLst>
          </p:cNvPr>
          <p:cNvGrpSpPr/>
          <p:nvPr/>
        </p:nvGrpSpPr>
        <p:grpSpPr>
          <a:xfrm>
            <a:off x="5097763" y="1406007"/>
            <a:ext cx="3421397" cy="1489489"/>
            <a:chOff x="5097763" y="1406007"/>
            <a:chExt cx="3421397" cy="148948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097763" y="2064499"/>
              <a:ext cx="342139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Порассуждаем </a:t>
              </a:r>
            </a:p>
            <a:p>
              <a:r>
                <a:rPr lang="ru-RU" sz="1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о противоречиях обломовского характера.</a:t>
              </a:r>
            </a:p>
          </p:txBody>
        </p:sp>
        <p:sp>
          <p:nvSpPr>
            <p:cNvPr id="13" name="Овал 12"/>
            <p:cNvSpPr/>
            <p:nvPr/>
          </p:nvSpPr>
          <p:spPr>
            <a:xfrm>
              <a:off x="5110164" y="1406007"/>
              <a:ext cx="540000" cy="54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dirty="0"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0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img-fotki.yandex.ru/get/67890/24302342.23f/0_b9e02_ab9d9eeb_orig">
            <a:extLst>
              <a:ext uri="{FF2B5EF4-FFF2-40B4-BE49-F238E27FC236}">
                <a16:creationId xmlns:a16="http://schemas.microsoft.com/office/drawing/2014/main" id="{9AFFCE84-FF42-4FA6-A493-8DFAE36BC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4351" y="0"/>
            <a:ext cx="3649649" cy="515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0E1DB3-D83B-44C1-8B23-409A33A88D8E}"/>
              </a:ext>
            </a:extLst>
          </p:cNvPr>
          <p:cNvSpPr/>
          <p:nvPr/>
        </p:nvSpPr>
        <p:spPr>
          <a:xfrm>
            <a:off x="250824" y="339725"/>
            <a:ext cx="507334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Детство Обломова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45EA9F-F988-44E4-A35C-A8EAAB93E3D8}"/>
              </a:ext>
            </a:extLst>
          </p:cNvPr>
          <p:cNvSpPr/>
          <p:nvPr/>
        </p:nvSpPr>
        <p:spPr>
          <a:xfrm>
            <a:off x="250824" y="1410425"/>
            <a:ext cx="4608770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В детстве Обломову запрещали шалить </a:t>
            </a: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и исследовать мир.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В нём убивали самостоятельность, не давая делать что-то самому.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Обломов постепенно проникался вялым </a:t>
            </a: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и ленивым укладом жизни Обломовки.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Родители Илью Ильича обожали. </a:t>
            </a:r>
          </a:p>
        </p:txBody>
      </p:sp>
    </p:spTree>
    <p:extLst>
      <p:ext uri="{BB962C8B-B14F-4D97-AF65-F5344CB8AC3E}">
        <p14:creationId xmlns:p14="http://schemas.microsoft.com/office/powerpoint/2010/main" val="41883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0E1DB3-D83B-44C1-8B23-409A33A88D8E}"/>
              </a:ext>
            </a:extLst>
          </p:cNvPr>
          <p:cNvSpPr/>
          <p:nvPr/>
        </p:nvSpPr>
        <p:spPr>
          <a:xfrm>
            <a:off x="250824" y="339725"/>
            <a:ext cx="507334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Детство Обломова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45EA9F-F988-44E4-A35C-A8EAAB93E3D8}"/>
              </a:ext>
            </a:extLst>
          </p:cNvPr>
          <p:cNvSpPr/>
          <p:nvPr/>
        </p:nvSpPr>
        <p:spPr>
          <a:xfrm>
            <a:off x="250824" y="1410425"/>
            <a:ext cx="4608770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Главным для родителей Обломова было, чтобы их сын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не напрягался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Он и учился так, как они хотели: </a:t>
            </a: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не прикладывая усилий, только чтобы получить аттестат.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В итоге Обломов стал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не способным на самостоятельное действие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, безвольным </a:t>
            </a: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и ленивым человеком. </a:t>
            </a:r>
          </a:p>
        </p:txBody>
      </p:sp>
      <p:pic>
        <p:nvPicPr>
          <p:cNvPr id="36866" name="Picture 2" descr="https://24smi.org/public/media/resize/660x-/person/2017/12/20/mfh03pwgqqnb-semia-oblomova.jpg">
            <a:extLst>
              <a:ext uri="{FF2B5EF4-FFF2-40B4-BE49-F238E27FC236}">
                <a16:creationId xmlns:a16="http://schemas.microsoft.com/office/drawing/2014/main" id="{D049E1EA-A1C9-459A-86B1-75EF3139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5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s://book-briefly.ru/wp-content/uploads/2018/01/Oblomov-1.jpg">
            <a:extLst>
              <a:ext uri="{FF2B5EF4-FFF2-40B4-BE49-F238E27FC236}">
                <a16:creationId xmlns:a16="http://schemas.microsoft.com/office/drawing/2014/main" id="{7FABAC89-0412-41FF-82F8-27A875CC7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22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0E1DB3-D83B-44C1-8B23-409A33A88D8E}"/>
              </a:ext>
            </a:extLst>
          </p:cNvPr>
          <p:cNvSpPr/>
          <p:nvPr/>
        </p:nvSpPr>
        <p:spPr>
          <a:xfrm>
            <a:off x="250824" y="339725"/>
            <a:ext cx="507334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Детство Обломова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45EA9F-F988-44E4-A35C-A8EAAB93E3D8}"/>
              </a:ext>
            </a:extLst>
          </p:cNvPr>
          <p:cNvSpPr/>
          <p:nvPr/>
        </p:nvSpPr>
        <p:spPr>
          <a:xfrm>
            <a:off x="250824" y="1410425"/>
            <a:ext cx="4608770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Николай Добролюбов заметил созависимость этих персонажей.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Захар – крепостной Обломова, по сути, его раб.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Но в то же время сам Обломов находится в рабстве у Захара, потому что без него не способен даже найти носовой платок или одеться.</a:t>
            </a:r>
          </a:p>
        </p:txBody>
      </p:sp>
      <p:pic>
        <p:nvPicPr>
          <p:cNvPr id="5" name="Picture 2" descr="http://4.bp.blogspot.com/-RMJ99vhpwjY/VbOqsYoiSqI/AAAAAAAAHq4/LNF5p2z3h6g/s1600/illjustracija-Oblomov-L-Krasovskij.jpg">
            <a:extLst>
              <a:ext uri="{FF2B5EF4-FFF2-40B4-BE49-F238E27FC236}">
                <a16:creationId xmlns:a16="http://schemas.microsoft.com/office/drawing/2014/main" id="{385693E3-B964-44EC-BAF7-24447A119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4167" y="0"/>
            <a:ext cx="38155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9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bookz.ru/authors/gon4arov-ivan/oblomov_816/i_002.png">
            <a:extLst>
              <a:ext uri="{FF2B5EF4-FFF2-40B4-BE49-F238E27FC236}">
                <a16:creationId xmlns:a16="http://schemas.microsoft.com/office/drawing/2014/main" id="{1CBAA845-DD16-4C71-9286-1298997B7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9" t="4182" r="5407" b="4817"/>
          <a:stretch/>
        </p:blipFill>
        <p:spPr bwMode="auto">
          <a:xfrm>
            <a:off x="87464" y="1243881"/>
            <a:ext cx="2130950" cy="32759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ttps://bookz.ru/authors/gon4arov-ivan/oblomov_816/i_004.png">
            <a:extLst>
              <a:ext uri="{FF2B5EF4-FFF2-40B4-BE49-F238E27FC236}">
                <a16:creationId xmlns:a16="http://schemas.microsoft.com/office/drawing/2014/main" id="{54D601D3-2BF7-4F29-BE5E-B8A3776F2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9" t="4498" r="5933" b="4498"/>
          <a:stretch/>
        </p:blipFill>
        <p:spPr bwMode="auto">
          <a:xfrm>
            <a:off x="6925586" y="1243881"/>
            <a:ext cx="2130950" cy="32759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F37E517-161B-4199-A6FA-B5DD0BA0E13D}"/>
              </a:ext>
            </a:extLst>
          </p:cNvPr>
          <p:cNvSpPr/>
          <p:nvPr/>
        </p:nvSpPr>
        <p:spPr>
          <a:xfrm>
            <a:off x="2518564" y="1527633"/>
            <a:ext cx="4494486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Ленивы, сильно любят поспать и поесть.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Ненавидят перемены.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Захар не желает расставаться со своим заношенным до дыр сюртуком, так же как Обломов не вылезает из своего любимого халата.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Сонная жизнь патриархальной Обломовки видится идеальной.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01A548-48B1-44FC-ABFB-6CA107DE94AC}"/>
              </a:ext>
            </a:extLst>
          </p:cNvPr>
          <p:cNvSpPr/>
          <p:nvPr/>
        </p:nvSpPr>
        <p:spPr>
          <a:xfrm>
            <a:off x="0" y="329593"/>
            <a:ext cx="889317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+mj-lt"/>
              </a:rPr>
              <a:t>Обломов и Захар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970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4B9567-CD69-4563-94D7-77E68E111FDF}"/>
              </a:ext>
            </a:extLst>
          </p:cNvPr>
          <p:cNvSpPr/>
          <p:nvPr/>
        </p:nvSpPr>
        <p:spPr>
          <a:xfrm>
            <a:off x="250824" y="339725"/>
            <a:ext cx="507334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Вещи Обломова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0964" name="Picture 4" descr="http://www.proznanie.ru/photo/image1296360910.jpg">
            <a:extLst>
              <a:ext uri="{FF2B5EF4-FFF2-40B4-BE49-F238E27FC236}">
                <a16:creationId xmlns:a16="http://schemas.microsoft.com/office/drawing/2014/main" id="{4E931B22-0BCD-4A31-AFF8-AF9AFC104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7400" y="0"/>
            <a:ext cx="3276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E177F52-0FC1-472E-BFE4-32FFA6A004E1}"/>
              </a:ext>
            </a:extLst>
          </p:cNvPr>
          <p:cNvSpPr/>
          <p:nvPr/>
        </p:nvSpPr>
        <p:spPr>
          <a:xfrm>
            <a:off x="250825" y="1481987"/>
            <a:ext cx="507334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Характер Обломова раскрывается не только </a:t>
            </a: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в отношениях с окружающими людьми, </a:t>
            </a: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но и в окружающей обстановке.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8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fb.ru/misc/i/gallery/25681/639940.jpg">
            <a:extLst>
              <a:ext uri="{FF2B5EF4-FFF2-40B4-BE49-F238E27FC236}">
                <a16:creationId xmlns:a16="http://schemas.microsoft.com/office/drawing/2014/main" id="{1F9C5D7C-F7B4-42D4-B1F1-A4167EE89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90191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4B9567-CD69-4563-94D7-77E68E111FDF}"/>
              </a:ext>
            </a:extLst>
          </p:cNvPr>
          <p:cNvSpPr/>
          <p:nvPr/>
        </p:nvSpPr>
        <p:spPr>
          <a:xfrm>
            <a:off x="250824" y="339725"/>
            <a:ext cx="507334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Вещи Обломова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B6F883-42A2-4A21-9EEA-031AC5CDCCF0}"/>
              </a:ext>
            </a:extLst>
          </p:cNvPr>
          <p:cNvSpPr/>
          <p:nvPr/>
        </p:nvSpPr>
        <p:spPr>
          <a:xfrm>
            <a:off x="250825" y="1481987"/>
            <a:ext cx="5073342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Характер Обломова раскрывается не только </a:t>
            </a: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в отношениях с окружающими людьми, </a:t>
            </a: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но и в окружающей обстановке.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Халат и мягкие домашние туфли, в которые он попадает ногой </a:t>
            </a:r>
            <a:r>
              <a:rPr lang="ru-RU" sz="1600">
                <a:ea typeface="Roboto Light" panose="020B0604020202020204" charset="0"/>
                <a:cs typeface="Roboto Light" panose="020B0604020202020204" charset="0"/>
              </a:rPr>
              <a:t>сразу же, 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показывают расслабленность героя, его любовь к привычному комфорту.</a:t>
            </a:r>
          </a:p>
        </p:txBody>
      </p:sp>
      <p:pic>
        <p:nvPicPr>
          <p:cNvPr id="40964" name="Picture 4" descr="http://www.proznanie.ru/photo/image1296360910.jpg">
            <a:extLst>
              <a:ext uri="{FF2B5EF4-FFF2-40B4-BE49-F238E27FC236}">
                <a16:creationId xmlns:a16="http://schemas.microsoft.com/office/drawing/2014/main" id="{4E931B22-0BCD-4A31-AFF8-AF9AFC104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7400" y="0"/>
            <a:ext cx="3276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76795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онитор,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5D1BBB2-1AB8-410B-9B38-5F2C89D86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751" y="-252985"/>
            <a:ext cx="10046975" cy="5651424"/>
          </a:xfrm>
          <a:prstGeom prst="rect">
            <a:avLst/>
          </a:prstGeo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010" name="Picture 2" descr="https://24smi.org/public/media/resize/660x-/person/2018/01/03/jzsnd6kqbq5e-andrei-shtolts-i-ilia-oblomov.jpg">
            <a:extLst>
              <a:ext uri="{FF2B5EF4-FFF2-40B4-BE49-F238E27FC236}">
                <a16:creationId xmlns:a16="http://schemas.microsoft.com/office/drawing/2014/main" id="{5788A50E-0BC4-41F8-902B-31EB12BC1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20" y="10"/>
            <a:ext cx="4518095" cy="51434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1DC793-891C-487D-BA28-8CE59BBBDFD4}"/>
              </a:ext>
            </a:extLst>
          </p:cNvPr>
          <p:cNvSpPr/>
          <p:nvPr/>
        </p:nvSpPr>
        <p:spPr>
          <a:xfrm>
            <a:off x="4850774" y="1656114"/>
            <a:ext cx="4042401" cy="18312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700" dirty="0">
                <a:ea typeface="Roboto Light" panose="020B0604020202020204" charset="0"/>
                <a:cs typeface="Roboto Light" panose="020B0604020202020204" charset="0"/>
              </a:rPr>
              <a:t>Когда Штольцу удаётся поднять друга с дивана, Обломов промахивается ногой мимо туфли. </a:t>
            </a:r>
          </a:p>
          <a:p>
            <a:endParaRPr lang="ru-RU" sz="17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7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700" dirty="0">
                <a:ea typeface="Roboto Light" panose="020B0604020202020204" charset="0"/>
                <a:cs typeface="Roboto Light" panose="020B0604020202020204" charset="0"/>
              </a:rPr>
              <a:t>И от этой мелочи он тут же теряется </a:t>
            </a:r>
          </a:p>
          <a:p>
            <a:r>
              <a:rPr lang="ru-RU" sz="1700" dirty="0">
                <a:ea typeface="Roboto Light" panose="020B0604020202020204" charset="0"/>
                <a:cs typeface="Roboto Light" panose="020B0604020202020204" charset="0"/>
              </a:rPr>
              <a:t>и садится снова. </a:t>
            </a:r>
          </a:p>
        </p:txBody>
      </p:sp>
    </p:spTree>
    <p:extLst>
      <p:ext uri="{BB962C8B-B14F-4D97-AF65-F5344CB8AC3E}">
        <p14:creationId xmlns:p14="http://schemas.microsoft.com/office/powerpoint/2010/main" val="73945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6754321-BF84-4372-81D2-55C16ED5CBAC}"/>
              </a:ext>
            </a:extLst>
          </p:cNvPr>
          <p:cNvGrpSpPr/>
          <p:nvPr/>
        </p:nvGrpSpPr>
        <p:grpSpPr>
          <a:xfrm>
            <a:off x="5963631" y="1061499"/>
            <a:ext cx="2536314" cy="3489835"/>
            <a:chOff x="5963631" y="1061499"/>
            <a:chExt cx="2536314" cy="3489835"/>
          </a:xfrm>
        </p:grpSpPr>
        <p:pic>
          <p:nvPicPr>
            <p:cNvPr id="38914" name="Picture 2" descr="http://1.bp.blogspot.com/-sL0NdudstTM/Va_a6vtcOQI/AAAAAAAAHoU/27YVNxqfOP0/s1600/illjustracija-L-Krasovskij-Oblomov-Olga-Shtolc.jpg">
              <a:extLst>
                <a:ext uri="{FF2B5EF4-FFF2-40B4-BE49-F238E27FC236}">
                  <a16:creationId xmlns:a16="http://schemas.microsoft.com/office/drawing/2014/main" id="{8B9D3B51-1D6B-472C-9767-EEB598DE2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090" y="1061499"/>
              <a:ext cx="2409398" cy="3020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ADD7A71-E9CC-4F19-92AB-FB3320005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631" y="4082001"/>
              <a:ext cx="2536314" cy="469333"/>
            </a:xfrm>
            <a:prstGeom prst="rect">
              <a:avLst/>
            </a:prstGeom>
            <a:effectLst>
              <a:outerShdw blurRad="63500" dist="63500" dir="5400000" sx="95000" sy="95000" algn="ctr" rotWithShape="0">
                <a:schemeClr val="tx1">
                  <a:alpha val="15000"/>
                </a:schemeClr>
              </a:outerShdw>
            </a:effectLst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F51A92-DD6C-4C95-897B-646715F1431C}"/>
              </a:ext>
            </a:extLst>
          </p:cNvPr>
          <p:cNvSpPr/>
          <p:nvPr/>
        </p:nvSpPr>
        <p:spPr>
          <a:xfrm>
            <a:off x="250824" y="339725"/>
            <a:ext cx="507334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Вещи Обломова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100F78-1CD2-4EFB-9E17-81332D48B8FD}"/>
              </a:ext>
            </a:extLst>
          </p:cNvPr>
          <p:cNvSpPr/>
          <p:nvPr/>
        </p:nvSpPr>
        <p:spPr>
          <a:xfrm>
            <a:off x="250825" y="1529695"/>
            <a:ext cx="4176713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Халат – вещь ещё более знаковая.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С любимым халатом Обломов расстаётся, когда встаёт с дивана благодаря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Штольцу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 и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Ольге Ильинской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Обломов сам сознаёт символичность любимой вещи. </a:t>
            </a:r>
          </a:p>
        </p:txBody>
      </p:sp>
    </p:spTree>
    <p:extLst>
      <p:ext uri="{BB962C8B-B14F-4D97-AF65-F5344CB8AC3E}">
        <p14:creationId xmlns:p14="http://schemas.microsoft.com/office/powerpoint/2010/main" val="2761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монитор,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93D1E57-42F2-4E0B-8548-2162B654E4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https://static.auction.ru/offer_images/cmn8/2018/11/28/08/big/R/R9kZhCaj4fF/goncharov_oblomov_1899_g.jpg">
            <a:extLst>
              <a:ext uri="{FF2B5EF4-FFF2-40B4-BE49-F238E27FC236}">
                <a16:creationId xmlns:a16="http://schemas.microsoft.com/office/drawing/2014/main" id="{78ECBD94-0864-4C75-BCB4-4C37822A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2" b="94792" l="977" r="99707">
                        <a14:foregroundMark x1="51758" y1="4297" x2="58105" y2="11068"/>
                        <a14:foregroundMark x1="58105" y1="11068" x2="78809" y2="16016"/>
                        <a14:foregroundMark x1="78809" y1="16016" x2="89258" y2="13151"/>
                        <a14:foregroundMark x1="57520" y1="4297" x2="36133" y2="13411"/>
                        <a14:foregroundMark x1="44727" y1="30339" x2="62598" y2="42708"/>
                        <a14:foregroundMark x1="58008" y1="42578" x2="35840" y2="70573"/>
                        <a14:foregroundMark x1="34863" y1="41406" x2="57031" y2="88672"/>
                        <a14:foregroundMark x1="58691" y1="43620" x2="56738" y2="62109"/>
                        <a14:foregroundMark x1="56738" y1="62109" x2="54199" y2="72266"/>
                        <a14:foregroundMark x1="54199" y1="72266" x2="48145" y2="80990"/>
                        <a14:foregroundMark x1="48145" y1="80990" x2="40137" y2="87109"/>
                        <a14:foregroundMark x1="56836" y1="33984" x2="68457" y2="65104"/>
                        <a14:foregroundMark x1="68457" y1="65104" x2="68848" y2="68099"/>
                        <a14:foregroundMark x1="54004" y1="81641" x2="56250" y2="90625"/>
                        <a14:foregroundMark x1="56250" y1="90625" x2="85254" y2="94271"/>
                        <a14:foregroundMark x1="86230" y1="9375" x2="94531" y2="9375"/>
                        <a14:foregroundMark x1="94531" y1="9375" x2="96973" y2="18359"/>
                        <a14:foregroundMark x1="96973" y1="18359" x2="92480" y2="71224"/>
                        <a14:foregroundMark x1="94238" y1="6380" x2="97266" y2="15104"/>
                        <a14:foregroundMark x1="97266" y1="15104" x2="96777" y2="17708"/>
                        <a14:foregroundMark x1="94043" y1="27995" x2="98340" y2="35286"/>
                        <a14:foregroundMark x1="98340" y1="35286" x2="97266" y2="64063"/>
                        <a14:foregroundMark x1="97266" y1="64063" x2="94727" y2="74870"/>
                        <a14:foregroundMark x1="93945" y1="69010" x2="96973" y2="78385"/>
                        <a14:foregroundMark x1="96973" y1="78385" x2="96484" y2="87760"/>
                        <a14:foregroundMark x1="96484" y1="87760" x2="91797" y2="94792"/>
                        <a14:foregroundMark x1="91797" y1="94792" x2="91797" y2="94792"/>
                        <a14:foregroundMark x1="96973" y1="93880" x2="96973" y2="93880"/>
                        <a14:foregroundMark x1="95508" y1="94141" x2="95508" y2="94141"/>
                        <a14:foregroundMark x1="58398" y1="1432" x2="58398" y2="1432"/>
                        <a14:foregroundMark x1="60449" y1="1172" x2="77734" y2="3125"/>
                        <a14:foregroundMark x1="18164" y1="7031" x2="5078" y2="17448"/>
                        <a14:foregroundMark x1="5078" y1="17448" x2="8398" y2="39714"/>
                        <a14:foregroundMark x1="8398" y1="39714" x2="10254" y2="42839"/>
                        <a14:foregroundMark x1="14063" y1="49349" x2="7813" y2="54948"/>
                        <a14:foregroundMark x1="7813" y1="54948" x2="6738" y2="67057"/>
                        <a14:foregroundMark x1="6738" y1="67057" x2="11621" y2="77734"/>
                        <a14:foregroundMark x1="11621" y1="77734" x2="18945" y2="81250"/>
                        <a14:foregroundMark x1="18945" y1="81250" x2="26172" y2="81120"/>
                        <a14:foregroundMark x1="26172" y1="81120" x2="26367" y2="80729"/>
                        <a14:foregroundMark x1="10645" y1="33333" x2="6641" y2="41016"/>
                        <a14:foregroundMark x1="6641" y1="41016" x2="5566" y2="52083"/>
                        <a14:foregroundMark x1="5566" y1="52083" x2="6934" y2="61589"/>
                        <a14:foregroundMark x1="6934" y1="61589" x2="10645" y2="70052"/>
                        <a14:foregroundMark x1="2930" y1="12891" x2="6152" y2="43880"/>
                        <a14:foregroundMark x1="6152" y1="43880" x2="2051" y2="73177"/>
                        <a14:foregroundMark x1="2051" y1="73177" x2="5859" y2="81250"/>
                        <a14:foregroundMark x1="5859" y1="81250" x2="9473" y2="82422"/>
                        <a14:foregroundMark x1="3418" y1="89323" x2="10059" y2="93490"/>
                        <a14:foregroundMark x1="1270" y1="90365" x2="8105" y2="93750"/>
                        <a14:foregroundMark x1="8105" y1="93750" x2="8301" y2="94401"/>
                        <a14:foregroundMark x1="2441" y1="8984" x2="2441" y2="8984"/>
                        <a14:foregroundMark x1="2441" y1="12109" x2="1769" y2="33882"/>
                        <a14:foregroundMark x1="1660" y1="32552" x2="1621" y2="33872"/>
                        <a14:foregroundMark x1="19336" y1="21484" x2="19336" y2="21484"/>
                        <a14:foregroundMark x1="88867" y1="5208" x2="95898" y2="5599"/>
                        <a14:foregroundMark x1="95898" y1="5599" x2="96973" y2="14714"/>
                        <a14:foregroundMark x1="98242" y1="56250" x2="99201" y2="70052"/>
                        <a14:foregroundMark x1="99338" y1="79427" x2="98047" y2="86719"/>
                        <a14:foregroundMark x1="98047" y1="86719" x2="96191" y2="91276"/>
                        <a14:backgroundMark x1="99609" y1="70052" x2="99609" y2="79427"/>
                        <a14:backgroundMark x1="1367" y1="33854" x2="488" y2="56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644" y="934570"/>
            <a:ext cx="4718237" cy="353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8E9EEF3-DAF4-4C12-BE63-1E72C0B860DA}"/>
              </a:ext>
            </a:extLst>
          </p:cNvPr>
          <p:cNvSpPr/>
          <p:nvPr/>
        </p:nvSpPr>
        <p:spPr>
          <a:xfrm>
            <a:off x="632578" y="2135182"/>
            <a:ext cx="2952105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Роман И. А. Гончарова «Обломов» вышел в 1859 году на страницах журнала «Отечественные записки». </a:t>
            </a:r>
          </a:p>
        </p:txBody>
      </p:sp>
    </p:spTree>
    <p:extLst>
      <p:ext uri="{BB962C8B-B14F-4D97-AF65-F5344CB8AC3E}">
        <p14:creationId xmlns:p14="http://schemas.microsoft.com/office/powerpoint/2010/main" val="23401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онитор,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05C9FAE-1933-479C-9580-0FE106C4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AEBFCD-A802-4437-AF23-7CF5A2503C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363818"/>
            <a:ext cx="3643115" cy="4417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C6E68C-88C4-49EC-9976-A712F0AC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97" y="386847"/>
            <a:ext cx="3643115" cy="441773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8D704EA-B0CB-47D1-BE91-22C224276D61}"/>
              </a:ext>
            </a:extLst>
          </p:cNvPr>
          <p:cNvSpPr/>
          <p:nvPr/>
        </p:nvSpPr>
        <p:spPr>
          <a:xfrm>
            <a:off x="942018" y="2180213"/>
            <a:ext cx="379389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«Идти вперёд – это значит вдруг </a:t>
            </a: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сбросить широкий халат не только </a:t>
            </a: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с плеч, но и с души, с ума».</a:t>
            </a:r>
          </a:p>
        </p:txBody>
      </p:sp>
      <p:pic>
        <p:nvPicPr>
          <p:cNvPr id="46082" name="Picture 2" descr="https://a4format.ru/photos/4285e046.jpg">
            <a:extLst>
              <a:ext uri="{FF2B5EF4-FFF2-40B4-BE49-F238E27FC236}">
                <a16:creationId xmlns:a16="http://schemas.microsoft.com/office/drawing/2014/main" id="{E1A94729-BD70-449B-A02F-ED8187716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6122" y="1088938"/>
            <a:ext cx="2743005" cy="3013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5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арый, фотография, внешний, мужчи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0B9E358-B69E-4E65-B0A1-6B70E9BB64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9144000" cy="5143490"/>
          </a:xfrm>
          <a:prstGeom prst="rect">
            <a:avLst/>
          </a:prstGeom>
        </p:spPr>
      </p:pic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id="{69F09FF6-723D-42E3-B73F-F87F922F0195}"/>
              </a:ext>
            </a:extLst>
          </p:cNvPr>
          <p:cNvSpPr/>
          <p:nvPr/>
        </p:nvSpPr>
        <p:spPr>
          <a:xfrm>
            <a:off x="-1" y="-1"/>
            <a:ext cx="3800723" cy="5143501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6213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Внутренняя борьба Обломова, обломовский вопрос, который для героя был глубже гамлетовского, передаётся не в пламенных речах </a:t>
            </a:r>
          </a:p>
          <a:p>
            <a:pPr marL="176213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или отчаянных поступках. </a:t>
            </a:r>
          </a:p>
          <a:p>
            <a:pPr marL="176213"/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6213"/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6213"/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6213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Внутренний конфликт проявляется </a:t>
            </a:r>
          </a:p>
          <a:p>
            <a:pPr marL="176213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разладе Обломова с привычными, комфортными, любимыми вещами.</a:t>
            </a:r>
          </a:p>
        </p:txBody>
      </p:sp>
    </p:spTree>
    <p:extLst>
      <p:ext uri="{BB962C8B-B14F-4D97-AF65-F5344CB8AC3E}">
        <p14:creationId xmlns:p14="http://schemas.microsoft.com/office/powerpoint/2010/main" val="125441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ÐÐ°ÑÑÐ¸Ð½ÐºÐ¸ Ð¿Ð¾ Ð·Ð°Ð¿ÑÐ¾ÑÑ Ð¾Ð±Ð»Ð¾Ð¼Ð¾Ð² ÐºÐ½Ð¸Ð³Ð°">
            <a:extLst>
              <a:ext uri="{FF2B5EF4-FFF2-40B4-BE49-F238E27FC236}">
                <a16:creationId xmlns:a16="http://schemas.microsoft.com/office/drawing/2014/main" id="{D1AD779E-5230-4886-98A1-5C1A9665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552C02-48EA-4898-94F3-83D4200935E4}"/>
              </a:ext>
            </a:extLst>
          </p:cNvPr>
          <p:cNvSpPr/>
          <p:nvPr/>
        </p:nvSpPr>
        <p:spPr>
          <a:xfrm>
            <a:off x="250824" y="339725"/>
            <a:ext cx="507334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Неоднозначность образа Ильи Обломова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19D0B3-4A0F-47A2-9B8F-8405AB6B85BF}"/>
              </a:ext>
            </a:extLst>
          </p:cNvPr>
          <p:cNvSpPr/>
          <p:nvPr/>
        </p:nvSpPr>
        <p:spPr>
          <a:xfrm>
            <a:off x="250824" y="1752332"/>
            <a:ext cx="4176713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В характере Обломова сочетается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смешное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 и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трагическое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,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нелепое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 </a:t>
            </a: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и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прекрасное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Нерешительность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,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беспомощность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,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лень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 </a:t>
            </a: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и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барские замашки 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сочетаются </a:t>
            </a: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с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добротой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,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гуманностью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, голубиной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нежностью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 и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чистотой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 </a:t>
            </a:r>
            <a:r>
              <a:rPr lang="ru-RU" sz="1600" i="1" dirty="0">
                <a:solidFill>
                  <a:srgbClr val="0070C0"/>
                </a:solidFill>
                <a:ea typeface="Roboto Light" panose="020B0604020202020204" charset="0"/>
                <a:cs typeface="Roboto Light" panose="020B0604020202020204" charset="0"/>
              </a:rPr>
              <a:t>души</a:t>
            </a:r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, о которой говорит его друг Штольц.</a:t>
            </a:r>
          </a:p>
        </p:txBody>
      </p:sp>
    </p:spTree>
    <p:extLst>
      <p:ext uri="{BB962C8B-B14F-4D97-AF65-F5344CB8AC3E}">
        <p14:creationId xmlns:p14="http://schemas.microsoft.com/office/powerpoint/2010/main" val="40973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ÐÐ°ÑÑÐ¸Ð½ÐºÐ¸ Ð¿Ð¾ Ð·Ð°Ð¿ÑÐ¾ÑÑ Ð³Ð¾Ð½ÑÐ°ÑÐ¾Ð² Ð¸Ð²Ð°Ð½">
            <a:extLst>
              <a:ext uri="{FF2B5EF4-FFF2-40B4-BE49-F238E27FC236}">
                <a16:creationId xmlns:a16="http://schemas.microsoft.com/office/drawing/2014/main" id="{02C23B26-AE2F-4931-9B38-EF933AB25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59ECDF-1CAC-4680-81CD-B11BBE58DF28}"/>
              </a:ext>
            </a:extLst>
          </p:cNvPr>
          <p:cNvSpPr txBox="1"/>
          <p:nvPr/>
        </p:nvSpPr>
        <p:spPr>
          <a:xfrm>
            <a:off x="0" y="3911305"/>
            <a:ext cx="6424654" cy="855958"/>
          </a:xfrm>
          <a:prstGeom prst="rect">
            <a:avLst/>
          </a:prstGeom>
          <a:solidFill>
            <a:srgbClr val="0070C0">
              <a:alpha val="85098"/>
            </a:srgbClr>
          </a:solidFill>
          <a:ln>
            <a:noFill/>
          </a:ln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Иван Гончаров создал живой характер, неоднозначный, полный внутренних противоречий. 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shr-uln.ucoz.ru/_ph/15/711610830.jpg">
            <a:extLst>
              <a:ext uri="{FF2B5EF4-FFF2-40B4-BE49-F238E27FC236}">
                <a16:creationId xmlns:a16="http://schemas.microsoft.com/office/drawing/2014/main" id="{7F2A1737-3403-4217-8919-EDE1C5CB1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EA11C6-1124-4468-931D-12E8936CBD6F}"/>
              </a:ext>
            </a:extLst>
          </p:cNvPr>
          <p:cNvSpPr txBox="1"/>
          <p:nvPr/>
        </p:nvSpPr>
        <p:spPr>
          <a:xfrm>
            <a:off x="1" y="3911305"/>
            <a:ext cx="4317557" cy="855958"/>
          </a:xfrm>
          <a:prstGeom prst="rect">
            <a:avLst/>
          </a:prstGeom>
          <a:solidFill>
            <a:srgbClr val="0070C0">
              <a:alpha val="85098"/>
            </a:srgbClr>
          </a:solidFill>
          <a:ln>
            <a:noFill/>
          </a:ln>
        </p:spPr>
        <p:txBody>
          <a:bodyPr wrap="square" lIns="360000" tIns="180000" rIns="180000" bIns="180000" rtlCol="0">
            <a:spAutoFit/>
          </a:bodyPr>
          <a:lstStyle/>
          <a:p>
            <a:pPr marL="92075"/>
            <a:r>
              <a:rPr lang="ru-RU" sz="1600" dirty="0">
                <a:solidFill>
                  <a:schemeClr val="bg1"/>
                </a:solidFill>
                <a:latin typeface="+mj-lt"/>
              </a:rPr>
              <a:t>Гончарова часто упрекали в том, что он создал непонятного героя. </a:t>
            </a:r>
          </a:p>
        </p:txBody>
      </p:sp>
      <p:pic>
        <p:nvPicPr>
          <p:cNvPr id="49154" name="Picture 2" descr="https://b1.culture.ru/c/600449.jpg">
            <a:extLst>
              <a:ext uri="{FF2B5EF4-FFF2-40B4-BE49-F238E27FC236}">
                <a16:creationId xmlns:a16="http://schemas.microsoft.com/office/drawing/2014/main" id="{3404AB1C-3487-4F91-98BE-DC07E18A1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9612" y="339725"/>
            <a:ext cx="2363563" cy="14890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онитор,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05C9FAE-1933-479C-9580-0FE106C4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AEBFCD-A802-4437-AF23-7CF5A2503C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363818"/>
            <a:ext cx="3643115" cy="4417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611984" y="4105350"/>
            <a:ext cx="28063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+mj-lt"/>
              </a:rPr>
              <a:t>Иван Гончаров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C6E68C-88C4-49EC-9976-A712F0AC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97" y="386847"/>
            <a:ext cx="3643115" cy="441773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8D704EA-B0CB-47D1-BE91-22C224276D61}"/>
              </a:ext>
            </a:extLst>
          </p:cNvPr>
          <p:cNvSpPr/>
          <p:nvPr/>
        </p:nvSpPr>
        <p:spPr>
          <a:xfrm>
            <a:off x="980065" y="1740753"/>
            <a:ext cx="3806620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«А читатель на что? Разве он олух </a:t>
            </a: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какой-нибудь, что воображением </a:t>
            </a: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не сумеет по данной автором </a:t>
            </a: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идее дополнить остальное? </a:t>
            </a: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Разве Печорины, Онегины… </a:t>
            </a: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досказаны до мелочей?» </a:t>
            </a:r>
          </a:p>
        </p:txBody>
      </p:sp>
      <p:pic>
        <p:nvPicPr>
          <p:cNvPr id="13" name="Рисунок 12" descr="ÐÐ°ÑÑÐ¸Ð½ÐºÐ¸ Ð¿Ð¾ Ð·Ð°Ð¿ÑÐ¾ÑÑ Ð¸ Ð° Ð³Ð¾Ð½ÑÐ°ÑÐ¾Ð² Ð¿Ð¾ÑÑÑÐµÑ">
            <a:extLst>
              <a:ext uri="{FF2B5EF4-FFF2-40B4-BE49-F238E27FC236}">
                <a16:creationId xmlns:a16="http://schemas.microsoft.com/office/drawing/2014/main" id="{999C9EEE-684D-4ED9-8D6F-9428EDDD569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11984" y="755555"/>
            <a:ext cx="2720983" cy="3179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56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7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FC3C22-FA01-4B54-9D48-4F1EBAFE2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367207"/>
            <a:ext cx="3640321" cy="441434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05109" y="2156251"/>
            <a:ext cx="402225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«Задача автора – господствующий </a:t>
            </a:r>
          </a:p>
          <a:p>
            <a:r>
              <a:rPr lang="ru-RU" sz="1800" dirty="0"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элемент характера, а остальное – </a:t>
            </a:r>
          </a:p>
          <a:p>
            <a:r>
              <a:rPr lang="ru-RU" sz="1800" dirty="0"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дело читателя».</a:t>
            </a:r>
            <a:endParaRPr lang="ru-RU" sz="2400" dirty="0"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39876" y="4348369"/>
            <a:ext cx="29578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800" dirty="0">
                <a:latin typeface="+mj-lt"/>
              </a:rPr>
              <a:t>Иван Гончаров</a:t>
            </a:r>
          </a:p>
        </p:txBody>
      </p:sp>
      <p:pic>
        <p:nvPicPr>
          <p:cNvPr id="6" name="Picture 2" descr="http://amsrus.ru/wp-content/uploads/2017/03/Ivan-Goncharov.jpg">
            <a:extLst>
              <a:ext uri="{FF2B5EF4-FFF2-40B4-BE49-F238E27FC236}">
                <a16:creationId xmlns:a16="http://schemas.microsoft.com/office/drawing/2014/main" id="{193C9301-F2CF-43C5-ABAC-C0BE5DE0C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9876" y="823886"/>
            <a:ext cx="2957885" cy="3269739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8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17061" y="924717"/>
            <a:ext cx="405435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>
                <a:solidFill>
                  <a:srgbClr val="DD4935"/>
                </a:solidFill>
                <a:latin typeface="+mj-lt"/>
              </a:rPr>
              <a:t>	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E2295-CC46-4705-AA4C-1B73BA95B4A7}"/>
              </a:ext>
            </a:extLst>
          </p:cNvPr>
          <p:cNvSpPr/>
          <p:nvPr/>
        </p:nvSpPr>
        <p:spPr>
          <a:xfrm>
            <a:off x="250825" y="339725"/>
            <a:ext cx="474917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Полемика вокруг романа «Обломов»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13AB47-8025-4434-8924-278F2E20D2CB}"/>
              </a:ext>
            </a:extLst>
          </p:cNvPr>
          <p:cNvSpPr/>
          <p:nvPr/>
        </p:nvSpPr>
        <p:spPr>
          <a:xfrm>
            <a:off x="250825" y="1884787"/>
            <a:ext cx="4749172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Читатели и критики обсуждали его, спорили.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Критические статьи появлялись одна за другой.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И основным предметом спора стали образы героев романа: Обломова, Штольца, Ольги Ильинской.</a:t>
            </a:r>
          </a:p>
        </p:txBody>
      </p:sp>
      <p:pic>
        <p:nvPicPr>
          <p:cNvPr id="2052" name="Picture 4" descr="https://img01litfund.ru/images/lots/58s1/58s1-037-1218-40-V4157744.jpg">
            <a:extLst>
              <a:ext uri="{FF2B5EF4-FFF2-40B4-BE49-F238E27FC236}">
                <a16:creationId xmlns:a16="http://schemas.microsoft.com/office/drawing/2014/main" id="{EC3EB6D8-EEC6-40ED-9411-19B664DE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4863" y="0"/>
            <a:ext cx="32591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3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17061" y="924717"/>
            <a:ext cx="405435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>
                <a:solidFill>
                  <a:srgbClr val="DD4935"/>
                </a:solidFill>
                <a:latin typeface="+mj-lt"/>
              </a:rPr>
              <a:t>	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A7DCE4-854F-434A-9454-ACF646879BF8}"/>
              </a:ext>
            </a:extLst>
          </p:cNvPr>
          <p:cNvSpPr/>
          <p:nvPr/>
        </p:nvSpPr>
        <p:spPr>
          <a:xfrm>
            <a:off x="339176" y="2804029"/>
            <a:ext cx="473224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+mj-lt"/>
                <a:ea typeface="Roboto Light" panose="020B0604020202020204" charset="0"/>
                <a:cs typeface="Roboto Light" panose="020B0604020202020204" charset="0"/>
              </a:rPr>
              <a:t>Что непонятного в Обломове, который всё время лежит на диване?</a:t>
            </a:r>
          </a:p>
          <a:p>
            <a:endParaRPr lang="ru-RU" sz="1800" dirty="0">
              <a:latin typeface="+mj-lt"/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800" dirty="0">
              <a:latin typeface="+mj-lt"/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800" dirty="0">
                <a:latin typeface="+mj-lt"/>
                <a:ea typeface="Roboto Light" panose="020B0604020202020204" charset="0"/>
                <a:cs typeface="Roboto Light" panose="020B0604020202020204" charset="0"/>
              </a:rPr>
              <a:t>В чём причина апатии Обломова? </a:t>
            </a:r>
          </a:p>
        </p:txBody>
      </p:sp>
      <p:pic>
        <p:nvPicPr>
          <p:cNvPr id="6" name="Рисунок 5" descr="Изображение выглядит как векторная граф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CFB0489-A142-4799-88C2-A75635ABF7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352" y="105191"/>
            <a:ext cx="2500825" cy="2500825"/>
          </a:xfrm>
          <a:prstGeom prst="rect">
            <a:avLst/>
          </a:prstGeom>
        </p:spPr>
      </p:pic>
      <p:pic>
        <p:nvPicPr>
          <p:cNvPr id="7" name="Рисунок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08B8A2B6-A7BB-4446-9870-38F4A7AB855D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1102" y="1183863"/>
            <a:ext cx="2284973" cy="2990627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6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онитор,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05C9FAE-1933-479C-9580-0FE106C4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AEBFCD-A802-4437-AF23-7CF5A2503C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363818"/>
            <a:ext cx="3643115" cy="4417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804215" y="4036811"/>
            <a:ext cx="2672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+mj-lt"/>
              </a:rPr>
              <a:t>Александр Милюков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C6E68C-88C4-49EC-9976-A712F0AC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97" y="386847"/>
            <a:ext cx="3643115" cy="441773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8D704EA-B0CB-47D1-BE91-22C224276D61}"/>
              </a:ext>
            </a:extLst>
          </p:cNvPr>
          <p:cNvSpPr/>
          <p:nvPr/>
        </p:nvSpPr>
        <p:spPr>
          <a:xfrm>
            <a:off x="905518" y="2017752"/>
            <a:ext cx="479425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«Лень и апатия Обломова происходят не </a:t>
            </a: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столько от воспитания, как от негодности </a:t>
            </a: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самой его натуры, от мелкости умственных </a:t>
            </a: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и душевных сил...»</a:t>
            </a:r>
          </a:p>
        </p:txBody>
      </p:sp>
      <p:pic>
        <p:nvPicPr>
          <p:cNvPr id="1026" name="Picture 2" descr="ÐÐ°ÑÑÐ¸Ð½ÐºÐ¸ Ð¿Ð¾ Ð·Ð°Ð¿ÑÐ¾ÑÑ Ð. Ð. ÐÐ¸Ð»ÑÐºÐ¾Ð²">
            <a:extLst>
              <a:ext uri="{FF2B5EF4-FFF2-40B4-BE49-F238E27FC236}">
                <a16:creationId xmlns:a16="http://schemas.microsoft.com/office/drawing/2014/main" id="{09E7DB5A-947F-4B54-8ED4-0CD6D4A75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1176" y="968189"/>
            <a:ext cx="2178424" cy="27566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17061" y="924717"/>
            <a:ext cx="405435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>
                <a:solidFill>
                  <a:srgbClr val="DD4935"/>
                </a:solidFill>
                <a:latin typeface="+mj-lt"/>
              </a:rPr>
              <a:t>	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E2295-CC46-4705-AA4C-1B73BA95B4A7}"/>
              </a:ext>
            </a:extLst>
          </p:cNvPr>
          <p:cNvSpPr/>
          <p:nvPr/>
        </p:nvSpPr>
        <p:spPr>
          <a:xfrm>
            <a:off x="250824" y="339725"/>
            <a:ext cx="547089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Неоднозначность образа Ильи Обломова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13AB47-8025-4434-8924-278F2E20D2CB}"/>
              </a:ext>
            </a:extLst>
          </p:cNvPr>
          <p:cNvSpPr/>
          <p:nvPr/>
        </p:nvSpPr>
        <p:spPr>
          <a:xfrm>
            <a:off x="250825" y="1884787"/>
            <a:ext cx="4556499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Николай Добролюбов доказывал, что корень апатии Обломова надо искать в среде. </a:t>
            </a: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endParaRPr lang="ru-RU" sz="1600" dirty="0"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600" dirty="0">
                <a:ea typeface="Roboto Light" panose="020B0604020202020204" charset="0"/>
                <a:cs typeface="Roboto Light" panose="020B0604020202020204" charset="0"/>
              </a:rPr>
              <a:t>Вину за обломовскую бездеятельность критик возложил на крепостнический строй, который сделал из шустрого любознательного мальчишки ленивого барина.</a:t>
            </a:r>
          </a:p>
        </p:txBody>
      </p:sp>
      <p:pic>
        <p:nvPicPr>
          <p:cNvPr id="2050" name="Picture 2" descr="http://www.filosofia.org/enc/ros/img/dobroliu.png">
            <a:extLst>
              <a:ext uri="{FF2B5EF4-FFF2-40B4-BE49-F238E27FC236}">
                <a16:creationId xmlns:a16="http://schemas.microsoft.com/office/drawing/2014/main" id="{0BB36720-1C6C-4F53-809B-0A46391F8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54"/>
          <a:stretch/>
        </p:blipFill>
        <p:spPr bwMode="auto">
          <a:xfrm>
            <a:off x="5645542" y="924717"/>
            <a:ext cx="3099715" cy="34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lesreinesdesalpes.com/wp-content/uploads/5bfd0f1a1d8f95bfd0f1a1d936.jpg">
            <a:extLst>
              <a:ext uri="{FF2B5EF4-FFF2-40B4-BE49-F238E27FC236}">
                <a16:creationId xmlns:a16="http://schemas.microsoft.com/office/drawing/2014/main" id="{C1A882E4-BF15-4C8A-BD36-97254C8C9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573EE9-D0CE-4313-B31A-1DB425E606D5}"/>
              </a:ext>
            </a:extLst>
          </p:cNvPr>
          <p:cNvSpPr txBox="1"/>
          <p:nvPr/>
        </p:nvSpPr>
        <p:spPr>
          <a:xfrm>
            <a:off x="1" y="3904675"/>
            <a:ext cx="5131557" cy="855958"/>
          </a:xfrm>
          <a:prstGeom prst="rect">
            <a:avLst/>
          </a:prstGeom>
          <a:solidFill>
            <a:srgbClr val="0070C0">
              <a:alpha val="85098"/>
            </a:srgbClr>
          </a:solidFill>
          <a:ln>
            <a:noFill/>
          </a:ln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Многие критики бичевали обломовскую лень, как страшный порок.</a:t>
            </a:r>
          </a:p>
        </p:txBody>
      </p:sp>
    </p:spTree>
    <p:extLst>
      <p:ext uri="{BB962C8B-B14F-4D97-AF65-F5344CB8AC3E}">
        <p14:creationId xmlns:p14="http://schemas.microsoft.com/office/powerpoint/2010/main" val="32750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онитор,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05C9FAE-1933-479C-9580-0FE106C4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AEBFCD-A802-4437-AF23-7CF5A2503C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363818"/>
            <a:ext cx="3643115" cy="4417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804215" y="4036811"/>
            <a:ext cx="2672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+mj-lt"/>
              </a:rPr>
              <a:t>Михаил Пришвин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C6E68C-88C4-49EC-9976-A712F0AC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97" y="386847"/>
            <a:ext cx="3643115" cy="441773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8D704EA-B0CB-47D1-BE91-22C224276D61}"/>
              </a:ext>
            </a:extLst>
          </p:cNvPr>
          <p:cNvSpPr/>
          <p:nvPr/>
        </p:nvSpPr>
        <p:spPr>
          <a:xfrm>
            <a:off x="914399" y="1903214"/>
            <a:ext cx="490516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«Никакая </a:t>
            </a:r>
            <a:r>
              <a:rPr lang="en-US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“</a:t>
            </a:r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положительная</a:t>
            </a:r>
            <a:r>
              <a:rPr lang="en-US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”</a:t>
            </a:r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 деятельность </a:t>
            </a:r>
            <a:endParaRPr lang="en-US" sz="1800" dirty="0">
              <a:solidFill>
                <a:schemeClr val="bg1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в России не может выдержать критики</a:t>
            </a:r>
            <a:endParaRPr lang="en-US" sz="1800" dirty="0">
              <a:solidFill>
                <a:schemeClr val="bg1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Обломова: его покой таит в себе запрос </a:t>
            </a:r>
            <a:endParaRPr lang="en-US" sz="1800" dirty="0">
              <a:solidFill>
                <a:schemeClr val="bg1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на высшую ценность, на такую деятельность,</a:t>
            </a:r>
            <a:endParaRPr lang="en-US" sz="1800" dirty="0">
              <a:solidFill>
                <a:schemeClr val="bg1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из-за которой стоило бы лишиться покоя».</a:t>
            </a:r>
          </a:p>
        </p:txBody>
      </p:sp>
      <p:pic>
        <p:nvPicPr>
          <p:cNvPr id="4098" name="Picture 2" descr="ÐÐ°ÑÑÐ¸Ð½ÐºÐ¸ Ð¿Ð¾ Ð·Ð°Ð¿ÑÐ¾ÑÑ Ð¿ÑÐ¸ÑÐ²Ð¸Ð½">
            <a:extLst>
              <a:ext uri="{FF2B5EF4-FFF2-40B4-BE49-F238E27FC236}">
                <a16:creationId xmlns:a16="http://schemas.microsoft.com/office/drawing/2014/main" id="{BB960EAF-E8B2-43B4-9ECF-72593910E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9385" y="1084998"/>
            <a:ext cx="2402006" cy="27607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978</Words>
  <Application>Microsoft Office PowerPoint</Application>
  <PresentationFormat>Экран (16:9)</PresentationFormat>
  <Paragraphs>216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Roboto Light</vt:lpstr>
      <vt:lpstr>Roboto</vt:lpstr>
      <vt:lpstr>Arial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2020-04-07T01:09:32Z</dcterms:created>
  <dcterms:modified xsi:type="dcterms:W3CDTF">2023-11-05T12:00:09Z</dcterms:modified>
</cp:coreProperties>
</file>