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57" r:id="rId3"/>
    <p:sldId id="258" r:id="rId4"/>
    <p:sldId id="259" r:id="rId5"/>
    <p:sldId id="260" r:id="rId6"/>
    <p:sldId id="261" r:id="rId7"/>
    <p:sldId id="263" r:id="rId8"/>
    <p:sldId id="299" r:id="rId9"/>
    <p:sldId id="300" r:id="rId10"/>
    <p:sldId id="298" r:id="rId11"/>
    <p:sldId id="264" r:id="rId12"/>
    <p:sldId id="265" r:id="rId13"/>
    <p:sldId id="266" r:id="rId14"/>
    <p:sldId id="267" r:id="rId15"/>
    <p:sldId id="269" r:id="rId16"/>
    <p:sldId id="268" r:id="rId17"/>
    <p:sldId id="301" r:id="rId18"/>
    <p:sldId id="270" r:id="rId19"/>
    <p:sldId id="271" r:id="rId20"/>
    <p:sldId id="272" r:id="rId21"/>
    <p:sldId id="273" r:id="rId22"/>
    <p:sldId id="294" r:id="rId23"/>
    <p:sldId id="286" r:id="rId24"/>
    <p:sldId id="288" r:id="rId25"/>
    <p:sldId id="289" r:id="rId26"/>
    <p:sldId id="291" r:id="rId27"/>
    <p:sldId id="274" r:id="rId28"/>
    <p:sldId id="293" r:id="rId29"/>
    <p:sldId id="281" r:id="rId30"/>
    <p:sldId id="282" r:id="rId31"/>
    <p:sldId id="283" r:id="rId32"/>
    <p:sldId id="284" r:id="rId33"/>
    <p:sldId id="292" r:id="rId34"/>
    <p:sldId id="296" r:id="rId35"/>
    <p:sldId id="295" r:id="rId36"/>
    <p:sldId id="29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3086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1380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54974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033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99136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8554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545969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8077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4667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347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712377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804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674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725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smtClean="0"/>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082202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6129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1/21/2024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608115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cs.wikipedia.org/wiki/Rusk%C3%A1_revoluce_(1905)" TargetMode="External"/><Relationship Id="rId3" Type="http://schemas.openxmlformats.org/officeDocument/2006/relationships/hyperlink" Target="https://www.youtube.com/watch?v=iGJztpz-kAU&amp;t=14s" TargetMode="External"/><Relationship Id="rId7" Type="http://schemas.openxmlformats.org/officeDocument/2006/relationships/hyperlink" Target="https://cs.wikipedia.org/wiki/It%C3%A1lie" TargetMode="External"/><Relationship Id="rId12" Type="http://schemas.openxmlformats.org/officeDocument/2006/relationships/hyperlink" Target="https://www.youtube.com/watch?v=ZJNkGiRvQhk" TargetMode="External"/><Relationship Id="rId2" Type="http://schemas.openxmlformats.org/officeDocument/2006/relationships/hyperlink" Target="https://www.youtube.com/watch?v=WgJAf-NbY9w" TargetMode="External"/><Relationship Id="rId1" Type="http://schemas.openxmlformats.org/officeDocument/2006/relationships/slideLayout" Target="../slideLayouts/slideLayout2.xml"/><Relationship Id="rId6" Type="http://schemas.openxmlformats.org/officeDocument/2006/relationships/hyperlink" Target="https://cs.wikipedia.org/wiki/1988" TargetMode="External"/><Relationship Id="rId11" Type="http://schemas.openxmlformats.org/officeDocument/2006/relationships/hyperlink" Target="https://cs.wikipedia.org/wiki/Rusk%C3%A1_ob%C4%8Dansk%C3%A1_v%C3%A1lka" TargetMode="External"/><Relationship Id="rId5" Type="http://schemas.openxmlformats.org/officeDocument/2006/relationships/hyperlink" Target="https://cs.wikipedia.org/wiki/Sov%C4%9Btsk%C3%BD_svaz" TargetMode="External"/><Relationship Id="rId10" Type="http://schemas.openxmlformats.org/officeDocument/2006/relationships/hyperlink" Target="https://cs.wikipedia.org/wiki/%C5%98%C3%ADjnov%C3%A1_revoluce" TargetMode="External"/><Relationship Id="rId4" Type="http://schemas.openxmlformats.org/officeDocument/2006/relationships/hyperlink" Target="https://cs.wikipedia.org/wiki/1956" TargetMode="External"/><Relationship Id="rId9" Type="http://schemas.openxmlformats.org/officeDocument/2006/relationships/hyperlink" Target="https://cs.wikipedia.org/wiki/Prvn%C3%AD_sv%C4%9Btov%C3%A1_v%C3%A1lka"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gulag.cz/cs/projekty/gulag-onlin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2BE25E-DB7D-41AE-ABC1-04D28E23F0E6}"/>
              </a:ext>
            </a:extLst>
          </p:cNvPr>
          <p:cNvSpPr>
            <a:spLocks noGrp="1"/>
          </p:cNvSpPr>
          <p:nvPr>
            <p:ph type="ctrTitle"/>
          </p:nvPr>
        </p:nvSpPr>
        <p:spPr>
          <a:xfrm>
            <a:off x="1507067" y="768626"/>
            <a:ext cx="9399472" cy="3282210"/>
          </a:xfrm>
          <a:blipFill>
            <a:blip r:embed="rId2"/>
            <a:tile tx="0" ty="0" sx="100000" sy="100000" flip="none" algn="tl"/>
          </a:blipFill>
        </p:spPr>
        <p:txBody>
          <a:bodyPr>
            <a:normAutofit fontScale="90000"/>
          </a:bodyPr>
          <a:lstStyle/>
          <a:p>
            <a:pPr algn="ctr"/>
            <a:r>
              <a:rPr lang="ru-RU" dirty="0"/>
              <a:t>Русские писатели-лауреаты Нобелевской премии в области литературы</a:t>
            </a:r>
          </a:p>
        </p:txBody>
      </p:sp>
    </p:spTree>
    <p:extLst>
      <p:ext uri="{BB962C8B-B14F-4D97-AF65-F5344CB8AC3E}">
        <p14:creationId xmlns:p14="http://schemas.microsoft.com/office/powerpoint/2010/main" val="3825433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234B06-49E9-4705-A609-1B409A8CBE8C}"/>
              </a:ext>
            </a:extLst>
          </p:cNvPr>
          <p:cNvSpPr>
            <a:spLocks noGrp="1"/>
          </p:cNvSpPr>
          <p:nvPr>
            <p:ph type="title"/>
          </p:nvPr>
        </p:nvSpPr>
        <p:spPr>
          <a:xfrm>
            <a:off x="2544417" y="0"/>
            <a:ext cx="8960196" cy="1378226"/>
          </a:xfrm>
        </p:spPr>
        <p:txBody>
          <a:bodyPr/>
          <a:lstStyle/>
          <a:p>
            <a:pPr algn="ctr"/>
            <a:r>
              <a:rPr lang="uk-UA" dirty="0" err="1"/>
              <a:t>Произведения</a:t>
            </a:r>
            <a:endParaRPr lang="ru-RU" dirty="0"/>
          </a:p>
        </p:txBody>
      </p:sp>
      <p:sp>
        <p:nvSpPr>
          <p:cNvPr id="3" name="Объект 2">
            <a:extLst>
              <a:ext uri="{FF2B5EF4-FFF2-40B4-BE49-F238E27FC236}">
                <a16:creationId xmlns:a16="http://schemas.microsoft.com/office/drawing/2014/main" id="{CA8683EE-1610-4DA4-BC71-C963C9B30132}"/>
              </a:ext>
            </a:extLst>
          </p:cNvPr>
          <p:cNvSpPr>
            <a:spLocks noGrp="1"/>
          </p:cNvSpPr>
          <p:nvPr>
            <p:ph idx="1"/>
          </p:nvPr>
        </p:nvSpPr>
        <p:spPr>
          <a:xfrm>
            <a:off x="817665" y="1193381"/>
            <a:ext cx="10686947" cy="5696242"/>
          </a:xfrm>
        </p:spPr>
        <p:txBody>
          <a:bodyPr/>
          <a:lstStyle/>
          <a:p>
            <a:r>
              <a:rPr lang="ru-RU" sz="2800" dirty="0"/>
              <a:t>В годы эмиграции им созданы такие шедевры, как «Окаянные дни», «Солнечный удар», «Жизнь Арсеньева», «Митина любовь», «Темные аллеи».</a:t>
            </a:r>
            <a:r>
              <a:rPr lang="ru-RU" dirty="0"/>
              <a:t> </a:t>
            </a:r>
          </a:p>
          <a:p>
            <a:endParaRPr lang="ru-RU" dirty="0"/>
          </a:p>
        </p:txBody>
      </p:sp>
      <p:pic>
        <p:nvPicPr>
          <p:cNvPr id="4098" name="Picture 2" descr="Бунин: страницы жизни и творчества&quot;">
            <a:extLst>
              <a:ext uri="{FF2B5EF4-FFF2-40B4-BE49-F238E27FC236}">
                <a16:creationId xmlns:a16="http://schemas.microsoft.com/office/drawing/2014/main" id="{D166F030-1DF1-4161-AE32-0E58B82CBA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6508" y="2782955"/>
            <a:ext cx="5208104" cy="3869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248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5942CA-1769-445D-A653-5CA417295C46}"/>
              </a:ext>
            </a:extLst>
          </p:cNvPr>
          <p:cNvSpPr>
            <a:spLocks noGrp="1"/>
          </p:cNvSpPr>
          <p:nvPr>
            <p:ph type="title"/>
          </p:nvPr>
        </p:nvSpPr>
        <p:spPr>
          <a:xfrm>
            <a:off x="491804" y="-1663950"/>
            <a:ext cx="8596668" cy="1142698"/>
          </a:xfrm>
        </p:spPr>
        <p:txBody>
          <a:bodyPr/>
          <a:lstStyle/>
          <a:p>
            <a:endParaRPr lang="ru-RU" dirty="0"/>
          </a:p>
        </p:txBody>
      </p:sp>
      <p:sp>
        <p:nvSpPr>
          <p:cNvPr id="3" name="Объект 2">
            <a:extLst>
              <a:ext uri="{FF2B5EF4-FFF2-40B4-BE49-F238E27FC236}">
                <a16:creationId xmlns:a16="http://schemas.microsoft.com/office/drawing/2014/main" id="{E9D2E60B-16C7-4B2D-8BF6-B076BD348EEF}"/>
              </a:ext>
            </a:extLst>
          </p:cNvPr>
          <p:cNvSpPr>
            <a:spLocks noGrp="1"/>
          </p:cNvSpPr>
          <p:nvPr>
            <p:ph idx="1"/>
          </p:nvPr>
        </p:nvSpPr>
        <p:spPr>
          <a:xfrm>
            <a:off x="821634" y="271670"/>
            <a:ext cx="10416209" cy="6129129"/>
          </a:xfrm>
        </p:spPr>
        <p:txBody>
          <a:bodyPr/>
          <a:lstStyle/>
          <a:p>
            <a:pPr algn="ctr"/>
            <a:r>
              <a:rPr lang="ru-RU" sz="2800" dirty="0"/>
              <a:t>Роман «Жизнь Арсеньева»</a:t>
            </a:r>
          </a:p>
          <a:p>
            <a:endParaRPr lang="ru-RU" sz="2800" dirty="0"/>
          </a:p>
          <a:p>
            <a:r>
              <a:rPr lang="ru-RU" sz="2000" dirty="0"/>
              <a:t>1. Произведение «Жизнь Арсеньева» Иван Алексеевич Бунин начинает как автобиографию, вспоминает свое раннее детство, описывает младенческие ощущения и впечатления: «Я родился полвека тому назад, в средней России, в деревне, в отцовской усадьбе». </a:t>
            </a:r>
          </a:p>
          <a:p>
            <a:r>
              <a:rPr lang="ru-RU" sz="2000" dirty="0"/>
              <a:t>Что в этом предложении не соответствует действительной биографии И. А. Бунина?</a:t>
            </a:r>
          </a:p>
        </p:txBody>
      </p:sp>
      <p:pic>
        <p:nvPicPr>
          <p:cNvPr id="5122" name="Picture 2" descr="Купить книгу «Жизнь Арсеньева», Иван Бунин | Издательство «Азбука», ISBN:  978-5-389-07945-8">
            <a:extLst>
              <a:ext uri="{FF2B5EF4-FFF2-40B4-BE49-F238E27FC236}">
                <a16:creationId xmlns:a16="http://schemas.microsoft.com/office/drawing/2014/main" id="{20CAB207-A1C3-47FA-9514-02A7C5C76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8352" y="3644347"/>
            <a:ext cx="1925336" cy="2652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266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6419D7-A790-4585-A6CD-EF3C628B27A6}"/>
              </a:ext>
            </a:extLst>
          </p:cNvPr>
          <p:cNvSpPr>
            <a:spLocks noGrp="1"/>
          </p:cNvSpPr>
          <p:nvPr>
            <p:ph type="title"/>
          </p:nvPr>
        </p:nvSpPr>
        <p:spPr>
          <a:xfrm>
            <a:off x="2438400" y="331303"/>
            <a:ext cx="8547652" cy="2584175"/>
          </a:xfrm>
        </p:spPr>
        <p:txBody>
          <a:bodyPr>
            <a:normAutofit fontScale="90000"/>
          </a:bodyPr>
          <a:lstStyle/>
          <a:p>
            <a:pPr algn="ctr"/>
            <a:r>
              <a:rPr lang="ru-RU" dirty="0"/>
              <a:t>В каком году Бунину была присвоена первая Пушкинская премия? </a:t>
            </a:r>
            <a:br>
              <a:rPr lang="ru-RU" dirty="0"/>
            </a:br>
            <a:r>
              <a:rPr lang="ru-RU" dirty="0"/>
              <a:t>-1901, 1903, 1915, 1930</a:t>
            </a:r>
            <a:br>
              <a:rPr lang="ru-RU" dirty="0"/>
            </a:br>
            <a:br>
              <a:rPr lang="ru-RU" dirty="0"/>
            </a:br>
            <a:br>
              <a:rPr lang="ru-RU" dirty="0"/>
            </a:br>
            <a:br>
              <a:rPr lang="ru-RU" dirty="0"/>
            </a:br>
            <a:br>
              <a:rPr lang="ru-RU" dirty="0"/>
            </a:br>
            <a:br>
              <a:rPr lang="ru-RU" dirty="0"/>
            </a:br>
            <a:br>
              <a:rPr lang="ru-RU" dirty="0"/>
            </a:br>
            <a:br>
              <a:rPr lang="ru-RU" dirty="0"/>
            </a:br>
            <a:endParaRPr lang="ru-RU" dirty="0"/>
          </a:p>
        </p:txBody>
      </p:sp>
    </p:spTree>
    <p:extLst>
      <p:ext uri="{BB962C8B-B14F-4D97-AF65-F5344CB8AC3E}">
        <p14:creationId xmlns:p14="http://schemas.microsoft.com/office/powerpoint/2010/main" val="3871905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E797F0-4C13-4505-9A86-416364F299DB}"/>
              </a:ext>
            </a:extLst>
          </p:cNvPr>
          <p:cNvSpPr>
            <a:spLocks noGrp="1"/>
          </p:cNvSpPr>
          <p:nvPr>
            <p:ph type="title"/>
          </p:nvPr>
        </p:nvSpPr>
        <p:spPr>
          <a:xfrm>
            <a:off x="1577009" y="198783"/>
            <a:ext cx="10084904" cy="2451652"/>
          </a:xfrm>
        </p:spPr>
        <p:txBody>
          <a:bodyPr>
            <a:normAutofit/>
          </a:bodyPr>
          <a:lstStyle/>
          <a:p>
            <a:pPr algn="just"/>
            <a:r>
              <a:rPr lang="ru-RU" sz="2800" dirty="0"/>
              <a:t>Стихотворение И. А. Бунина, в котором переданы переживания одинокого человека, заканчивается так: «Что ж, камин затоплю, буду пить. Хорошо бы … купить». Что/кого купить?</a:t>
            </a:r>
          </a:p>
        </p:txBody>
      </p:sp>
      <p:sp>
        <p:nvSpPr>
          <p:cNvPr id="3" name="Объект 2">
            <a:extLst>
              <a:ext uri="{FF2B5EF4-FFF2-40B4-BE49-F238E27FC236}">
                <a16:creationId xmlns:a16="http://schemas.microsoft.com/office/drawing/2014/main" id="{7452A47E-F547-4B90-8729-2863EC31D86D}"/>
              </a:ext>
            </a:extLst>
          </p:cNvPr>
          <p:cNvSpPr>
            <a:spLocks noGrp="1"/>
          </p:cNvSpPr>
          <p:nvPr>
            <p:ph idx="1"/>
          </p:nvPr>
        </p:nvSpPr>
        <p:spPr>
          <a:xfrm>
            <a:off x="1855304" y="2796208"/>
            <a:ext cx="9649308" cy="3115013"/>
          </a:xfrm>
        </p:spPr>
        <p:txBody>
          <a:bodyPr/>
          <a:lstStyle/>
          <a:p>
            <a:r>
              <a:rPr lang="ru-RU" dirty="0"/>
              <a:t>Книгу</a:t>
            </a:r>
          </a:p>
          <a:p>
            <a:r>
              <a:rPr lang="ru-RU" dirty="0"/>
              <a:t>Собаку</a:t>
            </a:r>
          </a:p>
          <a:p>
            <a:r>
              <a:rPr lang="ru-RU" dirty="0"/>
              <a:t>Фляжку</a:t>
            </a:r>
          </a:p>
          <a:p>
            <a:r>
              <a:rPr lang="ru-RU" dirty="0"/>
              <a:t>Друга</a:t>
            </a:r>
          </a:p>
        </p:txBody>
      </p:sp>
    </p:spTree>
    <p:extLst>
      <p:ext uri="{BB962C8B-B14F-4D97-AF65-F5344CB8AC3E}">
        <p14:creationId xmlns:p14="http://schemas.microsoft.com/office/powerpoint/2010/main" val="3991826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DCDFAA-20B8-4CC6-958D-FE0782376C6E}"/>
              </a:ext>
            </a:extLst>
          </p:cNvPr>
          <p:cNvSpPr>
            <a:spLocks noGrp="1"/>
          </p:cNvSpPr>
          <p:nvPr>
            <p:ph type="title"/>
          </p:nvPr>
        </p:nvSpPr>
        <p:spPr>
          <a:xfrm>
            <a:off x="2027583" y="397565"/>
            <a:ext cx="9395791" cy="1974574"/>
          </a:xfrm>
        </p:spPr>
        <p:txBody>
          <a:bodyPr>
            <a:normAutofit fontScale="90000"/>
          </a:bodyPr>
          <a:lstStyle/>
          <a:p>
            <a:pPr algn="ctr"/>
            <a:r>
              <a:rPr lang="ru-RU" dirty="0"/>
              <a:t>В ребусе зашифровано название поэтического сборника, которое принесло молодому И. А. Бунину известность</a:t>
            </a:r>
          </a:p>
        </p:txBody>
      </p:sp>
      <p:pic>
        <p:nvPicPr>
          <p:cNvPr id="8194" name="Picture 2" descr="Подпись отсутствует">
            <a:extLst>
              <a:ext uri="{FF2B5EF4-FFF2-40B4-BE49-F238E27FC236}">
                <a16:creationId xmlns:a16="http://schemas.microsoft.com/office/drawing/2014/main" id="{FE4CFDF0-F098-46FE-ADF5-97CE5A4F40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9130" y="2690190"/>
            <a:ext cx="7977807" cy="3127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601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E1BB8C-0C53-441F-A670-61E26ED93D58}"/>
              </a:ext>
            </a:extLst>
          </p:cNvPr>
          <p:cNvSpPr>
            <a:spLocks noGrp="1"/>
          </p:cNvSpPr>
          <p:nvPr>
            <p:ph type="title"/>
          </p:nvPr>
        </p:nvSpPr>
        <p:spPr>
          <a:xfrm>
            <a:off x="1793034" y="291548"/>
            <a:ext cx="8596669" cy="1497496"/>
          </a:xfrm>
        </p:spPr>
        <p:txBody>
          <a:bodyPr>
            <a:normAutofit fontScale="90000"/>
          </a:bodyPr>
          <a:lstStyle/>
          <a:p>
            <a:pPr algn="just"/>
            <a:r>
              <a:rPr lang="ru-RU" sz="2800" dirty="0"/>
              <a:t>«</a:t>
            </a:r>
            <a:r>
              <a:rPr lang="ru-RU" sz="2800" dirty="0" err="1"/>
              <a:t>Господи́н</a:t>
            </a:r>
            <a:r>
              <a:rPr lang="ru-RU" sz="2800" dirty="0"/>
              <a:t> из Сан-Франциско» — рассказ Ивана Бунина. Представляет собой притчу о ничтожности богатства и власти перед лицом смерти.</a:t>
            </a:r>
          </a:p>
        </p:txBody>
      </p:sp>
      <p:sp>
        <p:nvSpPr>
          <p:cNvPr id="3" name="Объект 2">
            <a:extLst>
              <a:ext uri="{FF2B5EF4-FFF2-40B4-BE49-F238E27FC236}">
                <a16:creationId xmlns:a16="http://schemas.microsoft.com/office/drawing/2014/main" id="{98374155-593C-4602-88F9-809AA93F1555}"/>
              </a:ext>
            </a:extLst>
          </p:cNvPr>
          <p:cNvSpPr>
            <a:spLocks noGrp="1"/>
          </p:cNvSpPr>
          <p:nvPr>
            <p:ph idx="1"/>
          </p:nvPr>
        </p:nvSpPr>
        <p:spPr>
          <a:xfrm>
            <a:off x="1232452" y="2027583"/>
            <a:ext cx="9899374" cy="4664764"/>
          </a:xfrm>
        </p:spPr>
        <p:txBody>
          <a:bodyPr/>
          <a:lstStyle/>
          <a:p>
            <a:endParaRPr lang="ru-RU" dirty="0"/>
          </a:p>
          <a:p>
            <a:endParaRPr lang="ru-RU" dirty="0"/>
          </a:p>
          <a:p>
            <a:endParaRPr lang="ru-RU" dirty="0"/>
          </a:p>
          <a:p>
            <a:endParaRPr lang="ru-RU" dirty="0"/>
          </a:p>
          <a:p>
            <a:endParaRPr lang="ru-RU" dirty="0"/>
          </a:p>
          <a:p>
            <a:r>
              <a:rPr lang="ru-RU" dirty="0"/>
              <a:t>Как назывался гигантский пароход в произведении И. А. Бунина «Господин из Сан-Франциско»? </a:t>
            </a:r>
          </a:p>
          <a:p>
            <a:endParaRPr lang="ru-RU" dirty="0"/>
          </a:p>
          <a:p>
            <a:r>
              <a:rPr lang="ru-RU" dirty="0"/>
              <a:t>Такое же название носит мифическая земля, колыбель цивилизации, достигшая вершин развития и павшая за одни сутки.</a:t>
            </a:r>
          </a:p>
          <a:p>
            <a:endParaRPr lang="ru-RU" dirty="0"/>
          </a:p>
          <a:p>
            <a:endParaRPr lang="ru-RU" dirty="0"/>
          </a:p>
        </p:txBody>
      </p:sp>
      <p:pic>
        <p:nvPicPr>
          <p:cNvPr id="4" name="Рисунок 3">
            <a:extLst>
              <a:ext uri="{FF2B5EF4-FFF2-40B4-BE49-F238E27FC236}">
                <a16:creationId xmlns:a16="http://schemas.microsoft.com/office/drawing/2014/main" id="{0BE721A2-3D9D-4CAC-A003-C4B7129DF658}"/>
              </a:ext>
            </a:extLst>
          </p:cNvPr>
          <p:cNvPicPr>
            <a:picLocks noChangeAspect="1"/>
          </p:cNvPicPr>
          <p:nvPr/>
        </p:nvPicPr>
        <p:blipFill>
          <a:blip r:embed="rId2"/>
          <a:stretch>
            <a:fillRect/>
          </a:stretch>
        </p:blipFill>
        <p:spPr>
          <a:xfrm>
            <a:off x="6480313" y="2146853"/>
            <a:ext cx="3525078" cy="1709530"/>
          </a:xfrm>
          <a:prstGeom prst="rect">
            <a:avLst/>
          </a:prstGeom>
        </p:spPr>
      </p:pic>
    </p:spTree>
    <p:extLst>
      <p:ext uri="{BB962C8B-B14F-4D97-AF65-F5344CB8AC3E}">
        <p14:creationId xmlns:p14="http://schemas.microsoft.com/office/powerpoint/2010/main" val="2136466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A18B0B-14D8-46C3-8EAC-A52F6F073718}"/>
              </a:ext>
            </a:extLst>
          </p:cNvPr>
          <p:cNvSpPr>
            <a:spLocks noGrp="1"/>
          </p:cNvSpPr>
          <p:nvPr>
            <p:ph type="title"/>
          </p:nvPr>
        </p:nvSpPr>
        <p:spPr>
          <a:xfrm>
            <a:off x="2133600" y="424070"/>
            <a:ext cx="8746434" cy="2014329"/>
          </a:xfrm>
        </p:spPr>
        <p:txBody>
          <a:bodyPr>
            <a:normAutofit fontScale="90000"/>
          </a:bodyPr>
          <a:lstStyle/>
          <a:p>
            <a:pPr algn="ctr"/>
            <a:r>
              <a:rPr lang="ru-RU" dirty="0"/>
              <a:t>"Темные аллеи" – сборник, состоящий из трёх частей, в который вошли повести и рассказы, объединенные темой любви</a:t>
            </a:r>
            <a:br>
              <a:rPr lang="ru-RU" dirty="0"/>
            </a:br>
            <a:r>
              <a:rPr lang="en-US" dirty="0"/>
              <a:t>https://www.youtube.com/watch?v=pYC8Ut9FOD4</a:t>
            </a:r>
            <a:endParaRPr lang="ru-RU" dirty="0"/>
          </a:p>
        </p:txBody>
      </p:sp>
      <p:pic>
        <p:nvPicPr>
          <p:cNvPr id="9218" name="Picture 2" descr="Лидия Ивановна Мартынова - Темные аллеи, XXI, 70×50 см: Описание  произведения | Артхив">
            <a:extLst>
              <a:ext uri="{FF2B5EF4-FFF2-40B4-BE49-F238E27FC236}">
                <a16:creationId xmlns:a16="http://schemas.microsoft.com/office/drawing/2014/main" id="{00E9207C-5E26-4E0C-8AF4-4F2EE2143D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9129" y="2544417"/>
            <a:ext cx="5393636" cy="370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744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F4FE50-8DFC-463F-87F2-BC59EF42B3DA}"/>
              </a:ext>
            </a:extLst>
          </p:cNvPr>
          <p:cNvSpPr>
            <a:spLocks noGrp="1"/>
          </p:cNvSpPr>
          <p:nvPr>
            <p:ph type="title"/>
          </p:nvPr>
        </p:nvSpPr>
        <p:spPr/>
        <p:txBody>
          <a:bodyPr/>
          <a:lstStyle/>
          <a:p>
            <a:pPr algn="ctr"/>
            <a:r>
              <a:rPr lang="ru-RU" dirty="0"/>
              <a:t>Тематика «Темных аллей»</a:t>
            </a:r>
          </a:p>
        </p:txBody>
      </p:sp>
      <p:sp>
        <p:nvSpPr>
          <p:cNvPr id="3" name="Объект 2">
            <a:extLst>
              <a:ext uri="{FF2B5EF4-FFF2-40B4-BE49-F238E27FC236}">
                <a16:creationId xmlns:a16="http://schemas.microsoft.com/office/drawing/2014/main" id="{100E1923-82BB-46C3-8809-AF62B2A8D4CA}"/>
              </a:ext>
            </a:extLst>
          </p:cNvPr>
          <p:cNvSpPr>
            <a:spLocks noGrp="1"/>
          </p:cNvSpPr>
          <p:nvPr>
            <p:ph idx="1"/>
          </p:nvPr>
        </p:nvSpPr>
        <p:spPr>
          <a:xfrm>
            <a:off x="1722783" y="1643269"/>
            <a:ext cx="9781829" cy="4492487"/>
          </a:xfrm>
        </p:spPr>
        <p:txBody>
          <a:bodyPr/>
          <a:lstStyle/>
          <a:p>
            <a:r>
              <a:rPr lang="ru-RU" sz="2000" dirty="0"/>
              <a:t>Одной из базовых идей рассказа «Темные аллеи» мы можем считать «потерянную любовь» (потерянное счастье). </a:t>
            </a:r>
          </a:p>
          <a:p>
            <a:r>
              <a:rPr lang="ru-RU" sz="2000" dirty="0"/>
              <a:t>На это указывает тема рассказа (любовь).</a:t>
            </a:r>
          </a:p>
          <a:p>
            <a:r>
              <a:rPr lang="ru-RU" sz="2000" dirty="0"/>
              <a:t>Сюжет (встреча людей, которые любили друг друга много лет назад).</a:t>
            </a:r>
          </a:p>
          <a:p>
            <a:r>
              <a:rPr lang="ru-RU" sz="2000" dirty="0"/>
              <a:t> Ряд фраз («Никогда я не был счастлив в жизни», «Все проходит, мой друг, — забормотал он. — Любовь, молодость — все, все», «Все проходит. Все забывается» (позиция главного героя); </a:t>
            </a:r>
          </a:p>
          <a:p>
            <a:r>
              <a:rPr lang="ru-RU" sz="2000" dirty="0"/>
              <a:t>«...все одним жила», «Все проходит, да не все забывается», «Молодость у всякого проходит, а любовь — другое дело» (позиция главной героини</a:t>
            </a:r>
            <a:r>
              <a:rPr lang="ru-RU" dirty="0"/>
              <a:t>)). </a:t>
            </a:r>
          </a:p>
        </p:txBody>
      </p:sp>
    </p:spTree>
    <p:extLst>
      <p:ext uri="{BB962C8B-B14F-4D97-AF65-F5344CB8AC3E}">
        <p14:creationId xmlns:p14="http://schemas.microsoft.com/office/powerpoint/2010/main" val="1458244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04F881-A90D-4392-925E-CC21C73BA64B}"/>
              </a:ext>
            </a:extLst>
          </p:cNvPr>
          <p:cNvSpPr>
            <a:spLocks noGrp="1"/>
          </p:cNvSpPr>
          <p:nvPr>
            <p:ph type="title"/>
          </p:nvPr>
        </p:nvSpPr>
        <p:spPr/>
        <p:txBody>
          <a:bodyPr/>
          <a:lstStyle/>
          <a:p>
            <a:pPr algn="ctr"/>
            <a:r>
              <a:rPr lang="ru-RU" dirty="0"/>
              <a:t>Борис Леонидович Пастернак</a:t>
            </a:r>
            <a:br>
              <a:rPr lang="ru-RU" dirty="0"/>
            </a:br>
            <a:r>
              <a:rPr lang="ru-RU" dirty="0"/>
              <a:t>1958</a:t>
            </a:r>
            <a:r>
              <a:rPr lang="en-US" dirty="0"/>
              <a:t> </a:t>
            </a:r>
            <a:r>
              <a:rPr lang="ru-RU" dirty="0"/>
              <a:t>год</a:t>
            </a:r>
          </a:p>
        </p:txBody>
      </p:sp>
      <p:sp>
        <p:nvSpPr>
          <p:cNvPr id="3" name="Объект 2">
            <a:extLst>
              <a:ext uri="{FF2B5EF4-FFF2-40B4-BE49-F238E27FC236}">
                <a16:creationId xmlns:a16="http://schemas.microsoft.com/office/drawing/2014/main" id="{8B01926D-6CB6-464F-B76F-9A570682B64B}"/>
              </a:ext>
            </a:extLst>
          </p:cNvPr>
          <p:cNvSpPr>
            <a:spLocks noGrp="1"/>
          </p:cNvSpPr>
          <p:nvPr>
            <p:ph idx="1"/>
          </p:nvPr>
        </p:nvSpPr>
        <p:spPr/>
        <p:txBody>
          <a:bodyPr>
            <a:normAutofit/>
          </a:bodyPr>
          <a:lstStyle/>
          <a:p>
            <a:pPr algn="just"/>
            <a:r>
              <a:rPr lang="ru-RU" sz="3200" dirty="0"/>
              <a:t>За значительные достижения в современной лирической поэзии, а также за продолжение традиций великого русского эпического романа. </a:t>
            </a:r>
          </a:p>
        </p:txBody>
      </p:sp>
    </p:spTree>
    <p:extLst>
      <p:ext uri="{BB962C8B-B14F-4D97-AF65-F5344CB8AC3E}">
        <p14:creationId xmlns:p14="http://schemas.microsoft.com/office/powerpoint/2010/main" val="1015773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F9CD8A40-CF97-43F3-97C4-9C404C44D442}"/>
              </a:ext>
            </a:extLst>
          </p:cNvPr>
          <p:cNvSpPr>
            <a:spLocks noGrp="1"/>
          </p:cNvSpPr>
          <p:nvPr>
            <p:ph type="title"/>
          </p:nvPr>
        </p:nvSpPr>
        <p:spPr>
          <a:xfrm>
            <a:off x="2862470" y="159026"/>
            <a:ext cx="8642142" cy="993913"/>
          </a:xfrm>
        </p:spPr>
        <p:txBody>
          <a:bodyPr/>
          <a:lstStyle/>
          <a:p>
            <a:pPr algn="ctr"/>
            <a:r>
              <a:rPr lang="ru-RU" dirty="0"/>
              <a:t>«Доктор Живаго»</a:t>
            </a:r>
          </a:p>
        </p:txBody>
      </p:sp>
      <p:sp>
        <p:nvSpPr>
          <p:cNvPr id="6" name="Заголовок 1">
            <a:extLst>
              <a:ext uri="{FF2B5EF4-FFF2-40B4-BE49-F238E27FC236}">
                <a16:creationId xmlns:a16="http://schemas.microsoft.com/office/drawing/2014/main" id="{B85E8558-D8EC-448B-A901-4CD2690A7775}"/>
              </a:ext>
            </a:extLst>
          </p:cNvPr>
          <p:cNvSpPr>
            <a:spLocks noGrp="1"/>
          </p:cNvSpPr>
          <p:nvPr>
            <p:ph idx="1"/>
          </p:nvPr>
        </p:nvSpPr>
        <p:spPr>
          <a:xfrm>
            <a:off x="1603513" y="1152939"/>
            <a:ext cx="9901099" cy="5367130"/>
          </a:xfrm>
        </p:spPr>
        <p:txBody>
          <a:bodyPr>
            <a:normAutofit fontScale="97500"/>
          </a:bodyPr>
          <a:lstStyle/>
          <a:p>
            <a:r>
              <a:rPr lang="ru-RU" dirty="0"/>
              <a:t>Самое известное произведение Бориса Пастернака «Доктор Живаго», принесшее ему мировую славу, создавалось им в течение десяти лет- с 1945 по 1955 год и явилось вершиной творчества писателя как прозаика. Роман сопровождается стихами главного героя — Юрия Андреевича Живаго. </a:t>
            </a:r>
          </a:p>
        </p:txBody>
      </p:sp>
      <p:pic>
        <p:nvPicPr>
          <p:cNvPr id="7" name="Рисунок 6">
            <a:extLst>
              <a:ext uri="{FF2B5EF4-FFF2-40B4-BE49-F238E27FC236}">
                <a16:creationId xmlns:a16="http://schemas.microsoft.com/office/drawing/2014/main" id="{9B6D91FF-4EB8-4B47-A5D6-47E54A075296}"/>
              </a:ext>
            </a:extLst>
          </p:cNvPr>
          <p:cNvPicPr>
            <a:picLocks noChangeAspect="1"/>
          </p:cNvPicPr>
          <p:nvPr/>
        </p:nvPicPr>
        <p:blipFill>
          <a:blip r:embed="rId2"/>
          <a:stretch>
            <a:fillRect/>
          </a:stretch>
        </p:blipFill>
        <p:spPr>
          <a:xfrm>
            <a:off x="2252870" y="3190460"/>
            <a:ext cx="2972836" cy="3329609"/>
          </a:xfrm>
          <a:prstGeom prst="rect">
            <a:avLst/>
          </a:prstGeom>
        </p:spPr>
      </p:pic>
    </p:spTree>
    <p:extLst>
      <p:ext uri="{BB962C8B-B14F-4D97-AF65-F5344CB8AC3E}">
        <p14:creationId xmlns:p14="http://schemas.microsoft.com/office/powerpoint/2010/main" val="3752009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ADB599-B37B-4571-B292-74802B098EE2}"/>
              </a:ext>
            </a:extLst>
          </p:cNvPr>
          <p:cNvSpPr>
            <a:spLocks noGrp="1"/>
          </p:cNvSpPr>
          <p:nvPr>
            <p:ph type="title"/>
          </p:nvPr>
        </p:nvSpPr>
        <p:spPr/>
        <p:txBody>
          <a:bodyPr/>
          <a:lstStyle/>
          <a:p>
            <a:pPr algn="ctr"/>
            <a:r>
              <a:rPr lang="ru-RU" dirty="0"/>
              <a:t>Нобелевская премия – «благородная премия»</a:t>
            </a:r>
          </a:p>
        </p:txBody>
      </p:sp>
      <p:pic>
        <p:nvPicPr>
          <p:cNvPr id="1026" name="Picture 2" descr="Картинки вопроса - 72 фото">
            <a:extLst>
              <a:ext uri="{FF2B5EF4-FFF2-40B4-BE49-F238E27FC236}">
                <a16:creationId xmlns:a16="http://schemas.microsoft.com/office/drawing/2014/main" id="{4F346F85-A0AF-477C-8766-98A769FF3E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7426" y="1862630"/>
            <a:ext cx="3350143" cy="315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497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E5E395-0224-462C-B01B-CE0CCA4A5AC2}"/>
              </a:ext>
            </a:extLst>
          </p:cNvPr>
          <p:cNvSpPr>
            <a:spLocks noGrp="1"/>
          </p:cNvSpPr>
          <p:nvPr>
            <p:ph type="title"/>
          </p:nvPr>
        </p:nvSpPr>
        <p:spPr>
          <a:xfrm>
            <a:off x="2592925" y="624110"/>
            <a:ext cx="8911687" cy="1072168"/>
          </a:xfrm>
        </p:spPr>
        <p:txBody>
          <a:bodyPr/>
          <a:lstStyle/>
          <a:p>
            <a:pPr algn="ctr"/>
            <a:r>
              <a:rPr lang="ru-RU" dirty="0"/>
              <a:t>Доктор Живаго</a:t>
            </a:r>
          </a:p>
        </p:txBody>
      </p:sp>
      <p:sp>
        <p:nvSpPr>
          <p:cNvPr id="3" name="Объект 2">
            <a:extLst>
              <a:ext uri="{FF2B5EF4-FFF2-40B4-BE49-F238E27FC236}">
                <a16:creationId xmlns:a16="http://schemas.microsoft.com/office/drawing/2014/main" id="{3AF98F87-4BDD-4FEF-B715-F19B85263BC3}"/>
              </a:ext>
            </a:extLst>
          </p:cNvPr>
          <p:cNvSpPr>
            <a:spLocks noGrp="1"/>
          </p:cNvSpPr>
          <p:nvPr>
            <p:ph idx="1"/>
          </p:nvPr>
        </p:nvSpPr>
        <p:spPr>
          <a:xfrm>
            <a:off x="1470991" y="1696278"/>
            <a:ext cx="10033621" cy="4537612"/>
          </a:xfrm>
        </p:spPr>
        <p:txBody>
          <a:bodyPr>
            <a:normAutofit fontScale="92500" lnSpcReduction="10000"/>
          </a:bodyPr>
          <a:lstStyle/>
          <a:p>
            <a:r>
              <a:rPr lang="en-US" dirty="0">
                <a:hlinkClick r:id="rId2"/>
              </a:rPr>
              <a:t>https://www.youtube.com/watch?v=WgJAf-NbY9w</a:t>
            </a:r>
            <a:endParaRPr lang="ru-RU" dirty="0"/>
          </a:p>
          <a:p>
            <a:r>
              <a:rPr lang="en-US" dirty="0">
                <a:hlinkClick r:id="rId3"/>
              </a:rPr>
              <a:t>https://www.youtube.com/watch?v=iGJztpz-kAU&amp;t=14s</a:t>
            </a:r>
            <a:endParaRPr lang="ru-RU" dirty="0"/>
          </a:p>
          <a:p>
            <a:pPr marL="0" indent="0">
              <a:buNone/>
            </a:pPr>
            <a:endParaRPr lang="en-US" dirty="0"/>
          </a:p>
          <a:p>
            <a:r>
              <a:rPr lang="en-US" dirty="0">
                <a:solidFill>
                  <a:srgbClr val="000000"/>
                </a:solidFill>
                <a:latin typeface="Times New Roman" panose="02020603050405020304" pitchFamily="18" charset="0"/>
              </a:rPr>
              <a:t>Video: </a:t>
            </a:r>
            <a:r>
              <a:rPr lang="en-US" dirty="0" err="1">
                <a:solidFill>
                  <a:srgbClr val="000000"/>
                </a:solidFill>
                <a:latin typeface="Times New Roman" panose="02020603050405020304" pitchFamily="18" charset="0"/>
              </a:rPr>
              <a:t>Dramatizace</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románu</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Doktor</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Živago</a:t>
            </a:r>
            <a:endParaRPr lang="en-US" dirty="0">
              <a:solidFill>
                <a:srgbClr val="000000"/>
              </a:solidFill>
              <a:latin typeface="Times New Roman" panose="02020603050405020304" pitchFamily="18" charset="0"/>
            </a:endParaRPr>
          </a:p>
          <a:p>
            <a:r>
              <a:rPr lang="en-US" dirty="0"/>
              <a:t>https://edu.ceskatelevize.cz/video/2862-dramatizace-romanu-doktor-zivago</a:t>
            </a:r>
            <a:endParaRPr lang="uk-UA" dirty="0"/>
          </a:p>
          <a:p>
            <a:pPr algn="just"/>
            <a:r>
              <a:rPr lang="en-US" dirty="0">
                <a:solidFill>
                  <a:srgbClr val="000000"/>
                </a:solidFill>
                <a:latin typeface="Times New Roman" panose="02020603050405020304" pitchFamily="18" charset="0"/>
              </a:rPr>
              <a:t>Byl dokončen v roce </a:t>
            </a:r>
            <a:r>
              <a:rPr lang="en-US" dirty="0">
                <a:solidFill>
                  <a:srgbClr val="000000"/>
                </a:solidFill>
                <a:latin typeface="Times New Roman" panose="02020603050405020304" pitchFamily="18" charset="0"/>
                <a:hlinkClick r:id="rId4" tooltip="1956">
                  <a:extLst>
                    <a:ext uri="{A12FA001-AC4F-418D-AE19-62706E023703}">
                      <ahyp:hlinkClr xmlns:ahyp="http://schemas.microsoft.com/office/drawing/2018/hyperlinkcolor" val="tx"/>
                    </a:ext>
                  </a:extLst>
                </a:hlinkClick>
              </a:rPr>
              <a:t>1956</a:t>
            </a:r>
            <a:r>
              <a:rPr lang="en-US" dirty="0">
                <a:solidFill>
                  <a:srgbClr val="000000"/>
                </a:solidFill>
                <a:latin typeface="Times New Roman" panose="02020603050405020304" pitchFamily="18" charset="0"/>
              </a:rPr>
              <a:t>, ale kvůli politickým poměrům v </a:t>
            </a:r>
            <a:r>
              <a:rPr lang="en-US" dirty="0">
                <a:solidFill>
                  <a:srgbClr val="000000"/>
                </a:solidFill>
                <a:latin typeface="Times New Roman" panose="02020603050405020304" pitchFamily="18" charset="0"/>
                <a:hlinkClick r:id="rId5" tooltip="Sovětský svaz">
                  <a:extLst>
                    <a:ext uri="{A12FA001-AC4F-418D-AE19-62706E023703}">
                      <ahyp:hlinkClr xmlns:ahyp="http://schemas.microsoft.com/office/drawing/2018/hyperlinkcolor" val="tx"/>
                    </a:ext>
                  </a:extLst>
                </a:hlinkClick>
              </a:rPr>
              <a:t>Sovětském </a:t>
            </a:r>
            <a:r>
              <a:rPr lang="en-US" dirty="0" err="1">
                <a:solidFill>
                  <a:srgbClr val="000000"/>
                </a:solidFill>
                <a:latin typeface="Times New Roman" panose="02020603050405020304" pitchFamily="18" charset="0"/>
                <a:hlinkClick r:id="rId5" tooltip="Sovětský svaz">
                  <a:extLst>
                    <a:ext uri="{A12FA001-AC4F-418D-AE19-62706E023703}">
                      <ahyp:hlinkClr xmlns:ahyp="http://schemas.microsoft.com/office/drawing/2018/hyperlinkcolor" val="tx"/>
                    </a:ext>
                  </a:extLst>
                </a:hlinkClick>
              </a:rPr>
              <a:t>svazu</a:t>
            </a:r>
            <a:r>
              <a:rPr lang="en-US" dirty="0">
                <a:solidFill>
                  <a:srgbClr val="000000"/>
                </a:solidFill>
                <a:latin typeface="Times New Roman" panose="02020603050405020304" pitchFamily="18" charset="0"/>
              </a:rPr>
              <a:t> byl v SSSR </a:t>
            </a:r>
            <a:r>
              <a:rPr lang="en-US" dirty="0" err="1">
                <a:solidFill>
                  <a:srgbClr val="000000"/>
                </a:solidFill>
                <a:latin typeface="Times New Roman" panose="02020603050405020304" pitchFamily="18" charset="0"/>
              </a:rPr>
              <a:t>vydán</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teprve</a:t>
            </a:r>
            <a:r>
              <a:rPr lang="en-US" dirty="0">
                <a:solidFill>
                  <a:srgbClr val="000000"/>
                </a:solidFill>
                <a:latin typeface="Times New Roman" panose="02020603050405020304" pitchFamily="18" charset="0"/>
              </a:rPr>
              <a:t> v roce </a:t>
            </a:r>
            <a:r>
              <a:rPr lang="en-US" dirty="0">
                <a:solidFill>
                  <a:srgbClr val="000000"/>
                </a:solidFill>
                <a:latin typeface="Times New Roman" panose="02020603050405020304" pitchFamily="18" charset="0"/>
                <a:hlinkClick r:id="rId6" tooltip="1988">
                  <a:extLst>
                    <a:ext uri="{A12FA001-AC4F-418D-AE19-62706E023703}">
                      <ahyp:hlinkClr xmlns:ahyp="http://schemas.microsoft.com/office/drawing/2018/hyperlinkcolor" val="tx"/>
                    </a:ext>
                  </a:extLst>
                </a:hlinkClick>
              </a:rPr>
              <a:t>1988</a:t>
            </a:r>
            <a:r>
              <a:rPr lang="en-US" dirty="0">
                <a:solidFill>
                  <a:srgbClr val="000000"/>
                </a:solidFill>
                <a:latin typeface="Times New Roman" panose="02020603050405020304" pitchFamily="18" charset="0"/>
              </a:rPr>
              <a:t> v </a:t>
            </a:r>
            <a:r>
              <a:rPr lang="en-US" dirty="0" err="1">
                <a:solidFill>
                  <a:srgbClr val="000000"/>
                </a:solidFill>
                <a:latin typeface="Times New Roman" panose="02020603050405020304" pitchFamily="18" charset="0"/>
              </a:rPr>
              <a:t>časopisu</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Novyj</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mir</a:t>
            </a:r>
            <a:r>
              <a:rPr lang="en-US" dirty="0">
                <a:solidFill>
                  <a:srgbClr val="000000"/>
                </a:solidFill>
                <a:latin typeface="Times New Roman" panose="02020603050405020304" pitchFamily="18" charset="0"/>
              </a:rPr>
              <a:t>" (č. 1–4). Po </a:t>
            </a:r>
            <a:r>
              <a:rPr lang="en-US" dirty="0" err="1">
                <a:solidFill>
                  <a:srgbClr val="000000"/>
                </a:solidFill>
                <a:latin typeface="Times New Roman" panose="02020603050405020304" pitchFamily="18" charset="0"/>
              </a:rPr>
              <a:t>několika</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měsících</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vyšlo</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také</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první</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sovětské</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knižní</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vydání</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Poprvé</a:t>
            </a:r>
            <a:r>
              <a:rPr lang="en-US" dirty="0">
                <a:solidFill>
                  <a:srgbClr val="000000"/>
                </a:solidFill>
                <a:latin typeface="Times New Roman" panose="02020603050405020304" pitchFamily="18" charset="0"/>
              </a:rPr>
              <a:t> byl proto </a:t>
            </a:r>
            <a:r>
              <a:rPr lang="en-US" dirty="0" err="1">
                <a:solidFill>
                  <a:srgbClr val="000000"/>
                </a:solidFill>
                <a:latin typeface="Times New Roman" panose="02020603050405020304" pitchFamily="18" charset="0"/>
              </a:rPr>
              <a:t>publikován</a:t>
            </a:r>
            <a:r>
              <a:rPr lang="en-US" dirty="0">
                <a:solidFill>
                  <a:srgbClr val="000000"/>
                </a:solidFill>
                <a:latin typeface="Times New Roman" panose="02020603050405020304" pitchFamily="18" charset="0"/>
              </a:rPr>
              <a:t> v </a:t>
            </a:r>
            <a:r>
              <a:rPr lang="en-US" dirty="0" err="1">
                <a:solidFill>
                  <a:srgbClr val="000000"/>
                </a:solidFill>
                <a:latin typeface="Times New Roman" panose="02020603050405020304" pitchFamily="18" charset="0"/>
                <a:hlinkClick r:id="rId7" tooltip="Itálie">
                  <a:extLst>
                    <a:ext uri="{A12FA001-AC4F-418D-AE19-62706E023703}">
                      <ahyp:hlinkClr xmlns:ahyp="http://schemas.microsoft.com/office/drawing/2018/hyperlinkcolor" val="tx"/>
                    </a:ext>
                  </a:extLst>
                </a:hlinkClick>
              </a:rPr>
              <a:t>Itálii</a:t>
            </a:r>
            <a:r>
              <a:rPr lang="en-US" dirty="0">
                <a:solidFill>
                  <a:srgbClr val="000000"/>
                </a:solidFill>
                <a:latin typeface="Times New Roman" panose="02020603050405020304" pitchFamily="18" charset="0"/>
              </a:rPr>
              <a:t> u </a:t>
            </a:r>
            <a:r>
              <a:rPr lang="en-US" dirty="0" err="1">
                <a:solidFill>
                  <a:srgbClr val="000000"/>
                </a:solidFill>
                <a:latin typeface="Times New Roman" panose="02020603050405020304" pitchFamily="18" charset="0"/>
              </a:rPr>
              <a:t>nakladatelství</a:t>
            </a:r>
            <a:r>
              <a:rPr lang="en-US" dirty="0">
                <a:solidFill>
                  <a:srgbClr val="000000"/>
                </a:solidFill>
                <a:latin typeface="Times New Roman" panose="02020603050405020304" pitchFamily="18" charset="0"/>
              </a:rPr>
              <a:t> Feltrinelli v </a:t>
            </a:r>
            <a:r>
              <a:rPr lang="en-US" dirty="0" err="1">
                <a:solidFill>
                  <a:srgbClr val="000000"/>
                </a:solidFill>
                <a:latin typeface="Times New Roman" panose="02020603050405020304" pitchFamily="18" charset="0"/>
              </a:rPr>
              <a:t>roce</a:t>
            </a:r>
            <a:r>
              <a:rPr lang="en-US" dirty="0">
                <a:solidFill>
                  <a:srgbClr val="000000"/>
                </a:solidFill>
                <a:latin typeface="Times New Roman" panose="02020603050405020304" pitchFamily="18" charset="0"/>
              </a:rPr>
              <a:t> 1957. </a:t>
            </a:r>
            <a:r>
              <a:rPr lang="en-US" dirty="0" err="1">
                <a:solidFill>
                  <a:srgbClr val="000000"/>
                </a:solidFill>
                <a:latin typeface="Times New Roman" panose="02020603050405020304" pitchFamily="18" charset="0"/>
              </a:rPr>
              <a:t>Nese</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jméno</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hlavního</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hrdiny</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Jurije</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Andrejeviče</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Živaga</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který</a:t>
            </a:r>
            <a:r>
              <a:rPr lang="en-US" dirty="0">
                <a:solidFill>
                  <a:srgbClr val="000000"/>
                </a:solidFill>
                <a:latin typeface="Times New Roman" panose="02020603050405020304" pitchFamily="18" charset="0"/>
              </a:rPr>
              <a:t> se </a:t>
            </a:r>
            <a:r>
              <a:rPr lang="en-US" dirty="0" err="1">
                <a:solidFill>
                  <a:srgbClr val="000000"/>
                </a:solidFill>
                <a:latin typeface="Times New Roman" panose="02020603050405020304" pitchFamily="18" charset="0"/>
              </a:rPr>
              <a:t>stává</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lékařem</a:t>
            </a:r>
            <a:r>
              <a:rPr lang="en-US" dirty="0">
                <a:solidFill>
                  <a:srgbClr val="000000"/>
                </a:solidFill>
                <a:latin typeface="Times New Roman" panose="02020603050405020304" pitchFamily="18" charset="0"/>
              </a:rPr>
              <a:t> a </a:t>
            </a:r>
            <a:r>
              <a:rPr lang="en-US" dirty="0" err="1">
                <a:solidFill>
                  <a:srgbClr val="000000"/>
                </a:solidFill>
                <a:latin typeface="Times New Roman" panose="02020603050405020304" pitchFamily="18" charset="0"/>
              </a:rPr>
              <a:t>současně</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píše</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básně</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Vypráví</a:t>
            </a:r>
            <a:r>
              <a:rPr lang="en-US" dirty="0">
                <a:solidFill>
                  <a:srgbClr val="000000"/>
                </a:solidFill>
                <a:latin typeface="Times New Roman" panose="02020603050405020304" pitchFamily="18" charset="0"/>
              </a:rPr>
              <a:t> o </a:t>
            </a:r>
            <a:r>
              <a:rPr lang="en-US" dirty="0" err="1">
                <a:solidFill>
                  <a:srgbClr val="000000"/>
                </a:solidFill>
                <a:latin typeface="Times New Roman" panose="02020603050405020304" pitchFamily="18" charset="0"/>
              </a:rPr>
              <a:t>jeho</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složitém</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životním</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příběhu</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na</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pozadí</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historických</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událostí</a:t>
            </a:r>
            <a:r>
              <a:rPr lang="en-US" dirty="0">
                <a:solidFill>
                  <a:srgbClr val="000000"/>
                </a:solidFill>
                <a:latin typeface="Times New Roman" panose="02020603050405020304" pitchFamily="18" charset="0"/>
              </a:rPr>
              <a:t> v </a:t>
            </a:r>
            <a:r>
              <a:rPr lang="en-US" dirty="0" err="1">
                <a:solidFill>
                  <a:srgbClr val="000000"/>
                </a:solidFill>
                <a:latin typeface="Times New Roman" panose="02020603050405020304" pitchFamily="18" charset="0"/>
              </a:rPr>
              <a:t>Rusku</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hlinkClick r:id="rId8" tooltip="Ruská revoluce (1905)">
                  <a:extLst>
                    <a:ext uri="{A12FA001-AC4F-418D-AE19-62706E023703}">
                      <ahyp:hlinkClr xmlns:ahyp="http://schemas.microsoft.com/office/drawing/2018/hyperlinkcolor" val="tx"/>
                    </a:ext>
                  </a:extLst>
                </a:hlinkClick>
              </a:rPr>
              <a:t>Ruské</a:t>
            </a:r>
            <a:r>
              <a:rPr lang="en-US" dirty="0">
                <a:solidFill>
                  <a:srgbClr val="000000"/>
                </a:solidFill>
                <a:latin typeface="Times New Roman" panose="02020603050405020304" pitchFamily="18" charset="0"/>
                <a:hlinkClick r:id="rId8" tooltip="Ruská revoluce (1905)">
                  <a:extLst>
                    <a:ext uri="{A12FA001-AC4F-418D-AE19-62706E023703}">
                      <ahyp:hlinkClr xmlns:ahyp="http://schemas.microsoft.com/office/drawing/2018/hyperlinkcolor" val="tx"/>
                    </a:ext>
                  </a:extLst>
                </a:hlinkClick>
              </a:rPr>
              <a:t> </a:t>
            </a:r>
            <a:r>
              <a:rPr lang="en-US" dirty="0" err="1">
                <a:solidFill>
                  <a:srgbClr val="000000"/>
                </a:solidFill>
                <a:latin typeface="Times New Roman" panose="02020603050405020304" pitchFamily="18" charset="0"/>
                <a:hlinkClick r:id="rId8" tooltip="Ruská revoluce (1905)">
                  <a:extLst>
                    <a:ext uri="{A12FA001-AC4F-418D-AE19-62706E023703}">
                      <ahyp:hlinkClr xmlns:ahyp="http://schemas.microsoft.com/office/drawing/2018/hyperlinkcolor" val="tx"/>
                    </a:ext>
                  </a:extLst>
                </a:hlinkClick>
              </a:rPr>
              <a:t>revoluce</a:t>
            </a:r>
            <a:r>
              <a:rPr lang="en-US" dirty="0">
                <a:solidFill>
                  <a:srgbClr val="000000"/>
                </a:solidFill>
                <a:latin typeface="Times New Roman" panose="02020603050405020304" pitchFamily="18" charset="0"/>
                <a:hlinkClick r:id="rId8" tooltip="Ruská revoluce (1905)">
                  <a:extLst>
                    <a:ext uri="{A12FA001-AC4F-418D-AE19-62706E023703}">
                      <ahyp:hlinkClr xmlns:ahyp="http://schemas.microsoft.com/office/drawing/2018/hyperlinkcolor" val="tx"/>
                    </a:ext>
                  </a:extLst>
                </a:hlinkClick>
              </a:rPr>
              <a:t> v roce 1905</a:t>
            </a:r>
            <a:r>
              <a:rPr lang="en-US"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hlinkClick r:id="rId9" tooltip="První světová válka">
                  <a:extLst>
                    <a:ext uri="{A12FA001-AC4F-418D-AE19-62706E023703}">
                      <ahyp:hlinkClr xmlns:ahyp="http://schemas.microsoft.com/office/drawing/2018/hyperlinkcolor" val="tx"/>
                    </a:ext>
                  </a:extLst>
                </a:hlinkClick>
              </a:rPr>
              <a:t> </a:t>
            </a:r>
            <a:r>
              <a:rPr lang="en-US" dirty="0" err="1">
                <a:solidFill>
                  <a:srgbClr val="000000"/>
                </a:solidFill>
                <a:latin typeface="Times New Roman" panose="02020603050405020304" pitchFamily="18" charset="0"/>
                <a:hlinkClick r:id="rId9" tooltip="První světová válka">
                  <a:extLst>
                    <a:ext uri="{A12FA001-AC4F-418D-AE19-62706E023703}">
                      <ahyp:hlinkClr xmlns:ahyp="http://schemas.microsoft.com/office/drawing/2018/hyperlinkcolor" val="tx"/>
                    </a:ext>
                  </a:extLst>
                </a:hlinkClick>
              </a:rPr>
              <a:t>světové</a:t>
            </a:r>
            <a:r>
              <a:rPr lang="en-US" dirty="0">
                <a:solidFill>
                  <a:srgbClr val="000000"/>
                </a:solidFill>
                <a:latin typeface="Times New Roman" panose="02020603050405020304" pitchFamily="18" charset="0"/>
                <a:hlinkClick r:id="rId9" tooltip="První světová válka">
                  <a:extLst>
                    <a:ext uri="{A12FA001-AC4F-418D-AE19-62706E023703}">
                      <ahyp:hlinkClr xmlns:ahyp="http://schemas.microsoft.com/office/drawing/2018/hyperlinkcolor" val="tx"/>
                    </a:ext>
                  </a:extLst>
                </a:hlinkClick>
              </a:rPr>
              <a:t> </a:t>
            </a:r>
            <a:r>
              <a:rPr lang="en-US" dirty="0" err="1">
                <a:solidFill>
                  <a:srgbClr val="000000"/>
                </a:solidFill>
                <a:latin typeface="Times New Roman" panose="02020603050405020304" pitchFamily="18" charset="0"/>
                <a:hlinkClick r:id="rId9" tooltip="První světová válka">
                  <a:extLst>
                    <a:ext uri="{A12FA001-AC4F-418D-AE19-62706E023703}">
                      <ahyp:hlinkClr xmlns:ahyp="http://schemas.microsoft.com/office/drawing/2018/hyperlinkcolor" val="tx"/>
                    </a:ext>
                  </a:extLst>
                </a:hlinkClick>
              </a:rPr>
              <a:t>války</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hlinkClick r:id="rId10" tooltip="Říjnová revoluce">
                  <a:extLst>
                    <a:ext uri="{A12FA001-AC4F-418D-AE19-62706E023703}">
                      <ahyp:hlinkClr xmlns:ahyp="http://schemas.microsoft.com/office/drawing/2018/hyperlinkcolor" val="tx"/>
                    </a:ext>
                  </a:extLst>
                </a:hlinkClick>
              </a:rPr>
              <a:t>Říjnové</a:t>
            </a:r>
            <a:r>
              <a:rPr lang="en-US" dirty="0">
                <a:solidFill>
                  <a:srgbClr val="000000"/>
                </a:solidFill>
                <a:latin typeface="Times New Roman" panose="02020603050405020304" pitchFamily="18" charset="0"/>
                <a:hlinkClick r:id="rId10" tooltip="Říjnová revoluce">
                  <a:extLst>
                    <a:ext uri="{A12FA001-AC4F-418D-AE19-62706E023703}">
                      <ahyp:hlinkClr xmlns:ahyp="http://schemas.microsoft.com/office/drawing/2018/hyperlinkcolor" val="tx"/>
                    </a:ext>
                  </a:extLst>
                </a:hlinkClick>
              </a:rPr>
              <a:t> </a:t>
            </a:r>
            <a:r>
              <a:rPr lang="en-US" dirty="0" err="1">
                <a:solidFill>
                  <a:srgbClr val="000000"/>
                </a:solidFill>
                <a:latin typeface="Times New Roman" panose="02020603050405020304" pitchFamily="18" charset="0"/>
                <a:hlinkClick r:id="rId10" tooltip="Říjnová revoluce">
                  <a:extLst>
                    <a:ext uri="{A12FA001-AC4F-418D-AE19-62706E023703}">
                      <ahyp:hlinkClr xmlns:ahyp="http://schemas.microsoft.com/office/drawing/2018/hyperlinkcolor" val="tx"/>
                    </a:ext>
                  </a:extLst>
                </a:hlinkClick>
              </a:rPr>
              <a:t>revoluce</a:t>
            </a:r>
            <a:r>
              <a:rPr lang="en-US" dirty="0">
                <a:solidFill>
                  <a:srgbClr val="000000"/>
                </a:solidFill>
                <a:latin typeface="Times New Roman" panose="02020603050405020304" pitchFamily="18" charset="0"/>
                <a:hlinkClick r:id="rId10" tooltip="Říjnová revoluce">
                  <a:extLst>
                    <a:ext uri="{A12FA001-AC4F-418D-AE19-62706E023703}">
                      <ahyp:hlinkClr xmlns:ahyp="http://schemas.microsoft.com/office/drawing/2018/hyperlinkcolor" val="tx"/>
                    </a:ext>
                  </a:extLst>
                </a:hlinkClick>
              </a:rPr>
              <a:t> v roce 1917</a:t>
            </a:r>
            <a:r>
              <a:rPr lang="en-US" dirty="0">
                <a:solidFill>
                  <a:srgbClr val="000000"/>
                </a:solidFill>
                <a:latin typeface="Times New Roman" panose="02020603050405020304" pitchFamily="18" charset="0"/>
              </a:rPr>
              <a:t> a </a:t>
            </a:r>
            <a:r>
              <a:rPr lang="en-US" dirty="0" err="1">
                <a:solidFill>
                  <a:srgbClr val="000000"/>
                </a:solidFill>
                <a:latin typeface="Times New Roman" panose="02020603050405020304" pitchFamily="18" charset="0"/>
              </a:rPr>
              <a:t>dále</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během</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hlinkClick r:id="rId11" tooltip="Ruská občanská válka">
                  <a:extLst>
                    <a:ext uri="{A12FA001-AC4F-418D-AE19-62706E023703}">
                      <ahyp:hlinkClr xmlns:ahyp="http://schemas.microsoft.com/office/drawing/2018/hyperlinkcolor" val="tx"/>
                    </a:ext>
                  </a:extLst>
                </a:hlinkClick>
              </a:rPr>
              <a:t>Ruské</a:t>
            </a:r>
            <a:r>
              <a:rPr lang="en-US" dirty="0">
                <a:solidFill>
                  <a:srgbClr val="000000"/>
                </a:solidFill>
                <a:latin typeface="Times New Roman" panose="02020603050405020304" pitchFamily="18" charset="0"/>
                <a:hlinkClick r:id="rId11" tooltip="Ruská občanská válka">
                  <a:extLst>
                    <a:ext uri="{A12FA001-AC4F-418D-AE19-62706E023703}">
                      <ahyp:hlinkClr xmlns:ahyp="http://schemas.microsoft.com/office/drawing/2018/hyperlinkcolor" val="tx"/>
                    </a:ext>
                  </a:extLst>
                </a:hlinkClick>
              </a:rPr>
              <a:t> </a:t>
            </a:r>
            <a:r>
              <a:rPr lang="en-US" dirty="0" err="1">
                <a:solidFill>
                  <a:srgbClr val="000000"/>
                </a:solidFill>
                <a:latin typeface="Times New Roman" panose="02020603050405020304" pitchFamily="18" charset="0"/>
                <a:hlinkClick r:id="rId11" tooltip="Ruská občanská válka">
                  <a:extLst>
                    <a:ext uri="{A12FA001-AC4F-418D-AE19-62706E023703}">
                      <ahyp:hlinkClr xmlns:ahyp="http://schemas.microsoft.com/office/drawing/2018/hyperlinkcolor" val="tx"/>
                    </a:ext>
                  </a:extLst>
                </a:hlinkClick>
              </a:rPr>
              <a:t>občanské</a:t>
            </a:r>
            <a:r>
              <a:rPr lang="en-US" dirty="0">
                <a:solidFill>
                  <a:srgbClr val="000000"/>
                </a:solidFill>
                <a:latin typeface="Times New Roman" panose="02020603050405020304" pitchFamily="18" charset="0"/>
                <a:hlinkClick r:id="rId11" tooltip="Ruská občanská válka">
                  <a:extLst>
                    <a:ext uri="{A12FA001-AC4F-418D-AE19-62706E023703}">
                      <ahyp:hlinkClr xmlns:ahyp="http://schemas.microsoft.com/office/drawing/2018/hyperlinkcolor" val="tx"/>
                    </a:ext>
                  </a:extLst>
                </a:hlinkClick>
              </a:rPr>
              <a:t> </a:t>
            </a:r>
            <a:r>
              <a:rPr lang="en-US" dirty="0" err="1">
                <a:solidFill>
                  <a:srgbClr val="000000"/>
                </a:solidFill>
                <a:latin typeface="Times New Roman" panose="02020603050405020304" pitchFamily="18" charset="0"/>
                <a:hlinkClick r:id="rId11" tooltip="Ruská občanská válka">
                  <a:extLst>
                    <a:ext uri="{A12FA001-AC4F-418D-AE19-62706E023703}">
                      <ahyp:hlinkClr xmlns:ahyp="http://schemas.microsoft.com/office/drawing/2018/hyperlinkcolor" val="tx"/>
                    </a:ext>
                  </a:extLst>
                </a:hlinkClick>
              </a:rPr>
              <a:t>války</a:t>
            </a:r>
            <a:r>
              <a:rPr lang="en-US" dirty="0">
                <a:solidFill>
                  <a:srgbClr val="000000"/>
                </a:solidFill>
                <a:latin typeface="Times New Roman" panose="02020603050405020304" pitchFamily="18" charset="0"/>
              </a:rPr>
              <a:t>. Je </a:t>
            </a:r>
            <a:r>
              <a:rPr lang="en-US" dirty="0" err="1">
                <a:solidFill>
                  <a:srgbClr val="000000"/>
                </a:solidFill>
                <a:latin typeface="Times New Roman" panose="02020603050405020304" pitchFamily="18" charset="0"/>
              </a:rPr>
              <a:t>zde</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také</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zobrazen</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život</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ruské</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inteligence</a:t>
            </a:r>
            <a:r>
              <a:rPr lang="en-US" dirty="0">
                <a:solidFill>
                  <a:srgbClr val="000000"/>
                </a:solidFill>
                <a:latin typeface="Times New Roman" panose="02020603050405020304" pitchFamily="18" charset="0"/>
              </a:rPr>
              <a:t> a </a:t>
            </a:r>
            <a:r>
              <a:rPr lang="en-US" dirty="0" err="1">
                <a:solidFill>
                  <a:srgbClr val="000000"/>
                </a:solidFill>
                <a:latin typeface="Times New Roman" panose="02020603050405020304" pitchFamily="18" charset="0"/>
              </a:rPr>
              <a:t>krutost</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všech</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systémů</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během</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kterých</a:t>
            </a:r>
            <a:r>
              <a:rPr lang="en-US" dirty="0">
                <a:solidFill>
                  <a:srgbClr val="000000"/>
                </a:solidFill>
                <a:latin typeface="Times New Roman" panose="02020603050405020304" pitchFamily="18" charset="0"/>
              </a:rPr>
              <a:t> se </a:t>
            </a:r>
            <a:r>
              <a:rPr lang="en-US" dirty="0" err="1">
                <a:solidFill>
                  <a:srgbClr val="000000"/>
                </a:solidFill>
                <a:latin typeface="Times New Roman" panose="02020603050405020304" pitchFamily="18" charset="0"/>
              </a:rPr>
              <a:t>odehrává</a:t>
            </a:r>
            <a:r>
              <a:rPr lang="en-US" dirty="0">
                <a:solidFill>
                  <a:srgbClr val="000000"/>
                </a:solidFill>
                <a:latin typeface="Times New Roman" panose="02020603050405020304" pitchFamily="18" charset="0"/>
              </a:rPr>
              <a:t>. Román </a:t>
            </a:r>
            <a:r>
              <a:rPr lang="en-US" dirty="0" err="1">
                <a:solidFill>
                  <a:srgbClr val="000000"/>
                </a:solidFill>
                <a:latin typeface="Times New Roman" panose="02020603050405020304" pitchFamily="18" charset="0"/>
              </a:rPr>
              <a:t>proslavila</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i</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filmová</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adaptace</a:t>
            </a:r>
            <a:r>
              <a:rPr lang="en-US" dirty="0">
                <a:solidFill>
                  <a:srgbClr val="000000"/>
                </a:solidFill>
                <a:latin typeface="Times New Roman" panose="02020603050405020304" pitchFamily="18" charset="0"/>
              </a:rPr>
              <a:t> s </a:t>
            </a:r>
            <a:r>
              <a:rPr lang="en-US" dirty="0" err="1">
                <a:solidFill>
                  <a:srgbClr val="000000"/>
                </a:solidFill>
                <a:latin typeface="Times New Roman" panose="02020603050405020304" pitchFamily="18" charset="0"/>
              </a:rPr>
              <a:t>Omarem</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Sharifem</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kde</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zní</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vícero</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verzí</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písně</a:t>
            </a:r>
            <a:r>
              <a:rPr lang="en-US" dirty="0">
                <a:solidFill>
                  <a:srgbClr val="000000"/>
                </a:solidFill>
                <a:latin typeface="Times New Roman" panose="02020603050405020304" pitchFamily="18" charset="0"/>
              </a:rPr>
              <a:t> "Lara's Theme". I </a:t>
            </a:r>
            <a:r>
              <a:rPr lang="en-US" dirty="0" err="1">
                <a:solidFill>
                  <a:srgbClr val="000000"/>
                </a:solidFill>
                <a:latin typeface="Times New Roman" panose="02020603050405020304" pitchFamily="18" charset="0"/>
              </a:rPr>
              <a:t>česky</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Krásné</a:t>
            </a:r>
            <a:r>
              <a:rPr lang="en-US" dirty="0">
                <a:solidFill>
                  <a:srgbClr val="000000"/>
                </a:solidFill>
                <a:latin typeface="Times New Roman" panose="02020603050405020304" pitchFamily="18" charset="0"/>
              </a:rPr>
              <a:t> je </a:t>
            </a:r>
            <a:r>
              <a:rPr lang="en-US" dirty="0" err="1">
                <a:solidFill>
                  <a:srgbClr val="000000"/>
                </a:solidFill>
                <a:latin typeface="Times New Roman" panose="02020603050405020304" pitchFamily="18" charset="0"/>
              </a:rPr>
              <a:t>žít</a:t>
            </a:r>
            <a:r>
              <a:rPr lang="en-US" dirty="0">
                <a:solidFill>
                  <a:srgbClr val="000000"/>
                </a:solidFill>
                <a:latin typeface="Times New Roman" panose="02020603050405020304" pitchFamily="18" charset="0"/>
              </a:rPr>
              <a:t>" (Milan </a:t>
            </a:r>
            <a:r>
              <a:rPr lang="en-US" dirty="0" err="1">
                <a:solidFill>
                  <a:srgbClr val="000000"/>
                </a:solidFill>
                <a:latin typeface="Times New Roman" panose="02020603050405020304" pitchFamily="18" charset="0"/>
              </a:rPr>
              <a:t>Chladil</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byla</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velmi</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oblíbená</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i</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když</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posluchači</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možná</a:t>
            </a:r>
            <a:r>
              <a:rPr lang="en-US" dirty="0">
                <a:solidFill>
                  <a:srgbClr val="000000"/>
                </a:solidFill>
                <a:latin typeface="Times New Roman" panose="02020603050405020304" pitchFamily="18" charset="0"/>
              </a:rPr>
              <a:t> ani </a:t>
            </a:r>
            <a:r>
              <a:rPr lang="en-US" dirty="0" err="1">
                <a:solidFill>
                  <a:srgbClr val="000000"/>
                </a:solidFill>
                <a:latin typeface="Times New Roman" panose="02020603050405020304" pitchFamily="18" charset="0"/>
              </a:rPr>
              <a:t>neznají</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její</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původ</a:t>
            </a:r>
            <a:r>
              <a:rPr lang="en-US" dirty="0">
                <a:solidFill>
                  <a:srgbClr val="000000"/>
                </a:solidFill>
                <a:latin typeface="Times New Roman" panose="02020603050405020304" pitchFamily="18" charset="0"/>
              </a:rPr>
              <a:t>.</a:t>
            </a:r>
            <a:endParaRPr lang="ru-RU" dirty="0">
              <a:solidFill>
                <a:srgbClr val="000000"/>
              </a:solidFill>
              <a:latin typeface="Times New Roman" panose="02020603050405020304" pitchFamily="18" charset="0"/>
            </a:endParaRPr>
          </a:p>
          <a:p>
            <a:pPr algn="just"/>
            <a:r>
              <a:rPr lang="en-US" dirty="0">
                <a:solidFill>
                  <a:srgbClr val="000000"/>
                </a:solidFill>
                <a:latin typeface="Times New Roman" panose="02020603050405020304" pitchFamily="18" charset="0"/>
                <a:hlinkClick r:id="rId12"/>
              </a:rPr>
              <a:t>https://www.youtube.com/watch?v=ZJNkGiRvQhk</a:t>
            </a:r>
            <a:r>
              <a:rPr lang="ru-RU"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(Milan </a:t>
            </a:r>
            <a:r>
              <a:rPr lang="en-US" dirty="0" err="1">
                <a:solidFill>
                  <a:srgbClr val="000000"/>
                </a:solidFill>
                <a:latin typeface="Times New Roman" panose="02020603050405020304" pitchFamily="18" charset="0"/>
              </a:rPr>
              <a:t>Chladil</a:t>
            </a:r>
            <a:endParaRPr lang="ru-RU"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280940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FEB675-E0AB-45CF-9218-A03F84AF6D49}"/>
              </a:ext>
            </a:extLst>
          </p:cNvPr>
          <p:cNvSpPr>
            <a:spLocks noGrp="1"/>
          </p:cNvSpPr>
          <p:nvPr>
            <p:ph type="title"/>
          </p:nvPr>
        </p:nvSpPr>
        <p:spPr>
          <a:xfrm>
            <a:off x="3790122" y="99392"/>
            <a:ext cx="3988902" cy="602974"/>
          </a:xfrm>
        </p:spPr>
        <p:txBody>
          <a:bodyPr>
            <a:normAutofit fontScale="90000"/>
          </a:bodyPr>
          <a:lstStyle/>
          <a:p>
            <a:pPr algn="ctr"/>
            <a:r>
              <a:rPr lang="uk-UA" dirty="0" err="1"/>
              <a:t>Зимняя</a:t>
            </a:r>
            <a:r>
              <a:rPr lang="uk-UA" dirty="0"/>
              <a:t> </a:t>
            </a:r>
            <a:r>
              <a:rPr lang="uk-UA" dirty="0" err="1"/>
              <a:t>ночь</a:t>
            </a:r>
            <a:endParaRPr lang="ru-RU" dirty="0"/>
          </a:p>
        </p:txBody>
      </p:sp>
      <p:sp>
        <p:nvSpPr>
          <p:cNvPr id="4" name="Объект 3">
            <a:extLst>
              <a:ext uri="{FF2B5EF4-FFF2-40B4-BE49-F238E27FC236}">
                <a16:creationId xmlns:a16="http://schemas.microsoft.com/office/drawing/2014/main" id="{17064BD9-253E-4F7D-8369-4E23B572DCC5}"/>
              </a:ext>
            </a:extLst>
          </p:cNvPr>
          <p:cNvSpPr>
            <a:spLocks noGrp="1"/>
          </p:cNvSpPr>
          <p:nvPr>
            <p:ph sz="half" idx="1"/>
          </p:nvPr>
        </p:nvSpPr>
        <p:spPr>
          <a:xfrm>
            <a:off x="677335" y="304799"/>
            <a:ext cx="3735640" cy="7089913"/>
          </a:xfrm>
        </p:spPr>
        <p:txBody>
          <a:bodyPr>
            <a:normAutofit fontScale="25000" lnSpcReduction="20000"/>
          </a:bodyPr>
          <a:lstStyle/>
          <a:p>
            <a:r>
              <a:rPr lang="ru-RU" sz="5600" dirty="0">
                <a:solidFill>
                  <a:srgbClr val="000000"/>
                </a:solidFill>
                <a:latin typeface="Times New Roman" panose="02020603050405020304" pitchFamily="18" charset="0"/>
                <a:cs typeface="Times New Roman" panose="02020603050405020304" pitchFamily="18" charset="0"/>
              </a:rPr>
              <a:t>Мело, мело по всей земле</a:t>
            </a:r>
            <a:br>
              <a:rPr lang="ru-RU" sz="5600" dirty="0">
                <a:solidFill>
                  <a:srgbClr val="000000"/>
                </a:solidFill>
                <a:latin typeface="Times New Roman" panose="02020603050405020304" pitchFamily="18" charset="0"/>
                <a:cs typeface="Times New Roman" panose="02020603050405020304" pitchFamily="18" charset="0"/>
              </a:rPr>
            </a:br>
            <a:r>
              <a:rPr lang="ru-RU" sz="5600" dirty="0">
                <a:solidFill>
                  <a:srgbClr val="000000"/>
                </a:solidFill>
                <a:latin typeface="Times New Roman" panose="02020603050405020304" pitchFamily="18" charset="0"/>
                <a:cs typeface="Times New Roman" panose="02020603050405020304" pitchFamily="18" charset="0"/>
              </a:rPr>
              <a:t>Во все пределы.</a:t>
            </a:r>
            <a:br>
              <a:rPr lang="ru-RU" sz="5600" dirty="0">
                <a:solidFill>
                  <a:srgbClr val="000000"/>
                </a:solidFill>
                <a:latin typeface="Times New Roman" panose="02020603050405020304" pitchFamily="18" charset="0"/>
                <a:cs typeface="Times New Roman" panose="02020603050405020304" pitchFamily="18" charset="0"/>
              </a:rPr>
            </a:br>
            <a:r>
              <a:rPr lang="ru-RU" sz="5600" dirty="0">
                <a:solidFill>
                  <a:srgbClr val="000000"/>
                </a:solidFill>
                <a:latin typeface="Times New Roman" panose="02020603050405020304" pitchFamily="18" charset="0"/>
                <a:cs typeface="Times New Roman" panose="02020603050405020304" pitchFamily="18" charset="0"/>
              </a:rPr>
              <a:t>Свеча горела на столе,</a:t>
            </a:r>
            <a:br>
              <a:rPr lang="ru-RU" sz="5600" dirty="0">
                <a:solidFill>
                  <a:srgbClr val="000000"/>
                </a:solidFill>
                <a:latin typeface="Times New Roman" panose="02020603050405020304" pitchFamily="18" charset="0"/>
                <a:cs typeface="Times New Roman" panose="02020603050405020304" pitchFamily="18" charset="0"/>
              </a:rPr>
            </a:br>
            <a:r>
              <a:rPr lang="ru-RU" sz="5600" dirty="0">
                <a:solidFill>
                  <a:srgbClr val="000000"/>
                </a:solidFill>
                <a:latin typeface="Times New Roman" panose="02020603050405020304" pitchFamily="18" charset="0"/>
                <a:cs typeface="Times New Roman" panose="02020603050405020304" pitchFamily="18" charset="0"/>
              </a:rPr>
              <a:t>Свеча горела.</a:t>
            </a:r>
          </a:p>
          <a:p>
            <a:r>
              <a:rPr lang="ru-RU" sz="5600" dirty="0">
                <a:solidFill>
                  <a:srgbClr val="000000"/>
                </a:solidFill>
                <a:latin typeface="Times New Roman" panose="02020603050405020304" pitchFamily="18" charset="0"/>
                <a:cs typeface="Times New Roman" panose="02020603050405020304" pitchFamily="18" charset="0"/>
              </a:rPr>
              <a:t>Как летом роем мошкара</a:t>
            </a:r>
            <a:br>
              <a:rPr lang="ru-RU" sz="5600" dirty="0">
                <a:solidFill>
                  <a:srgbClr val="000000"/>
                </a:solidFill>
                <a:latin typeface="Times New Roman" panose="02020603050405020304" pitchFamily="18" charset="0"/>
                <a:cs typeface="Times New Roman" panose="02020603050405020304" pitchFamily="18" charset="0"/>
              </a:rPr>
            </a:br>
            <a:r>
              <a:rPr lang="ru-RU" sz="5600" dirty="0">
                <a:solidFill>
                  <a:srgbClr val="000000"/>
                </a:solidFill>
                <a:latin typeface="Times New Roman" panose="02020603050405020304" pitchFamily="18" charset="0"/>
                <a:cs typeface="Times New Roman" panose="02020603050405020304" pitchFamily="18" charset="0"/>
              </a:rPr>
              <a:t>Летит на пламя,</a:t>
            </a:r>
            <a:br>
              <a:rPr lang="ru-RU" sz="5600" dirty="0">
                <a:solidFill>
                  <a:srgbClr val="000000"/>
                </a:solidFill>
                <a:latin typeface="Times New Roman" panose="02020603050405020304" pitchFamily="18" charset="0"/>
                <a:cs typeface="Times New Roman" panose="02020603050405020304" pitchFamily="18" charset="0"/>
              </a:rPr>
            </a:br>
            <a:r>
              <a:rPr lang="ru-RU" sz="5600" dirty="0">
                <a:solidFill>
                  <a:srgbClr val="000000"/>
                </a:solidFill>
                <a:latin typeface="Times New Roman" panose="02020603050405020304" pitchFamily="18" charset="0"/>
                <a:cs typeface="Times New Roman" panose="02020603050405020304" pitchFamily="18" charset="0"/>
              </a:rPr>
              <a:t>Слетались хлопья со двора</a:t>
            </a:r>
            <a:br>
              <a:rPr lang="ru-RU" sz="5600" dirty="0">
                <a:solidFill>
                  <a:srgbClr val="000000"/>
                </a:solidFill>
                <a:latin typeface="Times New Roman" panose="02020603050405020304" pitchFamily="18" charset="0"/>
                <a:cs typeface="Times New Roman" panose="02020603050405020304" pitchFamily="18" charset="0"/>
              </a:rPr>
            </a:br>
            <a:r>
              <a:rPr lang="ru-RU" sz="5600" dirty="0">
                <a:solidFill>
                  <a:srgbClr val="000000"/>
                </a:solidFill>
                <a:latin typeface="Times New Roman" panose="02020603050405020304" pitchFamily="18" charset="0"/>
                <a:cs typeface="Times New Roman" panose="02020603050405020304" pitchFamily="18" charset="0"/>
              </a:rPr>
              <a:t>К оконной раме.</a:t>
            </a:r>
          </a:p>
          <a:p>
            <a:r>
              <a:rPr lang="ru-RU" sz="5600" dirty="0">
                <a:solidFill>
                  <a:srgbClr val="000000"/>
                </a:solidFill>
                <a:latin typeface="Times New Roman" panose="02020603050405020304" pitchFamily="18" charset="0"/>
                <a:cs typeface="Times New Roman" panose="02020603050405020304" pitchFamily="18" charset="0"/>
              </a:rPr>
              <a:t>Метель лепила на стекле</a:t>
            </a:r>
            <a:br>
              <a:rPr lang="ru-RU" sz="5600" dirty="0">
                <a:solidFill>
                  <a:srgbClr val="000000"/>
                </a:solidFill>
                <a:latin typeface="Times New Roman" panose="02020603050405020304" pitchFamily="18" charset="0"/>
                <a:cs typeface="Times New Roman" panose="02020603050405020304" pitchFamily="18" charset="0"/>
              </a:rPr>
            </a:br>
            <a:r>
              <a:rPr lang="ru-RU" sz="5600" dirty="0">
                <a:solidFill>
                  <a:srgbClr val="000000"/>
                </a:solidFill>
                <a:latin typeface="Times New Roman" panose="02020603050405020304" pitchFamily="18" charset="0"/>
                <a:cs typeface="Times New Roman" panose="02020603050405020304" pitchFamily="18" charset="0"/>
              </a:rPr>
              <a:t>Кружки и стрелы.</a:t>
            </a:r>
            <a:br>
              <a:rPr lang="ru-RU" sz="5600" dirty="0">
                <a:solidFill>
                  <a:srgbClr val="000000"/>
                </a:solidFill>
                <a:latin typeface="Times New Roman" panose="02020603050405020304" pitchFamily="18" charset="0"/>
                <a:cs typeface="Times New Roman" panose="02020603050405020304" pitchFamily="18" charset="0"/>
              </a:rPr>
            </a:br>
            <a:r>
              <a:rPr lang="ru-RU" sz="5600" dirty="0">
                <a:solidFill>
                  <a:srgbClr val="000000"/>
                </a:solidFill>
                <a:latin typeface="Times New Roman" panose="02020603050405020304" pitchFamily="18" charset="0"/>
                <a:cs typeface="Times New Roman" panose="02020603050405020304" pitchFamily="18" charset="0"/>
              </a:rPr>
              <a:t>Свеча горела на столе,</a:t>
            </a:r>
            <a:br>
              <a:rPr lang="ru-RU" sz="5600" dirty="0">
                <a:solidFill>
                  <a:srgbClr val="000000"/>
                </a:solidFill>
                <a:latin typeface="Times New Roman" panose="02020603050405020304" pitchFamily="18" charset="0"/>
                <a:cs typeface="Times New Roman" panose="02020603050405020304" pitchFamily="18" charset="0"/>
              </a:rPr>
            </a:br>
            <a:r>
              <a:rPr lang="ru-RU" sz="5600" dirty="0">
                <a:solidFill>
                  <a:srgbClr val="000000"/>
                </a:solidFill>
                <a:latin typeface="Times New Roman" panose="02020603050405020304" pitchFamily="18" charset="0"/>
                <a:cs typeface="Times New Roman" panose="02020603050405020304" pitchFamily="18" charset="0"/>
              </a:rPr>
              <a:t>Свеча горела.</a:t>
            </a:r>
          </a:p>
          <a:p>
            <a:r>
              <a:rPr lang="ru-RU" sz="5600" dirty="0">
                <a:solidFill>
                  <a:srgbClr val="000000"/>
                </a:solidFill>
                <a:latin typeface="Times New Roman" panose="02020603050405020304" pitchFamily="18" charset="0"/>
                <a:cs typeface="Times New Roman" panose="02020603050405020304" pitchFamily="18" charset="0"/>
              </a:rPr>
              <a:t>На озаренный потолок</a:t>
            </a:r>
            <a:br>
              <a:rPr lang="ru-RU" sz="5600" dirty="0">
                <a:solidFill>
                  <a:srgbClr val="000000"/>
                </a:solidFill>
                <a:latin typeface="Times New Roman" panose="02020603050405020304" pitchFamily="18" charset="0"/>
                <a:cs typeface="Times New Roman" panose="02020603050405020304" pitchFamily="18" charset="0"/>
              </a:rPr>
            </a:br>
            <a:r>
              <a:rPr lang="ru-RU" sz="5600" dirty="0">
                <a:solidFill>
                  <a:srgbClr val="000000"/>
                </a:solidFill>
                <a:latin typeface="Times New Roman" panose="02020603050405020304" pitchFamily="18" charset="0"/>
                <a:cs typeface="Times New Roman" panose="02020603050405020304" pitchFamily="18" charset="0"/>
              </a:rPr>
              <a:t>Ложились тени,</a:t>
            </a:r>
            <a:br>
              <a:rPr lang="ru-RU" sz="5600" dirty="0">
                <a:solidFill>
                  <a:srgbClr val="000000"/>
                </a:solidFill>
                <a:latin typeface="Times New Roman" panose="02020603050405020304" pitchFamily="18" charset="0"/>
                <a:cs typeface="Times New Roman" panose="02020603050405020304" pitchFamily="18" charset="0"/>
              </a:rPr>
            </a:br>
            <a:r>
              <a:rPr lang="ru-RU" sz="5600" dirty="0">
                <a:solidFill>
                  <a:srgbClr val="000000"/>
                </a:solidFill>
                <a:latin typeface="Times New Roman" panose="02020603050405020304" pitchFamily="18" charset="0"/>
                <a:cs typeface="Times New Roman" panose="02020603050405020304" pitchFamily="18" charset="0"/>
              </a:rPr>
              <a:t>Скрещенья рук, скрещенья ног,</a:t>
            </a:r>
            <a:br>
              <a:rPr lang="ru-RU" sz="5600" dirty="0">
                <a:solidFill>
                  <a:srgbClr val="000000"/>
                </a:solidFill>
                <a:latin typeface="Times New Roman" panose="02020603050405020304" pitchFamily="18" charset="0"/>
                <a:cs typeface="Times New Roman" panose="02020603050405020304" pitchFamily="18" charset="0"/>
              </a:rPr>
            </a:br>
            <a:r>
              <a:rPr lang="ru-RU" sz="5600" dirty="0">
                <a:solidFill>
                  <a:srgbClr val="000000"/>
                </a:solidFill>
                <a:latin typeface="Times New Roman" panose="02020603050405020304" pitchFamily="18" charset="0"/>
                <a:cs typeface="Times New Roman" panose="02020603050405020304" pitchFamily="18" charset="0"/>
              </a:rPr>
              <a:t>Судьбы скрещенья.</a:t>
            </a:r>
          </a:p>
          <a:p>
            <a:r>
              <a:rPr lang="ru-RU" sz="5600" dirty="0">
                <a:solidFill>
                  <a:srgbClr val="000000"/>
                </a:solidFill>
                <a:latin typeface="Times New Roman" panose="02020603050405020304" pitchFamily="18" charset="0"/>
                <a:cs typeface="Times New Roman" panose="02020603050405020304" pitchFamily="18" charset="0"/>
              </a:rPr>
              <a:t>И падали два башмачка</a:t>
            </a:r>
            <a:br>
              <a:rPr lang="ru-RU" sz="5600" dirty="0">
                <a:solidFill>
                  <a:srgbClr val="000000"/>
                </a:solidFill>
                <a:latin typeface="Times New Roman" panose="02020603050405020304" pitchFamily="18" charset="0"/>
                <a:cs typeface="Times New Roman" panose="02020603050405020304" pitchFamily="18" charset="0"/>
              </a:rPr>
            </a:br>
            <a:r>
              <a:rPr lang="ru-RU" sz="5600" dirty="0">
                <a:solidFill>
                  <a:srgbClr val="000000"/>
                </a:solidFill>
                <a:latin typeface="Times New Roman" panose="02020603050405020304" pitchFamily="18" charset="0"/>
                <a:cs typeface="Times New Roman" panose="02020603050405020304" pitchFamily="18" charset="0"/>
              </a:rPr>
              <a:t>Со стуком на пол,</a:t>
            </a:r>
            <a:br>
              <a:rPr lang="ru-RU" sz="5600" dirty="0">
                <a:solidFill>
                  <a:srgbClr val="000000"/>
                </a:solidFill>
                <a:latin typeface="Times New Roman" panose="02020603050405020304" pitchFamily="18" charset="0"/>
                <a:cs typeface="Times New Roman" panose="02020603050405020304" pitchFamily="18" charset="0"/>
              </a:rPr>
            </a:br>
            <a:r>
              <a:rPr lang="ru-RU" sz="5600" dirty="0">
                <a:solidFill>
                  <a:srgbClr val="000000"/>
                </a:solidFill>
                <a:latin typeface="Times New Roman" panose="02020603050405020304" pitchFamily="18" charset="0"/>
                <a:cs typeface="Times New Roman" panose="02020603050405020304" pitchFamily="18" charset="0"/>
              </a:rPr>
              <a:t>И воск слезами с ночника</a:t>
            </a:r>
            <a:br>
              <a:rPr lang="ru-RU" sz="5600" dirty="0">
                <a:solidFill>
                  <a:srgbClr val="000000"/>
                </a:solidFill>
                <a:latin typeface="Times New Roman" panose="02020603050405020304" pitchFamily="18" charset="0"/>
                <a:cs typeface="Times New Roman" panose="02020603050405020304" pitchFamily="18" charset="0"/>
              </a:rPr>
            </a:br>
            <a:r>
              <a:rPr lang="ru-RU" sz="5600" dirty="0">
                <a:solidFill>
                  <a:srgbClr val="000000"/>
                </a:solidFill>
                <a:latin typeface="Times New Roman" panose="02020603050405020304" pitchFamily="18" charset="0"/>
                <a:cs typeface="Times New Roman" panose="02020603050405020304" pitchFamily="18" charset="0"/>
              </a:rPr>
              <a:t>На платье капал.</a:t>
            </a:r>
          </a:p>
          <a:p>
            <a:r>
              <a:rPr lang="ru-RU" sz="5600" dirty="0">
                <a:solidFill>
                  <a:srgbClr val="000000"/>
                </a:solidFill>
                <a:latin typeface="Times New Roman" panose="02020603050405020304" pitchFamily="18" charset="0"/>
                <a:cs typeface="Times New Roman" panose="02020603050405020304" pitchFamily="18" charset="0"/>
              </a:rPr>
              <a:t>И все терялось в снежной мгле</a:t>
            </a:r>
            <a:br>
              <a:rPr lang="ru-RU" sz="5600" dirty="0">
                <a:solidFill>
                  <a:srgbClr val="000000"/>
                </a:solidFill>
                <a:latin typeface="Times New Roman" panose="02020603050405020304" pitchFamily="18" charset="0"/>
                <a:cs typeface="Times New Roman" panose="02020603050405020304" pitchFamily="18" charset="0"/>
              </a:rPr>
            </a:br>
            <a:r>
              <a:rPr lang="ru-RU" sz="5600" dirty="0">
                <a:solidFill>
                  <a:srgbClr val="000000"/>
                </a:solidFill>
                <a:latin typeface="Times New Roman" panose="02020603050405020304" pitchFamily="18" charset="0"/>
                <a:cs typeface="Times New Roman" panose="02020603050405020304" pitchFamily="18" charset="0"/>
              </a:rPr>
              <a:t>Седой и белой.</a:t>
            </a:r>
            <a:br>
              <a:rPr lang="ru-RU" sz="5600" dirty="0">
                <a:solidFill>
                  <a:srgbClr val="000000"/>
                </a:solidFill>
                <a:latin typeface="Times New Roman" panose="02020603050405020304" pitchFamily="18" charset="0"/>
                <a:cs typeface="Times New Roman" panose="02020603050405020304" pitchFamily="18" charset="0"/>
              </a:rPr>
            </a:br>
            <a:r>
              <a:rPr lang="ru-RU" sz="5600" dirty="0">
                <a:solidFill>
                  <a:srgbClr val="000000"/>
                </a:solidFill>
                <a:latin typeface="Times New Roman" panose="02020603050405020304" pitchFamily="18" charset="0"/>
                <a:cs typeface="Times New Roman" panose="02020603050405020304" pitchFamily="18" charset="0"/>
              </a:rPr>
              <a:t>Свеча горела на столе,</a:t>
            </a:r>
            <a:br>
              <a:rPr lang="ru-RU" sz="5600" dirty="0">
                <a:solidFill>
                  <a:srgbClr val="000000"/>
                </a:solidFill>
                <a:latin typeface="Times New Roman" panose="02020603050405020304" pitchFamily="18" charset="0"/>
                <a:cs typeface="Times New Roman" panose="02020603050405020304" pitchFamily="18" charset="0"/>
              </a:rPr>
            </a:br>
            <a:r>
              <a:rPr lang="ru-RU" sz="5600" dirty="0">
                <a:solidFill>
                  <a:srgbClr val="000000"/>
                </a:solidFill>
                <a:latin typeface="Times New Roman" panose="02020603050405020304" pitchFamily="18" charset="0"/>
                <a:cs typeface="Times New Roman" panose="02020603050405020304" pitchFamily="18" charset="0"/>
              </a:rPr>
              <a:t>Свеча горела.</a:t>
            </a:r>
          </a:p>
          <a:p>
            <a:r>
              <a:rPr lang="ru-RU" sz="5600" dirty="0">
                <a:solidFill>
                  <a:srgbClr val="000000"/>
                </a:solidFill>
                <a:latin typeface="Times New Roman" panose="02020603050405020304" pitchFamily="18" charset="0"/>
                <a:cs typeface="Times New Roman" panose="02020603050405020304" pitchFamily="18" charset="0"/>
              </a:rPr>
              <a:t>На свечку дуло из угла,</a:t>
            </a:r>
            <a:br>
              <a:rPr lang="ru-RU" sz="5600" dirty="0">
                <a:solidFill>
                  <a:srgbClr val="000000"/>
                </a:solidFill>
                <a:latin typeface="Times New Roman" panose="02020603050405020304" pitchFamily="18" charset="0"/>
                <a:cs typeface="Times New Roman" panose="02020603050405020304" pitchFamily="18" charset="0"/>
              </a:rPr>
            </a:br>
            <a:r>
              <a:rPr lang="ru-RU" sz="5600" dirty="0">
                <a:solidFill>
                  <a:srgbClr val="000000"/>
                </a:solidFill>
                <a:latin typeface="Times New Roman" panose="02020603050405020304" pitchFamily="18" charset="0"/>
                <a:cs typeface="Times New Roman" panose="02020603050405020304" pitchFamily="18" charset="0"/>
              </a:rPr>
              <a:t>И жар соблазна</a:t>
            </a:r>
            <a:br>
              <a:rPr lang="ru-RU" sz="5600" dirty="0">
                <a:solidFill>
                  <a:srgbClr val="000000"/>
                </a:solidFill>
                <a:latin typeface="Times New Roman" panose="02020603050405020304" pitchFamily="18" charset="0"/>
                <a:cs typeface="Times New Roman" panose="02020603050405020304" pitchFamily="18" charset="0"/>
              </a:rPr>
            </a:br>
            <a:r>
              <a:rPr lang="ru-RU" sz="5600" dirty="0">
                <a:solidFill>
                  <a:srgbClr val="000000"/>
                </a:solidFill>
                <a:latin typeface="Times New Roman" panose="02020603050405020304" pitchFamily="18" charset="0"/>
                <a:cs typeface="Times New Roman" panose="02020603050405020304" pitchFamily="18" charset="0"/>
              </a:rPr>
              <a:t>Вздымал, как ангел, два крыла</a:t>
            </a:r>
            <a:br>
              <a:rPr lang="ru-RU" sz="5600" dirty="0">
                <a:solidFill>
                  <a:srgbClr val="000000"/>
                </a:solidFill>
                <a:latin typeface="Times New Roman" panose="02020603050405020304" pitchFamily="18" charset="0"/>
                <a:cs typeface="Times New Roman" panose="02020603050405020304" pitchFamily="18" charset="0"/>
              </a:rPr>
            </a:br>
            <a:r>
              <a:rPr lang="ru-RU" sz="5600" dirty="0">
                <a:solidFill>
                  <a:srgbClr val="000000"/>
                </a:solidFill>
                <a:latin typeface="Times New Roman" panose="02020603050405020304" pitchFamily="18" charset="0"/>
                <a:cs typeface="Times New Roman" panose="02020603050405020304" pitchFamily="18" charset="0"/>
              </a:rPr>
              <a:t>Крестообразно.</a:t>
            </a:r>
          </a:p>
          <a:p>
            <a:r>
              <a:rPr lang="ru-RU" sz="5600" dirty="0">
                <a:solidFill>
                  <a:srgbClr val="000000"/>
                </a:solidFill>
                <a:latin typeface="Times New Roman" panose="02020603050405020304" pitchFamily="18" charset="0"/>
                <a:cs typeface="Times New Roman" panose="02020603050405020304" pitchFamily="18" charset="0"/>
              </a:rPr>
              <a:t>Мело весь месяц в феврале,</a:t>
            </a:r>
            <a:br>
              <a:rPr lang="ru-RU" sz="5600" dirty="0">
                <a:solidFill>
                  <a:srgbClr val="000000"/>
                </a:solidFill>
                <a:latin typeface="Times New Roman" panose="02020603050405020304" pitchFamily="18" charset="0"/>
                <a:cs typeface="Times New Roman" panose="02020603050405020304" pitchFamily="18" charset="0"/>
              </a:rPr>
            </a:br>
            <a:r>
              <a:rPr lang="ru-RU" sz="5600" dirty="0">
                <a:solidFill>
                  <a:srgbClr val="000000"/>
                </a:solidFill>
                <a:latin typeface="Times New Roman" panose="02020603050405020304" pitchFamily="18" charset="0"/>
                <a:cs typeface="Times New Roman" panose="02020603050405020304" pitchFamily="18" charset="0"/>
              </a:rPr>
              <a:t>И то и дело</a:t>
            </a:r>
            <a:br>
              <a:rPr lang="ru-RU" sz="5600" dirty="0">
                <a:solidFill>
                  <a:srgbClr val="000000"/>
                </a:solidFill>
                <a:latin typeface="Times New Roman" panose="02020603050405020304" pitchFamily="18" charset="0"/>
                <a:cs typeface="Times New Roman" panose="02020603050405020304" pitchFamily="18" charset="0"/>
              </a:rPr>
            </a:br>
            <a:r>
              <a:rPr lang="ru-RU" sz="5600" dirty="0">
                <a:solidFill>
                  <a:srgbClr val="000000"/>
                </a:solidFill>
                <a:latin typeface="Times New Roman" panose="02020603050405020304" pitchFamily="18" charset="0"/>
                <a:cs typeface="Times New Roman" panose="02020603050405020304" pitchFamily="18" charset="0"/>
              </a:rPr>
              <a:t>Свеча горела на столе,</a:t>
            </a:r>
            <a:br>
              <a:rPr lang="ru-RU" sz="5600" dirty="0">
                <a:solidFill>
                  <a:srgbClr val="000000"/>
                </a:solidFill>
                <a:latin typeface="Times New Roman" panose="02020603050405020304" pitchFamily="18" charset="0"/>
                <a:cs typeface="Times New Roman" panose="02020603050405020304" pitchFamily="18" charset="0"/>
              </a:rPr>
            </a:br>
            <a:r>
              <a:rPr lang="ru-RU" sz="5600" dirty="0">
                <a:solidFill>
                  <a:srgbClr val="000000"/>
                </a:solidFill>
                <a:latin typeface="Times New Roman" panose="02020603050405020304" pitchFamily="18" charset="0"/>
                <a:cs typeface="Times New Roman" panose="02020603050405020304" pitchFamily="18" charset="0"/>
              </a:rPr>
              <a:t>Свеча горела.</a:t>
            </a:r>
          </a:p>
          <a:p>
            <a:endParaRPr lang="ru-RU" dirty="0"/>
          </a:p>
        </p:txBody>
      </p:sp>
      <p:sp>
        <p:nvSpPr>
          <p:cNvPr id="5" name="Объект 4">
            <a:extLst>
              <a:ext uri="{FF2B5EF4-FFF2-40B4-BE49-F238E27FC236}">
                <a16:creationId xmlns:a16="http://schemas.microsoft.com/office/drawing/2014/main" id="{CFE8C74B-080F-410A-900F-91F5A1784F32}"/>
              </a:ext>
            </a:extLst>
          </p:cNvPr>
          <p:cNvSpPr>
            <a:spLocks noGrp="1"/>
          </p:cNvSpPr>
          <p:nvPr>
            <p:ph sz="half" idx="2"/>
          </p:nvPr>
        </p:nvSpPr>
        <p:spPr>
          <a:xfrm>
            <a:off x="7779024" y="304799"/>
            <a:ext cx="4174437" cy="6453808"/>
          </a:xfrm>
        </p:spPr>
        <p:txBody>
          <a:bodyPr>
            <a:normAutofit fontScale="25000" lnSpcReduction="20000"/>
          </a:bodyPr>
          <a:lstStyle/>
          <a:p>
            <a:r>
              <a:rPr lang="en-US" sz="5600" dirty="0">
                <a:solidFill>
                  <a:srgbClr val="000000"/>
                </a:solidFill>
                <a:latin typeface="Times New Roman" panose="02020603050405020304" pitchFamily="18" charset="0"/>
                <a:cs typeface="Times New Roman" panose="02020603050405020304" pitchFamily="18" charset="0"/>
              </a:rPr>
              <a:t>Po </a:t>
            </a:r>
            <a:r>
              <a:rPr lang="en-US" sz="5600" dirty="0" err="1">
                <a:solidFill>
                  <a:srgbClr val="000000"/>
                </a:solidFill>
                <a:latin typeface="Times New Roman" panose="02020603050405020304" pitchFamily="18" charset="0"/>
                <a:cs typeface="Times New Roman" panose="02020603050405020304" pitchFamily="18" charset="0"/>
              </a:rPr>
              <a:t>celém</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světě</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metlo</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zle</a:t>
            </a:r>
            <a:br>
              <a:rPr lang="en-US" sz="5600" dirty="0">
                <a:latin typeface="Times New Roman" panose="02020603050405020304" pitchFamily="18" charset="0"/>
                <a:cs typeface="Times New Roman" panose="02020603050405020304" pitchFamily="18" charset="0"/>
              </a:rPr>
            </a:br>
            <a:r>
              <a:rPr lang="en-US" sz="5600" dirty="0" err="1">
                <a:solidFill>
                  <a:srgbClr val="000000"/>
                </a:solidFill>
                <a:latin typeface="Times New Roman" panose="02020603050405020304" pitchFamily="18" charset="0"/>
                <a:cs typeface="Times New Roman" panose="02020603050405020304" pitchFamily="18" charset="0"/>
              </a:rPr>
              <a:t>zblízka</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i</a:t>
            </a:r>
            <a:r>
              <a:rPr lang="en-US" sz="5600" dirty="0">
                <a:solidFill>
                  <a:srgbClr val="000000"/>
                </a:solidFill>
                <a:latin typeface="Times New Roman" panose="02020603050405020304" pitchFamily="18" charset="0"/>
                <a:cs typeface="Times New Roman" panose="02020603050405020304" pitchFamily="18" charset="0"/>
              </a:rPr>
              <a:t> z </a:t>
            </a:r>
            <a:r>
              <a:rPr lang="en-US" sz="5600" dirty="0" err="1">
                <a:solidFill>
                  <a:srgbClr val="000000"/>
                </a:solidFill>
                <a:latin typeface="Times New Roman" panose="02020603050405020304" pitchFamily="18" charset="0"/>
                <a:cs typeface="Times New Roman" panose="02020603050405020304" pitchFamily="18" charset="0"/>
              </a:rPr>
              <a:t>dálav</a:t>
            </a:r>
            <a:r>
              <a:rPr lang="en-US" sz="5600" dirty="0">
                <a:solidFill>
                  <a:srgbClr val="000000"/>
                </a:solidFill>
                <a:latin typeface="Times New Roman" panose="02020603050405020304" pitchFamily="18" charset="0"/>
                <a:cs typeface="Times New Roman" panose="02020603050405020304" pitchFamily="18" charset="0"/>
              </a:rPr>
              <a:t>.</a:t>
            </a:r>
            <a:br>
              <a:rPr lang="en-US" sz="5600" dirty="0">
                <a:solidFill>
                  <a:srgbClr val="000000"/>
                </a:solidFill>
                <a:latin typeface="Times New Roman" panose="02020603050405020304" pitchFamily="18" charset="0"/>
                <a:cs typeface="Times New Roman" panose="02020603050405020304" pitchFamily="18" charset="0"/>
              </a:rPr>
            </a:br>
            <a:r>
              <a:rPr lang="en-US" sz="5600" dirty="0">
                <a:solidFill>
                  <a:srgbClr val="000000"/>
                </a:solidFill>
                <a:latin typeface="Times New Roman" panose="02020603050405020304" pitchFamily="18" charset="0"/>
                <a:cs typeface="Times New Roman" panose="02020603050405020304" pitchFamily="18" charset="0"/>
              </a:rPr>
              <a:t>Planula </a:t>
            </a:r>
            <a:r>
              <a:rPr lang="en-US" sz="5600" dirty="0" err="1">
                <a:solidFill>
                  <a:srgbClr val="000000"/>
                </a:solidFill>
                <a:latin typeface="Times New Roman" panose="02020603050405020304" pitchFamily="18" charset="0"/>
                <a:cs typeface="Times New Roman" panose="02020603050405020304" pitchFamily="18" charset="0"/>
              </a:rPr>
              <a:t>svíce</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na</a:t>
            </a:r>
            <a:r>
              <a:rPr lang="en-US" sz="5600" dirty="0">
                <a:solidFill>
                  <a:srgbClr val="000000"/>
                </a:solidFill>
                <a:latin typeface="Times New Roman" panose="02020603050405020304" pitchFamily="18" charset="0"/>
                <a:cs typeface="Times New Roman" panose="02020603050405020304" pitchFamily="18" charset="0"/>
              </a:rPr>
              <a:t> stole,</a:t>
            </a:r>
            <a:br>
              <a:rPr lang="en-US" sz="5600" dirty="0">
                <a:solidFill>
                  <a:srgbClr val="000000"/>
                </a:solidFill>
                <a:latin typeface="Times New Roman" panose="02020603050405020304" pitchFamily="18" charset="0"/>
                <a:cs typeface="Times New Roman" panose="02020603050405020304" pitchFamily="18" charset="0"/>
              </a:rPr>
            </a:br>
            <a:r>
              <a:rPr lang="en-US" sz="5600" dirty="0" err="1">
                <a:solidFill>
                  <a:srgbClr val="000000"/>
                </a:solidFill>
                <a:latin typeface="Times New Roman" panose="02020603050405020304" pitchFamily="18" charset="0"/>
                <a:cs typeface="Times New Roman" panose="02020603050405020304" pitchFamily="18" charset="0"/>
              </a:rPr>
              <a:t>svíce</a:t>
            </a:r>
            <a:r>
              <a:rPr lang="en-US" sz="5600" dirty="0">
                <a:solidFill>
                  <a:srgbClr val="000000"/>
                </a:solidFill>
                <a:latin typeface="Times New Roman" panose="02020603050405020304" pitchFamily="18" charset="0"/>
                <a:cs typeface="Times New Roman" panose="02020603050405020304" pitchFamily="18" charset="0"/>
              </a:rPr>
              <a:t> tam </a:t>
            </a:r>
            <a:r>
              <a:rPr lang="en-US" sz="5600" dirty="0" err="1">
                <a:solidFill>
                  <a:srgbClr val="000000"/>
                </a:solidFill>
                <a:latin typeface="Times New Roman" panose="02020603050405020304" pitchFamily="18" charset="0"/>
                <a:cs typeface="Times New Roman" panose="02020603050405020304" pitchFamily="18" charset="0"/>
              </a:rPr>
              <a:t>plála</a:t>
            </a:r>
            <a:r>
              <a:rPr lang="en-US" sz="5600" dirty="0">
                <a:solidFill>
                  <a:srgbClr val="000000"/>
                </a:solidFill>
                <a:latin typeface="Times New Roman" panose="02020603050405020304" pitchFamily="18" charset="0"/>
                <a:cs typeface="Times New Roman" panose="02020603050405020304" pitchFamily="18" charset="0"/>
              </a:rPr>
              <a:t>.</a:t>
            </a:r>
          </a:p>
          <a:p>
            <a:r>
              <a:rPr lang="en-US" sz="5600" dirty="0" err="1">
                <a:solidFill>
                  <a:srgbClr val="000000"/>
                </a:solidFill>
                <a:latin typeface="Times New Roman" panose="02020603050405020304" pitchFamily="18" charset="0"/>
                <a:cs typeface="Times New Roman" panose="02020603050405020304" pitchFamily="18" charset="0"/>
              </a:rPr>
              <a:t>Jak</a:t>
            </a:r>
            <a:r>
              <a:rPr lang="en-US" sz="5600" dirty="0">
                <a:solidFill>
                  <a:srgbClr val="000000"/>
                </a:solidFill>
                <a:latin typeface="Times New Roman" panose="02020603050405020304" pitchFamily="18" charset="0"/>
                <a:cs typeface="Times New Roman" panose="02020603050405020304" pitchFamily="18" charset="0"/>
              </a:rPr>
              <a:t> v </a:t>
            </a:r>
            <a:r>
              <a:rPr lang="en-US" sz="5600" dirty="0" err="1">
                <a:solidFill>
                  <a:srgbClr val="000000"/>
                </a:solidFill>
                <a:latin typeface="Times New Roman" panose="02020603050405020304" pitchFamily="18" charset="0"/>
                <a:cs typeface="Times New Roman" panose="02020603050405020304" pitchFamily="18" charset="0"/>
              </a:rPr>
              <a:t>létě</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hejna</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komáří</a:t>
            </a:r>
            <a:br>
              <a:rPr lang="en-US" sz="5600" dirty="0">
                <a:solidFill>
                  <a:srgbClr val="000000"/>
                </a:solidFill>
                <a:latin typeface="Times New Roman" panose="02020603050405020304" pitchFamily="18" charset="0"/>
                <a:cs typeface="Times New Roman" panose="02020603050405020304" pitchFamily="18" charset="0"/>
              </a:rPr>
            </a:br>
            <a:r>
              <a:rPr lang="en-US" sz="5600" dirty="0" err="1">
                <a:solidFill>
                  <a:srgbClr val="000000"/>
                </a:solidFill>
                <a:latin typeface="Times New Roman" panose="02020603050405020304" pitchFamily="18" charset="0"/>
                <a:cs typeface="Times New Roman" panose="02020603050405020304" pitchFamily="18" charset="0"/>
              </a:rPr>
              <a:t>když</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plamen</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svolá</a:t>
            </a:r>
            <a:r>
              <a:rPr lang="en-US" sz="5600" dirty="0">
                <a:solidFill>
                  <a:srgbClr val="000000"/>
                </a:solidFill>
                <a:latin typeface="Times New Roman" panose="02020603050405020304" pitchFamily="18" charset="0"/>
                <a:cs typeface="Times New Roman" panose="02020603050405020304" pitchFamily="18" charset="0"/>
              </a:rPr>
              <a:t>,</a:t>
            </a:r>
            <a:br>
              <a:rPr lang="en-US" sz="5600" dirty="0">
                <a:solidFill>
                  <a:srgbClr val="000000"/>
                </a:solidFill>
                <a:latin typeface="Times New Roman" panose="02020603050405020304" pitchFamily="18" charset="0"/>
                <a:cs typeface="Times New Roman" panose="02020603050405020304" pitchFamily="18" charset="0"/>
              </a:rPr>
            </a:br>
            <a:r>
              <a:rPr lang="en-US" sz="5600" dirty="0" err="1">
                <a:solidFill>
                  <a:srgbClr val="000000"/>
                </a:solidFill>
                <a:latin typeface="Times New Roman" panose="02020603050405020304" pitchFamily="18" charset="0"/>
                <a:cs typeface="Times New Roman" panose="02020603050405020304" pitchFamily="18" charset="0"/>
              </a:rPr>
              <a:t>letěly</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vločky</a:t>
            </a:r>
            <a:r>
              <a:rPr lang="en-US" sz="5600" dirty="0">
                <a:solidFill>
                  <a:srgbClr val="000000"/>
                </a:solidFill>
                <a:latin typeface="Times New Roman" panose="02020603050405020304" pitchFamily="18" charset="0"/>
                <a:cs typeface="Times New Roman" panose="02020603050405020304" pitchFamily="18" charset="0"/>
              </a:rPr>
              <a:t> k </a:t>
            </a:r>
            <a:r>
              <a:rPr lang="en-US" sz="5600" dirty="0" err="1">
                <a:solidFill>
                  <a:srgbClr val="000000"/>
                </a:solidFill>
                <a:latin typeface="Times New Roman" panose="02020603050405020304" pitchFamily="18" charset="0"/>
                <a:cs typeface="Times New Roman" panose="02020603050405020304" pitchFamily="18" charset="0"/>
              </a:rPr>
              <a:t>zápraží</a:t>
            </a:r>
            <a:br>
              <a:rPr lang="en-US" sz="5600" dirty="0">
                <a:solidFill>
                  <a:srgbClr val="000000"/>
                </a:solidFill>
                <a:latin typeface="Times New Roman" panose="02020603050405020304" pitchFamily="18" charset="0"/>
                <a:cs typeface="Times New Roman" panose="02020603050405020304" pitchFamily="18" charset="0"/>
              </a:rPr>
            </a:br>
            <a:r>
              <a:rPr lang="en-US" sz="5600" dirty="0">
                <a:solidFill>
                  <a:srgbClr val="000000"/>
                </a:solidFill>
                <a:latin typeface="Times New Roman" panose="02020603050405020304" pitchFamily="18" charset="0"/>
                <a:cs typeface="Times New Roman" panose="02020603050405020304" pitchFamily="18" charset="0"/>
              </a:rPr>
              <a:t>z </a:t>
            </a:r>
            <a:r>
              <a:rPr lang="en-US" sz="5600" dirty="0" err="1">
                <a:solidFill>
                  <a:srgbClr val="000000"/>
                </a:solidFill>
                <a:latin typeface="Times New Roman" panose="02020603050405020304" pitchFamily="18" charset="0"/>
                <a:cs typeface="Times New Roman" panose="02020603050405020304" pitchFamily="18" charset="0"/>
              </a:rPr>
              <a:t>hlubiny</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dvora</a:t>
            </a:r>
            <a:r>
              <a:rPr lang="en-US" sz="5600" dirty="0">
                <a:solidFill>
                  <a:srgbClr val="000000"/>
                </a:solidFill>
                <a:latin typeface="Times New Roman" panose="02020603050405020304" pitchFamily="18" charset="0"/>
                <a:cs typeface="Times New Roman" panose="02020603050405020304" pitchFamily="18" charset="0"/>
              </a:rPr>
              <a:t>.</a:t>
            </a:r>
          </a:p>
          <a:p>
            <a:r>
              <a:rPr lang="en-US" sz="5600" dirty="0" err="1">
                <a:solidFill>
                  <a:srgbClr val="000000"/>
                </a:solidFill>
                <a:latin typeface="Times New Roman" panose="02020603050405020304" pitchFamily="18" charset="0"/>
                <a:cs typeface="Times New Roman" panose="02020603050405020304" pitchFamily="18" charset="0"/>
              </a:rPr>
              <a:t>Vánice</a:t>
            </a:r>
            <a:r>
              <a:rPr lang="en-US" sz="5600" dirty="0">
                <a:solidFill>
                  <a:srgbClr val="000000"/>
                </a:solidFill>
                <a:latin typeface="Times New Roman" panose="02020603050405020304" pitchFamily="18" charset="0"/>
                <a:cs typeface="Times New Roman" panose="02020603050405020304" pitchFamily="18" charset="0"/>
              </a:rPr>
              <a:t> po </a:t>
            </a:r>
            <a:r>
              <a:rPr lang="en-US" sz="5600" dirty="0" err="1">
                <a:latin typeface="Times New Roman" panose="02020603050405020304" pitchFamily="18" charset="0"/>
                <a:cs typeface="Times New Roman" panose="02020603050405020304" pitchFamily="18" charset="0"/>
              </a:rPr>
              <a:t>okenním</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skle</a:t>
            </a:r>
            <a:br>
              <a:rPr lang="en-US" sz="5600" dirty="0">
                <a:solidFill>
                  <a:srgbClr val="000000"/>
                </a:solidFill>
                <a:latin typeface="Times New Roman" panose="02020603050405020304" pitchFamily="18" charset="0"/>
                <a:cs typeface="Times New Roman" panose="02020603050405020304" pitchFamily="18" charset="0"/>
              </a:rPr>
            </a:br>
            <a:r>
              <a:rPr lang="en-US" sz="5600" dirty="0" err="1">
                <a:solidFill>
                  <a:srgbClr val="000000"/>
                </a:solidFill>
                <a:latin typeface="Times New Roman" panose="02020603050405020304" pitchFamily="18" charset="0"/>
                <a:cs typeface="Times New Roman" panose="02020603050405020304" pitchFamily="18" charset="0"/>
              </a:rPr>
              <a:t>kreslit</a:t>
            </a:r>
            <a:r>
              <a:rPr lang="en-US" sz="5600" dirty="0">
                <a:solidFill>
                  <a:srgbClr val="000000"/>
                </a:solidFill>
                <a:latin typeface="Times New Roman" panose="02020603050405020304" pitchFamily="18" charset="0"/>
                <a:cs typeface="Times New Roman" panose="02020603050405020304" pitchFamily="18" charset="0"/>
              </a:rPr>
              <a:t> se </a:t>
            </a:r>
            <a:r>
              <a:rPr lang="en-US" sz="5600" dirty="0" err="1">
                <a:solidFill>
                  <a:srgbClr val="000000"/>
                </a:solidFill>
                <a:latin typeface="Times New Roman" panose="02020603050405020304" pitchFamily="18" charset="0"/>
                <a:cs typeface="Times New Roman" panose="02020603050405020304" pitchFamily="18" charset="0"/>
              </a:rPr>
              <a:t>jala</a:t>
            </a:r>
            <a:r>
              <a:rPr lang="en-US" sz="5600" dirty="0">
                <a:solidFill>
                  <a:srgbClr val="000000"/>
                </a:solidFill>
                <a:latin typeface="Times New Roman" panose="02020603050405020304" pitchFamily="18" charset="0"/>
                <a:cs typeface="Times New Roman" panose="02020603050405020304" pitchFamily="18" charset="0"/>
              </a:rPr>
              <a:t>.</a:t>
            </a:r>
            <a:br>
              <a:rPr lang="en-US" sz="5600" dirty="0">
                <a:solidFill>
                  <a:srgbClr val="000000"/>
                </a:solidFill>
                <a:latin typeface="Times New Roman" panose="02020603050405020304" pitchFamily="18" charset="0"/>
                <a:cs typeface="Times New Roman" panose="02020603050405020304" pitchFamily="18" charset="0"/>
              </a:rPr>
            </a:br>
            <a:r>
              <a:rPr lang="en-US" sz="5600" dirty="0">
                <a:solidFill>
                  <a:srgbClr val="000000"/>
                </a:solidFill>
                <a:latin typeface="Times New Roman" panose="02020603050405020304" pitchFamily="18" charset="0"/>
                <a:cs typeface="Times New Roman" panose="02020603050405020304" pitchFamily="18" charset="0"/>
              </a:rPr>
              <a:t>Planula </a:t>
            </a:r>
            <a:r>
              <a:rPr lang="en-US" sz="5600" dirty="0" err="1">
                <a:solidFill>
                  <a:srgbClr val="000000"/>
                </a:solidFill>
                <a:latin typeface="Times New Roman" panose="02020603050405020304" pitchFamily="18" charset="0"/>
                <a:cs typeface="Times New Roman" panose="02020603050405020304" pitchFamily="18" charset="0"/>
              </a:rPr>
              <a:t>svíce</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na</a:t>
            </a:r>
            <a:r>
              <a:rPr lang="en-US" sz="5600" dirty="0">
                <a:solidFill>
                  <a:srgbClr val="000000"/>
                </a:solidFill>
                <a:latin typeface="Times New Roman" panose="02020603050405020304" pitchFamily="18" charset="0"/>
                <a:cs typeface="Times New Roman" panose="02020603050405020304" pitchFamily="18" charset="0"/>
              </a:rPr>
              <a:t> stole,</a:t>
            </a:r>
            <a:br>
              <a:rPr lang="en-US" sz="5600" dirty="0">
                <a:solidFill>
                  <a:srgbClr val="000000"/>
                </a:solidFill>
                <a:latin typeface="Times New Roman" panose="02020603050405020304" pitchFamily="18" charset="0"/>
                <a:cs typeface="Times New Roman" panose="02020603050405020304" pitchFamily="18" charset="0"/>
              </a:rPr>
            </a:br>
            <a:r>
              <a:rPr lang="en-US" sz="5600" dirty="0" err="1">
                <a:solidFill>
                  <a:srgbClr val="000000"/>
                </a:solidFill>
                <a:latin typeface="Times New Roman" panose="02020603050405020304" pitchFamily="18" charset="0"/>
                <a:cs typeface="Times New Roman" panose="02020603050405020304" pitchFamily="18" charset="0"/>
              </a:rPr>
              <a:t>svíce</a:t>
            </a:r>
            <a:r>
              <a:rPr lang="en-US" sz="5600" dirty="0">
                <a:solidFill>
                  <a:srgbClr val="000000"/>
                </a:solidFill>
                <a:latin typeface="Times New Roman" panose="02020603050405020304" pitchFamily="18" charset="0"/>
                <a:cs typeface="Times New Roman" panose="02020603050405020304" pitchFamily="18" charset="0"/>
              </a:rPr>
              <a:t> tam </a:t>
            </a:r>
            <a:r>
              <a:rPr lang="en-US" sz="5600" dirty="0" err="1">
                <a:solidFill>
                  <a:srgbClr val="000000"/>
                </a:solidFill>
                <a:latin typeface="Times New Roman" panose="02020603050405020304" pitchFamily="18" charset="0"/>
                <a:cs typeface="Times New Roman" panose="02020603050405020304" pitchFamily="18" charset="0"/>
              </a:rPr>
              <a:t>plála</a:t>
            </a:r>
            <a:r>
              <a:rPr lang="en-US" sz="5600" dirty="0">
                <a:solidFill>
                  <a:srgbClr val="000000"/>
                </a:solidFill>
                <a:latin typeface="Times New Roman" panose="02020603050405020304" pitchFamily="18" charset="0"/>
                <a:cs typeface="Times New Roman" panose="02020603050405020304" pitchFamily="18" charset="0"/>
              </a:rPr>
              <a:t>.</a:t>
            </a:r>
          </a:p>
          <a:p>
            <a:r>
              <a:rPr lang="en-US" sz="5600" dirty="0">
                <a:solidFill>
                  <a:srgbClr val="000000"/>
                </a:solidFill>
                <a:latin typeface="Times New Roman" panose="02020603050405020304" pitchFamily="18" charset="0"/>
                <a:cs typeface="Times New Roman" panose="02020603050405020304" pitchFamily="18" charset="0"/>
              </a:rPr>
              <a:t>Na </a:t>
            </a:r>
            <a:r>
              <a:rPr lang="en-US" sz="5600" dirty="0" err="1">
                <a:solidFill>
                  <a:srgbClr val="000000"/>
                </a:solidFill>
                <a:latin typeface="Times New Roman" panose="02020603050405020304" pitchFamily="18" charset="0"/>
                <a:cs typeface="Times New Roman" panose="02020603050405020304" pitchFamily="18" charset="0"/>
              </a:rPr>
              <a:t>světlý</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ozářený</a:t>
            </a:r>
            <a:r>
              <a:rPr lang="en-US" sz="5600" dirty="0">
                <a:solidFill>
                  <a:srgbClr val="000000"/>
                </a:solidFill>
                <a:latin typeface="Times New Roman" panose="02020603050405020304" pitchFamily="18" charset="0"/>
                <a:cs typeface="Times New Roman" panose="02020603050405020304" pitchFamily="18" charset="0"/>
              </a:rPr>
              <a:t> strop</a:t>
            </a:r>
            <a:br>
              <a:rPr lang="en-US" sz="5600" dirty="0">
                <a:solidFill>
                  <a:srgbClr val="000000"/>
                </a:solidFill>
                <a:latin typeface="Times New Roman" panose="02020603050405020304" pitchFamily="18" charset="0"/>
                <a:cs typeface="Times New Roman" panose="02020603050405020304" pitchFamily="18" charset="0"/>
              </a:rPr>
            </a:br>
            <a:r>
              <a:rPr lang="en-US" sz="5600" dirty="0" err="1">
                <a:solidFill>
                  <a:srgbClr val="000000"/>
                </a:solidFill>
                <a:latin typeface="Times New Roman" panose="02020603050405020304" pitchFamily="18" charset="0"/>
                <a:cs typeface="Times New Roman" panose="02020603050405020304" pitchFamily="18" charset="0"/>
              </a:rPr>
              <a:t>stíny</a:t>
            </a:r>
            <a:r>
              <a:rPr lang="en-US" sz="5600" dirty="0">
                <a:solidFill>
                  <a:srgbClr val="000000"/>
                </a:solidFill>
                <a:latin typeface="Times New Roman" panose="02020603050405020304" pitchFamily="18" charset="0"/>
                <a:cs typeface="Times New Roman" panose="02020603050405020304" pitchFamily="18" charset="0"/>
              </a:rPr>
              <a:t> se </a:t>
            </a:r>
            <a:r>
              <a:rPr lang="en-US" sz="5600" dirty="0" err="1">
                <a:solidFill>
                  <a:srgbClr val="000000"/>
                </a:solidFill>
                <a:latin typeface="Times New Roman" panose="02020603050405020304" pitchFamily="18" charset="0"/>
                <a:cs typeface="Times New Roman" panose="02020603050405020304" pitchFamily="18" charset="0"/>
              </a:rPr>
              <a:t>vpletly</a:t>
            </a:r>
            <a:r>
              <a:rPr lang="en-US" sz="5600" dirty="0">
                <a:solidFill>
                  <a:srgbClr val="000000"/>
                </a:solidFill>
                <a:latin typeface="Times New Roman" panose="02020603050405020304" pitchFamily="18" charset="0"/>
                <a:cs typeface="Times New Roman" panose="02020603050405020304" pitchFamily="18" charset="0"/>
              </a:rPr>
              <a:t>,</a:t>
            </a:r>
            <a:br>
              <a:rPr lang="en-US" sz="5600" dirty="0">
                <a:solidFill>
                  <a:srgbClr val="000000"/>
                </a:solidFill>
                <a:latin typeface="Times New Roman" panose="02020603050405020304" pitchFamily="18" charset="0"/>
                <a:cs typeface="Times New Roman" panose="02020603050405020304" pitchFamily="18" charset="0"/>
              </a:rPr>
            </a:br>
            <a:r>
              <a:rPr lang="en-US" sz="5600" dirty="0" err="1">
                <a:solidFill>
                  <a:srgbClr val="000000"/>
                </a:solidFill>
                <a:latin typeface="Times New Roman" panose="02020603050405020304" pitchFamily="18" charset="0"/>
                <a:cs typeface="Times New Roman" panose="02020603050405020304" pitchFamily="18" charset="0"/>
              </a:rPr>
              <a:t>zkříženec</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rukou</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nohou</a:t>
            </a:r>
            <a:r>
              <a:rPr lang="en-US" sz="5600" dirty="0">
                <a:solidFill>
                  <a:srgbClr val="000000"/>
                </a:solidFill>
                <a:latin typeface="Times New Roman" panose="02020603050405020304" pitchFamily="18" charset="0"/>
                <a:cs typeface="Times New Roman" panose="02020603050405020304" pitchFamily="18" charset="0"/>
              </a:rPr>
              <a:t>, stop,</a:t>
            </a:r>
            <a:br>
              <a:rPr lang="en-US" sz="5600" dirty="0">
                <a:solidFill>
                  <a:srgbClr val="000000"/>
                </a:solidFill>
                <a:latin typeface="Times New Roman" panose="02020603050405020304" pitchFamily="18" charset="0"/>
                <a:cs typeface="Times New Roman" panose="02020603050405020304" pitchFamily="18" charset="0"/>
              </a:rPr>
            </a:br>
            <a:r>
              <a:rPr lang="en-US" sz="5600" dirty="0" err="1">
                <a:solidFill>
                  <a:srgbClr val="000000"/>
                </a:solidFill>
                <a:latin typeface="Times New Roman" panose="02020603050405020304" pitchFamily="18" charset="0"/>
                <a:cs typeface="Times New Roman" panose="02020603050405020304" pitchFamily="18" charset="0"/>
              </a:rPr>
              <a:t>osudů</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střetlých</a:t>
            </a:r>
            <a:r>
              <a:rPr lang="en-US" sz="5600" dirty="0">
                <a:solidFill>
                  <a:srgbClr val="000000"/>
                </a:solidFill>
                <a:latin typeface="Times New Roman" panose="02020603050405020304" pitchFamily="18" charset="0"/>
                <a:cs typeface="Times New Roman" panose="02020603050405020304" pitchFamily="18" charset="0"/>
              </a:rPr>
              <a:t>.</a:t>
            </a:r>
          </a:p>
          <a:p>
            <a:r>
              <a:rPr lang="en-US" sz="5600" dirty="0">
                <a:solidFill>
                  <a:srgbClr val="000000"/>
                </a:solidFill>
                <a:latin typeface="Times New Roman" panose="02020603050405020304" pitchFamily="18" charset="0"/>
                <a:cs typeface="Times New Roman" panose="02020603050405020304" pitchFamily="18" charset="0"/>
              </a:rPr>
              <a:t>A o </a:t>
            </a:r>
            <a:r>
              <a:rPr lang="en-US" sz="5600" dirty="0" err="1">
                <a:solidFill>
                  <a:srgbClr val="000000"/>
                </a:solidFill>
                <a:latin typeface="Times New Roman" panose="02020603050405020304" pitchFamily="18" charset="0"/>
                <a:cs typeface="Times New Roman" panose="02020603050405020304" pitchFamily="18" charset="0"/>
              </a:rPr>
              <a:t>zem</a:t>
            </a:r>
            <a:r>
              <a:rPr lang="en-US" sz="5600" dirty="0">
                <a:solidFill>
                  <a:srgbClr val="000000"/>
                </a:solidFill>
                <a:latin typeface="Times New Roman" panose="02020603050405020304" pitchFamily="18" charset="0"/>
                <a:cs typeface="Times New Roman" panose="02020603050405020304" pitchFamily="18" charset="0"/>
              </a:rPr>
              <a:t> tam </a:t>
            </a:r>
            <a:r>
              <a:rPr lang="en-US" sz="5600" dirty="0" err="1">
                <a:solidFill>
                  <a:srgbClr val="000000"/>
                </a:solidFill>
                <a:latin typeface="Times New Roman" panose="02020603050405020304" pitchFamily="18" charset="0"/>
                <a:cs typeface="Times New Roman" panose="02020603050405020304" pitchFamily="18" charset="0"/>
              </a:rPr>
              <a:t>dva</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střevíčky</a:t>
            </a:r>
            <a:br>
              <a:rPr lang="en-US" sz="5600" dirty="0">
                <a:solidFill>
                  <a:srgbClr val="000000"/>
                </a:solidFill>
                <a:latin typeface="Times New Roman" panose="02020603050405020304" pitchFamily="18" charset="0"/>
                <a:cs typeface="Times New Roman" panose="02020603050405020304" pitchFamily="18" charset="0"/>
              </a:rPr>
            </a:br>
            <a:r>
              <a:rPr lang="en-US" sz="5600" dirty="0" err="1">
                <a:solidFill>
                  <a:srgbClr val="000000"/>
                </a:solidFill>
                <a:latin typeface="Times New Roman" panose="02020603050405020304" pitchFamily="18" charset="0"/>
                <a:cs typeface="Times New Roman" panose="02020603050405020304" pitchFamily="18" charset="0"/>
              </a:rPr>
              <a:t>pak</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ťukly</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brzy</a:t>
            </a:r>
            <a:br>
              <a:rPr lang="en-US" sz="5600" dirty="0">
                <a:solidFill>
                  <a:srgbClr val="000000"/>
                </a:solidFill>
                <a:latin typeface="Times New Roman" panose="02020603050405020304" pitchFamily="18" charset="0"/>
                <a:cs typeface="Times New Roman" panose="02020603050405020304" pitchFamily="18" charset="0"/>
              </a:rPr>
            </a:br>
            <a:r>
              <a:rPr lang="en-US" sz="5600" dirty="0">
                <a:solidFill>
                  <a:srgbClr val="000000"/>
                </a:solidFill>
                <a:latin typeface="Times New Roman" panose="02020603050405020304" pitchFamily="18" charset="0"/>
                <a:cs typeface="Times New Roman" panose="02020603050405020304" pitchFamily="18" charset="0"/>
              </a:rPr>
              <a:t>a </a:t>
            </a:r>
            <a:r>
              <a:rPr lang="en-US" sz="5600" dirty="0" err="1">
                <a:solidFill>
                  <a:srgbClr val="000000"/>
                </a:solidFill>
                <a:latin typeface="Times New Roman" panose="02020603050405020304" pitchFamily="18" charset="0"/>
                <a:cs typeface="Times New Roman" panose="02020603050405020304" pitchFamily="18" charset="0"/>
              </a:rPr>
              <a:t>na</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šaty</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vosk</a:t>
            </a:r>
            <a:r>
              <a:rPr lang="en-US" sz="5600" dirty="0">
                <a:solidFill>
                  <a:srgbClr val="000000"/>
                </a:solidFill>
                <a:latin typeface="Times New Roman" panose="02020603050405020304" pitchFamily="18" charset="0"/>
                <a:cs typeface="Times New Roman" panose="02020603050405020304" pitchFamily="18" charset="0"/>
              </a:rPr>
              <a:t> z </a:t>
            </a:r>
            <a:r>
              <a:rPr lang="en-US" sz="5600" dirty="0" err="1">
                <a:solidFill>
                  <a:srgbClr val="000000"/>
                </a:solidFill>
                <a:latin typeface="Times New Roman" panose="02020603050405020304" pitchFamily="18" charset="0"/>
                <a:cs typeface="Times New Roman" panose="02020603050405020304" pitchFamily="18" charset="0"/>
              </a:rPr>
              <a:t>lampičky</a:t>
            </a:r>
            <a:br>
              <a:rPr lang="en-US" sz="5600" dirty="0">
                <a:solidFill>
                  <a:srgbClr val="000000"/>
                </a:solidFill>
                <a:latin typeface="Times New Roman" panose="02020603050405020304" pitchFamily="18" charset="0"/>
                <a:cs typeface="Times New Roman" panose="02020603050405020304" pitchFamily="18" charset="0"/>
              </a:rPr>
            </a:br>
            <a:r>
              <a:rPr lang="en-US" sz="5600" dirty="0" err="1">
                <a:solidFill>
                  <a:srgbClr val="000000"/>
                </a:solidFill>
                <a:latin typeface="Times New Roman" panose="02020603050405020304" pitchFamily="18" charset="0"/>
                <a:cs typeface="Times New Roman" panose="02020603050405020304" pitchFamily="18" charset="0"/>
              </a:rPr>
              <a:t>kapal</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jak</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slzy</a:t>
            </a:r>
            <a:r>
              <a:rPr lang="en-US" sz="5600" dirty="0">
                <a:solidFill>
                  <a:srgbClr val="000000"/>
                </a:solidFill>
                <a:latin typeface="Times New Roman" panose="02020603050405020304" pitchFamily="18" charset="0"/>
                <a:cs typeface="Times New Roman" panose="02020603050405020304" pitchFamily="18" charset="0"/>
              </a:rPr>
              <a:t>.</a:t>
            </a:r>
          </a:p>
          <a:p>
            <a:r>
              <a:rPr lang="en-US" sz="5600" dirty="0" err="1">
                <a:solidFill>
                  <a:srgbClr val="000000"/>
                </a:solidFill>
                <a:latin typeface="Times New Roman" panose="02020603050405020304" pitchFamily="18" charset="0"/>
                <a:cs typeface="Times New Roman" panose="02020603050405020304" pitchFamily="18" charset="0"/>
              </a:rPr>
              <a:t>Sněhová</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šedá</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mlha</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vše</a:t>
            </a:r>
            <a:br>
              <a:rPr lang="en-US" sz="5600" dirty="0">
                <a:solidFill>
                  <a:srgbClr val="000000"/>
                </a:solidFill>
                <a:latin typeface="Times New Roman" panose="02020603050405020304" pitchFamily="18" charset="0"/>
                <a:cs typeface="Times New Roman" panose="02020603050405020304" pitchFamily="18" charset="0"/>
              </a:rPr>
            </a:br>
            <a:r>
              <a:rPr lang="en-US" sz="5600" dirty="0" err="1">
                <a:solidFill>
                  <a:srgbClr val="000000"/>
                </a:solidFill>
                <a:latin typeface="Times New Roman" panose="02020603050405020304" pitchFamily="18" charset="0"/>
                <a:cs typeface="Times New Roman" panose="02020603050405020304" pitchFamily="18" charset="0"/>
              </a:rPr>
              <a:t>pohlcovala</a:t>
            </a:r>
            <a:r>
              <a:rPr lang="en-US" sz="5600" dirty="0">
                <a:solidFill>
                  <a:srgbClr val="000000"/>
                </a:solidFill>
                <a:latin typeface="Times New Roman" panose="02020603050405020304" pitchFamily="18" charset="0"/>
                <a:cs typeface="Times New Roman" panose="02020603050405020304" pitchFamily="18" charset="0"/>
              </a:rPr>
              <a:t>.</a:t>
            </a:r>
            <a:br>
              <a:rPr lang="en-US" sz="5600" dirty="0">
                <a:solidFill>
                  <a:srgbClr val="000000"/>
                </a:solidFill>
                <a:latin typeface="Times New Roman" panose="02020603050405020304" pitchFamily="18" charset="0"/>
                <a:cs typeface="Times New Roman" panose="02020603050405020304" pitchFamily="18" charset="0"/>
              </a:rPr>
            </a:br>
            <a:r>
              <a:rPr lang="en-US" sz="5600" dirty="0">
                <a:solidFill>
                  <a:srgbClr val="000000"/>
                </a:solidFill>
                <a:latin typeface="Times New Roman" panose="02020603050405020304" pitchFamily="18" charset="0"/>
                <a:cs typeface="Times New Roman" panose="02020603050405020304" pitchFamily="18" charset="0"/>
              </a:rPr>
              <a:t>Planula </a:t>
            </a:r>
            <a:r>
              <a:rPr lang="en-US" sz="5600" dirty="0" err="1">
                <a:solidFill>
                  <a:srgbClr val="000000"/>
                </a:solidFill>
                <a:latin typeface="Times New Roman" panose="02020603050405020304" pitchFamily="18" charset="0"/>
                <a:cs typeface="Times New Roman" panose="02020603050405020304" pitchFamily="18" charset="0"/>
              </a:rPr>
              <a:t>svíce</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na</a:t>
            </a:r>
            <a:r>
              <a:rPr lang="en-US" sz="5600" dirty="0">
                <a:solidFill>
                  <a:srgbClr val="000000"/>
                </a:solidFill>
                <a:latin typeface="Times New Roman" panose="02020603050405020304" pitchFamily="18" charset="0"/>
                <a:cs typeface="Times New Roman" panose="02020603050405020304" pitchFamily="18" charset="0"/>
              </a:rPr>
              <a:t> stole,</a:t>
            </a:r>
            <a:br>
              <a:rPr lang="en-US" sz="5600" dirty="0">
                <a:solidFill>
                  <a:srgbClr val="000000"/>
                </a:solidFill>
                <a:latin typeface="Times New Roman" panose="02020603050405020304" pitchFamily="18" charset="0"/>
                <a:cs typeface="Times New Roman" panose="02020603050405020304" pitchFamily="18" charset="0"/>
              </a:rPr>
            </a:br>
            <a:r>
              <a:rPr lang="en-US" sz="5600" dirty="0" err="1">
                <a:solidFill>
                  <a:srgbClr val="000000"/>
                </a:solidFill>
                <a:latin typeface="Times New Roman" panose="02020603050405020304" pitchFamily="18" charset="0"/>
                <a:cs typeface="Times New Roman" panose="02020603050405020304" pitchFamily="18" charset="0"/>
              </a:rPr>
              <a:t>svíce</a:t>
            </a:r>
            <a:r>
              <a:rPr lang="en-US" sz="5600" dirty="0">
                <a:solidFill>
                  <a:srgbClr val="000000"/>
                </a:solidFill>
                <a:latin typeface="Times New Roman" panose="02020603050405020304" pitchFamily="18" charset="0"/>
                <a:cs typeface="Times New Roman" panose="02020603050405020304" pitchFamily="18" charset="0"/>
              </a:rPr>
              <a:t> tam </a:t>
            </a:r>
            <a:r>
              <a:rPr lang="en-US" sz="5600" dirty="0" err="1">
                <a:solidFill>
                  <a:srgbClr val="000000"/>
                </a:solidFill>
                <a:latin typeface="Times New Roman" panose="02020603050405020304" pitchFamily="18" charset="0"/>
                <a:cs typeface="Times New Roman" panose="02020603050405020304" pitchFamily="18" charset="0"/>
              </a:rPr>
              <a:t>plála</a:t>
            </a:r>
            <a:r>
              <a:rPr lang="en-US" sz="5600" dirty="0">
                <a:solidFill>
                  <a:srgbClr val="000000"/>
                </a:solidFill>
                <a:latin typeface="Times New Roman" panose="02020603050405020304" pitchFamily="18" charset="0"/>
                <a:cs typeface="Times New Roman" panose="02020603050405020304" pitchFamily="18" charset="0"/>
              </a:rPr>
              <a:t>.</a:t>
            </a:r>
          </a:p>
          <a:p>
            <a:r>
              <a:rPr lang="en-US" sz="5600" dirty="0" err="1">
                <a:solidFill>
                  <a:srgbClr val="000000"/>
                </a:solidFill>
                <a:latin typeface="Times New Roman" panose="02020603050405020304" pitchFamily="18" charset="0"/>
                <a:cs typeface="Times New Roman" panose="02020603050405020304" pitchFamily="18" charset="0"/>
              </a:rPr>
              <a:t>Průvan</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třás</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svící</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střídavě</a:t>
            </a:r>
            <a:r>
              <a:rPr lang="en-US" sz="5600" dirty="0">
                <a:solidFill>
                  <a:srgbClr val="000000"/>
                </a:solidFill>
                <a:latin typeface="Times New Roman" panose="02020603050405020304" pitchFamily="18" charset="0"/>
                <a:cs typeface="Times New Roman" panose="02020603050405020304" pitchFamily="18" charset="0"/>
              </a:rPr>
              <a:t>,</a:t>
            </a:r>
            <a:br>
              <a:rPr lang="en-US" sz="5600" dirty="0">
                <a:solidFill>
                  <a:srgbClr val="000000"/>
                </a:solidFill>
                <a:latin typeface="Times New Roman" panose="02020603050405020304" pitchFamily="18" charset="0"/>
                <a:cs typeface="Times New Roman" panose="02020603050405020304" pitchFamily="18" charset="0"/>
              </a:rPr>
            </a:br>
            <a:r>
              <a:rPr lang="en-US" sz="5600" dirty="0" err="1">
                <a:solidFill>
                  <a:srgbClr val="000000"/>
                </a:solidFill>
                <a:latin typeface="Times New Roman" panose="02020603050405020304" pitchFamily="18" charset="0"/>
                <a:cs typeface="Times New Roman" panose="02020603050405020304" pitchFamily="18" charset="0"/>
              </a:rPr>
              <a:t>svod</a:t>
            </a:r>
            <a:r>
              <a:rPr lang="en-US" sz="5600" dirty="0">
                <a:solidFill>
                  <a:srgbClr val="000000"/>
                </a:solidFill>
                <a:latin typeface="Times New Roman" panose="02020603050405020304" pitchFamily="18" charset="0"/>
                <a:cs typeface="Times New Roman" panose="02020603050405020304" pitchFamily="18" charset="0"/>
              </a:rPr>
              <a:t> byl </a:t>
            </a:r>
            <a:r>
              <a:rPr lang="en-US" sz="5600" dirty="0" err="1">
                <a:solidFill>
                  <a:srgbClr val="000000"/>
                </a:solidFill>
                <a:latin typeface="Times New Roman" panose="02020603050405020304" pitchFamily="18" charset="0"/>
                <a:cs typeface="Times New Roman" panose="02020603050405020304" pitchFamily="18" charset="0"/>
              </a:rPr>
              <a:t>tak</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zlý</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že</a:t>
            </a:r>
            <a:br>
              <a:rPr lang="en-US" sz="5600" dirty="0">
                <a:solidFill>
                  <a:srgbClr val="000000"/>
                </a:solidFill>
                <a:latin typeface="Times New Roman" panose="02020603050405020304" pitchFamily="18" charset="0"/>
                <a:cs typeface="Times New Roman" panose="02020603050405020304" pitchFamily="18" charset="0"/>
              </a:rPr>
            </a:br>
            <a:r>
              <a:rPr lang="en-US" sz="5600" dirty="0" err="1">
                <a:solidFill>
                  <a:srgbClr val="000000"/>
                </a:solidFill>
                <a:latin typeface="Times New Roman" panose="02020603050405020304" pitchFamily="18" charset="0"/>
                <a:cs typeface="Times New Roman" panose="02020603050405020304" pitchFamily="18" charset="0"/>
              </a:rPr>
              <a:t>zvedal</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jak</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anděl</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křídla</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dvě</a:t>
            </a:r>
            <a:br>
              <a:rPr lang="en-US" sz="5600" dirty="0">
                <a:solidFill>
                  <a:srgbClr val="000000"/>
                </a:solidFill>
                <a:latin typeface="Times New Roman" panose="02020603050405020304" pitchFamily="18" charset="0"/>
                <a:cs typeface="Times New Roman" panose="02020603050405020304" pitchFamily="18" charset="0"/>
              </a:rPr>
            </a:br>
            <a:r>
              <a:rPr lang="en-US" sz="5600" dirty="0">
                <a:solidFill>
                  <a:srgbClr val="000000"/>
                </a:solidFill>
                <a:latin typeface="Times New Roman" panose="02020603050405020304" pitchFamily="18" charset="0"/>
                <a:cs typeface="Times New Roman" panose="02020603050405020304" pitchFamily="18" charset="0"/>
              </a:rPr>
              <a:t>v </a:t>
            </a:r>
            <a:r>
              <a:rPr lang="en-US" sz="5600" dirty="0" err="1">
                <a:solidFill>
                  <a:srgbClr val="000000"/>
                </a:solidFill>
                <a:latin typeface="Times New Roman" panose="02020603050405020304" pitchFamily="18" charset="0"/>
                <a:cs typeface="Times New Roman" panose="02020603050405020304" pitchFamily="18" charset="0"/>
              </a:rPr>
              <a:t>podobě</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kříže</a:t>
            </a:r>
            <a:r>
              <a:rPr lang="en-US" sz="5600" dirty="0">
                <a:solidFill>
                  <a:srgbClr val="000000"/>
                </a:solidFill>
                <a:latin typeface="Times New Roman" panose="02020603050405020304" pitchFamily="18" charset="0"/>
                <a:cs typeface="Times New Roman" panose="02020603050405020304" pitchFamily="18" charset="0"/>
              </a:rPr>
              <a:t>.</a:t>
            </a:r>
          </a:p>
          <a:p>
            <a:r>
              <a:rPr lang="en-US" sz="5600" dirty="0" err="1">
                <a:solidFill>
                  <a:srgbClr val="000000"/>
                </a:solidFill>
                <a:latin typeface="Times New Roman" panose="02020603050405020304" pitchFamily="18" charset="0"/>
                <a:cs typeface="Times New Roman" panose="02020603050405020304" pitchFamily="18" charset="0"/>
              </a:rPr>
              <a:t>Celý</a:t>
            </a:r>
            <a:r>
              <a:rPr lang="en-US" sz="5600" dirty="0">
                <a:solidFill>
                  <a:srgbClr val="000000"/>
                </a:solidFill>
                <a:latin typeface="Times New Roman" panose="02020603050405020304" pitchFamily="18" charset="0"/>
                <a:cs typeface="Times New Roman" panose="02020603050405020304" pitchFamily="18" charset="0"/>
              </a:rPr>
              <a:t> ten </a:t>
            </a:r>
            <a:r>
              <a:rPr lang="en-US" sz="5600" dirty="0" err="1">
                <a:solidFill>
                  <a:srgbClr val="000000"/>
                </a:solidFill>
                <a:latin typeface="Times New Roman" panose="02020603050405020304" pitchFamily="18" charset="0"/>
                <a:cs typeface="Times New Roman" panose="02020603050405020304" pitchFamily="18" charset="0"/>
              </a:rPr>
              <a:t>únor</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metlo</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zle</a:t>
            </a:r>
            <a:br>
              <a:rPr lang="en-US" sz="5600" dirty="0">
                <a:solidFill>
                  <a:srgbClr val="000000"/>
                </a:solidFill>
                <a:latin typeface="Times New Roman" panose="02020603050405020304" pitchFamily="18" charset="0"/>
                <a:cs typeface="Times New Roman" panose="02020603050405020304" pitchFamily="18" charset="0"/>
              </a:rPr>
            </a:br>
            <a:r>
              <a:rPr lang="en-US" sz="5600" dirty="0">
                <a:solidFill>
                  <a:srgbClr val="000000"/>
                </a:solidFill>
                <a:latin typeface="Times New Roman" panose="02020603050405020304" pitchFamily="18" charset="0"/>
                <a:cs typeface="Times New Roman" panose="02020603050405020304" pitchFamily="18" charset="0"/>
              </a:rPr>
              <a:t>a </a:t>
            </a:r>
            <a:r>
              <a:rPr lang="en-US" sz="5600" dirty="0" err="1">
                <a:solidFill>
                  <a:srgbClr val="000000"/>
                </a:solidFill>
                <a:latin typeface="Times New Roman" panose="02020603050405020304" pitchFamily="18" charset="0"/>
                <a:cs typeface="Times New Roman" panose="02020603050405020304" pitchFamily="18" charset="0"/>
              </a:rPr>
              <a:t>věrná</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stálá</a:t>
            </a:r>
            <a:r>
              <a:rPr lang="en-US" sz="5600" dirty="0">
                <a:solidFill>
                  <a:srgbClr val="000000"/>
                </a:solidFill>
                <a:latin typeface="Times New Roman" panose="02020603050405020304" pitchFamily="18" charset="0"/>
                <a:cs typeface="Times New Roman" panose="02020603050405020304" pitchFamily="18" charset="0"/>
              </a:rPr>
              <a:t>,</a:t>
            </a:r>
            <a:br>
              <a:rPr lang="en-US" sz="5600" dirty="0">
                <a:solidFill>
                  <a:srgbClr val="000000"/>
                </a:solidFill>
                <a:latin typeface="Times New Roman" panose="02020603050405020304" pitchFamily="18" charset="0"/>
                <a:cs typeface="Times New Roman" panose="02020603050405020304" pitchFamily="18" charset="0"/>
              </a:rPr>
            </a:br>
            <a:r>
              <a:rPr lang="en-US" sz="5600" dirty="0">
                <a:solidFill>
                  <a:srgbClr val="000000"/>
                </a:solidFill>
                <a:latin typeface="Times New Roman" panose="02020603050405020304" pitchFamily="18" charset="0"/>
                <a:cs typeface="Times New Roman" panose="02020603050405020304" pitchFamily="18" charset="0"/>
              </a:rPr>
              <a:t>planula </a:t>
            </a:r>
            <a:r>
              <a:rPr lang="en-US" sz="5600" dirty="0" err="1">
                <a:solidFill>
                  <a:srgbClr val="000000"/>
                </a:solidFill>
                <a:latin typeface="Times New Roman" panose="02020603050405020304" pitchFamily="18" charset="0"/>
                <a:cs typeface="Times New Roman" panose="02020603050405020304" pitchFamily="18" charset="0"/>
              </a:rPr>
              <a:t>svíce</a:t>
            </a:r>
            <a:r>
              <a:rPr lang="en-US" sz="5600" dirty="0">
                <a:solidFill>
                  <a:srgbClr val="000000"/>
                </a:solidFill>
                <a:latin typeface="Times New Roman" panose="02020603050405020304" pitchFamily="18" charset="0"/>
                <a:cs typeface="Times New Roman" panose="02020603050405020304" pitchFamily="18" charset="0"/>
              </a:rPr>
              <a:t> </a:t>
            </a:r>
            <a:r>
              <a:rPr lang="en-US" sz="5600" dirty="0" err="1">
                <a:solidFill>
                  <a:srgbClr val="000000"/>
                </a:solidFill>
                <a:latin typeface="Times New Roman" panose="02020603050405020304" pitchFamily="18" charset="0"/>
                <a:cs typeface="Times New Roman" panose="02020603050405020304" pitchFamily="18" charset="0"/>
              </a:rPr>
              <a:t>na</a:t>
            </a:r>
            <a:r>
              <a:rPr lang="en-US" sz="5600" dirty="0">
                <a:solidFill>
                  <a:srgbClr val="000000"/>
                </a:solidFill>
                <a:latin typeface="Times New Roman" panose="02020603050405020304" pitchFamily="18" charset="0"/>
                <a:cs typeface="Times New Roman" panose="02020603050405020304" pitchFamily="18" charset="0"/>
              </a:rPr>
              <a:t> stole,</a:t>
            </a:r>
          </a:p>
          <a:p>
            <a:endParaRPr lang="ru-RU" dirty="0"/>
          </a:p>
        </p:txBody>
      </p:sp>
    </p:spTree>
    <p:extLst>
      <p:ext uri="{BB962C8B-B14F-4D97-AF65-F5344CB8AC3E}">
        <p14:creationId xmlns:p14="http://schemas.microsoft.com/office/powerpoint/2010/main" val="1605856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66127A96-8A9B-4EEC-BCD5-BFC13ED15BA8}"/>
              </a:ext>
            </a:extLst>
          </p:cNvPr>
          <p:cNvSpPr/>
          <p:nvPr/>
        </p:nvSpPr>
        <p:spPr>
          <a:xfrm>
            <a:off x="622852" y="92766"/>
            <a:ext cx="8521148" cy="7848302"/>
          </a:xfrm>
          <a:prstGeom prst="rect">
            <a:avLst/>
          </a:prstGeom>
        </p:spPr>
        <p:txBody>
          <a:bodyPr wrap="square">
            <a:spAutoFit/>
          </a:bodyPr>
          <a:lstStyle/>
          <a:p>
            <a:r>
              <a:rPr lang="ru-RU" b="1" dirty="0">
                <a:solidFill>
                  <a:srgbClr val="000000"/>
                </a:solidFill>
                <a:latin typeface="Open Sans"/>
              </a:rPr>
              <a:t>1. Что общего у Б. Пастернака и Юрия Живаго?</a:t>
            </a:r>
            <a:endParaRPr lang="ru-RU" dirty="0">
              <a:solidFill>
                <a:srgbClr val="000000"/>
              </a:solidFill>
              <a:latin typeface="Open Sans"/>
            </a:endParaRPr>
          </a:p>
          <a:p>
            <a:r>
              <a:rPr lang="ru-RU" dirty="0">
                <a:solidFill>
                  <a:srgbClr val="000000"/>
                </a:solidFill>
                <a:latin typeface="Open Sans"/>
              </a:rPr>
              <a:t>А) оба пишут стихи</a:t>
            </a:r>
          </a:p>
          <a:p>
            <a:r>
              <a:rPr lang="ru-RU" dirty="0">
                <a:solidFill>
                  <a:srgbClr val="000000"/>
                </a:solidFill>
                <a:latin typeface="Open Sans"/>
              </a:rPr>
              <a:t>Б) оба революционеры</a:t>
            </a:r>
          </a:p>
          <a:p>
            <a:r>
              <a:rPr lang="ru-RU" dirty="0">
                <a:solidFill>
                  <a:srgbClr val="000000"/>
                </a:solidFill>
                <a:latin typeface="Open Sans"/>
              </a:rPr>
              <a:t>В)  оба врачи</a:t>
            </a:r>
          </a:p>
          <a:p>
            <a:endParaRPr lang="ru-RU" b="0" i="0" dirty="0">
              <a:solidFill>
                <a:srgbClr val="000000"/>
              </a:solidFill>
              <a:effectLst/>
              <a:latin typeface="Open Sans"/>
            </a:endParaRPr>
          </a:p>
          <a:p>
            <a:r>
              <a:rPr lang="ru-RU" dirty="0">
                <a:solidFill>
                  <a:srgbClr val="000000"/>
                </a:solidFill>
                <a:latin typeface="Open Sans"/>
              </a:rPr>
              <a:t>2. </a:t>
            </a:r>
            <a:r>
              <a:rPr lang="ru-RU" b="1" dirty="0"/>
              <a:t>Какие актуальные общечеловеческие проблемы затрагивает Б. Пастернак в романе?</a:t>
            </a:r>
            <a:endParaRPr lang="ru-RU" dirty="0"/>
          </a:p>
          <a:p>
            <a:r>
              <a:rPr lang="ru-RU" dirty="0"/>
              <a:t>А) экологические проблемы</a:t>
            </a:r>
          </a:p>
          <a:p>
            <a:r>
              <a:rPr lang="ru-RU" dirty="0"/>
              <a:t>Б) жизнь и смерть</a:t>
            </a:r>
          </a:p>
          <a:p>
            <a:r>
              <a:rPr lang="ru-RU" dirty="0"/>
              <a:t>В) трагедия «маленького человека»</a:t>
            </a:r>
          </a:p>
          <a:p>
            <a:endParaRPr lang="ru-RU" dirty="0"/>
          </a:p>
          <a:p>
            <a:r>
              <a:rPr lang="ru-RU" dirty="0"/>
              <a:t>3. </a:t>
            </a:r>
            <a:r>
              <a:rPr lang="ru-RU" b="1" dirty="0"/>
              <a:t>Какова нравственная ценность романа «Доктор Живаго»?</a:t>
            </a:r>
            <a:endParaRPr lang="ru-RU" dirty="0"/>
          </a:p>
          <a:p>
            <a:r>
              <a:rPr lang="ru-RU" dirty="0"/>
              <a:t>А) показывает ценность жизни каждого отдельно взятого человека</a:t>
            </a:r>
          </a:p>
          <a:p>
            <a:r>
              <a:rPr lang="ru-RU" dirty="0"/>
              <a:t>Б) прославляет идеи большевизма</a:t>
            </a:r>
          </a:p>
          <a:p>
            <a:r>
              <a:rPr lang="ru-RU" dirty="0"/>
              <a:t>В) учит дорожить дружбой</a:t>
            </a:r>
          </a:p>
          <a:p>
            <a:endParaRPr lang="ru-RU" dirty="0"/>
          </a:p>
          <a:p>
            <a:r>
              <a:rPr lang="ru-RU" dirty="0"/>
              <a:t>4. </a:t>
            </a:r>
            <a:r>
              <a:rPr lang="ru-RU" b="1" dirty="0"/>
              <a:t>Какой вывод о роли творчества в романе «Доктор Живаго» можно сделать, опираясь на фрагмент? </a:t>
            </a:r>
            <a:r>
              <a:rPr lang="ru-RU" i="1" dirty="0"/>
              <a:t>«...Искусство, в том числе и трагическое, есть рассказ о счастье существования».</a:t>
            </a:r>
            <a:endParaRPr lang="ru-RU" dirty="0"/>
          </a:p>
          <a:p>
            <a:r>
              <a:rPr lang="ru-RU" dirty="0"/>
              <a:t>А) Юрий Живаго, как и сам Пастернак, нашел духовное удовлетворение в творчестве.</a:t>
            </a:r>
          </a:p>
          <a:p>
            <a:r>
              <a:rPr lang="ru-RU" dirty="0"/>
              <a:t>Б) Искусство и творчество приносят разочарование.</a:t>
            </a:r>
          </a:p>
          <a:p>
            <a:r>
              <a:rPr lang="ru-RU" dirty="0"/>
              <a:t>В) Наука важнее любого творчества.</a:t>
            </a:r>
          </a:p>
          <a:p>
            <a:endParaRPr lang="ru-RU" dirty="0"/>
          </a:p>
          <a:p>
            <a:endParaRPr lang="ru-RU" dirty="0"/>
          </a:p>
          <a:p>
            <a:endParaRPr lang="ru-RU" b="0" i="0" dirty="0">
              <a:solidFill>
                <a:srgbClr val="000000"/>
              </a:solidFill>
              <a:effectLst/>
              <a:latin typeface="Open Sans"/>
            </a:endParaRPr>
          </a:p>
          <a:p>
            <a:endParaRPr lang="ru-RU" dirty="0">
              <a:solidFill>
                <a:srgbClr val="000000"/>
              </a:solidFill>
              <a:latin typeface="Open Sans"/>
            </a:endParaRPr>
          </a:p>
          <a:p>
            <a:endParaRPr lang="ru-RU" b="0" i="0" dirty="0">
              <a:solidFill>
                <a:srgbClr val="000000"/>
              </a:solidFill>
              <a:effectLst/>
              <a:latin typeface="Open Sans"/>
            </a:endParaRPr>
          </a:p>
        </p:txBody>
      </p:sp>
    </p:spTree>
    <p:extLst>
      <p:ext uri="{BB962C8B-B14F-4D97-AF65-F5344CB8AC3E}">
        <p14:creationId xmlns:p14="http://schemas.microsoft.com/office/powerpoint/2010/main" val="3357899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endParaRPr lang="cs-CZ" dirty="0"/>
          </a:p>
        </p:txBody>
      </p:sp>
      <p:sp>
        <p:nvSpPr>
          <p:cNvPr id="6" name="Zástupný symbol pro obsah 5"/>
          <p:cNvSpPr>
            <a:spLocks noGrp="1"/>
          </p:cNvSpPr>
          <p:nvPr>
            <p:ph idx="1"/>
          </p:nvPr>
        </p:nvSpPr>
        <p:spPr/>
        <p:txBody>
          <a:bodyPr/>
          <a:lstStyle/>
          <a:p>
            <a:endParaRPr lang="cs-CZ"/>
          </a:p>
        </p:txBody>
      </p:sp>
      <p:sp>
        <p:nvSpPr>
          <p:cNvPr id="7" name="Obdélník 6"/>
          <p:cNvSpPr/>
          <p:nvPr/>
        </p:nvSpPr>
        <p:spPr>
          <a:xfrm>
            <a:off x="450573" y="260648"/>
            <a:ext cx="11502887" cy="6048672"/>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124" name="Picture 4"/>
          <p:cNvPicPr>
            <a:picLocks noChangeAspect="1" noChangeArrowheads="1"/>
          </p:cNvPicPr>
          <p:nvPr/>
        </p:nvPicPr>
        <p:blipFill>
          <a:blip r:embed="rId2" cstate="print">
            <a:lum contrast="20000"/>
          </a:blip>
          <a:srcRect r="2721" b="72784"/>
          <a:stretch>
            <a:fillRect/>
          </a:stretch>
        </p:blipFill>
        <p:spPr bwMode="auto">
          <a:xfrm>
            <a:off x="450574" y="332656"/>
            <a:ext cx="6509522" cy="648072"/>
          </a:xfrm>
          <a:prstGeom prst="rect">
            <a:avLst/>
          </a:prstGeom>
          <a:noFill/>
          <a:ln w="9525">
            <a:noFill/>
            <a:miter lim="800000"/>
            <a:headEnd/>
            <a:tailEnd/>
          </a:ln>
        </p:spPr>
      </p:pic>
      <p:pic>
        <p:nvPicPr>
          <p:cNvPr id="11" name="Picture 4"/>
          <p:cNvPicPr>
            <a:picLocks noChangeAspect="1" noChangeArrowheads="1"/>
          </p:cNvPicPr>
          <p:nvPr/>
        </p:nvPicPr>
        <p:blipFill>
          <a:blip r:embed="rId2" cstate="print">
            <a:lum contrast="20000"/>
          </a:blip>
          <a:srcRect b="72784"/>
          <a:stretch>
            <a:fillRect/>
          </a:stretch>
        </p:blipFill>
        <p:spPr bwMode="auto">
          <a:xfrm>
            <a:off x="6960096" y="243267"/>
            <a:ext cx="4781330" cy="648072"/>
          </a:xfrm>
          <a:prstGeom prst="rect">
            <a:avLst/>
          </a:prstGeom>
          <a:noFill/>
          <a:ln w="9525">
            <a:noFill/>
            <a:miter lim="800000"/>
            <a:headEnd/>
            <a:tailEnd/>
          </a:ln>
        </p:spPr>
      </p:pic>
      <p:pic>
        <p:nvPicPr>
          <p:cNvPr id="9" name="Picture 4"/>
          <p:cNvPicPr>
            <a:picLocks noChangeAspect="1" noChangeArrowheads="1"/>
          </p:cNvPicPr>
          <p:nvPr/>
        </p:nvPicPr>
        <p:blipFill>
          <a:blip r:embed="rId2" cstate="print">
            <a:lum contrast="20000"/>
          </a:blip>
          <a:srcRect r="2721" b="72784"/>
          <a:stretch>
            <a:fillRect/>
          </a:stretch>
        </p:blipFill>
        <p:spPr bwMode="auto">
          <a:xfrm>
            <a:off x="543339" y="5661248"/>
            <a:ext cx="6416757" cy="648072"/>
          </a:xfrm>
          <a:prstGeom prst="rect">
            <a:avLst/>
          </a:prstGeom>
          <a:noFill/>
          <a:ln w="9525">
            <a:noFill/>
            <a:miter lim="800000"/>
            <a:headEnd/>
            <a:tailEnd/>
          </a:ln>
        </p:spPr>
      </p:pic>
      <p:pic>
        <p:nvPicPr>
          <p:cNvPr id="10" name="Picture 4"/>
          <p:cNvPicPr>
            <a:picLocks noChangeAspect="1" noChangeArrowheads="1"/>
          </p:cNvPicPr>
          <p:nvPr/>
        </p:nvPicPr>
        <p:blipFill>
          <a:blip r:embed="rId2" cstate="print">
            <a:lum contrast="20000"/>
          </a:blip>
          <a:srcRect b="72784"/>
          <a:stretch>
            <a:fillRect/>
          </a:stretch>
        </p:blipFill>
        <p:spPr bwMode="auto">
          <a:xfrm>
            <a:off x="6960096" y="5648748"/>
            <a:ext cx="5086130" cy="648072"/>
          </a:xfrm>
          <a:prstGeom prst="rect">
            <a:avLst/>
          </a:prstGeom>
          <a:noFill/>
          <a:ln w="9525">
            <a:noFill/>
            <a:miter lim="800000"/>
            <a:headEnd/>
            <a:tailEnd/>
          </a:ln>
        </p:spPr>
      </p:pic>
      <p:sp>
        <p:nvSpPr>
          <p:cNvPr id="14" name="Obdélník 13"/>
          <p:cNvSpPr/>
          <p:nvPr/>
        </p:nvSpPr>
        <p:spPr>
          <a:xfrm>
            <a:off x="1855304" y="2132857"/>
            <a:ext cx="8507896" cy="2554545"/>
          </a:xfrm>
          <a:prstGeom prst="rect">
            <a:avLst/>
          </a:prstGeom>
          <a:noFill/>
        </p:spPr>
        <p:txBody>
          <a:bodyPr wrap="square" lIns="91440" tIns="45720" rIns="91440" bIns="45720">
            <a:spAutoFit/>
          </a:bodyPr>
          <a:lstStyle/>
          <a:p>
            <a:pPr algn="ctr"/>
            <a:r>
              <a:rPr lang="uk-UA" sz="6000" b="1" spc="50" dirty="0" err="1">
                <a:ln w="13500">
                  <a:solidFill>
                    <a:schemeClr val="accent1">
                      <a:shade val="2500"/>
                      <a:alpha val="6500"/>
                    </a:schemeClr>
                  </a:solidFill>
                  <a:prstDash val="solid"/>
                </a:ln>
                <a:solidFill>
                  <a:srgbClr val="C00000"/>
                </a:solidFill>
              </a:rPr>
              <a:t>Александр</a:t>
            </a:r>
            <a:r>
              <a:rPr lang="uk-UA" sz="6000" b="1" spc="50" dirty="0">
                <a:ln w="13500">
                  <a:solidFill>
                    <a:schemeClr val="accent1">
                      <a:shade val="2500"/>
                      <a:alpha val="6500"/>
                    </a:schemeClr>
                  </a:solidFill>
                  <a:prstDash val="solid"/>
                </a:ln>
                <a:solidFill>
                  <a:srgbClr val="C00000"/>
                </a:solidFill>
              </a:rPr>
              <a:t> </a:t>
            </a:r>
            <a:r>
              <a:rPr lang="uk-UA" sz="6000" b="1" spc="50" dirty="0" err="1">
                <a:ln w="13500">
                  <a:solidFill>
                    <a:schemeClr val="accent1">
                      <a:shade val="2500"/>
                      <a:alpha val="6500"/>
                    </a:schemeClr>
                  </a:solidFill>
                  <a:prstDash val="solid"/>
                </a:ln>
                <a:solidFill>
                  <a:srgbClr val="C00000"/>
                </a:solidFill>
              </a:rPr>
              <a:t>Солжени</a:t>
            </a:r>
            <a:r>
              <a:rPr lang="ru-RU" sz="6000" b="1" spc="50" dirty="0" err="1">
                <a:ln w="13500">
                  <a:solidFill>
                    <a:schemeClr val="accent1">
                      <a:shade val="2500"/>
                      <a:alpha val="6500"/>
                    </a:schemeClr>
                  </a:solidFill>
                  <a:prstDash val="solid"/>
                </a:ln>
                <a:solidFill>
                  <a:srgbClr val="C00000"/>
                </a:solidFill>
              </a:rPr>
              <a:t>цын</a:t>
            </a:r>
            <a:endParaRPr lang="cs-CZ" sz="6000" b="1" spc="50" dirty="0">
              <a:ln w="13500">
                <a:solidFill>
                  <a:schemeClr val="accent1">
                    <a:shade val="2500"/>
                    <a:alpha val="6500"/>
                  </a:schemeClr>
                </a:solidFill>
                <a:prstDash val="solid"/>
              </a:ln>
              <a:solidFill>
                <a:srgbClr val="C00000"/>
              </a:solidFill>
            </a:endParaRPr>
          </a:p>
          <a:p>
            <a:pPr algn="ctr"/>
            <a:r>
              <a:rPr lang="cs-CZ" sz="4000" b="1" spc="50" dirty="0">
                <a:ln w="13500">
                  <a:solidFill>
                    <a:schemeClr val="accent1">
                      <a:shade val="2500"/>
                      <a:alpha val="6500"/>
                    </a:schemeClr>
                  </a:solidFill>
                  <a:prstDash val="solid"/>
                </a:ln>
                <a:solidFill>
                  <a:srgbClr val="C00000"/>
                </a:solidFill>
              </a:rPr>
              <a:t>1918 - 2008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lum contrast="20000"/>
          </a:blip>
          <a:srcRect r="3989"/>
          <a:stretch>
            <a:fillRect/>
          </a:stretch>
        </p:blipFill>
        <p:spPr bwMode="auto">
          <a:xfrm>
            <a:off x="6347520" y="81088"/>
            <a:ext cx="4320480" cy="6776912"/>
          </a:xfrm>
          <a:prstGeom prst="rect">
            <a:avLst/>
          </a:prstGeom>
          <a:noFill/>
          <a:ln w="9525">
            <a:noFill/>
            <a:miter lim="800000"/>
            <a:headEnd/>
            <a:tailEnd/>
          </a:ln>
        </p:spPr>
      </p:pic>
      <p:sp>
        <p:nvSpPr>
          <p:cNvPr id="3" name="Zástupný symbol pro obsah 2"/>
          <p:cNvSpPr>
            <a:spLocks noGrp="1"/>
          </p:cNvSpPr>
          <p:nvPr>
            <p:ph idx="1"/>
          </p:nvPr>
        </p:nvSpPr>
        <p:spPr>
          <a:xfrm>
            <a:off x="1775520" y="332656"/>
            <a:ext cx="4824536" cy="5763344"/>
          </a:xfrm>
        </p:spPr>
        <p:txBody>
          <a:bodyPr>
            <a:normAutofit fontScale="92500" lnSpcReduction="10000"/>
          </a:bodyPr>
          <a:lstStyle/>
          <a:p>
            <a:r>
              <a:rPr lang="en-US" sz="2200" dirty="0">
                <a:solidFill>
                  <a:srgbClr val="000000"/>
                </a:solidFill>
                <a:latin typeface="Book Antiqua" pitchFamily="18" charset="0"/>
                <a:cs typeface="Arial" pitchFamily="34" charset="0"/>
              </a:rPr>
              <a:t>R</a:t>
            </a:r>
            <a:r>
              <a:rPr lang="cs-CZ" sz="2200" dirty="0">
                <a:solidFill>
                  <a:srgbClr val="000000"/>
                </a:solidFill>
                <a:latin typeface="Book Antiqua" pitchFamily="18" charset="0"/>
                <a:cs typeface="Arial" pitchFamily="34" charset="0"/>
              </a:rPr>
              <a:t>uský spisovatel, publicista</a:t>
            </a:r>
          </a:p>
          <a:p>
            <a:r>
              <a:rPr lang="cs-CZ" sz="2200" b="1" dirty="0">
                <a:solidFill>
                  <a:srgbClr val="000000"/>
                </a:solidFill>
                <a:latin typeface="Book Antiqua" pitchFamily="18" charset="0"/>
                <a:cs typeface="Arial" pitchFamily="34" charset="0"/>
              </a:rPr>
              <a:t>2. sv. válka </a:t>
            </a:r>
            <a:r>
              <a:rPr lang="cs-CZ" sz="2200" dirty="0">
                <a:solidFill>
                  <a:srgbClr val="000000"/>
                </a:solidFill>
                <a:latin typeface="Book Antiqua" pitchFamily="18" charset="0"/>
                <a:cs typeface="Arial" pitchFamily="34" charset="0"/>
              </a:rPr>
              <a:t>- důstojník dělostřelectva Rudé armády (vyznamenán za statečnost) </a:t>
            </a:r>
          </a:p>
          <a:p>
            <a:r>
              <a:rPr lang="cs-CZ" sz="2200" dirty="0">
                <a:solidFill>
                  <a:srgbClr val="000000"/>
                </a:solidFill>
                <a:latin typeface="Book Antiqua" pitchFamily="18" charset="0"/>
                <a:cs typeface="Arial" pitchFamily="34" charset="0"/>
              </a:rPr>
              <a:t>Za kritiku J. V. Stalina </a:t>
            </a:r>
            <a:br>
              <a:rPr lang="cs-CZ" sz="2200" dirty="0">
                <a:solidFill>
                  <a:srgbClr val="000000"/>
                </a:solidFill>
                <a:latin typeface="Book Antiqua" pitchFamily="18" charset="0"/>
                <a:cs typeface="Arial" pitchFamily="34" charset="0"/>
              </a:rPr>
            </a:br>
            <a:r>
              <a:rPr lang="cs-CZ" sz="2200" dirty="0">
                <a:solidFill>
                  <a:srgbClr val="000000"/>
                </a:solidFill>
                <a:latin typeface="Book Antiqua" pitchFamily="18" charset="0"/>
                <a:cs typeface="Arial" pitchFamily="34" charset="0"/>
              </a:rPr>
              <a:t>v dopise svému příteli </a:t>
            </a:r>
            <a:r>
              <a:rPr lang="cs-CZ" sz="2200" b="1" dirty="0">
                <a:solidFill>
                  <a:srgbClr val="000000"/>
                </a:solidFill>
                <a:latin typeface="Book Antiqua" pitchFamily="18" charset="0"/>
                <a:cs typeface="Arial" pitchFamily="34" charset="0"/>
              </a:rPr>
              <a:t>byl zatčen a odeslán do trestného tábora </a:t>
            </a:r>
            <a:br>
              <a:rPr lang="cs-CZ" sz="2200" b="1" dirty="0">
                <a:solidFill>
                  <a:srgbClr val="000000"/>
                </a:solidFill>
                <a:latin typeface="Book Antiqua" pitchFamily="18" charset="0"/>
                <a:cs typeface="Arial" pitchFamily="34" charset="0"/>
              </a:rPr>
            </a:br>
            <a:r>
              <a:rPr lang="cs-CZ" sz="2200" dirty="0">
                <a:solidFill>
                  <a:srgbClr val="000000"/>
                </a:solidFill>
                <a:latin typeface="Book Antiqua" pitchFamily="18" charset="0"/>
                <a:cs typeface="Arial" pitchFamily="34" charset="0"/>
              </a:rPr>
              <a:t>na osm let.</a:t>
            </a:r>
          </a:p>
          <a:p>
            <a:r>
              <a:rPr lang="cs-CZ" sz="2200" b="1" dirty="0">
                <a:solidFill>
                  <a:srgbClr val="000000"/>
                </a:solidFill>
                <a:latin typeface="Book Antiqua" pitchFamily="18" charset="0"/>
              </a:rPr>
              <a:t>1968</a:t>
            </a:r>
            <a:r>
              <a:rPr lang="cs-CZ" sz="2200" dirty="0">
                <a:solidFill>
                  <a:srgbClr val="000000"/>
                </a:solidFill>
                <a:latin typeface="Book Antiqua" pitchFamily="18" charset="0"/>
              </a:rPr>
              <a:t> - vyloučen </a:t>
            </a:r>
            <a:br>
              <a:rPr lang="cs-CZ" sz="2200" dirty="0">
                <a:solidFill>
                  <a:srgbClr val="000000"/>
                </a:solidFill>
                <a:latin typeface="Book Antiqua" pitchFamily="18" charset="0"/>
              </a:rPr>
            </a:br>
            <a:r>
              <a:rPr lang="cs-CZ" sz="2200" dirty="0">
                <a:solidFill>
                  <a:srgbClr val="000000"/>
                </a:solidFill>
                <a:latin typeface="Book Antiqua" pitchFamily="18" charset="0"/>
              </a:rPr>
              <a:t>ze Svazu spisovatelů. </a:t>
            </a:r>
          </a:p>
          <a:p>
            <a:r>
              <a:rPr lang="cs-CZ" sz="2200" b="1" dirty="0">
                <a:solidFill>
                  <a:srgbClr val="000000"/>
                </a:solidFill>
                <a:latin typeface="Book Antiqua" pitchFamily="18" charset="0"/>
              </a:rPr>
              <a:t>1970 -  navržen na Nobelovu cenu za literaturu.</a:t>
            </a:r>
          </a:p>
          <a:p>
            <a:r>
              <a:rPr lang="cs-CZ" sz="2200" dirty="0">
                <a:solidFill>
                  <a:srgbClr val="000000"/>
                </a:solidFill>
                <a:latin typeface="Book Antiqua" pitchFamily="18" charset="0"/>
              </a:rPr>
              <a:t>Byla mu udělena, on si ji nevyzvedl z obavy, že by ho ruské úřady nepustily zpět do země. </a:t>
            </a:r>
          </a:p>
          <a:p>
            <a:r>
              <a:rPr lang="cs-CZ" sz="2200" b="1" dirty="0">
                <a:solidFill>
                  <a:srgbClr val="000000"/>
                </a:solidFill>
                <a:latin typeface="Book Antiqua" pitchFamily="18" charset="0"/>
              </a:rPr>
              <a:t>1974 -  zbaven občanství </a:t>
            </a:r>
            <a:br>
              <a:rPr lang="cs-CZ" sz="2200" dirty="0">
                <a:solidFill>
                  <a:srgbClr val="000000"/>
                </a:solidFill>
                <a:latin typeface="Book Antiqua" pitchFamily="18" charset="0"/>
              </a:rPr>
            </a:br>
            <a:r>
              <a:rPr lang="cs-CZ" sz="2200" dirty="0">
                <a:solidFill>
                  <a:srgbClr val="000000"/>
                </a:solidFill>
                <a:latin typeface="Book Antiqua" pitchFamily="18" charset="0"/>
              </a:rPr>
              <a:t>a násilně vypovězen ze země. </a:t>
            </a:r>
          </a:p>
          <a:p>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600056" y="620688"/>
            <a:ext cx="3744416" cy="5475312"/>
          </a:xfrm>
        </p:spPr>
        <p:txBody>
          <a:bodyPr/>
          <a:lstStyle/>
          <a:p>
            <a:r>
              <a:rPr lang="cs-CZ" sz="2400" dirty="0">
                <a:solidFill>
                  <a:srgbClr val="000000"/>
                </a:solidFill>
                <a:latin typeface="Book Antiqua" pitchFamily="18" charset="0"/>
              </a:rPr>
              <a:t>Odjel nejprve do západního Německa, později se usadil </a:t>
            </a:r>
            <a:br>
              <a:rPr lang="cs-CZ" sz="2400" dirty="0">
                <a:solidFill>
                  <a:srgbClr val="000000"/>
                </a:solidFill>
                <a:latin typeface="Book Antiqua" pitchFamily="18" charset="0"/>
              </a:rPr>
            </a:br>
            <a:r>
              <a:rPr lang="cs-CZ" sz="2400" dirty="0">
                <a:solidFill>
                  <a:srgbClr val="000000"/>
                </a:solidFill>
                <a:latin typeface="Book Antiqua" pitchFamily="18" charset="0"/>
              </a:rPr>
              <a:t>v USA. </a:t>
            </a:r>
          </a:p>
          <a:p>
            <a:r>
              <a:rPr lang="cs-CZ" sz="2400" dirty="0">
                <a:solidFill>
                  <a:srgbClr val="000000"/>
                </a:solidFill>
                <a:latin typeface="Book Antiqua" pitchFamily="18" charset="0"/>
              </a:rPr>
              <a:t>Do Ruska se vrátil </a:t>
            </a:r>
            <a:br>
              <a:rPr lang="cs-CZ" sz="2400" dirty="0">
                <a:solidFill>
                  <a:srgbClr val="000000"/>
                </a:solidFill>
                <a:latin typeface="Book Antiqua" pitchFamily="18" charset="0"/>
              </a:rPr>
            </a:br>
            <a:r>
              <a:rPr lang="cs-CZ" sz="2400" dirty="0">
                <a:solidFill>
                  <a:srgbClr val="000000"/>
                </a:solidFill>
                <a:latin typeface="Book Antiqua" pitchFamily="18" charset="0"/>
              </a:rPr>
              <a:t>v roce 1994. </a:t>
            </a:r>
          </a:p>
          <a:p>
            <a:r>
              <a:rPr lang="cs-CZ" sz="2400" dirty="0">
                <a:solidFill>
                  <a:srgbClr val="000000"/>
                </a:solidFill>
                <a:latin typeface="Book Antiqua" pitchFamily="18" charset="0"/>
              </a:rPr>
              <a:t>Roku 1997 byl zvolen řádným členem Ruské akademie věd. </a:t>
            </a:r>
          </a:p>
          <a:p>
            <a:r>
              <a:rPr lang="cs-CZ" sz="2400" dirty="0">
                <a:solidFill>
                  <a:srgbClr val="000000"/>
                </a:solidFill>
                <a:latin typeface="Book Antiqua" pitchFamily="18" charset="0"/>
              </a:rPr>
              <a:t>Zemřel 3. srpna 2008</a:t>
            </a:r>
            <a:r>
              <a:rPr lang="cs-CZ" sz="2400" baseline="30000" dirty="0">
                <a:solidFill>
                  <a:srgbClr val="000000"/>
                </a:solidFill>
                <a:latin typeface="Book Antiqua" pitchFamily="18" charset="0"/>
              </a:rPr>
              <a:t> </a:t>
            </a:r>
            <a:r>
              <a:rPr lang="cs-CZ" sz="2400" dirty="0">
                <a:solidFill>
                  <a:srgbClr val="000000"/>
                </a:solidFill>
                <a:latin typeface="Book Antiqua" pitchFamily="18" charset="0"/>
              </a:rPr>
              <a:t> </a:t>
            </a:r>
            <a:br>
              <a:rPr lang="cs-CZ" sz="2400" dirty="0">
                <a:solidFill>
                  <a:srgbClr val="000000"/>
                </a:solidFill>
                <a:latin typeface="Book Antiqua" pitchFamily="18" charset="0"/>
              </a:rPr>
            </a:br>
            <a:r>
              <a:rPr lang="cs-CZ" sz="2400" dirty="0">
                <a:solidFill>
                  <a:srgbClr val="000000"/>
                </a:solidFill>
                <a:latin typeface="Book Antiqua" pitchFamily="18" charset="0"/>
              </a:rPr>
              <a:t>v Moskvě na infarkt.</a:t>
            </a:r>
          </a:p>
          <a:p>
            <a:pPr algn="just"/>
            <a:endParaRPr lang="cs-CZ" sz="2400" dirty="0">
              <a:solidFill>
                <a:schemeClr val="bg1"/>
              </a:solidFill>
              <a:latin typeface="Arial Black" pitchFamily="34" charset="0"/>
            </a:endParaRPr>
          </a:p>
        </p:txBody>
      </p:sp>
      <p:pic>
        <p:nvPicPr>
          <p:cNvPr id="3076" name="Picture 4"/>
          <p:cNvPicPr>
            <a:picLocks noChangeAspect="1" noChangeArrowheads="1"/>
          </p:cNvPicPr>
          <p:nvPr/>
        </p:nvPicPr>
        <p:blipFill>
          <a:blip r:embed="rId2" cstate="print"/>
          <a:srcRect/>
          <a:stretch>
            <a:fillRect/>
          </a:stretch>
        </p:blipFill>
        <p:spPr bwMode="auto">
          <a:xfrm flipH="1">
            <a:off x="2063552" y="908720"/>
            <a:ext cx="4320480" cy="52290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LincolnGulag.gif"/>
          <p:cNvPicPr>
            <a:picLocks noChangeAspect="1"/>
          </p:cNvPicPr>
          <p:nvPr/>
        </p:nvPicPr>
        <p:blipFill>
          <a:blip r:embed="rId2" cstate="print"/>
          <a:srcRect b="8001"/>
          <a:stretch>
            <a:fillRect/>
          </a:stretch>
        </p:blipFill>
        <p:spPr>
          <a:xfrm>
            <a:off x="1537676" y="0"/>
            <a:ext cx="9130324" cy="6858000"/>
          </a:xfrm>
          <a:prstGeom prst="rect">
            <a:avLst/>
          </a:prstGeom>
          <a:noFill/>
          <a:ln>
            <a:noFill/>
          </a:ln>
        </p:spPr>
      </p:pic>
      <p:sp>
        <p:nvSpPr>
          <p:cNvPr id="2" name="Nadpis 1"/>
          <p:cNvSpPr>
            <a:spLocks noGrp="1"/>
          </p:cNvSpPr>
          <p:nvPr>
            <p:ph type="title"/>
          </p:nvPr>
        </p:nvSpPr>
        <p:spPr>
          <a:xfrm>
            <a:off x="2209800" y="188640"/>
            <a:ext cx="7772400" cy="1168658"/>
          </a:xfrm>
        </p:spPr>
        <p:txBody>
          <a:bodyPr/>
          <a:lstStyle/>
          <a:p>
            <a:r>
              <a:rPr lang="cs-CZ" dirty="0">
                <a:solidFill>
                  <a:srgbClr val="C00000"/>
                </a:solidFill>
                <a:effectLst>
                  <a:outerShdw blurRad="38100" dist="38100" dir="2700000" algn="tl">
                    <a:srgbClr val="000000">
                      <a:alpha val="43137"/>
                    </a:srgbClr>
                  </a:outerShdw>
                </a:effectLst>
                <a:latin typeface="Arial Black" pitchFamily="34" charset="0"/>
              </a:rPr>
              <a:t>GULAG</a:t>
            </a:r>
          </a:p>
        </p:txBody>
      </p:sp>
      <p:sp>
        <p:nvSpPr>
          <p:cNvPr id="3" name="Zástupný symbol pro obsah 2"/>
          <p:cNvSpPr>
            <a:spLocks noGrp="1"/>
          </p:cNvSpPr>
          <p:nvPr>
            <p:ph idx="1"/>
          </p:nvPr>
        </p:nvSpPr>
        <p:spPr>
          <a:xfrm>
            <a:off x="2207568" y="1196752"/>
            <a:ext cx="7772400" cy="1152128"/>
          </a:xfrm>
        </p:spPr>
        <p:txBody>
          <a:bodyPr/>
          <a:lstStyle/>
          <a:p>
            <a:r>
              <a:rPr lang="cs-CZ" sz="2800" dirty="0">
                <a:solidFill>
                  <a:srgbClr val="000000"/>
                </a:solidFill>
              </a:rPr>
              <a:t>476 pracovních táborů na území SSSR</a:t>
            </a:r>
          </a:p>
          <a:p>
            <a:r>
              <a:rPr lang="cs-CZ" sz="2800" dirty="0">
                <a:solidFill>
                  <a:srgbClr val="000000"/>
                </a:solidFill>
              </a:rPr>
              <a:t>1953 – 13 milionu lidí</a:t>
            </a:r>
          </a:p>
          <a:p>
            <a:endParaRPr lang="cs-CZ" dirty="0">
              <a:solidFill>
                <a:srgbClr val="000000"/>
              </a:solidFill>
            </a:endParaRPr>
          </a:p>
          <a:p>
            <a:pPr>
              <a:buNone/>
            </a:pPr>
            <a:endParaRPr lang="cs-CZ" dirty="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ADAA49-E3AF-4E13-BAAC-F8DDB90B52D8}"/>
              </a:ext>
            </a:extLst>
          </p:cNvPr>
          <p:cNvSpPr>
            <a:spLocks noGrp="1"/>
          </p:cNvSpPr>
          <p:nvPr>
            <p:ph type="title"/>
          </p:nvPr>
        </p:nvSpPr>
        <p:spPr/>
        <p:txBody>
          <a:bodyPr/>
          <a:lstStyle/>
          <a:p>
            <a:pPr algn="ctr"/>
            <a:r>
              <a:rPr lang="ru-RU" dirty="0"/>
              <a:t>Александр Исаевич Солженицын</a:t>
            </a:r>
            <a:br>
              <a:rPr lang="en-US" dirty="0"/>
            </a:br>
            <a:r>
              <a:rPr lang="ru-RU" dirty="0"/>
              <a:t>1970 г.</a:t>
            </a:r>
          </a:p>
        </p:txBody>
      </p:sp>
      <p:sp>
        <p:nvSpPr>
          <p:cNvPr id="5" name="Объект 4">
            <a:extLst>
              <a:ext uri="{FF2B5EF4-FFF2-40B4-BE49-F238E27FC236}">
                <a16:creationId xmlns:a16="http://schemas.microsoft.com/office/drawing/2014/main" id="{93D50075-FFCC-4C96-827D-35DB74384E9B}"/>
              </a:ext>
            </a:extLst>
          </p:cNvPr>
          <p:cNvSpPr>
            <a:spLocks noGrp="1"/>
          </p:cNvSpPr>
          <p:nvPr>
            <p:ph idx="1"/>
          </p:nvPr>
        </p:nvSpPr>
        <p:spPr>
          <a:xfrm>
            <a:off x="1046922" y="2491410"/>
            <a:ext cx="7050156" cy="2649688"/>
          </a:xfrm>
        </p:spPr>
        <p:txBody>
          <a:bodyPr/>
          <a:lstStyle/>
          <a:p>
            <a:r>
              <a:rPr lang="ru-RU" dirty="0"/>
              <a:t>За нравственную силу, с которой он следовал непреложным традициям русской литературы</a:t>
            </a:r>
          </a:p>
        </p:txBody>
      </p:sp>
      <p:pic>
        <p:nvPicPr>
          <p:cNvPr id="5122" name="Picture 2" descr="Александр Исаевич Солженицын ⁄ Межпоселенческая центральная библиотека">
            <a:extLst>
              <a:ext uri="{FF2B5EF4-FFF2-40B4-BE49-F238E27FC236}">
                <a16:creationId xmlns:a16="http://schemas.microsoft.com/office/drawing/2014/main" id="{143DA3EA-C8E5-4844-A2F9-0BCAAF019E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2452" y="2716694"/>
            <a:ext cx="2798763" cy="3670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416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363C41-676B-4F52-A44D-92E90FCC09DE}"/>
              </a:ext>
            </a:extLst>
          </p:cNvPr>
          <p:cNvSpPr>
            <a:spLocks noGrp="1"/>
          </p:cNvSpPr>
          <p:nvPr>
            <p:ph type="title"/>
          </p:nvPr>
        </p:nvSpPr>
        <p:spPr/>
        <p:txBody>
          <a:bodyPr/>
          <a:lstStyle/>
          <a:p>
            <a:pPr algn="ctr"/>
            <a:r>
              <a:rPr lang="en-US" dirty="0" err="1"/>
              <a:t>Označ</a:t>
            </a:r>
            <a:r>
              <a:rPr lang="en-US" dirty="0"/>
              <a:t> </a:t>
            </a:r>
            <a:r>
              <a:rPr lang="en-US" dirty="0" err="1"/>
              <a:t>správnou</a:t>
            </a:r>
            <a:r>
              <a:rPr lang="en-US" dirty="0"/>
              <a:t> </a:t>
            </a:r>
            <a:r>
              <a:rPr lang="en-US" dirty="0" err="1"/>
              <a:t>odpověď</a:t>
            </a:r>
            <a:endParaRPr lang="ru-RU" dirty="0"/>
          </a:p>
        </p:txBody>
      </p:sp>
      <p:sp>
        <p:nvSpPr>
          <p:cNvPr id="3" name="Объект 2">
            <a:extLst>
              <a:ext uri="{FF2B5EF4-FFF2-40B4-BE49-F238E27FC236}">
                <a16:creationId xmlns:a16="http://schemas.microsoft.com/office/drawing/2014/main" id="{50634F2E-87BC-46C9-807F-08350021B847}"/>
              </a:ext>
            </a:extLst>
          </p:cNvPr>
          <p:cNvSpPr>
            <a:spLocks noGrp="1"/>
          </p:cNvSpPr>
          <p:nvPr>
            <p:ph idx="1"/>
          </p:nvPr>
        </p:nvSpPr>
        <p:spPr/>
        <p:txBody>
          <a:bodyPr/>
          <a:lstStyle/>
          <a:p>
            <a:r>
              <a:rPr lang="en-US" dirty="0"/>
              <a:t>1. Gulag je a) </a:t>
            </a:r>
            <a:r>
              <a:rPr lang="en-US" dirty="0" err="1"/>
              <a:t>nápravné</a:t>
            </a:r>
            <a:r>
              <a:rPr lang="en-US" dirty="0"/>
              <a:t> </a:t>
            </a:r>
            <a:r>
              <a:rPr lang="en-US" dirty="0" err="1"/>
              <a:t>zařízení</a:t>
            </a:r>
            <a:r>
              <a:rPr lang="en-US" dirty="0"/>
              <a:t> b) </a:t>
            </a:r>
            <a:r>
              <a:rPr lang="en-US" dirty="0" err="1"/>
              <a:t>místo</a:t>
            </a:r>
            <a:r>
              <a:rPr lang="en-US" dirty="0"/>
              <a:t> </a:t>
            </a:r>
            <a:r>
              <a:rPr lang="en-US" dirty="0" err="1"/>
              <a:t>nucených</a:t>
            </a:r>
            <a:r>
              <a:rPr lang="en-US" dirty="0"/>
              <a:t> </a:t>
            </a:r>
            <a:r>
              <a:rPr lang="en-US" dirty="0" err="1"/>
              <a:t>prací</a:t>
            </a:r>
            <a:r>
              <a:rPr lang="en-US" dirty="0"/>
              <a:t> c) </a:t>
            </a:r>
            <a:r>
              <a:rPr lang="en-US" dirty="0" err="1"/>
              <a:t>koncentrační</a:t>
            </a:r>
            <a:r>
              <a:rPr lang="en-US" dirty="0"/>
              <a:t> a </a:t>
            </a:r>
            <a:r>
              <a:rPr lang="en-US" dirty="0" err="1"/>
              <a:t>pracovní</a:t>
            </a:r>
            <a:r>
              <a:rPr lang="en-US" dirty="0"/>
              <a:t> </a:t>
            </a:r>
            <a:r>
              <a:rPr lang="en-US" dirty="0" err="1"/>
              <a:t>tábor</a:t>
            </a:r>
            <a:r>
              <a:rPr lang="en-US" dirty="0"/>
              <a:t> v SSSR.</a:t>
            </a:r>
            <a:endParaRPr lang="ru-RU" dirty="0"/>
          </a:p>
          <a:p>
            <a:r>
              <a:rPr lang="ru-RU" dirty="0"/>
              <a:t>2.</a:t>
            </a:r>
            <a:r>
              <a:rPr lang="en-US" dirty="0"/>
              <a:t> </a:t>
            </a:r>
            <a:r>
              <a:rPr lang="en-US" dirty="0" err="1"/>
              <a:t>Alexandr</a:t>
            </a:r>
            <a:r>
              <a:rPr lang="en-US" dirty="0"/>
              <a:t> </a:t>
            </a:r>
            <a:r>
              <a:rPr lang="en-US" dirty="0" err="1"/>
              <a:t>Solženicyn</a:t>
            </a:r>
            <a:r>
              <a:rPr lang="en-US" dirty="0"/>
              <a:t> je </a:t>
            </a:r>
            <a:r>
              <a:rPr lang="en-US" dirty="0" err="1"/>
              <a:t>původem</a:t>
            </a:r>
            <a:r>
              <a:rPr lang="en-US" dirty="0"/>
              <a:t> a) </a:t>
            </a:r>
            <a:r>
              <a:rPr lang="en-US" dirty="0" err="1"/>
              <a:t>Ukrajinec</a:t>
            </a:r>
            <a:r>
              <a:rPr lang="en-US" dirty="0"/>
              <a:t> b) </a:t>
            </a:r>
            <a:r>
              <a:rPr lang="en-US" dirty="0" err="1"/>
              <a:t>Bělorus</a:t>
            </a:r>
            <a:r>
              <a:rPr lang="en-US" dirty="0"/>
              <a:t> c) Rus. </a:t>
            </a:r>
            <a:endParaRPr lang="ru-RU" dirty="0"/>
          </a:p>
          <a:p>
            <a:r>
              <a:rPr lang="ru-RU" dirty="0"/>
              <a:t>3</a:t>
            </a:r>
            <a:r>
              <a:rPr lang="en-US" dirty="0"/>
              <a:t>. </a:t>
            </a:r>
            <a:r>
              <a:rPr lang="en-US" dirty="0" err="1"/>
              <a:t>Alexandr</a:t>
            </a:r>
            <a:r>
              <a:rPr lang="en-US" dirty="0"/>
              <a:t> </a:t>
            </a:r>
            <a:r>
              <a:rPr lang="en-US" dirty="0" err="1"/>
              <a:t>Solženicyn</a:t>
            </a:r>
            <a:r>
              <a:rPr lang="en-US" dirty="0"/>
              <a:t> za </a:t>
            </a:r>
            <a:r>
              <a:rPr lang="en-US" dirty="0" err="1"/>
              <a:t>své</a:t>
            </a:r>
            <a:r>
              <a:rPr lang="en-US" dirty="0"/>
              <a:t> </a:t>
            </a:r>
            <a:r>
              <a:rPr lang="en-US" dirty="0" err="1"/>
              <a:t>dílo</a:t>
            </a:r>
            <a:r>
              <a:rPr lang="en-US" dirty="0"/>
              <a:t> </a:t>
            </a:r>
            <a:r>
              <a:rPr lang="en-US" dirty="0" err="1"/>
              <a:t>obdržel</a:t>
            </a:r>
            <a:r>
              <a:rPr lang="en-US" dirty="0"/>
              <a:t> a) </a:t>
            </a:r>
            <a:r>
              <a:rPr lang="en-US" dirty="0" err="1"/>
              <a:t>Nobelovu</a:t>
            </a:r>
            <a:r>
              <a:rPr lang="en-US" dirty="0"/>
              <a:t> </a:t>
            </a:r>
            <a:r>
              <a:rPr lang="en-US" dirty="0" err="1"/>
              <a:t>cenu</a:t>
            </a:r>
            <a:r>
              <a:rPr lang="en-US" dirty="0"/>
              <a:t> za </a:t>
            </a:r>
            <a:r>
              <a:rPr lang="en-US" dirty="0" err="1"/>
              <a:t>literaturu</a:t>
            </a:r>
            <a:r>
              <a:rPr lang="en-US" dirty="0"/>
              <a:t> b) </a:t>
            </a:r>
            <a:r>
              <a:rPr lang="en-US" dirty="0" err="1"/>
              <a:t>Nobelovu</a:t>
            </a:r>
            <a:r>
              <a:rPr lang="en-US" dirty="0"/>
              <a:t> </a:t>
            </a:r>
            <a:r>
              <a:rPr lang="en-US" dirty="0" err="1"/>
              <a:t>cenu</a:t>
            </a:r>
            <a:r>
              <a:rPr lang="en-US" dirty="0"/>
              <a:t> za </a:t>
            </a:r>
            <a:r>
              <a:rPr lang="en-US" dirty="0" err="1"/>
              <a:t>mír</a:t>
            </a:r>
            <a:r>
              <a:rPr lang="en-US" dirty="0"/>
              <a:t> c) </a:t>
            </a:r>
            <a:r>
              <a:rPr lang="en-US" dirty="0" err="1"/>
              <a:t>neobdržel</a:t>
            </a:r>
            <a:r>
              <a:rPr lang="en-US" dirty="0"/>
              <a:t> </a:t>
            </a:r>
            <a:r>
              <a:rPr lang="en-US" dirty="0" err="1"/>
              <a:t>žádnou</a:t>
            </a:r>
            <a:r>
              <a:rPr lang="en-US" dirty="0"/>
              <a:t> </a:t>
            </a:r>
            <a:r>
              <a:rPr lang="en-US" dirty="0" err="1"/>
              <a:t>cenu</a:t>
            </a:r>
            <a:r>
              <a:rPr lang="en-US" dirty="0"/>
              <a:t>. </a:t>
            </a:r>
            <a:endParaRPr lang="ru-RU" dirty="0"/>
          </a:p>
          <a:p>
            <a:r>
              <a:rPr lang="ru-RU" dirty="0"/>
              <a:t>4</a:t>
            </a:r>
            <a:r>
              <a:rPr lang="en-US" dirty="0"/>
              <a:t>. Po </a:t>
            </a:r>
            <a:r>
              <a:rPr lang="en-US" dirty="0" err="1"/>
              <a:t>vydání</a:t>
            </a:r>
            <a:r>
              <a:rPr lang="en-US" dirty="0"/>
              <a:t> </a:t>
            </a:r>
            <a:r>
              <a:rPr lang="en-US" dirty="0" err="1"/>
              <a:t>trilogie</a:t>
            </a:r>
            <a:r>
              <a:rPr lang="en-US" dirty="0"/>
              <a:t> „</a:t>
            </a:r>
            <a:r>
              <a:rPr lang="en-US" dirty="0" err="1"/>
              <a:t>Souostroví</a:t>
            </a:r>
            <a:r>
              <a:rPr lang="en-US" dirty="0"/>
              <a:t> Gulag“ </a:t>
            </a:r>
            <a:r>
              <a:rPr lang="en-US" dirty="0" err="1"/>
              <a:t>ve</a:t>
            </a:r>
            <a:r>
              <a:rPr lang="en-US" dirty="0"/>
              <a:t> </a:t>
            </a:r>
            <a:r>
              <a:rPr lang="en-US" dirty="0" err="1"/>
              <a:t>Francii</a:t>
            </a:r>
            <a:r>
              <a:rPr lang="en-US" dirty="0"/>
              <a:t> byl </a:t>
            </a:r>
            <a:r>
              <a:rPr lang="en-US" dirty="0" err="1"/>
              <a:t>Solženicyn</a:t>
            </a:r>
            <a:r>
              <a:rPr lang="ru-RU" dirty="0"/>
              <a:t>:</a:t>
            </a:r>
            <a:r>
              <a:rPr lang="en-US" dirty="0"/>
              <a:t> a) </a:t>
            </a:r>
            <a:r>
              <a:rPr lang="en-US" dirty="0" err="1"/>
              <a:t>poslán</a:t>
            </a:r>
            <a:r>
              <a:rPr lang="en-US" dirty="0"/>
              <a:t> do </a:t>
            </a:r>
            <a:r>
              <a:rPr lang="en-US" dirty="0" err="1"/>
              <a:t>gulagu</a:t>
            </a:r>
            <a:r>
              <a:rPr lang="en-US" dirty="0"/>
              <a:t> b) </a:t>
            </a:r>
            <a:r>
              <a:rPr lang="en-US" dirty="0" err="1"/>
              <a:t>zbaven</a:t>
            </a:r>
            <a:r>
              <a:rPr lang="en-US" dirty="0"/>
              <a:t> </a:t>
            </a:r>
            <a:r>
              <a:rPr lang="en-US" dirty="0" err="1"/>
              <a:t>sovětského</a:t>
            </a:r>
            <a:r>
              <a:rPr lang="en-US" dirty="0"/>
              <a:t> </a:t>
            </a:r>
            <a:r>
              <a:rPr lang="en-US" dirty="0" err="1"/>
              <a:t>občanství</a:t>
            </a:r>
            <a:r>
              <a:rPr lang="en-US" dirty="0"/>
              <a:t> a </a:t>
            </a:r>
            <a:r>
              <a:rPr lang="en-US" dirty="0" err="1"/>
              <a:t>vypovězen</a:t>
            </a:r>
            <a:r>
              <a:rPr lang="en-US" dirty="0"/>
              <a:t> ze SSSR c) </a:t>
            </a:r>
            <a:r>
              <a:rPr lang="en-US" dirty="0" err="1"/>
              <a:t>zakázaným</a:t>
            </a:r>
            <a:r>
              <a:rPr lang="en-US" dirty="0"/>
              <a:t> </a:t>
            </a:r>
            <a:r>
              <a:rPr lang="en-US" dirty="0" err="1"/>
              <a:t>autorem</a:t>
            </a:r>
            <a:r>
              <a:rPr lang="en-US" dirty="0"/>
              <a:t>, </a:t>
            </a:r>
            <a:r>
              <a:rPr lang="en-US" dirty="0" err="1"/>
              <a:t>který</a:t>
            </a:r>
            <a:r>
              <a:rPr lang="en-US" dirty="0"/>
              <a:t> </a:t>
            </a:r>
            <a:r>
              <a:rPr lang="en-US" dirty="0" err="1"/>
              <a:t>nesmí</a:t>
            </a:r>
            <a:r>
              <a:rPr lang="en-US" dirty="0"/>
              <a:t> </a:t>
            </a:r>
            <a:r>
              <a:rPr lang="en-US" dirty="0" err="1"/>
              <a:t>vydávat</a:t>
            </a:r>
            <a:r>
              <a:rPr lang="en-US" dirty="0"/>
              <a:t> </a:t>
            </a:r>
            <a:r>
              <a:rPr lang="en-US" dirty="0" err="1"/>
              <a:t>knihy</a:t>
            </a:r>
            <a:r>
              <a:rPr lang="en-US" dirty="0"/>
              <a:t>.</a:t>
            </a:r>
            <a:endParaRPr lang="ru-RU" dirty="0"/>
          </a:p>
        </p:txBody>
      </p:sp>
    </p:spTree>
    <p:extLst>
      <p:ext uri="{BB962C8B-B14F-4D97-AF65-F5344CB8AC3E}">
        <p14:creationId xmlns:p14="http://schemas.microsoft.com/office/powerpoint/2010/main" val="1754732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a:extLst>
              <a:ext uri="{FF2B5EF4-FFF2-40B4-BE49-F238E27FC236}">
                <a16:creationId xmlns:a16="http://schemas.microsoft.com/office/drawing/2014/main" id="{C854A0C8-84DD-4D8D-B5C6-689A6A3CF9C7}"/>
              </a:ext>
            </a:extLst>
          </p:cNvPr>
          <p:cNvSpPr>
            <a:spLocks noGrp="1" noChangeArrowheads="1"/>
          </p:cNvSpPr>
          <p:nvPr>
            <p:ph type="title"/>
          </p:nvPr>
        </p:nvSpPr>
        <p:spPr/>
        <p:txBody>
          <a:bodyPr/>
          <a:lstStyle/>
          <a:p>
            <a:pPr algn="ctr"/>
            <a:r>
              <a:rPr lang="uk-UA" altLang="ru-RU" dirty="0"/>
              <a:t>«Один день </a:t>
            </a:r>
            <a:r>
              <a:rPr lang="uk-UA" altLang="ru-RU" dirty="0" err="1"/>
              <a:t>Ивана</a:t>
            </a:r>
            <a:r>
              <a:rPr lang="uk-UA" altLang="ru-RU" dirty="0"/>
              <a:t> Денисовича»</a:t>
            </a:r>
            <a:endParaRPr lang="ru-RU" altLang="ru-RU" dirty="0"/>
          </a:p>
        </p:txBody>
      </p:sp>
      <p:sp>
        <p:nvSpPr>
          <p:cNvPr id="5123" name="Объект 2">
            <a:extLst>
              <a:ext uri="{FF2B5EF4-FFF2-40B4-BE49-F238E27FC236}">
                <a16:creationId xmlns:a16="http://schemas.microsoft.com/office/drawing/2014/main" id="{0D8183D3-F299-4823-AFA4-5055D2F5C89F}"/>
              </a:ext>
            </a:extLst>
          </p:cNvPr>
          <p:cNvSpPr>
            <a:spLocks noGrp="1" noChangeArrowheads="1"/>
          </p:cNvSpPr>
          <p:nvPr>
            <p:ph idx="1"/>
          </p:nvPr>
        </p:nvSpPr>
        <p:spPr>
          <a:xfrm>
            <a:off x="2589212" y="1630017"/>
            <a:ext cx="8915400" cy="4281205"/>
          </a:xfrm>
        </p:spPr>
        <p:txBody>
          <a:bodyPr/>
          <a:lstStyle/>
          <a:p>
            <a:pPr marL="0" indent="0" algn="ctr">
              <a:buNone/>
            </a:pPr>
            <a:r>
              <a:rPr lang="ru-RU" altLang="ru-RU" dirty="0"/>
              <a:t>Заключенный Щ-854</a:t>
            </a:r>
          </a:p>
        </p:txBody>
      </p:sp>
      <p:pic>
        <p:nvPicPr>
          <p:cNvPr id="2" name="Рисунок 1">
            <a:extLst>
              <a:ext uri="{FF2B5EF4-FFF2-40B4-BE49-F238E27FC236}">
                <a16:creationId xmlns:a16="http://schemas.microsoft.com/office/drawing/2014/main" id="{32F57DE8-7F37-4B3A-A337-1E1A3CEA0751}"/>
              </a:ext>
            </a:extLst>
          </p:cNvPr>
          <p:cNvPicPr>
            <a:picLocks noChangeAspect="1"/>
          </p:cNvPicPr>
          <p:nvPr/>
        </p:nvPicPr>
        <p:blipFill>
          <a:blip r:embed="rId2"/>
          <a:stretch>
            <a:fillRect/>
          </a:stretch>
        </p:blipFill>
        <p:spPr>
          <a:xfrm>
            <a:off x="3299791" y="2319129"/>
            <a:ext cx="8030818" cy="42812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7DFF04-7DD4-4583-83EB-82A373B086EE}"/>
              </a:ext>
            </a:extLst>
          </p:cNvPr>
          <p:cNvSpPr>
            <a:spLocks noGrp="1"/>
          </p:cNvSpPr>
          <p:nvPr>
            <p:ph type="title"/>
          </p:nvPr>
        </p:nvSpPr>
        <p:spPr>
          <a:xfrm>
            <a:off x="4479234" y="437322"/>
            <a:ext cx="6639339" cy="728869"/>
          </a:xfrm>
        </p:spPr>
        <p:txBody>
          <a:bodyPr>
            <a:normAutofit/>
          </a:bodyPr>
          <a:lstStyle/>
          <a:p>
            <a:pPr algn="ctr"/>
            <a:r>
              <a:rPr lang="ru-RU" dirty="0"/>
              <a:t>Нобль. Нобле. Нобиле. </a:t>
            </a:r>
          </a:p>
        </p:txBody>
      </p:sp>
      <p:sp>
        <p:nvSpPr>
          <p:cNvPr id="3" name="Объект 2">
            <a:extLst>
              <a:ext uri="{FF2B5EF4-FFF2-40B4-BE49-F238E27FC236}">
                <a16:creationId xmlns:a16="http://schemas.microsoft.com/office/drawing/2014/main" id="{2F4FC1AD-F9F3-427E-9554-F4C95961999A}"/>
              </a:ext>
            </a:extLst>
          </p:cNvPr>
          <p:cNvSpPr>
            <a:spLocks noGrp="1"/>
          </p:cNvSpPr>
          <p:nvPr>
            <p:ph idx="1"/>
          </p:nvPr>
        </p:nvSpPr>
        <p:spPr/>
        <p:txBody>
          <a:bodyPr>
            <a:normAutofit/>
          </a:bodyPr>
          <a:lstStyle/>
          <a:p>
            <a:pPr algn="just"/>
            <a:r>
              <a:rPr lang="ru-RU" sz="2800" dirty="0"/>
              <a:t>Значение слова </a:t>
            </a:r>
            <a:r>
              <a:rPr lang="en-US" sz="2800" dirty="0"/>
              <a:t>n</a:t>
            </a:r>
            <a:r>
              <a:rPr lang="ru-RU" sz="2800" dirty="0" err="1"/>
              <a:t>obel</a:t>
            </a:r>
            <a:r>
              <a:rPr lang="ru-RU" sz="2800" dirty="0"/>
              <a:t> в словаре немецкого языке – благородный. </a:t>
            </a:r>
          </a:p>
          <a:p>
            <a:pPr algn="just"/>
            <a:r>
              <a:rPr lang="ru-RU" sz="2800" dirty="0"/>
              <a:t>Точно также это слово понимается англичанами, французами, испанцами, итальянцами. </a:t>
            </a:r>
          </a:p>
          <a:p>
            <a:pPr algn="just"/>
            <a:r>
              <a:rPr lang="ru-RU" sz="2800" dirty="0"/>
              <a:t>И в русском языке есть слово «нобилитет» – историческое обозначение аристократии. </a:t>
            </a:r>
          </a:p>
        </p:txBody>
      </p:sp>
      <p:pic>
        <p:nvPicPr>
          <p:cNvPr id="1026" name="Picture 2" descr="https://cf.ppt-online.org/files/slide/c/cpnIsjOdeKvFUThfqBDgARa8HQM0NYPytX96Sx/slide-13.jpg">
            <a:extLst>
              <a:ext uri="{FF2B5EF4-FFF2-40B4-BE49-F238E27FC236}">
                <a16:creationId xmlns:a16="http://schemas.microsoft.com/office/drawing/2014/main" id="{77B93456-E506-48BF-A834-C16AD78B84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564" y="200944"/>
            <a:ext cx="2756453" cy="2064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254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57D959CD-D8F7-4967-8ACA-AAB23F02260D}"/>
              </a:ext>
            </a:extLst>
          </p:cNvPr>
          <p:cNvSpPr txBox="1">
            <a:spLocks noChangeArrowheads="1"/>
          </p:cNvSpPr>
          <p:nvPr/>
        </p:nvSpPr>
        <p:spPr bwMode="auto">
          <a:xfrm>
            <a:off x="4648200" y="1027114"/>
            <a:ext cx="58674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6512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ru-RU" altLang="ru-RU" sz="1800" dirty="0">
                <a:latin typeface="Georgia" panose="02040502050405020303" pitchFamily="18" charset="0"/>
              </a:rPr>
              <a:t>Произведение было задумано в лагере в Экибастузе, северный Казахстан, зимой 1950—1951 годов, написан в 1959 году</a:t>
            </a:r>
            <a:r>
              <a:rPr lang="en-US" altLang="ru-RU" sz="1800" dirty="0">
                <a:latin typeface="Georgia" panose="02040502050405020303" pitchFamily="18" charset="0"/>
              </a:rPr>
              <a:t>.</a:t>
            </a:r>
            <a:r>
              <a:rPr lang="ru-RU" altLang="ru-RU" sz="1800" dirty="0">
                <a:latin typeface="Georgia" panose="02040502050405020303" pitchFamily="18" charset="0"/>
              </a:rPr>
              <a:t> </a:t>
            </a:r>
          </a:p>
          <a:p>
            <a:pPr algn="just" eaLnBrk="1" hangingPunct="1">
              <a:spcBef>
                <a:spcPct val="0"/>
              </a:spcBef>
              <a:buFontTx/>
              <a:buNone/>
            </a:pPr>
            <a:r>
              <a:rPr lang="ru-RU" altLang="ru-RU" sz="1800" i="1" dirty="0">
                <a:latin typeface="Georgia" panose="02040502050405020303" pitchFamily="18" charset="0"/>
              </a:rPr>
              <a:t>По сути, достаточно описать один всего день в подробностях, в мельчайших подробностях, притом день самого простого работяги, и тут отразится вся наша жизнь. И даже не надо нагнетать каких-то ужасов, не надо, чтоб это был какой-то особенный день, а — рядовой, вот тот самый день, из которого складываются годы. Задумал я так, и этот замысел остался у меня в уме, девять лет я к нему не прикасался и только в 1959, через девять лет, сел и написал".</a:t>
            </a:r>
          </a:p>
        </p:txBody>
      </p:sp>
      <p:pic>
        <p:nvPicPr>
          <p:cNvPr id="19461" name="Picture 5" descr="11">
            <a:extLst>
              <a:ext uri="{FF2B5EF4-FFF2-40B4-BE49-F238E27FC236}">
                <a16:creationId xmlns:a16="http://schemas.microsoft.com/office/drawing/2014/main" id="{B82A7D51-F363-4B02-9A65-84D2B902FD4A}"/>
              </a:ext>
            </a:extLst>
          </p:cNvPr>
          <p:cNvPicPr>
            <a:picLocks noChangeAspect="1" noChangeArrowheads="1"/>
          </p:cNvPicPr>
          <p:nvPr/>
        </p:nvPicPr>
        <p:blipFill>
          <a:blip r:embed="rId2"/>
          <a:srcRect l="12000" t="6044" r="14000" b="14835"/>
          <a:stretch>
            <a:fillRect/>
          </a:stretch>
        </p:blipFill>
        <p:spPr bwMode="auto">
          <a:xfrm>
            <a:off x="1752600" y="1143000"/>
            <a:ext cx="2819400" cy="4114800"/>
          </a:xfrm>
          <a:prstGeom prst="rect">
            <a:avLst/>
          </a:prstGeom>
          <a:ln>
            <a:noFill/>
          </a:ln>
          <a:effectLst>
            <a:outerShdw blurRad="292100" dist="139700" dir="2700000" algn="tl" rotWithShape="0">
              <a:srgbClr val="333333">
                <a:alpha val="65000"/>
              </a:srgbClr>
            </a:outerShdw>
          </a:effectLst>
        </p:spPr>
      </p:pic>
      <p:sp>
        <p:nvSpPr>
          <p:cNvPr id="6148" name="Text Box 6">
            <a:extLst>
              <a:ext uri="{FF2B5EF4-FFF2-40B4-BE49-F238E27FC236}">
                <a16:creationId xmlns:a16="http://schemas.microsoft.com/office/drawing/2014/main" id="{280A8E3B-75EE-4DE3-9D1F-9F1EE3B1EC47}"/>
              </a:ext>
            </a:extLst>
          </p:cNvPr>
          <p:cNvSpPr txBox="1">
            <a:spLocks noChangeArrowheads="1"/>
          </p:cNvSpPr>
          <p:nvPr/>
        </p:nvSpPr>
        <p:spPr bwMode="auto">
          <a:xfrm>
            <a:off x="1828800" y="304800"/>
            <a:ext cx="861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3600" b="1">
                <a:latin typeface="Georgia" panose="02040502050405020303" pitchFamily="18" charset="0"/>
              </a:rPr>
              <a:t>История написания повести</a:t>
            </a:r>
          </a:p>
        </p:txBody>
      </p:sp>
      <p:sp>
        <p:nvSpPr>
          <p:cNvPr id="6149" name="Text Box 7">
            <a:extLst>
              <a:ext uri="{FF2B5EF4-FFF2-40B4-BE49-F238E27FC236}">
                <a16:creationId xmlns:a16="http://schemas.microsoft.com/office/drawing/2014/main" id="{313D4E92-DDDF-48F6-8170-6FE91F1243DE}"/>
              </a:ext>
            </a:extLst>
          </p:cNvPr>
          <p:cNvSpPr txBox="1">
            <a:spLocks noChangeArrowheads="1"/>
          </p:cNvSpPr>
          <p:nvPr/>
        </p:nvSpPr>
        <p:spPr bwMode="auto">
          <a:xfrm>
            <a:off x="2133601" y="5486400"/>
            <a:ext cx="2390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b="1">
                <a:latin typeface="Georgia" panose="02040502050405020303" pitchFamily="18" charset="0"/>
              </a:rPr>
              <a:t>А.И.Солженицын</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4">
            <a:extLst>
              <a:ext uri="{FF2B5EF4-FFF2-40B4-BE49-F238E27FC236}">
                <a16:creationId xmlns:a16="http://schemas.microsoft.com/office/drawing/2014/main" id="{C65D78DB-CD73-42D8-868C-4B2749DF90EC}"/>
              </a:ext>
            </a:extLst>
          </p:cNvPr>
          <p:cNvSpPr>
            <a:spLocks noGrp="1" noChangeArrowheads="1"/>
          </p:cNvSpPr>
          <p:nvPr>
            <p:ph type="title" idx="4294967295"/>
          </p:nvPr>
        </p:nvSpPr>
        <p:spPr>
          <a:xfrm>
            <a:off x="3962400" y="381000"/>
            <a:ext cx="8229600" cy="914400"/>
          </a:xfrm>
        </p:spPr>
        <p:txBody>
          <a:bodyPr/>
          <a:lstStyle/>
          <a:p>
            <a:pPr eaLnBrk="1" hangingPunct="1"/>
            <a:r>
              <a:rPr lang="ru-RU" altLang="ru-RU" b="1">
                <a:latin typeface="Georgia" panose="02040502050405020303" pitchFamily="18" charset="0"/>
              </a:rPr>
              <a:t>Открытия А. И. Солженицына</a:t>
            </a:r>
          </a:p>
        </p:txBody>
      </p:sp>
      <p:sp>
        <p:nvSpPr>
          <p:cNvPr id="10243" name="Содержимое 5">
            <a:extLst>
              <a:ext uri="{FF2B5EF4-FFF2-40B4-BE49-F238E27FC236}">
                <a16:creationId xmlns:a16="http://schemas.microsoft.com/office/drawing/2014/main" id="{53E2BC24-1244-4136-BF6C-A940C6C2576C}"/>
              </a:ext>
            </a:extLst>
          </p:cNvPr>
          <p:cNvSpPr>
            <a:spLocks noGrp="1" noChangeArrowheads="1"/>
          </p:cNvSpPr>
          <p:nvPr>
            <p:ph sz="quarter" idx="4294967295"/>
          </p:nvPr>
        </p:nvSpPr>
        <p:spPr>
          <a:xfrm>
            <a:off x="3962400" y="1341438"/>
            <a:ext cx="8229600" cy="5364162"/>
          </a:xfrm>
        </p:spPr>
        <p:txBody>
          <a:bodyPr/>
          <a:lstStyle/>
          <a:p>
            <a:pPr marL="319088" indent="-319088" algn="just"/>
            <a:r>
              <a:rPr lang="ru-RU" altLang="ru-RU" sz="2800" dirty="0">
                <a:latin typeface="Georgia" panose="02040502050405020303" pitchFamily="18" charset="0"/>
              </a:rPr>
              <a:t>Картины лагерной жизни;</a:t>
            </a:r>
          </a:p>
          <a:p>
            <a:pPr marL="319088" indent="-319088" algn="just"/>
            <a:r>
              <a:rPr lang="ru-RU" altLang="ru-RU" sz="2800" dirty="0">
                <a:latin typeface="Georgia" panose="02040502050405020303" pitchFamily="18" charset="0"/>
              </a:rPr>
              <a:t>Правда о несправедливости и преступности власти;</a:t>
            </a:r>
          </a:p>
          <a:p>
            <a:pPr marL="319088" indent="-319088" algn="just"/>
            <a:r>
              <a:rPr lang="ru-RU" altLang="ru-RU" sz="2800" dirty="0">
                <a:latin typeface="Georgia" panose="02040502050405020303" pitchFamily="18" charset="0"/>
              </a:rPr>
              <a:t>Правда о трагедии целого народа;</a:t>
            </a:r>
          </a:p>
          <a:p>
            <a:pPr marL="319088" indent="-319088" algn="just"/>
            <a:r>
              <a:rPr lang="ru-RU" altLang="ru-RU" sz="2800" dirty="0">
                <a:latin typeface="Georgia" panose="02040502050405020303" pitchFamily="18" charset="0"/>
              </a:rPr>
              <a:t>Правда о конкретных событиях эпохи.</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545C97F9-1886-46F4-A726-87595E79CEBD}"/>
              </a:ext>
            </a:extLst>
          </p:cNvPr>
          <p:cNvSpPr txBox="1">
            <a:spLocks noChangeArrowheads="1"/>
          </p:cNvSpPr>
          <p:nvPr/>
        </p:nvSpPr>
        <p:spPr bwMode="auto">
          <a:xfrm>
            <a:off x="1828800" y="304800"/>
            <a:ext cx="861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3600" b="1">
                <a:latin typeface="Georgia" panose="02040502050405020303" pitchFamily="18" charset="0"/>
              </a:rPr>
              <a:t>Символ эпохи</a:t>
            </a:r>
          </a:p>
        </p:txBody>
      </p:sp>
      <p:sp>
        <p:nvSpPr>
          <p:cNvPr id="23555" name="Text Box 4">
            <a:extLst>
              <a:ext uri="{FF2B5EF4-FFF2-40B4-BE49-F238E27FC236}">
                <a16:creationId xmlns:a16="http://schemas.microsoft.com/office/drawing/2014/main" id="{E9488DD4-45D2-4961-8004-594F74E2B77A}"/>
              </a:ext>
            </a:extLst>
          </p:cNvPr>
          <p:cNvSpPr txBox="1">
            <a:spLocks noChangeArrowheads="1"/>
          </p:cNvSpPr>
          <p:nvPr/>
        </p:nvSpPr>
        <p:spPr bwMode="auto">
          <a:xfrm>
            <a:off x="1828800" y="1143001"/>
            <a:ext cx="4572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33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ru-RU" altLang="ru-RU" sz="1800" dirty="0">
                <a:latin typeface="Georgia" panose="02040502050405020303" pitchFamily="18" charset="0"/>
              </a:rPr>
              <a:t>Один день из жизни зэка сталинских лагерей разрастается до пределов целой человеческой жизни, до масштабов народной судьбы, до символа целой эпохи в истории России</a:t>
            </a:r>
            <a:r>
              <a:rPr lang="ru-RU" altLang="ru-RU" sz="1800" dirty="0"/>
              <a:t>.</a:t>
            </a:r>
          </a:p>
        </p:txBody>
      </p:sp>
      <p:pic>
        <p:nvPicPr>
          <p:cNvPr id="14343" name="Picture 7" descr="9">
            <a:extLst>
              <a:ext uri="{FF2B5EF4-FFF2-40B4-BE49-F238E27FC236}">
                <a16:creationId xmlns:a16="http://schemas.microsoft.com/office/drawing/2014/main" id="{82699137-CC48-434C-AF11-C29E3236AA32}"/>
              </a:ext>
            </a:extLst>
          </p:cNvPr>
          <p:cNvPicPr>
            <a:picLocks noChangeAspect="1" noChangeArrowheads="1"/>
          </p:cNvPicPr>
          <p:nvPr/>
        </p:nvPicPr>
        <p:blipFill>
          <a:blip r:embed="rId2"/>
          <a:srcRect b="10655"/>
          <a:stretch>
            <a:fillRect/>
          </a:stretch>
        </p:blipFill>
        <p:spPr bwMode="auto">
          <a:xfrm>
            <a:off x="7463230" y="1063625"/>
            <a:ext cx="3738170" cy="2716213"/>
          </a:xfrm>
          <a:prstGeom prst="rect">
            <a:avLst/>
          </a:prstGeom>
          <a:ln>
            <a:noFill/>
          </a:ln>
          <a:effectLst>
            <a:outerShdw blurRad="292100" dist="139700" dir="2700000" algn="tl" rotWithShape="0">
              <a:srgbClr val="333333">
                <a:alpha val="65000"/>
              </a:srgbClr>
            </a:outerShdw>
          </a:effectLst>
        </p:spPr>
      </p:pic>
      <p:sp>
        <p:nvSpPr>
          <p:cNvPr id="14344" name="Text Box 8">
            <a:extLst>
              <a:ext uri="{FF2B5EF4-FFF2-40B4-BE49-F238E27FC236}">
                <a16:creationId xmlns:a16="http://schemas.microsoft.com/office/drawing/2014/main" id="{ED3D75C7-93F5-4D43-A435-05E56AF55542}"/>
              </a:ext>
            </a:extLst>
          </p:cNvPr>
          <p:cNvSpPr txBox="1">
            <a:spLocks noChangeArrowheads="1"/>
          </p:cNvSpPr>
          <p:nvPr/>
        </p:nvSpPr>
        <p:spPr bwMode="auto">
          <a:xfrm>
            <a:off x="1828800" y="2667001"/>
            <a:ext cx="457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33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ru-RU" altLang="ru-RU" sz="1800">
                <a:latin typeface="Georgia" panose="02040502050405020303" pitchFamily="18" charset="0"/>
              </a:rPr>
              <a:t>Полуголодные измученные зэки работают на государство, которое обрекло их на страдания, сломало жизнь.</a:t>
            </a:r>
          </a:p>
        </p:txBody>
      </p:sp>
      <p:sp>
        <p:nvSpPr>
          <p:cNvPr id="14345" name="Text Box 9">
            <a:extLst>
              <a:ext uri="{FF2B5EF4-FFF2-40B4-BE49-F238E27FC236}">
                <a16:creationId xmlns:a16="http://schemas.microsoft.com/office/drawing/2014/main" id="{CB4EA4FE-70A3-4E72-809A-9B70A3D44F1B}"/>
              </a:ext>
            </a:extLst>
          </p:cNvPr>
          <p:cNvSpPr txBox="1">
            <a:spLocks noChangeArrowheads="1"/>
          </p:cNvSpPr>
          <p:nvPr/>
        </p:nvSpPr>
        <p:spPr bwMode="auto">
          <a:xfrm>
            <a:off x="1905000" y="3810001"/>
            <a:ext cx="8458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33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ru-RU" altLang="ru-RU" sz="1800" dirty="0">
                <a:latin typeface="Georgia" panose="02040502050405020303" pitchFamily="18" charset="0"/>
              </a:rPr>
              <a:t>В лице незлобивого Ивана Денисовича Шухова Солженицын воссоздал символический образ народа, способного перенести невиданные страдания, лишения, издевательства и при этом сохранить доброту к окружающим, человечность, снисходительность к людским слабостям и непримиримость к нравственным порокам.</a:t>
            </a:r>
          </a:p>
        </p:txBody>
      </p:sp>
      <p:sp>
        <p:nvSpPr>
          <p:cNvPr id="14346" name="Text Box 10">
            <a:extLst>
              <a:ext uri="{FF2B5EF4-FFF2-40B4-BE49-F238E27FC236}">
                <a16:creationId xmlns:a16="http://schemas.microsoft.com/office/drawing/2014/main" id="{6CA41432-A406-4543-A676-8D185436F467}"/>
              </a:ext>
            </a:extLst>
          </p:cNvPr>
          <p:cNvSpPr txBox="1">
            <a:spLocks noChangeArrowheads="1"/>
          </p:cNvSpPr>
          <p:nvPr/>
        </p:nvSpPr>
        <p:spPr bwMode="auto">
          <a:xfrm>
            <a:off x="1905000" y="5392739"/>
            <a:ext cx="8458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33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i="1">
                <a:latin typeface="Georgia" panose="02040502050405020303" pitchFamily="18" charset="0"/>
              </a:rPr>
              <a:t>В изображении обыденности происходящего, привычки к бесчеловечным условиям заключается </a:t>
            </a:r>
          </a:p>
          <a:p>
            <a:pPr algn="ctr" eaLnBrk="1" hangingPunct="1">
              <a:spcBef>
                <a:spcPct val="0"/>
              </a:spcBef>
              <a:buFontTx/>
              <a:buNone/>
            </a:pPr>
            <a:r>
              <a:rPr lang="ru-RU" altLang="ru-RU" sz="1800" b="1" i="1" u="sng">
                <a:latin typeface="Georgia" panose="02040502050405020303" pitchFamily="18" charset="0"/>
              </a:rPr>
              <a:t>ОБВИНИТЕЛЬНАЯ СИЛА </a:t>
            </a:r>
          </a:p>
          <a:p>
            <a:pPr algn="ctr" eaLnBrk="1" hangingPunct="1">
              <a:spcBef>
                <a:spcPct val="0"/>
              </a:spcBef>
              <a:buFontTx/>
              <a:buNone/>
            </a:pPr>
            <a:r>
              <a:rPr lang="ru-RU" altLang="ru-RU" sz="1800" b="1" i="1">
                <a:latin typeface="Georgia" panose="02040502050405020303" pitchFamily="18" charset="0"/>
              </a:rPr>
              <a:t>произведения Солженицына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fade">
                                      <p:cBhvr>
                                        <p:cTn id="7" dur="2000"/>
                                        <p:tgtEl>
                                          <p:spTgt spid="143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45"/>
                                        </p:tgtEl>
                                        <p:attrNameLst>
                                          <p:attrName>style.visibility</p:attrName>
                                        </p:attrNameLst>
                                      </p:cBhvr>
                                      <p:to>
                                        <p:strVal val="visible"/>
                                      </p:to>
                                    </p:set>
                                    <p:animEffect transition="in" filter="fade">
                                      <p:cBhvr>
                                        <p:cTn id="12" dur="2000"/>
                                        <p:tgtEl>
                                          <p:spTgt spid="143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46"/>
                                        </p:tgtEl>
                                        <p:attrNameLst>
                                          <p:attrName>style.visibility</p:attrName>
                                        </p:attrNameLst>
                                      </p:cBhvr>
                                      <p:to>
                                        <p:strVal val="visible"/>
                                      </p:to>
                                    </p:set>
                                    <p:animEffect transition="in" filter="fade">
                                      <p:cBhvr>
                                        <p:cTn id="17" dur="20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p:bldP spid="14345" grpId="0"/>
      <p:bldP spid="1434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99F344C-AB89-41BF-A615-752B263BBE26}"/>
              </a:ext>
            </a:extLst>
          </p:cNvPr>
          <p:cNvSpPr>
            <a:spLocks noGrp="1"/>
          </p:cNvSpPr>
          <p:nvPr>
            <p:ph idx="1"/>
          </p:nvPr>
        </p:nvSpPr>
        <p:spPr>
          <a:xfrm>
            <a:off x="1563757" y="450575"/>
            <a:ext cx="9766852" cy="5590788"/>
          </a:xfrm>
        </p:spPr>
        <p:txBody>
          <a:bodyPr>
            <a:normAutofit/>
          </a:bodyPr>
          <a:lstStyle/>
          <a:p>
            <a:pPr>
              <a:lnSpc>
                <a:spcPct val="115000"/>
              </a:lnSpc>
              <a:spcAft>
                <a:spcPts val="1000"/>
              </a:spcAft>
            </a:pPr>
            <a:r>
              <a:rPr lang="cs-CZ" dirty="0">
                <a:latin typeface="Calibri" panose="020F0502020204030204" pitchFamily="34" charset="0"/>
                <a:ea typeface="Calibri" panose="020F0502020204030204" pitchFamily="34" charset="0"/>
                <a:cs typeface="Times New Roman" panose="02020603050405020304" pitchFamily="18" charset="0"/>
              </a:rPr>
              <a:t>Zmáčet si válenky hned po ránu, to se Šuchovovi nehodilo. Ostatně neměl by se do čeho přezout, ani kdyby si zaskočil do baráku. Za těch osm let, co seděl, už zažil, co se týče obuvi, všechny možné pořádky. Bývaly časy, že za celou zimu nedostali vůbec žádné válenky, stávalo se, že ani boty neviděli, jenom láptě a“ traktorky“ (sandály z gumy,, šlápota – vzorek od pneumatiky).</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s-CZ" dirty="0">
                <a:latin typeface="Calibri" panose="020F0502020204030204" pitchFamily="34" charset="0"/>
                <a:ea typeface="Calibri" panose="020F0502020204030204" pitchFamily="34" charset="0"/>
                <a:cs typeface="Times New Roman" panose="02020603050405020304" pitchFamily="18" charset="0"/>
              </a:rPr>
              <a:t>Teď jako by to bylo s obutím o poznání lepší, v říjnu dostal Šuchov ( ovšem proč je dostal: zástupce parťáka šel fasovat do skladu a Šuchov se k tomu přichomejtl) boty jako hrom, s tvrdou špičkou, místa v nich bylo na dvoje teplé onuce.</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cs-CZ" dirty="0">
                <a:latin typeface="Calibri" panose="020F0502020204030204" pitchFamily="34" charset="0"/>
                <a:ea typeface="Calibri" panose="020F0502020204030204" pitchFamily="34"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s-CZ" dirty="0">
                <a:latin typeface="Calibri" panose="020F0502020204030204" pitchFamily="34" charset="0"/>
                <a:ea typeface="Calibri" panose="020F0502020204030204" pitchFamily="34" charset="0"/>
                <a:cs typeface="Times New Roman" panose="02020603050405020304" pitchFamily="18" charset="0"/>
              </a:rPr>
              <a:t>Text č. 1 – otázky a úkoly:</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buFont typeface="+mj-lt"/>
              <a:buAutoNum type="arabicParenR"/>
              <a:tabLst>
                <a:tab pos="457200" algn="l"/>
              </a:tabLst>
            </a:pPr>
            <a:r>
              <a:rPr lang="cs-CZ" dirty="0">
                <a:latin typeface="Calibri" panose="020F0502020204030204" pitchFamily="34" charset="0"/>
                <a:ea typeface="Calibri" panose="020F0502020204030204" pitchFamily="34" charset="0"/>
                <a:cs typeface="Times New Roman" panose="02020603050405020304" pitchFamily="18" charset="0"/>
              </a:rPr>
              <a:t>Označte v textu slova slangová</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buFont typeface="+mj-lt"/>
              <a:buAutoNum type="arabicParenR"/>
              <a:tabLst>
                <a:tab pos="457200" algn="l"/>
              </a:tabLst>
            </a:pPr>
            <a:r>
              <a:rPr lang="cs-CZ" dirty="0">
                <a:latin typeface="Calibri" panose="020F0502020204030204" pitchFamily="34" charset="0"/>
                <a:ea typeface="Calibri" panose="020F0502020204030204" pitchFamily="34" charset="0"/>
                <a:cs typeface="Times New Roman" panose="02020603050405020304" pitchFamily="18" charset="0"/>
              </a:rPr>
              <a:t>Co můžeme říci o hlavní postavě?</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16691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4BDD7C-B3CE-4433-84F6-A090981A1FA8}"/>
              </a:ext>
            </a:extLst>
          </p:cNvPr>
          <p:cNvSpPr>
            <a:spLocks noGrp="1"/>
          </p:cNvSpPr>
          <p:nvPr>
            <p:ph type="title"/>
          </p:nvPr>
        </p:nvSpPr>
        <p:spPr/>
        <p:txBody>
          <a:bodyPr/>
          <a:lstStyle/>
          <a:p>
            <a:pPr algn="ctr"/>
            <a:r>
              <a:rPr lang="ru-RU" dirty="0"/>
              <a:t>Виртуальный музей</a:t>
            </a:r>
          </a:p>
        </p:txBody>
      </p:sp>
      <p:sp>
        <p:nvSpPr>
          <p:cNvPr id="3" name="Объект 2">
            <a:extLst>
              <a:ext uri="{FF2B5EF4-FFF2-40B4-BE49-F238E27FC236}">
                <a16:creationId xmlns:a16="http://schemas.microsoft.com/office/drawing/2014/main" id="{F906F4B0-777B-4537-A8E7-9C1320453E31}"/>
              </a:ext>
            </a:extLst>
          </p:cNvPr>
          <p:cNvSpPr>
            <a:spLocks noGrp="1"/>
          </p:cNvSpPr>
          <p:nvPr>
            <p:ph idx="1"/>
          </p:nvPr>
        </p:nvSpPr>
        <p:spPr>
          <a:xfrm>
            <a:off x="677334" y="2160589"/>
            <a:ext cx="8596668" cy="4293220"/>
          </a:xfrm>
        </p:spPr>
        <p:txBody>
          <a:bodyPr>
            <a:normAutofit/>
          </a:bodyPr>
          <a:lstStyle/>
          <a:p>
            <a:r>
              <a:rPr lang="en-US" dirty="0">
                <a:hlinkClick r:id="rId2"/>
              </a:rPr>
              <a:t>https://gulag.cz/cs/projekty/gulag-online</a:t>
            </a:r>
            <a:endParaRPr lang="ru-RU" dirty="0"/>
          </a:p>
          <a:p>
            <a:r>
              <a:rPr lang="en-US" dirty="0" err="1"/>
              <a:t>Základem</a:t>
            </a:r>
            <a:r>
              <a:rPr lang="en-US" dirty="0"/>
              <a:t> </a:t>
            </a:r>
            <a:r>
              <a:rPr lang="en-US" dirty="0" err="1"/>
              <a:t>virtuálního</a:t>
            </a:r>
            <a:r>
              <a:rPr lang="en-US" dirty="0"/>
              <a:t> </a:t>
            </a:r>
            <a:r>
              <a:rPr lang="en-US" dirty="0" err="1"/>
              <a:t>muzea</a:t>
            </a:r>
            <a:r>
              <a:rPr lang="en-US" dirty="0"/>
              <a:t> je </a:t>
            </a:r>
            <a:r>
              <a:rPr lang="en-US" dirty="0" err="1"/>
              <a:t>kompletní</a:t>
            </a:r>
            <a:r>
              <a:rPr lang="en-US" dirty="0"/>
              <a:t> 3D </a:t>
            </a:r>
            <a:r>
              <a:rPr lang="en-US" dirty="0" err="1"/>
              <a:t>prohlídka</a:t>
            </a:r>
            <a:r>
              <a:rPr lang="en-US" dirty="0"/>
              <a:t> </a:t>
            </a:r>
            <a:r>
              <a:rPr lang="en-US" dirty="0" err="1"/>
              <a:t>tábora</a:t>
            </a:r>
            <a:r>
              <a:rPr lang="en-US" dirty="0"/>
              <a:t> </a:t>
            </a:r>
            <a:r>
              <a:rPr lang="en-US" dirty="0" err="1"/>
              <a:t>Gulagu</a:t>
            </a:r>
            <a:r>
              <a:rPr lang="en-US" dirty="0"/>
              <a:t> </a:t>
            </a:r>
            <a:r>
              <a:rPr lang="en-US" dirty="0" err="1"/>
              <a:t>ilustrovaná</a:t>
            </a:r>
            <a:r>
              <a:rPr lang="en-US" dirty="0"/>
              <a:t> </a:t>
            </a:r>
            <a:r>
              <a:rPr lang="en-US" dirty="0" err="1"/>
              <a:t>výpověďmi</a:t>
            </a:r>
            <a:r>
              <a:rPr lang="en-US" dirty="0"/>
              <a:t> </a:t>
            </a:r>
            <a:r>
              <a:rPr lang="en-US" dirty="0" err="1"/>
              <a:t>pamětníků</a:t>
            </a:r>
            <a:r>
              <a:rPr lang="en-US" dirty="0"/>
              <a:t>, </a:t>
            </a:r>
            <a:r>
              <a:rPr lang="en-US" dirty="0" err="1"/>
              <a:t>literárními</a:t>
            </a:r>
            <a:r>
              <a:rPr lang="en-US" dirty="0"/>
              <a:t> </a:t>
            </a:r>
            <a:r>
              <a:rPr lang="en-US" dirty="0" err="1"/>
              <a:t>ukázkami</a:t>
            </a:r>
            <a:r>
              <a:rPr lang="en-US" dirty="0"/>
              <a:t> a </a:t>
            </a:r>
            <a:r>
              <a:rPr lang="en-US" dirty="0" err="1"/>
              <a:t>prohlídkou</a:t>
            </a:r>
            <a:r>
              <a:rPr lang="en-US" dirty="0"/>
              <a:t> </a:t>
            </a:r>
            <a:r>
              <a:rPr lang="en-US" dirty="0" err="1"/>
              <a:t>autentických</a:t>
            </a:r>
            <a:r>
              <a:rPr lang="en-US" dirty="0"/>
              <a:t> </a:t>
            </a:r>
            <a:r>
              <a:rPr lang="en-US" dirty="0" err="1"/>
              <a:t>předmětů</a:t>
            </a:r>
            <a:r>
              <a:rPr lang="en-US" dirty="0"/>
              <a:t> </a:t>
            </a:r>
            <a:r>
              <a:rPr lang="en-US" dirty="0" err="1"/>
              <a:t>či</a:t>
            </a:r>
            <a:r>
              <a:rPr lang="en-US" dirty="0"/>
              <a:t> </a:t>
            </a:r>
            <a:r>
              <a:rPr lang="en-US" dirty="0" err="1"/>
              <a:t>dokumentů</a:t>
            </a:r>
            <a:r>
              <a:rPr lang="en-US" dirty="0"/>
              <a:t>. To </a:t>
            </a:r>
            <a:r>
              <a:rPr lang="en-US" dirty="0" err="1"/>
              <a:t>vše</a:t>
            </a:r>
            <a:r>
              <a:rPr lang="en-US" dirty="0"/>
              <a:t> je </a:t>
            </a:r>
            <a:r>
              <a:rPr lang="en-US" dirty="0" err="1"/>
              <a:t>doplněno</a:t>
            </a:r>
            <a:r>
              <a:rPr lang="en-US" dirty="0"/>
              <a:t> </a:t>
            </a:r>
            <a:r>
              <a:rPr lang="en-US" dirty="0" err="1"/>
              <a:t>bibliografií</a:t>
            </a:r>
            <a:r>
              <a:rPr lang="en-US" dirty="0"/>
              <a:t>, </a:t>
            </a:r>
            <a:r>
              <a:rPr lang="en-US" dirty="0" err="1"/>
              <a:t>základními</a:t>
            </a:r>
            <a:r>
              <a:rPr lang="en-US" dirty="0"/>
              <a:t> </a:t>
            </a:r>
            <a:r>
              <a:rPr lang="en-US" dirty="0" err="1"/>
              <a:t>texty</a:t>
            </a:r>
            <a:r>
              <a:rPr lang="en-US" dirty="0"/>
              <a:t> o </a:t>
            </a:r>
            <a:r>
              <a:rPr lang="en-US" dirty="0" err="1"/>
              <a:t>historii</a:t>
            </a:r>
            <a:r>
              <a:rPr lang="en-US" dirty="0"/>
              <a:t> </a:t>
            </a:r>
            <a:r>
              <a:rPr lang="en-US" dirty="0" err="1"/>
              <a:t>Gulagu</a:t>
            </a:r>
            <a:r>
              <a:rPr lang="en-US" dirty="0"/>
              <a:t> a </a:t>
            </a:r>
            <a:r>
              <a:rPr lang="en-US" dirty="0" err="1"/>
              <a:t>sovětských</a:t>
            </a:r>
            <a:r>
              <a:rPr lang="en-US" dirty="0"/>
              <a:t> </a:t>
            </a:r>
            <a:r>
              <a:rPr lang="en-US" dirty="0" err="1"/>
              <a:t>represí</a:t>
            </a:r>
            <a:r>
              <a:rPr lang="en-US" dirty="0"/>
              <a:t>. </a:t>
            </a:r>
            <a:r>
              <a:rPr lang="en-US" dirty="0" err="1"/>
              <a:t>Jednotlivá</a:t>
            </a:r>
            <a:r>
              <a:rPr lang="en-US" dirty="0"/>
              <a:t> </a:t>
            </a:r>
            <a:r>
              <a:rPr lang="en-US" dirty="0" err="1"/>
              <a:t>zdokumentovaná</a:t>
            </a:r>
            <a:r>
              <a:rPr lang="en-US" dirty="0"/>
              <a:t> </a:t>
            </a:r>
            <a:r>
              <a:rPr lang="en-US" dirty="0" err="1"/>
              <a:t>místa</a:t>
            </a:r>
            <a:r>
              <a:rPr lang="en-US" dirty="0"/>
              <a:t> a </a:t>
            </a:r>
            <a:r>
              <a:rPr lang="en-US" dirty="0" err="1"/>
              <a:t>příběhy</a:t>
            </a:r>
            <a:r>
              <a:rPr lang="en-US" dirty="0"/>
              <a:t> </a:t>
            </a:r>
            <a:r>
              <a:rPr lang="en-US" dirty="0" err="1"/>
              <a:t>pamětníků</a:t>
            </a:r>
            <a:r>
              <a:rPr lang="en-US" dirty="0"/>
              <a:t> </a:t>
            </a:r>
            <a:r>
              <a:rPr lang="en-US" dirty="0" err="1"/>
              <a:t>jsou</a:t>
            </a:r>
            <a:r>
              <a:rPr lang="en-US" dirty="0"/>
              <a:t> </a:t>
            </a:r>
            <a:r>
              <a:rPr lang="en-US" dirty="0" err="1"/>
              <a:t>zobrazena</a:t>
            </a:r>
            <a:r>
              <a:rPr lang="en-US" dirty="0"/>
              <a:t> </a:t>
            </a:r>
            <a:r>
              <a:rPr lang="en-US" dirty="0" err="1"/>
              <a:t>na</a:t>
            </a:r>
            <a:r>
              <a:rPr lang="en-US" dirty="0"/>
              <a:t> </a:t>
            </a:r>
            <a:r>
              <a:rPr lang="en-US" dirty="0" err="1"/>
              <a:t>interaktivní</a:t>
            </a:r>
            <a:r>
              <a:rPr lang="en-US" dirty="0"/>
              <a:t> </a:t>
            </a:r>
            <a:r>
              <a:rPr lang="en-US" dirty="0" err="1"/>
              <a:t>mapě</a:t>
            </a:r>
            <a:r>
              <a:rPr lang="en-US" dirty="0"/>
              <a:t>, </a:t>
            </a:r>
            <a:r>
              <a:rPr lang="en-US" dirty="0" err="1"/>
              <a:t>která</a:t>
            </a:r>
            <a:r>
              <a:rPr lang="en-US" dirty="0"/>
              <a:t> </a:t>
            </a:r>
            <a:r>
              <a:rPr lang="en-US" dirty="0" err="1"/>
              <a:t>přibližuje</a:t>
            </a:r>
            <a:r>
              <a:rPr lang="en-US" dirty="0"/>
              <a:t> </a:t>
            </a:r>
            <a:r>
              <a:rPr lang="en-US" dirty="0" err="1"/>
              <a:t>geografický</a:t>
            </a:r>
            <a:r>
              <a:rPr lang="en-US" dirty="0"/>
              <a:t> </a:t>
            </a:r>
            <a:r>
              <a:rPr lang="en-US" dirty="0" err="1"/>
              <a:t>rozsah</a:t>
            </a:r>
            <a:r>
              <a:rPr lang="en-US" dirty="0"/>
              <a:t> </a:t>
            </a:r>
            <a:r>
              <a:rPr lang="en-US" dirty="0" err="1"/>
              <a:t>sovětských</a:t>
            </a:r>
            <a:r>
              <a:rPr lang="en-US" dirty="0"/>
              <a:t> </a:t>
            </a:r>
            <a:r>
              <a:rPr lang="en-US" dirty="0" err="1"/>
              <a:t>represí</a:t>
            </a:r>
            <a:r>
              <a:rPr lang="en-US" dirty="0"/>
              <a:t>. Tato </a:t>
            </a:r>
            <a:r>
              <a:rPr lang="en-US" dirty="0" err="1"/>
              <a:t>mapa</a:t>
            </a:r>
            <a:r>
              <a:rPr lang="en-US" dirty="0"/>
              <a:t> </a:t>
            </a:r>
            <a:r>
              <a:rPr lang="en-US" dirty="0" err="1"/>
              <a:t>umožňuje</a:t>
            </a:r>
            <a:r>
              <a:rPr lang="en-US" dirty="0"/>
              <a:t> </a:t>
            </a:r>
            <a:r>
              <a:rPr lang="en-US" dirty="0" err="1"/>
              <a:t>přepínání</a:t>
            </a:r>
            <a:r>
              <a:rPr lang="en-US" dirty="0"/>
              <a:t> </a:t>
            </a:r>
            <a:r>
              <a:rPr lang="en-US" dirty="0" err="1"/>
              <a:t>různých</a:t>
            </a:r>
            <a:r>
              <a:rPr lang="en-US" dirty="0"/>
              <a:t> </a:t>
            </a:r>
            <a:r>
              <a:rPr lang="en-US" dirty="0" err="1"/>
              <a:t>vrstev</a:t>
            </a:r>
            <a:r>
              <a:rPr lang="en-US" dirty="0"/>
              <a:t> – </a:t>
            </a:r>
            <a:r>
              <a:rPr lang="en-US" dirty="0" err="1"/>
              <a:t>například</a:t>
            </a:r>
            <a:r>
              <a:rPr lang="en-US" dirty="0"/>
              <a:t> </a:t>
            </a:r>
            <a:r>
              <a:rPr lang="en-US" dirty="0" err="1"/>
              <a:t>satelitní</a:t>
            </a:r>
            <a:r>
              <a:rPr lang="en-US" dirty="0"/>
              <a:t> </a:t>
            </a:r>
            <a:r>
              <a:rPr lang="en-US" dirty="0" err="1"/>
              <a:t>snímky</a:t>
            </a:r>
            <a:r>
              <a:rPr lang="en-US" dirty="0"/>
              <a:t> </a:t>
            </a:r>
            <a:r>
              <a:rPr lang="en-US" dirty="0" err="1"/>
              <a:t>či</a:t>
            </a:r>
            <a:r>
              <a:rPr lang="en-US" dirty="0"/>
              <a:t> </a:t>
            </a:r>
            <a:r>
              <a:rPr lang="en-US" dirty="0" err="1"/>
              <a:t>podrobné</a:t>
            </a:r>
            <a:r>
              <a:rPr lang="en-US" dirty="0"/>
              <a:t> </a:t>
            </a:r>
            <a:r>
              <a:rPr lang="en-US" dirty="0" err="1"/>
              <a:t>vojenské</a:t>
            </a:r>
            <a:r>
              <a:rPr lang="en-US" dirty="0"/>
              <a:t> </a:t>
            </a:r>
            <a:r>
              <a:rPr lang="en-US" dirty="0" err="1"/>
              <a:t>mapy</a:t>
            </a:r>
            <a:r>
              <a:rPr lang="en-US" dirty="0"/>
              <a:t>.</a:t>
            </a:r>
          </a:p>
          <a:p>
            <a:r>
              <a:rPr lang="en-US" dirty="0"/>
              <a:t>V </a:t>
            </a:r>
            <a:r>
              <a:rPr lang="en-US" dirty="0" err="1"/>
              <a:t>rámci</a:t>
            </a:r>
            <a:r>
              <a:rPr lang="en-US" dirty="0"/>
              <a:t> </a:t>
            </a:r>
            <a:r>
              <a:rPr lang="en-US" dirty="0" err="1"/>
              <a:t>projektu</a:t>
            </a:r>
            <a:r>
              <a:rPr lang="en-US" dirty="0"/>
              <a:t> </a:t>
            </a:r>
            <a:r>
              <a:rPr lang="en-US" dirty="0" err="1"/>
              <a:t>jsou</a:t>
            </a:r>
            <a:r>
              <a:rPr lang="en-US" dirty="0"/>
              <a:t> </a:t>
            </a:r>
            <a:r>
              <a:rPr lang="en-US" dirty="0" err="1"/>
              <a:t>zároveň</a:t>
            </a:r>
            <a:r>
              <a:rPr lang="en-US" dirty="0"/>
              <a:t> </a:t>
            </a:r>
            <a:r>
              <a:rPr lang="en-US" dirty="0" err="1"/>
              <a:t>prezentovány</a:t>
            </a:r>
            <a:r>
              <a:rPr lang="en-US" dirty="0"/>
              <a:t> </a:t>
            </a:r>
            <a:r>
              <a:rPr lang="en-US" dirty="0" err="1"/>
              <a:t>výsledky</a:t>
            </a:r>
            <a:r>
              <a:rPr lang="en-US" dirty="0"/>
              <a:t> </a:t>
            </a:r>
            <a:r>
              <a:rPr lang="en-US" dirty="0" err="1"/>
              <a:t>dokumentační</a:t>
            </a:r>
            <a:r>
              <a:rPr lang="en-US" dirty="0"/>
              <a:t> </a:t>
            </a:r>
            <a:r>
              <a:rPr lang="en-US" dirty="0" err="1"/>
              <a:t>činnosti</a:t>
            </a:r>
            <a:r>
              <a:rPr lang="en-US" dirty="0"/>
              <a:t> </a:t>
            </a:r>
            <a:r>
              <a:rPr lang="en-US" dirty="0" err="1"/>
              <a:t>týmu</a:t>
            </a:r>
            <a:r>
              <a:rPr lang="en-US" dirty="0"/>
              <a:t> Gulag.cz – </a:t>
            </a:r>
            <a:r>
              <a:rPr lang="en-US" dirty="0" err="1"/>
              <a:t>jednotlivé</a:t>
            </a:r>
            <a:r>
              <a:rPr lang="en-US" dirty="0"/>
              <a:t> </a:t>
            </a:r>
            <a:r>
              <a:rPr lang="en-US" dirty="0" err="1"/>
              <a:t>zmapované</a:t>
            </a:r>
            <a:r>
              <a:rPr lang="en-US" dirty="0"/>
              <a:t> </a:t>
            </a:r>
            <a:r>
              <a:rPr lang="en-US" dirty="0" err="1"/>
              <a:t>tábory</a:t>
            </a:r>
            <a:r>
              <a:rPr lang="en-US" dirty="0"/>
              <a:t>, </a:t>
            </a:r>
            <a:r>
              <a:rPr lang="en-US" dirty="0" err="1"/>
              <a:t>jejich</a:t>
            </a:r>
            <a:r>
              <a:rPr lang="en-US" dirty="0"/>
              <a:t> 3D </a:t>
            </a:r>
            <a:r>
              <a:rPr lang="en-US" dirty="0" err="1"/>
              <a:t>modely</a:t>
            </a:r>
            <a:r>
              <a:rPr lang="en-US" dirty="0"/>
              <a:t>, </a:t>
            </a:r>
            <a:r>
              <a:rPr lang="en-US" dirty="0" err="1"/>
              <a:t>unikátní</a:t>
            </a:r>
            <a:r>
              <a:rPr lang="en-US" dirty="0"/>
              <a:t> </a:t>
            </a:r>
            <a:r>
              <a:rPr lang="en-US" dirty="0" err="1"/>
              <a:t>panoramatické</a:t>
            </a:r>
            <a:r>
              <a:rPr lang="en-US" dirty="0"/>
              <a:t> </a:t>
            </a:r>
            <a:r>
              <a:rPr lang="en-US" dirty="0" err="1"/>
              <a:t>fotografie</a:t>
            </a:r>
            <a:r>
              <a:rPr lang="en-US" dirty="0"/>
              <a:t> a </a:t>
            </a:r>
            <a:r>
              <a:rPr lang="en-US" dirty="0" err="1"/>
              <a:t>další</a:t>
            </a:r>
            <a:r>
              <a:rPr lang="en-US" dirty="0"/>
              <a:t> </a:t>
            </a:r>
            <a:r>
              <a:rPr lang="en-US" dirty="0" err="1"/>
              <a:t>zmapovaná</a:t>
            </a:r>
            <a:r>
              <a:rPr lang="en-US" dirty="0"/>
              <a:t> </a:t>
            </a:r>
            <a:r>
              <a:rPr lang="en-US" dirty="0" err="1"/>
              <a:t>místa</a:t>
            </a:r>
            <a:r>
              <a:rPr lang="en-US" dirty="0"/>
              <a:t> </a:t>
            </a:r>
            <a:r>
              <a:rPr lang="en-US" dirty="0" err="1"/>
              <a:t>spojená</a:t>
            </a:r>
            <a:r>
              <a:rPr lang="en-US" dirty="0"/>
              <a:t> s </a:t>
            </a:r>
            <a:r>
              <a:rPr lang="en-US" dirty="0" err="1"/>
              <a:t>represemi</a:t>
            </a:r>
            <a:r>
              <a:rPr lang="en-US" dirty="0"/>
              <a:t>. </a:t>
            </a:r>
            <a:r>
              <a:rPr lang="en-US" dirty="0" err="1"/>
              <a:t>Virtuální</a:t>
            </a:r>
            <a:r>
              <a:rPr lang="en-US" dirty="0"/>
              <a:t> </a:t>
            </a:r>
            <a:r>
              <a:rPr lang="en-US" dirty="0" err="1"/>
              <a:t>muzeum</a:t>
            </a:r>
            <a:r>
              <a:rPr lang="en-US" dirty="0"/>
              <a:t> </a:t>
            </a:r>
            <a:r>
              <a:rPr lang="en-US" dirty="0" err="1"/>
              <a:t>tak</a:t>
            </a:r>
            <a:r>
              <a:rPr lang="en-US" dirty="0"/>
              <a:t> </a:t>
            </a:r>
            <a:r>
              <a:rPr lang="en-US" dirty="0" err="1"/>
              <a:t>umožňuje</a:t>
            </a:r>
            <a:r>
              <a:rPr lang="en-US" dirty="0"/>
              <a:t> </a:t>
            </a:r>
            <a:r>
              <a:rPr lang="en-US" dirty="0" err="1"/>
              <a:t>alespoň</a:t>
            </a:r>
            <a:r>
              <a:rPr lang="en-US" dirty="0"/>
              <a:t> </a:t>
            </a:r>
            <a:r>
              <a:rPr lang="en-US" dirty="0" err="1"/>
              <a:t>na</a:t>
            </a:r>
            <a:r>
              <a:rPr lang="en-US" dirty="0"/>
              <a:t> </a:t>
            </a:r>
            <a:r>
              <a:rPr lang="en-US" dirty="0" err="1"/>
              <a:t>dálku</a:t>
            </a:r>
            <a:r>
              <a:rPr lang="en-US" dirty="0"/>
              <a:t> </a:t>
            </a:r>
            <a:r>
              <a:rPr lang="en-US" dirty="0" err="1"/>
              <a:t>navštívit</a:t>
            </a:r>
            <a:r>
              <a:rPr lang="en-US" dirty="0"/>
              <a:t> </a:t>
            </a:r>
            <a:r>
              <a:rPr lang="en-US" dirty="0" err="1"/>
              <a:t>místa</a:t>
            </a:r>
            <a:r>
              <a:rPr lang="en-US" dirty="0"/>
              <a:t>, </a:t>
            </a:r>
            <a:r>
              <a:rPr lang="en-US" dirty="0" err="1"/>
              <a:t>která</a:t>
            </a:r>
            <a:r>
              <a:rPr lang="en-US" dirty="0"/>
              <a:t> </a:t>
            </a:r>
            <a:r>
              <a:rPr lang="en-US" dirty="0" err="1"/>
              <a:t>jsou</a:t>
            </a:r>
            <a:r>
              <a:rPr lang="en-US" dirty="0"/>
              <a:t> </a:t>
            </a:r>
            <a:r>
              <a:rPr lang="en-US" dirty="0" err="1"/>
              <a:t>jinak</a:t>
            </a:r>
            <a:r>
              <a:rPr lang="en-US" dirty="0"/>
              <a:t> </a:t>
            </a:r>
            <a:r>
              <a:rPr lang="en-US" dirty="0" err="1"/>
              <a:t>téměř</a:t>
            </a:r>
            <a:r>
              <a:rPr lang="en-US" dirty="0"/>
              <a:t> </a:t>
            </a:r>
            <a:r>
              <a:rPr lang="en-US" dirty="0" err="1"/>
              <a:t>nedostupná</a:t>
            </a:r>
            <a:r>
              <a:rPr lang="en-US" dirty="0"/>
              <a:t>.</a:t>
            </a:r>
          </a:p>
          <a:p>
            <a:endParaRPr lang="ru-RU" dirty="0"/>
          </a:p>
        </p:txBody>
      </p:sp>
    </p:spTree>
    <p:extLst>
      <p:ext uri="{BB962C8B-B14F-4D97-AF65-F5344CB8AC3E}">
        <p14:creationId xmlns:p14="http://schemas.microsoft.com/office/powerpoint/2010/main" val="3810010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8072D2-DE3F-4F64-B4C2-148165B65236}"/>
              </a:ext>
            </a:extLst>
          </p:cNvPr>
          <p:cNvSpPr>
            <a:spLocks noGrp="1"/>
          </p:cNvSpPr>
          <p:nvPr>
            <p:ph type="title"/>
          </p:nvPr>
        </p:nvSpPr>
        <p:spPr>
          <a:xfrm>
            <a:off x="1510749" y="212035"/>
            <a:ext cx="9993864" cy="1470991"/>
          </a:xfrm>
        </p:spPr>
        <p:txBody>
          <a:bodyPr>
            <a:normAutofit fontScale="90000"/>
          </a:bodyPr>
          <a:lstStyle/>
          <a:p>
            <a:r>
              <a:rPr lang="en-US" dirty="0"/>
              <a:t>https://gulag.online/articles/new-3d-gallery-of-objects-from-the-gulag?locale=cs#&amp;gid=641&amp;pid=1</a:t>
            </a:r>
            <a:br>
              <a:rPr lang="ru-RU" dirty="0"/>
            </a:br>
            <a:endParaRPr lang="ru-RU" dirty="0"/>
          </a:p>
        </p:txBody>
      </p:sp>
      <p:pic>
        <p:nvPicPr>
          <p:cNvPr id="11266" name="Picture 2" descr="https://app-johanies-cz.s3.amazonaws.com/production/image/2021/02/12/12/22/34/624b5c0d-f15a-40a7-97f5-aed5e32afc0c/foto%20galerie.jpg">
            <a:extLst>
              <a:ext uri="{FF2B5EF4-FFF2-40B4-BE49-F238E27FC236}">
                <a16:creationId xmlns:a16="http://schemas.microsoft.com/office/drawing/2014/main" id="{E077FEC5-EC18-4480-9075-BEAB557EB3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0748" y="2160588"/>
            <a:ext cx="10204174" cy="469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230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C0B1FEF-A34B-44F3-B1AA-4CBE223957F2}"/>
              </a:ext>
            </a:extLst>
          </p:cNvPr>
          <p:cNvSpPr>
            <a:spLocks noGrp="1"/>
          </p:cNvSpPr>
          <p:nvPr>
            <p:ph idx="1"/>
          </p:nvPr>
        </p:nvSpPr>
        <p:spPr>
          <a:xfrm>
            <a:off x="677334" y="848139"/>
            <a:ext cx="8559432" cy="5193223"/>
          </a:xfrm>
        </p:spPr>
        <p:txBody>
          <a:bodyPr/>
          <a:lstStyle/>
          <a:p>
            <a:pPr algn="ctr"/>
            <a:endParaRPr lang="ru-RU" dirty="0"/>
          </a:p>
          <a:p>
            <a:pPr algn="ctr"/>
            <a:endParaRPr lang="ru-RU" dirty="0"/>
          </a:p>
          <a:p>
            <a:pPr algn="ctr"/>
            <a:endParaRPr lang="ru-RU" dirty="0"/>
          </a:p>
          <a:p>
            <a:pPr algn="ctr"/>
            <a:endParaRPr lang="ru-RU" dirty="0"/>
          </a:p>
          <a:p>
            <a:pPr algn="ctr"/>
            <a:endParaRPr lang="ru-RU" dirty="0"/>
          </a:p>
          <a:p>
            <a:pPr algn="ctr"/>
            <a:r>
              <a:rPr lang="ru-RU" sz="3200" dirty="0"/>
              <a:t>Благодарю за внимание!</a:t>
            </a:r>
          </a:p>
        </p:txBody>
      </p:sp>
    </p:spTree>
    <p:extLst>
      <p:ext uri="{BB962C8B-B14F-4D97-AF65-F5344CB8AC3E}">
        <p14:creationId xmlns:p14="http://schemas.microsoft.com/office/powerpoint/2010/main" val="2859136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2443CD-79A4-4DE1-99FA-8C6813718B08}"/>
              </a:ext>
            </a:extLst>
          </p:cNvPr>
          <p:cNvSpPr>
            <a:spLocks noGrp="1"/>
          </p:cNvSpPr>
          <p:nvPr>
            <p:ph type="title"/>
          </p:nvPr>
        </p:nvSpPr>
        <p:spPr/>
        <p:txBody>
          <a:bodyPr/>
          <a:lstStyle/>
          <a:p>
            <a:pPr algn="ctr"/>
            <a:r>
              <a:rPr lang="ru-RU" dirty="0" err="1"/>
              <a:t>А́льфред</a:t>
            </a:r>
            <a:r>
              <a:rPr lang="ru-RU" dirty="0"/>
              <a:t> </a:t>
            </a:r>
            <a:r>
              <a:rPr lang="ru-RU" dirty="0" err="1"/>
              <a:t>Бе́рнхард</a:t>
            </a:r>
            <a:r>
              <a:rPr lang="ru-RU" dirty="0"/>
              <a:t> </a:t>
            </a:r>
            <a:r>
              <a:rPr lang="ru-RU" dirty="0" err="1"/>
              <a:t>Но́бель</a:t>
            </a:r>
            <a:endParaRPr lang="ru-RU" dirty="0"/>
          </a:p>
        </p:txBody>
      </p:sp>
      <p:pic>
        <p:nvPicPr>
          <p:cNvPr id="2050" name="Picture 2" descr="Динамит">
            <a:extLst>
              <a:ext uri="{FF2B5EF4-FFF2-40B4-BE49-F238E27FC236}">
                <a16:creationId xmlns:a16="http://schemas.microsoft.com/office/drawing/2014/main" id="{AEFEB55C-AE31-44CE-BB0F-4FAAA5429F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7361" y="1816100"/>
            <a:ext cx="6577315" cy="422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686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24C1B9-78BC-4B44-98E4-DC0803855BD5}"/>
              </a:ext>
            </a:extLst>
          </p:cNvPr>
          <p:cNvSpPr>
            <a:spLocks noGrp="1"/>
          </p:cNvSpPr>
          <p:nvPr>
            <p:ph type="title"/>
          </p:nvPr>
        </p:nvSpPr>
        <p:spPr/>
        <p:txBody>
          <a:bodyPr/>
          <a:lstStyle/>
          <a:p>
            <a:pPr algn="ctr"/>
            <a:r>
              <a:rPr lang="ru-RU" dirty="0"/>
              <a:t>Задание</a:t>
            </a:r>
          </a:p>
        </p:txBody>
      </p:sp>
      <p:sp>
        <p:nvSpPr>
          <p:cNvPr id="3" name="Объект 2">
            <a:extLst>
              <a:ext uri="{FF2B5EF4-FFF2-40B4-BE49-F238E27FC236}">
                <a16:creationId xmlns:a16="http://schemas.microsoft.com/office/drawing/2014/main" id="{03426D5A-ED1D-4278-9029-4FC85D2DA6C5}"/>
              </a:ext>
            </a:extLst>
          </p:cNvPr>
          <p:cNvSpPr>
            <a:spLocks noGrp="1"/>
          </p:cNvSpPr>
          <p:nvPr>
            <p:ph idx="1"/>
          </p:nvPr>
        </p:nvSpPr>
        <p:spPr>
          <a:xfrm>
            <a:off x="1895061" y="1510748"/>
            <a:ext cx="9609551" cy="5075582"/>
          </a:xfrm>
        </p:spPr>
        <p:txBody>
          <a:bodyPr/>
          <a:lstStyle/>
          <a:p>
            <a:pPr marL="0" indent="0">
              <a:buNone/>
            </a:pPr>
            <a:r>
              <a:rPr lang="ru-RU" dirty="0"/>
              <a:t>Уберите из списка научную дисциплину, за которую не дают Нобелевскую премию:</a:t>
            </a:r>
          </a:p>
          <a:p>
            <a:r>
              <a:rPr lang="ru-RU" dirty="0"/>
              <a:t>Физика</a:t>
            </a:r>
          </a:p>
          <a:p>
            <a:r>
              <a:rPr lang="ru-RU" dirty="0"/>
              <a:t>Математика</a:t>
            </a:r>
          </a:p>
          <a:p>
            <a:r>
              <a:rPr lang="ru-RU" dirty="0"/>
              <a:t>Химия</a:t>
            </a:r>
          </a:p>
          <a:p>
            <a:r>
              <a:rPr lang="ru-RU" dirty="0"/>
              <a:t>Медицина</a:t>
            </a:r>
          </a:p>
          <a:p>
            <a:r>
              <a:rPr lang="ru-RU" dirty="0"/>
              <a:t>Литература </a:t>
            </a:r>
          </a:p>
          <a:p>
            <a:r>
              <a:rPr lang="ru-RU" dirty="0"/>
              <a:t>Вклад в укрепление мира</a:t>
            </a:r>
          </a:p>
        </p:txBody>
      </p:sp>
    </p:spTree>
    <p:extLst>
      <p:ext uri="{BB962C8B-B14F-4D97-AF65-F5344CB8AC3E}">
        <p14:creationId xmlns:p14="http://schemas.microsoft.com/office/powerpoint/2010/main" val="2603971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550C5F-24A4-4FAA-A318-0609B8D607AD}"/>
              </a:ext>
            </a:extLst>
          </p:cNvPr>
          <p:cNvSpPr>
            <a:spLocks noGrp="1"/>
          </p:cNvSpPr>
          <p:nvPr>
            <p:ph type="title"/>
          </p:nvPr>
        </p:nvSpPr>
        <p:spPr/>
        <p:txBody>
          <a:bodyPr/>
          <a:lstStyle/>
          <a:p>
            <a:pPr algn="ctr"/>
            <a:r>
              <a:rPr lang="ru-RU" dirty="0"/>
              <a:t>Русские писатели-лауреаты Нобелевской премии (кто есть кто?)</a:t>
            </a:r>
          </a:p>
        </p:txBody>
      </p:sp>
      <p:pic>
        <p:nvPicPr>
          <p:cNvPr id="3074" name="Picture 2" descr="Русские писатели - лауреаты Нобелевской премии">
            <a:extLst>
              <a:ext uri="{FF2B5EF4-FFF2-40B4-BE49-F238E27FC236}">
                <a16:creationId xmlns:a16="http://schemas.microsoft.com/office/drawing/2014/main" id="{332F9F32-E7FB-42AA-9786-2E8EA4D962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97603" y="2027583"/>
            <a:ext cx="10177561" cy="4412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935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BDD6C3-62AD-4421-AF61-5CD55EDFF9C6}"/>
              </a:ext>
            </a:extLst>
          </p:cNvPr>
          <p:cNvSpPr>
            <a:spLocks noGrp="1"/>
          </p:cNvSpPr>
          <p:nvPr>
            <p:ph type="title"/>
          </p:nvPr>
        </p:nvSpPr>
        <p:spPr>
          <a:xfrm>
            <a:off x="2107095" y="212035"/>
            <a:ext cx="8812695" cy="1921565"/>
          </a:xfrm>
        </p:spPr>
        <p:txBody>
          <a:bodyPr>
            <a:normAutofit fontScale="90000"/>
          </a:bodyPr>
          <a:lstStyle/>
          <a:p>
            <a:pPr algn="ctr"/>
            <a:r>
              <a:rPr lang="ru-RU" dirty="0"/>
              <a:t>Иван Алексеевич Бунин</a:t>
            </a:r>
            <a:br>
              <a:rPr lang="ru-RU" dirty="0"/>
            </a:br>
            <a:r>
              <a:rPr lang="ru-RU" sz="2200" dirty="0"/>
              <a:t>За строгое мастерство, с которым он развивает традиции русской классической прозы </a:t>
            </a:r>
            <a:br>
              <a:rPr lang="ru-RU" sz="2200" dirty="0"/>
            </a:br>
            <a:r>
              <a:rPr lang="ru-RU" sz="2200" dirty="0"/>
              <a:t>1933 год.</a:t>
            </a:r>
            <a:br>
              <a:rPr lang="ru-RU" sz="2200" dirty="0"/>
            </a:br>
            <a:endParaRPr lang="ru-RU" sz="2200" dirty="0"/>
          </a:p>
        </p:txBody>
      </p:sp>
      <p:pic>
        <p:nvPicPr>
          <p:cNvPr id="4098" name="Picture 2" descr="https://lh6.googleusercontent.com/SdXuWSCXbnhu_WtAp-00mItoQtjv0uk41RtmRVujpJil95WWg2Aj4MdcGqT-hj-_3D1cVvXyHzlIBeqtLqo27xnTXcNktzrvJFujtvhC7baAMtWzhWEPjbOPAsmoxD8Z=w2240">
            <a:extLst>
              <a:ext uri="{FF2B5EF4-FFF2-40B4-BE49-F238E27FC236}">
                <a16:creationId xmlns:a16="http://schemas.microsoft.com/office/drawing/2014/main" id="{93FB6CD1-1F57-4B33-84A9-B8E0E06BFA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882887" y="2557670"/>
            <a:ext cx="652247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562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Биография Бунина">
            <a:extLst>
              <a:ext uri="{FF2B5EF4-FFF2-40B4-BE49-F238E27FC236}">
                <a16:creationId xmlns:a16="http://schemas.microsoft.com/office/drawing/2014/main" id="{3AD5E298-C7B5-4BE7-9AA0-B55B7945553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5391" y="702365"/>
            <a:ext cx="8097079"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944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C27E81-E594-44FC-A87E-BD128AFA743C}"/>
              </a:ext>
            </a:extLst>
          </p:cNvPr>
          <p:cNvSpPr>
            <a:spLocks noGrp="1"/>
          </p:cNvSpPr>
          <p:nvPr>
            <p:ph type="title"/>
          </p:nvPr>
        </p:nvSpPr>
        <p:spPr>
          <a:xfrm>
            <a:off x="2504661" y="198783"/>
            <a:ext cx="8999952" cy="1020417"/>
          </a:xfrm>
        </p:spPr>
        <p:txBody>
          <a:bodyPr>
            <a:normAutofit/>
          </a:bodyPr>
          <a:lstStyle/>
          <a:p>
            <a:pPr algn="ctr"/>
            <a:r>
              <a:rPr lang="ru-RU" dirty="0"/>
              <a:t>Интересные факты</a:t>
            </a:r>
          </a:p>
        </p:txBody>
      </p:sp>
      <p:pic>
        <p:nvPicPr>
          <p:cNvPr id="3074" name="Picture 2" descr="Интересные факты">
            <a:extLst>
              <a:ext uri="{FF2B5EF4-FFF2-40B4-BE49-F238E27FC236}">
                <a16:creationId xmlns:a16="http://schemas.microsoft.com/office/drawing/2014/main" id="{5C7427ED-114A-4D86-9818-FA8AB53471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16696" y="914401"/>
            <a:ext cx="79248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528767"/>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1509</TotalTime>
  <Words>1405</Words>
  <Application>Microsoft Office PowerPoint</Application>
  <PresentationFormat>Широкоэкранный</PresentationFormat>
  <Paragraphs>156</Paragraphs>
  <Slides>36</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36</vt:i4>
      </vt:variant>
    </vt:vector>
  </HeadingPairs>
  <TitlesOfParts>
    <vt:vector size="46" baseType="lpstr">
      <vt:lpstr>Arial</vt:lpstr>
      <vt:lpstr>Arial Black</vt:lpstr>
      <vt:lpstr>Book Antiqua</vt:lpstr>
      <vt:lpstr>Calibri</vt:lpstr>
      <vt:lpstr>Century Gothic</vt:lpstr>
      <vt:lpstr>Georgia</vt:lpstr>
      <vt:lpstr>Open Sans</vt:lpstr>
      <vt:lpstr>Times New Roman</vt:lpstr>
      <vt:lpstr>Wingdings 3</vt:lpstr>
      <vt:lpstr>Легкий дым</vt:lpstr>
      <vt:lpstr>Русские писатели-лауреаты Нобелевской премии в области литературы</vt:lpstr>
      <vt:lpstr>Нобелевская премия – «благородная премия»</vt:lpstr>
      <vt:lpstr>Нобль. Нобле. Нобиле. </vt:lpstr>
      <vt:lpstr>А́льфред Бе́рнхард Но́бель</vt:lpstr>
      <vt:lpstr>Задание</vt:lpstr>
      <vt:lpstr>Русские писатели-лауреаты Нобелевской премии (кто есть кто?)</vt:lpstr>
      <vt:lpstr>Иван Алексеевич Бунин За строгое мастерство, с которым он развивает традиции русской классической прозы  1933 год. </vt:lpstr>
      <vt:lpstr>Презентация PowerPoint</vt:lpstr>
      <vt:lpstr>Интересные факты</vt:lpstr>
      <vt:lpstr>Произведения</vt:lpstr>
      <vt:lpstr>Презентация PowerPoint</vt:lpstr>
      <vt:lpstr>В каком году Бунину была присвоена первая Пушкинская премия?  -1901, 1903, 1915, 1930        </vt:lpstr>
      <vt:lpstr>Стихотворение И. А. Бунина, в котором переданы переживания одинокого человека, заканчивается так: «Что ж, камин затоплю, буду пить. Хорошо бы … купить». Что/кого купить?</vt:lpstr>
      <vt:lpstr>В ребусе зашифровано название поэтического сборника, которое принесло молодому И. А. Бунину известность</vt:lpstr>
      <vt:lpstr>«Господи́н из Сан-Франциско» — рассказ Ивана Бунина. Представляет собой притчу о ничтожности богатства и власти перед лицом смерти.</vt:lpstr>
      <vt:lpstr>"Темные аллеи" – сборник, состоящий из трёх частей, в который вошли повести и рассказы, объединенные темой любви https://www.youtube.com/watch?v=pYC8Ut9FOD4</vt:lpstr>
      <vt:lpstr>Тематика «Темных аллей»</vt:lpstr>
      <vt:lpstr>Борис Леонидович Пастернак 1958 год</vt:lpstr>
      <vt:lpstr>«Доктор Живаго»</vt:lpstr>
      <vt:lpstr>Доктор Живаго</vt:lpstr>
      <vt:lpstr>Зимняя ночь</vt:lpstr>
      <vt:lpstr>Презентация PowerPoint</vt:lpstr>
      <vt:lpstr>Презентация PowerPoint</vt:lpstr>
      <vt:lpstr>Презентация PowerPoint</vt:lpstr>
      <vt:lpstr>Презентация PowerPoint</vt:lpstr>
      <vt:lpstr>GULAG</vt:lpstr>
      <vt:lpstr>Александр Исаевич Солженицын 1970 г.</vt:lpstr>
      <vt:lpstr>Označ správnou odpověď</vt:lpstr>
      <vt:lpstr>«Один день Ивана Денисовича»</vt:lpstr>
      <vt:lpstr>Презентация PowerPoint</vt:lpstr>
      <vt:lpstr>Открытия А. И. Солженицына</vt:lpstr>
      <vt:lpstr>Презентация PowerPoint</vt:lpstr>
      <vt:lpstr>Презентация PowerPoint</vt:lpstr>
      <vt:lpstr>Виртуальный музей</vt:lpstr>
      <vt:lpstr>https://gulag.online/articles/new-3d-gallery-of-objects-from-the-gulag?locale=cs#&amp;gid=641&amp;pid=1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Русские писатели-лауреаты Нобелевской премии в области литературы</dc:title>
  <dc:creator>NVG</dc:creator>
  <cp:lastModifiedBy>NVG</cp:lastModifiedBy>
  <cp:revision>39</cp:revision>
  <dcterms:created xsi:type="dcterms:W3CDTF">2024-01-20T14:38:22Z</dcterms:created>
  <dcterms:modified xsi:type="dcterms:W3CDTF">2024-01-21T18:46:26Z</dcterms:modified>
</cp:coreProperties>
</file>