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35"/>
  </p:notesMasterIdLst>
  <p:sldIdLst>
    <p:sldId id="300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33" r:id="rId12"/>
    <p:sldId id="320" r:id="rId13"/>
    <p:sldId id="321" r:id="rId14"/>
    <p:sldId id="322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5" r:id="rId23"/>
    <p:sldId id="303" r:id="rId24"/>
    <p:sldId id="310" r:id="rId25"/>
    <p:sldId id="304" r:id="rId26"/>
    <p:sldId id="306" r:id="rId27"/>
    <p:sldId id="307" r:id="rId28"/>
    <p:sldId id="278" r:id="rId29"/>
    <p:sldId id="284" r:id="rId30"/>
    <p:sldId id="289" r:id="rId31"/>
    <p:sldId id="291" r:id="rId32"/>
    <p:sldId id="298" r:id="rId33"/>
    <p:sldId id="292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12" autoAdjust="0"/>
    <p:restoredTop sz="94660"/>
  </p:normalViewPr>
  <p:slideViewPr>
    <p:cSldViewPr>
      <p:cViewPr varScale="1">
        <p:scale>
          <a:sx n="68" d="100"/>
          <a:sy n="68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964404B-9CE2-4A66-8C8E-193E21824D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3BAE7C8-C475-4B06-ADF3-9BA07A012FA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2FF8B3-6E9C-4F77-8ABB-288FFB33BB9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97C90-180B-43FC-B94A-E9393E8C5F3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945F54-623F-4788-9275-97769215A15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772791E4-E722-44BA-8FEF-AA64B492E7D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F08EFE-AB38-4AA8-911E-751902181C3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07289-A8F0-4CEF-A3B1-D91B63FFF24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EBEE95-CD96-4CBA-81D4-38B4402B0BE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204FC-3D99-449A-AD9B-A61228A5533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5ABFD-92C5-46DE-AD15-EC530D8AE56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7E15A56D-5E7D-40E8-B553-FCA6FCFB7D4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6337A4A6-F906-42F2-82B7-4F8AC7393D1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068960"/>
            <a:ext cx="7991780" cy="2027018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Новаторство              </a:t>
            </a:r>
          </a:p>
          <a:p>
            <a:pPr algn="ctr"/>
            <a:r>
              <a:rPr lang="ru-RU" sz="4400" dirty="0">
                <a:solidFill>
                  <a:schemeClr val="tx1"/>
                </a:solidFill>
              </a:rPr>
              <a:t>А.Н. Островского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96944" cy="278517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400" dirty="0"/>
              <a:t>Драма как род литературы.</a:t>
            </a:r>
            <a:br>
              <a:rPr lang="ru-RU" sz="4400" dirty="0"/>
            </a:br>
            <a:r>
              <a:rPr lang="ru-RU" sz="4400" dirty="0"/>
              <a:t>Общая характеристика русской драмы </a:t>
            </a:r>
            <a:r>
              <a:rPr lang="en-US" sz="4400" dirty="0"/>
              <a:t>XIX </a:t>
            </a:r>
            <a:r>
              <a:rPr lang="ru-RU" sz="4400" dirty="0"/>
              <a:t>века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725144"/>
            <a:ext cx="8533580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/>
              <a:t>«Драма родилась на площади и составляла увеселение народное. Народ… требует занимательности, действия… сильных ощущений»</a:t>
            </a:r>
          </a:p>
          <a:p>
            <a:pPr algn="r"/>
            <a:r>
              <a:rPr lang="ru-RU" sz="2800" dirty="0"/>
              <a:t>А.С Пушкин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/>
            <a:r>
              <a:rPr lang="ru-RU" altLang="ru-RU" sz="2700" b="1" dirty="0">
                <a:latin typeface="Arial" charset="0"/>
              </a:rPr>
              <a:t>Отличительные особенности драмы: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800" y="908720"/>
            <a:ext cx="873169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5. Драма изображает прошлое как настоящее: события разворачиваются «в первый раз», «на глазах у зрителя», в настоящем времени, общем для героев и зрителей.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6. Жизнь в драме говорит от собственного лица: зритель (читатель) знакомится не с сообщением о факте, а с самим фактом.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7. Между миром драматургического произведения и зрителем (читателем) нет посредников: действие передается действием, жест – жестом, мимика – мимикой, речь – прямой речью, диалогами и монологами, а не авторским изложением слов или мыслей персонажа.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/>
            <a:r>
              <a:rPr lang="ru-RU" altLang="ru-RU" sz="2700" b="1" dirty="0">
                <a:latin typeface="Arial" charset="0"/>
              </a:rPr>
              <a:t>Отличительные особенности драмы: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23528" y="1196752"/>
            <a:ext cx="8731696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8. В драме резче, чем в эпосе, противопоставлены положительные и отрицательные герои, те и другие нередко сразу дают понять, что они собой представляют.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9. «Театральность», эффектность поведения в жизни – источник соответствующего поведения в драме: персонажи должны находиться в таком эмоциональном состоянии, чтобы говорить много и громко, от этого зависит успех спектакля.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8175"/>
          </a:xfrm>
        </p:spPr>
        <p:txBody>
          <a:bodyPr/>
          <a:lstStyle/>
          <a:p>
            <a:r>
              <a:rPr lang="ru-RU" altLang="ru-RU" sz="3000" b="1">
                <a:solidFill>
                  <a:schemeClr val="bg1"/>
                </a:solidFill>
              </a:rPr>
              <a:t>Жанры драмы</a:t>
            </a:r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2819400" y="3048000"/>
            <a:ext cx="3124200" cy="1371600"/>
          </a:xfrm>
          <a:prstGeom prst="ellipse">
            <a:avLst/>
          </a:prstGeom>
          <a:noFill/>
          <a:ln w="63500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H="1">
            <a:off x="2667000" y="4343400"/>
            <a:ext cx="914400" cy="609600"/>
          </a:xfrm>
          <a:prstGeom prst="line">
            <a:avLst/>
          </a:prstGeom>
          <a:noFill/>
          <a:ln w="63500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5257800" y="4343400"/>
            <a:ext cx="1143000" cy="685800"/>
          </a:xfrm>
          <a:prstGeom prst="line">
            <a:avLst/>
          </a:prstGeom>
          <a:noFill/>
          <a:ln w="63500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228600" y="4876800"/>
            <a:ext cx="3124200" cy="1371600"/>
          </a:xfrm>
          <a:prstGeom prst="ellipse">
            <a:avLst/>
          </a:prstGeom>
          <a:noFill/>
          <a:ln w="63500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5791200" y="4876800"/>
            <a:ext cx="3124200" cy="1371600"/>
          </a:xfrm>
          <a:prstGeom prst="ellipse">
            <a:avLst/>
          </a:prstGeom>
          <a:noFill/>
          <a:ln w="63500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6216650" y="5370513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latin typeface="Tahoma" pitchFamily="34" charset="0"/>
              </a:rPr>
              <a:t>Комедия</a:t>
            </a:r>
          </a:p>
        </p:txBody>
      </p: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457200" y="990600"/>
            <a:ext cx="8229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latin typeface="Tahoma" pitchFamily="34" charset="0"/>
              </a:rPr>
              <a:t>Много веков драматургия знала только два полярных жанра:</a:t>
            </a:r>
          </a:p>
        </p:txBody>
      </p:sp>
      <p:pic>
        <p:nvPicPr>
          <p:cNvPr id="17420" name="Picture 12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9238" y="2003425"/>
            <a:ext cx="1706562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3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003425"/>
            <a:ext cx="1735138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066800" y="53498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latin typeface="Tahoma" pitchFamily="34" charset="0"/>
              </a:rPr>
              <a:t>Трагедия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197225" y="3446463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 b="1" dirty="0">
                <a:latin typeface="Tahoma" pitchFamily="34" charset="0"/>
              </a:rPr>
              <a:t>Жанры драмы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animBg="1"/>
      <p:bldP spid="17418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/>
            <a:r>
              <a:rPr lang="ru-RU" altLang="ru-RU" sz="3000" b="1">
                <a:solidFill>
                  <a:srgbClr val="A50021"/>
                </a:solidFill>
                <a:latin typeface="Arial" charset="0"/>
              </a:rPr>
              <a:t>Жанры драмы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51520" y="908720"/>
            <a:ext cx="4191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В трагедии изъяснялись стихами «высокие»герои, кончалось все очень страшно и печально.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563888" y="4437112"/>
            <a:ext cx="532859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В комедии «низкие» персонажи говорили часто прозой и больше, чем в трагедии, действовали. Комедия была смешной и кончалась благополучно.</a:t>
            </a:r>
          </a:p>
        </p:txBody>
      </p:sp>
      <p:pic>
        <p:nvPicPr>
          <p:cNvPr id="15365" name="Picture 5" descr="002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852936"/>
            <a:ext cx="21971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070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124744"/>
            <a:ext cx="208915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2"/>
          <p:cNvSpPr>
            <a:spLocks noChangeArrowheads="1"/>
          </p:cNvSpPr>
          <p:nvPr/>
        </p:nvSpPr>
        <p:spPr bwMode="auto">
          <a:xfrm>
            <a:off x="471488" y="260350"/>
            <a:ext cx="82296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/>
            <a:r>
              <a:rPr lang="ru-RU" altLang="ru-RU" sz="3000" b="1" dirty="0">
                <a:latin typeface="Arial" charset="0"/>
              </a:rPr>
              <a:t>Жанры драмы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23528" y="0"/>
            <a:ext cx="8534400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eaLnBrk="1" hangingPunct="1">
              <a:spcBef>
                <a:spcPct val="50000"/>
              </a:spcBef>
            </a:pPr>
            <a:r>
              <a:rPr lang="ru-RU" altLang="ru-RU" sz="2700" b="1" dirty="0">
                <a:latin typeface="Arial" charset="0"/>
              </a:rPr>
              <a:t>Трагедия (греч. </a:t>
            </a:r>
            <a:r>
              <a:rPr lang="en-US" altLang="ru-RU" sz="2700" b="1" dirty="0" err="1">
                <a:latin typeface="Arial" charset="0"/>
              </a:rPr>
              <a:t>tragodia</a:t>
            </a:r>
            <a:r>
              <a:rPr lang="ru-RU" altLang="ru-RU" sz="2700" b="1" dirty="0">
                <a:latin typeface="Arial" charset="0"/>
              </a:rPr>
              <a:t>,</a:t>
            </a:r>
            <a:r>
              <a:rPr lang="en-US" altLang="ru-RU" sz="2700" b="1" dirty="0">
                <a:latin typeface="Arial" charset="0"/>
              </a:rPr>
              <a:t> </a:t>
            </a:r>
            <a:r>
              <a:rPr lang="ru-RU" altLang="ru-RU" sz="2700" b="1" dirty="0">
                <a:latin typeface="Arial" charset="0"/>
              </a:rPr>
              <a:t>букв. – козлиная песнь</a:t>
            </a:r>
            <a:r>
              <a:rPr lang="en-US" altLang="ru-RU" sz="2700" b="1" dirty="0">
                <a:latin typeface="Arial" charset="0"/>
              </a:rPr>
              <a:t>) –</a:t>
            </a:r>
            <a:r>
              <a:rPr lang="ru-RU" altLang="ru-RU" sz="2700" b="1" dirty="0">
                <a:latin typeface="Arial" charset="0"/>
              </a:rPr>
              <a:t> драматургический жанр, сюжетная коллизия в котором основывается на непримиримых, неразрешимых противоречиях и завершается чаще всего гибелью героя.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2149019"/>
            <a:ext cx="5364088" cy="4708981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dirty="0">
                <a:latin typeface="Tahoma" pitchFamily="34" charset="0"/>
              </a:rPr>
              <a:t>Трагедия как жанр возникает в Древней Греции. Поединок человека и рока, столкновение свободной воли человека с властностью судьбы показаны в трагедиях:</a:t>
            </a:r>
          </a:p>
          <a:p>
            <a:pPr marL="342900" indent="-342900"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altLang="ru-RU" dirty="0">
                <a:latin typeface="Tahoma" pitchFamily="34" charset="0"/>
              </a:rPr>
              <a:t>«Прометей прикованный» Эсхила – «отца трагедии»</a:t>
            </a:r>
          </a:p>
          <a:p>
            <a:pPr marL="342900" indent="-342900"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altLang="ru-RU" dirty="0">
                <a:latin typeface="Tahoma" pitchFamily="34" charset="0"/>
              </a:rPr>
              <a:t>«Антигона» и «Царь Эдип» </a:t>
            </a:r>
            <a:r>
              <a:rPr lang="ru-RU" altLang="ru-RU" dirty="0" err="1">
                <a:latin typeface="Tahoma" pitchFamily="34" charset="0"/>
              </a:rPr>
              <a:t>Софокла</a:t>
            </a:r>
            <a:endParaRPr lang="ru-RU" altLang="ru-RU" dirty="0">
              <a:latin typeface="Tahoma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ru-RU" altLang="ru-RU" dirty="0">
                <a:latin typeface="Tahoma" pitchFamily="34" charset="0"/>
              </a:rPr>
              <a:t>«</a:t>
            </a:r>
            <a:r>
              <a:rPr lang="ru-RU" altLang="ru-RU" dirty="0" err="1">
                <a:latin typeface="Tahoma" pitchFamily="34" charset="0"/>
              </a:rPr>
              <a:t>Ифигения</a:t>
            </a:r>
            <a:r>
              <a:rPr lang="ru-RU" altLang="ru-RU" dirty="0">
                <a:latin typeface="Tahoma" pitchFamily="34" charset="0"/>
              </a:rPr>
              <a:t> в </a:t>
            </a:r>
            <a:r>
              <a:rPr lang="ru-RU" altLang="ru-RU" dirty="0" err="1">
                <a:latin typeface="Tahoma" pitchFamily="34" charset="0"/>
              </a:rPr>
              <a:t>Авлиаде</a:t>
            </a:r>
            <a:r>
              <a:rPr lang="ru-RU" altLang="ru-RU" dirty="0">
                <a:latin typeface="Tahoma" pitchFamily="34" charset="0"/>
              </a:rPr>
              <a:t>» Еврипида</a:t>
            </a:r>
          </a:p>
        </p:txBody>
      </p:sp>
      <p:pic>
        <p:nvPicPr>
          <p:cNvPr id="16388" name="Picture 4" descr="024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988840"/>
            <a:ext cx="24892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953000" y="5288340"/>
            <a:ext cx="419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ru-RU" altLang="ru-RU" dirty="0">
                <a:latin typeface="Tahoma" pitchFamily="34" charset="0"/>
              </a:rPr>
              <a:t>Чаша с изображением фрагмента </a:t>
            </a:r>
          </a:p>
          <a:p>
            <a:pPr algn="ctr" eaLnBrk="1" hangingPunct="1"/>
            <a:r>
              <a:rPr lang="ru-RU" altLang="ru-RU" dirty="0">
                <a:latin typeface="Tahoma" pitchFamily="34" charset="0"/>
              </a:rPr>
              <a:t>«</a:t>
            </a:r>
            <a:r>
              <a:rPr lang="ru-RU" altLang="ru-RU" dirty="0" err="1">
                <a:latin typeface="Tahoma" pitchFamily="34" charset="0"/>
              </a:rPr>
              <a:t>Ифигении</a:t>
            </a:r>
            <a:r>
              <a:rPr lang="ru-RU" altLang="ru-RU" dirty="0">
                <a:latin typeface="Tahoma" pitchFamily="34" charset="0"/>
              </a:rPr>
              <a:t> в </a:t>
            </a:r>
            <a:r>
              <a:rPr lang="ru-RU" altLang="ru-RU" dirty="0" err="1">
                <a:latin typeface="Tahoma" pitchFamily="34" charset="0"/>
              </a:rPr>
              <a:t>Авлиаде</a:t>
            </a:r>
            <a:r>
              <a:rPr lang="ru-RU" altLang="ru-RU" dirty="0">
                <a:latin typeface="Tahoma" pitchFamily="34" charset="0"/>
              </a:rPr>
              <a:t>» Еврипида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23528" y="476672"/>
            <a:ext cx="433082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В русской литературе жанр трагедии представлен в творчестве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А. Сумарокова,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М. Хераскова,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Я. </a:t>
            </a:r>
            <a:r>
              <a:rPr lang="ru-RU" altLang="ru-RU" sz="3200" b="1" dirty="0" err="1">
                <a:latin typeface="Times New Roman" pitchFamily="18" charset="0"/>
                <a:cs typeface="Times New Roman" pitchFamily="18" charset="0"/>
              </a:rPr>
              <a:t>Княжина</a:t>
            </a: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А. Пушкина</a:t>
            </a:r>
          </a:p>
        </p:txBody>
      </p:sp>
      <p:pic>
        <p:nvPicPr>
          <p:cNvPr id="18436" name="Picture 4" descr="122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590800"/>
            <a:ext cx="3175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648200" y="5867400"/>
            <a:ext cx="3581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400" b="1" dirty="0">
                <a:latin typeface="Tahoma" pitchFamily="34" charset="0"/>
              </a:rPr>
              <a:t>О.Ефремов в роли Ивана Грозного, «Борис Годунов», А.Пушкин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51520" y="332656"/>
            <a:ext cx="4104456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Трагедия почти не встречается в чистом виде в драматургии двух столетий. В Х</a:t>
            </a:r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Х веке ее отчасти сменили исторические трагедии, драмы и хроники в стихах: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Л. А. </a:t>
            </a:r>
            <a:r>
              <a:rPr lang="ru-RU" altLang="ru-RU" sz="2800" b="1" dirty="0" err="1">
                <a:latin typeface="Times New Roman" pitchFamily="18" charset="0"/>
                <a:cs typeface="Times New Roman" pitchFamily="18" charset="0"/>
              </a:rPr>
              <a:t>Мейя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А.К.Толстого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А.Н.Островского</a:t>
            </a:r>
          </a:p>
        </p:txBody>
      </p:sp>
      <p:pic>
        <p:nvPicPr>
          <p:cNvPr id="19460" name="Picture 4" descr="100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514600"/>
            <a:ext cx="20955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100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48680"/>
            <a:ext cx="21050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0"/>
            <a:ext cx="9036496" cy="1931987"/>
          </a:xfrm>
        </p:spPr>
        <p:txBody>
          <a:bodyPr>
            <a:noAutofit/>
          </a:bodyPr>
          <a:lstStyle/>
          <a:p>
            <a:r>
              <a:rPr lang="ru-RU" alt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Комедия (греч. – </a:t>
            </a:r>
            <a:r>
              <a:rPr lang="en-US" altLang="ru-RU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comodia</a:t>
            </a:r>
            <a:r>
              <a:rPr lang="en-US" alt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komos</a:t>
            </a:r>
            <a:r>
              <a:rPr lang="en-US" alt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alt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веселая процессия и </a:t>
            </a:r>
            <a:r>
              <a:rPr lang="en-US" alt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ode</a:t>
            </a:r>
            <a:r>
              <a:rPr lang="ru-RU" alt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песня) – жанр драмы, в котором характеры и действие представлены в смешных формах, рассчитаны на создание комического эффекта.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1844824"/>
            <a:ext cx="6948264" cy="4893647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/>
            <a:r>
              <a:rPr lang="ru-RU" altLang="ru-RU" dirty="0">
                <a:latin typeface="Tahoma" pitchFamily="34" charset="0"/>
              </a:rPr>
              <a:t>1. Комедия, как и трагедия, получила литературное оформление в Афинах, где на праздниках Диониса (бога плодородия) издавна звучали песни веселых процессий (</a:t>
            </a:r>
            <a:r>
              <a:rPr lang="ru-RU" altLang="ru-RU" dirty="0" err="1">
                <a:latin typeface="Tahoma" pitchFamily="34" charset="0"/>
              </a:rPr>
              <a:t>комос</a:t>
            </a:r>
            <a:r>
              <a:rPr lang="ru-RU" altLang="ru-RU" dirty="0">
                <a:latin typeface="Tahoma" pitchFamily="34" charset="0"/>
              </a:rPr>
              <a:t>). История сохранила до наших дней три имени великих комедийных поэтов.</a:t>
            </a:r>
          </a:p>
          <a:p>
            <a:pPr marL="342900" indent="-342900" eaLnBrk="1" hangingPunct="1"/>
            <a:r>
              <a:rPr lang="ru-RU" altLang="ru-RU" dirty="0">
                <a:latin typeface="Tahoma" pitchFamily="34" charset="0"/>
              </a:rPr>
              <a:t>	Первого из них, </a:t>
            </a:r>
            <a:r>
              <a:rPr lang="ru-RU" altLang="ru-RU" dirty="0" err="1">
                <a:latin typeface="Tahoma" pitchFamily="34" charset="0"/>
              </a:rPr>
              <a:t>Кратина</a:t>
            </a:r>
            <a:r>
              <a:rPr lang="ru-RU" altLang="ru-RU" dirty="0">
                <a:latin typeface="Tahoma" pitchFamily="34" charset="0"/>
              </a:rPr>
              <a:t>, называли </a:t>
            </a:r>
            <a:r>
              <a:rPr lang="ru-RU" altLang="ru-RU" b="1" dirty="0">
                <a:latin typeface="Tahoma" pitchFamily="34" charset="0"/>
              </a:rPr>
              <a:t>Эсхилом</a:t>
            </a:r>
            <a:r>
              <a:rPr lang="ru-RU" altLang="ru-RU" dirty="0">
                <a:latin typeface="Tahoma" pitchFamily="34" charset="0"/>
              </a:rPr>
              <a:t>. Второй, </a:t>
            </a:r>
            <a:r>
              <a:rPr lang="ru-RU" altLang="ru-RU" b="1" dirty="0" err="1">
                <a:latin typeface="Tahoma" pitchFamily="34" charset="0"/>
              </a:rPr>
              <a:t>Евполид</a:t>
            </a:r>
            <a:r>
              <a:rPr lang="ru-RU" altLang="ru-RU" dirty="0">
                <a:latin typeface="Tahoma" pitchFamily="34" charset="0"/>
              </a:rPr>
              <a:t>, погиб на войне. От комедий </a:t>
            </a:r>
            <a:r>
              <a:rPr lang="ru-RU" altLang="ru-RU" dirty="0" err="1">
                <a:latin typeface="Tahoma" pitchFamily="34" charset="0"/>
              </a:rPr>
              <a:t>Кратина</a:t>
            </a:r>
            <a:r>
              <a:rPr lang="ru-RU" altLang="ru-RU" dirty="0">
                <a:latin typeface="Tahoma" pitchFamily="34" charset="0"/>
              </a:rPr>
              <a:t> и </a:t>
            </a:r>
            <a:r>
              <a:rPr lang="ru-RU" altLang="ru-RU" dirty="0" err="1">
                <a:latin typeface="Tahoma" pitchFamily="34" charset="0"/>
              </a:rPr>
              <a:t>Евполида</a:t>
            </a:r>
            <a:r>
              <a:rPr lang="ru-RU" altLang="ru-RU" dirty="0">
                <a:latin typeface="Tahoma" pitchFamily="34" charset="0"/>
              </a:rPr>
              <a:t> дошли лишь фрагменты.</a:t>
            </a:r>
          </a:p>
          <a:p>
            <a:pPr marL="342900" indent="-342900" eaLnBrk="1" hangingPunct="1"/>
            <a:r>
              <a:rPr lang="ru-RU" altLang="ru-RU" dirty="0">
                <a:latin typeface="Tahoma" pitchFamily="34" charset="0"/>
              </a:rPr>
              <a:t>	Единственный известный нам автор древней комедии – </a:t>
            </a:r>
            <a:r>
              <a:rPr lang="ru-RU" altLang="ru-RU" b="1" dirty="0">
                <a:latin typeface="Tahoma" pitchFamily="34" charset="0"/>
              </a:rPr>
              <a:t>Аристофан</a:t>
            </a:r>
            <a:r>
              <a:rPr lang="ru-RU" altLang="ru-RU" dirty="0">
                <a:latin typeface="Tahoma" pitchFamily="34" charset="0"/>
              </a:rPr>
              <a:t>, из 44 произведений которого сохранились 11.</a:t>
            </a:r>
          </a:p>
        </p:txBody>
      </p:sp>
      <p:pic>
        <p:nvPicPr>
          <p:cNvPr id="20484" name="Picture 4" descr="003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784475"/>
            <a:ext cx="16383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092280" y="4856163"/>
            <a:ext cx="17437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993366"/>
                </a:solidFill>
                <a:latin typeface="Tahoma" pitchFamily="34" charset="0"/>
              </a:rPr>
              <a:t>Аристофан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95536" y="404664"/>
            <a:ext cx="49530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Tahoma" pitchFamily="34" charset="0"/>
              </a:rPr>
              <a:t>2. </a:t>
            </a:r>
            <a:r>
              <a:rPr lang="ru-RU" altLang="ru-RU" sz="2800" dirty="0">
                <a:latin typeface="Tahoma" pitchFamily="34" charset="0"/>
              </a:rPr>
              <a:t>Расцвет комедии как жанра происходит в литературе классицизма, например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latin typeface="Tahoma" pitchFamily="34" charset="0"/>
              </a:rPr>
              <a:t>Ж. – Б. Мольер «Мещанин во дворянстве», «Тартюф»</a:t>
            </a:r>
          </a:p>
        </p:txBody>
      </p:sp>
      <p:pic>
        <p:nvPicPr>
          <p:cNvPr id="21508" name="Picture 4" descr="101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050" y="2667000"/>
            <a:ext cx="27241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101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" y="4038600"/>
            <a:ext cx="19145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100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8113" y="4038600"/>
            <a:ext cx="1741487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172200" y="5610225"/>
            <a:ext cx="2590800" cy="94297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1400" b="1">
                <a:solidFill>
                  <a:srgbClr val="FFFFFF"/>
                </a:solidFill>
                <a:latin typeface="Tahoma" pitchFamily="34" charset="0"/>
              </a:rPr>
              <a:t>Сцена из спектакля «Мещанин во дворянстве», С.Любшин, А.Вертинская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" descr="102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2675" y="4419600"/>
            <a:ext cx="14668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101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438400"/>
            <a:ext cx="14287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079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692696"/>
            <a:ext cx="27241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4343400" y="6019800"/>
            <a:ext cx="2514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solidFill>
                  <a:srgbClr val="FFFFFF"/>
                </a:solidFill>
                <a:latin typeface="Tahoma" pitchFamily="34" charset="0"/>
              </a:rPr>
              <a:t>Сцена из спектакля «Недоросль»</a:t>
            </a:r>
          </a:p>
        </p:txBody>
      </p:sp>
      <p:sp>
        <p:nvSpPr>
          <p:cNvPr id="22535" name="Text Box 3"/>
          <p:cNvSpPr txBox="1">
            <a:spLocks noChangeArrowheads="1"/>
          </p:cNvSpPr>
          <p:nvPr/>
        </p:nvSpPr>
        <p:spPr bwMode="auto">
          <a:xfrm>
            <a:off x="395536" y="620688"/>
            <a:ext cx="36576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3. В русской литературе жанр комедии представлен в творчестве: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Д.И.Фонвизина «Недоросль»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А.С. </a:t>
            </a:r>
            <a:r>
              <a:rPr lang="ru-RU" altLang="ru-RU" sz="2800" dirty="0" err="1">
                <a:latin typeface="Times New Roman" pitchFamily="18" charset="0"/>
                <a:cs typeface="Times New Roman" pitchFamily="18" charset="0"/>
              </a:rPr>
              <a:t>Грибоедова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«Горе от ума»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Н.В. Гоголя «Ревизор»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А.П.Чехова «Вишневый сад»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0" y="4343400"/>
            <a:ext cx="6096000" cy="1470025"/>
          </a:xfrm>
        </p:spPr>
        <p:txBody>
          <a:bodyPr/>
          <a:lstStyle/>
          <a:p>
            <a:pPr algn="r"/>
            <a:r>
              <a:rPr lang="ru-RU" altLang="ru-RU" sz="2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Драма живет только на сцене, </a:t>
            </a:r>
            <a:br>
              <a:rPr lang="ru-RU" altLang="ru-RU" sz="2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 нее она как душа без тела.</a:t>
            </a:r>
            <a:br>
              <a:rPr lang="ru-RU" altLang="ru-RU" sz="2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Н.В.Гоголь</a:t>
            </a:r>
          </a:p>
        </p:txBody>
      </p:sp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755576" y="548680"/>
            <a:ext cx="7992888" cy="29523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Драма </a:t>
            </a:r>
          </a:p>
          <a:p>
            <a:pPr algn="ctr"/>
            <a:r>
              <a: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как род литературы</a:t>
            </a:r>
          </a:p>
        </p:txBody>
      </p:sp>
      <p:pic>
        <p:nvPicPr>
          <p:cNvPr id="5124" name="Picture 4" descr="016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861048"/>
            <a:ext cx="28194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81000" y="304800"/>
            <a:ext cx="822960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/>
            <a:r>
              <a:rPr lang="ru-RU" altLang="ru-RU" sz="3000" dirty="0">
                <a:latin typeface="Arial" charset="0"/>
              </a:rPr>
              <a:t>Драма ( греч. </a:t>
            </a:r>
            <a:r>
              <a:rPr lang="en-US" altLang="ru-RU" sz="3000" dirty="0">
                <a:latin typeface="Arial" charset="0"/>
              </a:rPr>
              <a:t>– drama, </a:t>
            </a:r>
            <a:r>
              <a:rPr lang="ru-RU" altLang="ru-RU" sz="3000" dirty="0">
                <a:latin typeface="Arial" charset="0"/>
              </a:rPr>
              <a:t>букв. </a:t>
            </a:r>
            <a:r>
              <a:rPr lang="en-US" altLang="ru-RU" sz="3000" dirty="0">
                <a:latin typeface="Arial" charset="0"/>
              </a:rPr>
              <a:t>– </a:t>
            </a:r>
            <a:r>
              <a:rPr lang="ru-RU" altLang="ru-RU" sz="3000" dirty="0">
                <a:latin typeface="Arial" charset="0"/>
              </a:rPr>
              <a:t>действие) –пьеса с острым конфликтом, который, в отличие от трагического, в большей мере обращен к сфере частной жизни человека.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07504" y="2438400"/>
            <a:ext cx="3960440" cy="3785652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Tahoma" pitchFamily="34" charset="0"/>
              </a:rPr>
              <a:t>2. В русской литературе жанр драмы представлен в творчестве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Tahoma" pitchFamily="34" charset="0"/>
              </a:rPr>
              <a:t>М.Ю. Лермонтова «Маскарад»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Tahoma" pitchFamily="34" charset="0"/>
              </a:rPr>
              <a:t>А.Н.Островского «Гроза»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Tahoma" pitchFamily="34" charset="0"/>
              </a:rPr>
              <a:t>А.П.Чехова «Три сестры»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Tahoma" pitchFamily="34" charset="0"/>
              </a:rPr>
              <a:t>М.Горький «На дне»</a:t>
            </a:r>
          </a:p>
        </p:txBody>
      </p:sp>
      <p:pic>
        <p:nvPicPr>
          <p:cNvPr id="23556" name="Picture 4" descr="100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2363" y="2362200"/>
            <a:ext cx="141446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102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750" y="2362200"/>
            <a:ext cx="14303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101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0538" y="2362200"/>
            <a:ext cx="141446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 descr="103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72363" y="4552950"/>
            <a:ext cx="1427162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 descr="1036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7838" y="4552950"/>
            <a:ext cx="1427162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1030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72163" y="4552950"/>
            <a:ext cx="1427162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5943600" y="3886200"/>
            <a:ext cx="129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ahoma" pitchFamily="34" charset="0"/>
              </a:rPr>
              <a:t>Катерина, «Гроза»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7543800" y="3962400"/>
            <a:ext cx="1295400" cy="5175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solidFill>
                  <a:srgbClr val="FFFFFF"/>
                </a:solidFill>
                <a:latin typeface="Tahoma" pitchFamily="34" charset="0"/>
              </a:rPr>
              <a:t>Наташа, «На дне»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4343400" y="3886200"/>
            <a:ext cx="1371600" cy="5175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solidFill>
                  <a:srgbClr val="FFFFFF"/>
                </a:solidFill>
                <a:latin typeface="Tahoma" pitchFamily="34" charset="0"/>
              </a:rPr>
              <a:t>Арбенин, «Маскарад»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931987"/>
          </a:xfrm>
        </p:spPr>
        <p:txBody>
          <a:bodyPr>
            <a:normAutofit fontScale="90000"/>
          </a:bodyPr>
          <a:lstStyle/>
          <a:p>
            <a:r>
              <a:rPr lang="ru-RU" altLang="ru-RU" sz="3000" dirty="0">
                <a:solidFill>
                  <a:schemeClr val="tx1"/>
                </a:solidFill>
              </a:rPr>
              <a:t>Драма ( греч. </a:t>
            </a:r>
            <a:r>
              <a:rPr lang="en-US" altLang="ru-RU" sz="3000" dirty="0">
                <a:solidFill>
                  <a:schemeClr val="tx1"/>
                </a:solidFill>
              </a:rPr>
              <a:t>– drama, </a:t>
            </a:r>
            <a:r>
              <a:rPr lang="ru-RU" altLang="ru-RU" sz="3000" dirty="0">
                <a:solidFill>
                  <a:schemeClr val="tx1"/>
                </a:solidFill>
              </a:rPr>
              <a:t>букв. </a:t>
            </a:r>
            <a:r>
              <a:rPr lang="en-US" altLang="ru-RU" sz="3000" dirty="0">
                <a:solidFill>
                  <a:schemeClr val="tx1"/>
                </a:solidFill>
              </a:rPr>
              <a:t>– </a:t>
            </a:r>
            <a:r>
              <a:rPr lang="ru-RU" altLang="ru-RU" sz="3000" dirty="0">
                <a:solidFill>
                  <a:schemeClr val="tx1"/>
                </a:solidFill>
              </a:rPr>
              <a:t>действие) –пьеса с острым конфликтом, который, в отличие от трагического, в большей мере обращен к сфере частной жизни человека.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81000" y="243840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  <a:latin typeface="Tahoma" pitchFamily="34" charset="0"/>
              </a:rPr>
              <a:t>1. Как самостоятельный жанр драма сложилась в Х</a:t>
            </a:r>
            <a:r>
              <a:rPr lang="en-US" altLang="ru-RU">
                <a:solidFill>
                  <a:schemeClr val="bg1"/>
                </a:solidFill>
                <a:latin typeface="Tahoma" pitchFamily="34" charset="0"/>
              </a:rPr>
              <a:t>VIII</a:t>
            </a:r>
            <a:r>
              <a:rPr lang="ru-RU" altLang="ru-RU">
                <a:solidFill>
                  <a:schemeClr val="bg1"/>
                </a:solidFill>
                <a:latin typeface="Tahoma" pitchFamily="34" charset="0"/>
              </a:rPr>
              <a:t> веке у просветителей (мещанская драма во Франции и Германии). </a:t>
            </a: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2819400" y="3200400"/>
            <a:ext cx="3124200" cy="1371600"/>
          </a:xfrm>
          <a:prstGeom prst="ellipse">
            <a:avLst/>
          </a:prstGeom>
          <a:noFill/>
          <a:ln w="63500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228600" y="4495800"/>
            <a:ext cx="3124200" cy="1371600"/>
          </a:xfrm>
          <a:prstGeom prst="ellipse">
            <a:avLst/>
          </a:prstGeom>
          <a:noFill/>
          <a:ln w="63500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2895600" y="5334000"/>
            <a:ext cx="3124200" cy="1371600"/>
          </a:xfrm>
          <a:prstGeom prst="ellipse">
            <a:avLst/>
          </a:prstGeom>
          <a:noFill/>
          <a:ln w="63500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5791200" y="4648200"/>
            <a:ext cx="3124200" cy="1371600"/>
          </a:xfrm>
          <a:prstGeom prst="ellipse">
            <a:avLst/>
          </a:prstGeom>
          <a:noFill/>
          <a:ln w="63500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048000" y="36576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993366"/>
                </a:solidFill>
                <a:latin typeface="Tahoma" pitchFamily="34" charset="0"/>
              </a:rPr>
              <a:t>Жанры драмы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762000" y="4953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993366"/>
                </a:solidFill>
                <a:latin typeface="Tahoma" pitchFamily="34" charset="0"/>
              </a:rPr>
              <a:t>Трагедия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6324600" y="5029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993366"/>
                </a:solidFill>
                <a:latin typeface="Tahoma" pitchFamily="34" charset="0"/>
              </a:rPr>
              <a:t>Комедия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429000" y="5791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993366"/>
                </a:solidFill>
                <a:latin typeface="Tahoma" pitchFamily="34" charset="0"/>
              </a:rPr>
              <a:t>Драма</a:t>
            </a: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1828800" y="3810000"/>
            <a:ext cx="914400" cy="609600"/>
          </a:xfrm>
          <a:prstGeom prst="line">
            <a:avLst/>
          </a:prstGeom>
          <a:noFill/>
          <a:ln w="63500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4419600" y="4648200"/>
            <a:ext cx="0" cy="685800"/>
          </a:xfrm>
          <a:prstGeom prst="line">
            <a:avLst/>
          </a:prstGeom>
          <a:noFill/>
          <a:ln w="63500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6019800" y="3886200"/>
            <a:ext cx="1143000" cy="685800"/>
          </a:xfrm>
          <a:prstGeom prst="line">
            <a:avLst/>
          </a:prstGeom>
          <a:noFill/>
          <a:ln w="63500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  <p:bldP spid="27657" grpId="0"/>
      <p:bldP spid="27658" grpId="0"/>
      <p:bldP spid="27659" grpId="0"/>
      <p:bldP spid="27660" grpId="0" animBg="1"/>
      <p:bldP spid="27661" grpId="0" animBg="1"/>
      <p:bldP spid="276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645024"/>
            <a:ext cx="7991780" cy="2027018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Новаторство              </a:t>
            </a:r>
          </a:p>
          <a:p>
            <a:pPr algn="ctr"/>
            <a:r>
              <a:rPr lang="ru-RU" sz="4400" dirty="0">
                <a:solidFill>
                  <a:schemeClr val="tx1"/>
                </a:solidFill>
              </a:rPr>
              <a:t>А.Н. Островского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96944" cy="2785173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br>
              <a:rPr lang="ru-RU" sz="4400" dirty="0"/>
            </a:br>
            <a:r>
              <a:rPr lang="ru-RU" sz="4400" dirty="0"/>
              <a:t>Общая характеристика русской драмы </a:t>
            </a:r>
            <a:r>
              <a:rPr lang="en-US" sz="4400" dirty="0"/>
              <a:t>XIX </a:t>
            </a:r>
            <a:r>
              <a:rPr lang="ru-RU" sz="4400" dirty="0"/>
              <a:t>века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124744"/>
            <a:ext cx="8280920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/>
              <a:t>Среди пьес первой половине </a:t>
            </a:r>
            <a:r>
              <a:rPr lang="en-US" sz="3600" dirty="0"/>
              <a:t>XIX</a:t>
            </a:r>
            <a:r>
              <a:rPr lang="ru-RU" sz="3600" dirty="0"/>
              <a:t> века особенно выделяются такие шедевры реалистической драматургии, как </a:t>
            </a:r>
            <a:r>
              <a:rPr lang="ru-RU" sz="3600" i="1" dirty="0"/>
              <a:t>«Горе от ума» Грибоедова, </a:t>
            </a:r>
          </a:p>
          <a:p>
            <a:pPr algn="ctr"/>
            <a:r>
              <a:rPr lang="ru-RU" sz="3600" i="1" dirty="0"/>
              <a:t>«Борис Годунов» и «маленькие трагедии» Пушкина, </a:t>
            </a:r>
          </a:p>
          <a:p>
            <a:pPr algn="ctr"/>
            <a:r>
              <a:rPr lang="ru-RU" sz="3600" i="1" dirty="0"/>
              <a:t>«Ревизор» и «Женитьба» Гоголя.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88640"/>
            <a:ext cx="8501122" cy="65556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/>
              <a:t>Выдающиеся реалистические пьесы </a:t>
            </a:r>
            <a:r>
              <a:rPr lang="ru-RU" sz="2800" i="1" dirty="0"/>
              <a:t>Грибоедова, Пушкина и Гоголя </a:t>
            </a:r>
            <a:r>
              <a:rPr lang="ru-RU" sz="2800" dirty="0"/>
              <a:t>отчетливо намечали </a:t>
            </a:r>
            <a:r>
              <a:rPr lang="ru-RU" sz="2800" b="1" i="1" u="sng" dirty="0"/>
              <a:t>новаторские тенденции отечественной драматургии. </a:t>
            </a:r>
          </a:p>
          <a:p>
            <a:pPr algn="ctr"/>
            <a:r>
              <a:rPr lang="ru-RU" sz="2800" b="1" dirty="0"/>
              <a:t>Они заключались: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/>
              <a:t> в актуально-злободневной социальной тематике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/>
              <a:t>в ярко выраженном общественном и даже общественно-политическом пафосе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/>
              <a:t> в отходе от традиционной любовно-бытовой завязки, определяющей все  развитие действия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/>
              <a:t>в нарушении сюжетно-композиционных канонов комедии и драмы интриги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/>
              <a:t>в установке на разработку типических и в то же время индивидуальных характеров, тесно связанных с социальной средой.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0928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dirty="0"/>
              <a:t>Ко времени появления </a:t>
            </a:r>
            <a:r>
              <a:rPr lang="ru-RU" sz="2600" i="1" dirty="0"/>
              <a:t>Островского</a:t>
            </a:r>
            <a:r>
              <a:rPr lang="ru-RU" sz="2600" dirty="0"/>
              <a:t> русская  прогрессивная драматургия уже располагала </a:t>
            </a:r>
            <a:r>
              <a:rPr lang="ru-RU" sz="2600" u="sng" dirty="0"/>
              <a:t>шедеврами мирового уровня</a:t>
            </a:r>
            <a:r>
              <a:rPr lang="ru-RU" sz="2600" dirty="0"/>
              <a:t>. Но эти произведения были еще до крайности малочисленными, а поэтому и не определяли лицо тогдашнего театрального репертуара.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5165229"/>
            <a:ext cx="9144000" cy="16927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dirty="0"/>
              <a:t>Большая часть произведений, которые играли на сцене, составляли переводы и переделки западноевропейских пьес, а также сценические опыты отечественных писателей.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13850" r="2951" b="18146"/>
          <a:stretch/>
        </p:blipFill>
        <p:spPr>
          <a:xfrm>
            <a:off x="323528" y="2276872"/>
            <a:ext cx="532606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724128" y="3212976"/>
            <a:ext cx="3024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Александрийский театр </a:t>
            </a:r>
            <a:endParaRPr lang="ru-RU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6927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dirty="0"/>
              <a:t>После поражения декабристов в театральном репертуаре на первый план выдвигается водевиль, уже давно утерявший свою социальную остроту и превратившийся в легкую, бездумную, </a:t>
            </a:r>
            <a:r>
              <a:rPr lang="ru-RU" sz="2600" dirty="0" err="1"/>
              <a:t>остроэффектную</a:t>
            </a:r>
            <a:r>
              <a:rPr lang="ru-RU" sz="2600" dirty="0"/>
              <a:t> комедию.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060848"/>
            <a:ext cx="8568952" cy="44935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600" dirty="0"/>
              <a:t>Сцена театров заполнилась плоскими, наспех сшитыми произведениями, в которых главное место занимали: 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/>
              <a:t>флирт 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/>
              <a:t>фарсовые сцены 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/>
              <a:t>анекдот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/>
              <a:t>ошибка  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/>
              <a:t>случайность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/>
              <a:t>неожиданность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/>
              <a:t>путаница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/>
              <a:t>переодевание  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err="1"/>
              <a:t>прятание</a:t>
            </a:r>
            <a:endParaRPr lang="ru-RU" sz="26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00"/>
          <a:stretch/>
        </p:blipFill>
        <p:spPr>
          <a:xfrm>
            <a:off x="3491880" y="3284984"/>
            <a:ext cx="4569869" cy="3004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556792"/>
            <a:ext cx="8103274" cy="20928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600" dirty="0"/>
              <a:t>Утверждению в театре реалистической и национальной самобытности особенно много содействовали гоголевские принципы. Ярчайшим выразителем этих принципов в области  драматургии и явился </a:t>
            </a:r>
            <a:r>
              <a:rPr lang="ru-RU" sz="2600" b="1" i="1" dirty="0"/>
              <a:t>Островский</a:t>
            </a:r>
            <a:r>
              <a:rPr lang="ru-RU" sz="2600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6632"/>
            <a:ext cx="8064896" cy="12926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600" dirty="0"/>
              <a:t>В </a:t>
            </a:r>
            <a:r>
              <a:rPr lang="ru-RU" sz="2600" dirty="0" err="1"/>
              <a:t>постдекабристскую</a:t>
            </a:r>
            <a:r>
              <a:rPr lang="ru-RU" sz="2600" dirty="0"/>
              <a:t> пору в театральном репертуаре наряду с водевилем огромной популярностью пользовалась </a:t>
            </a:r>
            <a:r>
              <a:rPr lang="ru-RU" sz="2600" i="1" u="sng" dirty="0"/>
              <a:t>мелодрама</a:t>
            </a:r>
            <a:r>
              <a:rPr lang="ru-RU" sz="2600" dirty="0"/>
              <a:t>.</a:t>
            </a: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573016"/>
            <a:ext cx="5062225" cy="3284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251520" y="3789040"/>
            <a:ext cx="241176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Островский А. Н. с артистами Малого театра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Rectangle 6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258175" cy="16192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chemeClr val="tx1"/>
                </a:solidFill>
              </a:rPr>
              <a:t>Особенности</a:t>
            </a:r>
            <a:br>
              <a:rPr lang="ru-RU" sz="3600" b="1" dirty="0">
                <a:solidFill>
                  <a:schemeClr val="tx1"/>
                </a:solidFill>
              </a:rPr>
            </a:br>
            <a:r>
              <a:rPr lang="ru-RU" sz="3600" b="1" dirty="0">
                <a:solidFill>
                  <a:schemeClr val="tx1"/>
                </a:solidFill>
              </a:rPr>
              <a:t>драматургии А.Н.Островского</a:t>
            </a:r>
            <a:br>
              <a:rPr lang="en-US" sz="2400" b="1" dirty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6" descr="Изображение0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308807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-684584" y="5301208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Александр Николаевич </a:t>
            </a:r>
          </a:p>
          <a:p>
            <a:pPr algn="ctr"/>
            <a:r>
              <a:rPr lang="ru-RU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Островский</a:t>
            </a:r>
            <a:br>
              <a:rPr lang="ru-RU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</a:br>
            <a:r>
              <a:rPr lang="ru-RU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31 марта 1823 - 2 июня 1886</a:t>
            </a:r>
            <a:endParaRPr lang="ru-R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788024" y="1196752"/>
            <a:ext cx="4053780" cy="5472608"/>
          </a:xfrm>
          <a:prstGeom prst="rect">
            <a:avLst/>
          </a:prstGeom>
          <a:solidFill>
            <a:srgbClr val="CCECFF"/>
          </a:solidFill>
        </p:spPr>
        <p:txBody>
          <a:bodyPr vert="horz">
            <a:normAutofit/>
          </a:bodyPr>
          <a:lstStyle/>
          <a:p>
            <a:pPr marL="0" marR="0" lvl="0" indent="452438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Моя задача – служить русскому драматическому искусству. Другие искусства имеют школы, академии, высокое покровительство, меценатов…</a:t>
            </a:r>
            <a:r>
              <a:rPr kumimoji="0" lang="ru-RU" b="1" i="1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русского</a:t>
            </a:r>
            <a:r>
              <a:rPr kumimoji="0" lang="ru-RU" b="1" i="1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драматического искусства  один только я . Я всё: и академия, и  меценат, и защита.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А.Н. Островский</a:t>
            </a:r>
          </a:p>
        </p:txBody>
      </p:sp>
    </p:spTree>
  </p:cSld>
  <p:clrMapOvr>
    <a:masterClrMapping/>
  </p:clrMapOvr>
  <p:transition spd="slow" advClick="0" advTm="7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16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/>
      <p:bldP spid="7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874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>
                <a:solidFill>
                  <a:schemeClr val="tx1"/>
                </a:solidFill>
              </a:rPr>
              <a:t>Русская драматургия до Островского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00212"/>
            <a:ext cx="8229600" cy="4969147"/>
          </a:xfrm>
        </p:spPr>
        <p:txBody>
          <a:bodyPr>
            <a:normAutofit lnSpcReduction="10000"/>
          </a:bodyPr>
          <a:lstStyle/>
          <a:p>
            <a:pPr lvl="1" eaLnBrk="1" hangingPunct="1">
              <a:buFont typeface="Wingdings" pitchFamily="2" charset="2"/>
              <a:buNone/>
              <a:defRPr/>
            </a:pPr>
            <a:r>
              <a:rPr lang="ru-RU" dirty="0"/>
              <a:t>  </a:t>
            </a:r>
            <a:r>
              <a:rPr lang="ru-RU" sz="3200" dirty="0"/>
              <a:t>«Драматическая русская литература представляет собою странное зрелище. У нас есть комедия Фонвизина, «Горе от ума» </a:t>
            </a:r>
            <a:r>
              <a:rPr lang="ru-RU" sz="3200" dirty="0" err="1"/>
              <a:t>Грибоедова</a:t>
            </a:r>
            <a:r>
              <a:rPr lang="ru-RU" sz="3200" dirty="0"/>
              <a:t>, «Ревизор» и «Женитьба» Гоголя – и, кроме них, нет ничего, решительно ничего хоть сколько-нибудь замечательного, даже сколько-нибудь сносного».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endParaRPr lang="ru-RU" sz="3200" dirty="0"/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sz="3200" dirty="0"/>
              <a:t>В.Г.Белинский, 1845 г.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8784976" cy="1855787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 литературы – устойчивый (типологический) принцип оформления образного мира литературного произведения, определяющий характер его восприятия</a:t>
            </a:r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2819400" y="2438400"/>
            <a:ext cx="3124200" cy="1371600"/>
          </a:xfrm>
          <a:prstGeom prst="ellipse">
            <a:avLst/>
          </a:prstGeom>
          <a:noFill/>
          <a:ln w="63500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228600" y="4191000"/>
            <a:ext cx="3124200" cy="1371600"/>
          </a:xfrm>
          <a:prstGeom prst="ellipse">
            <a:avLst/>
          </a:prstGeom>
          <a:noFill/>
          <a:ln w="63500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2895600" y="5181600"/>
            <a:ext cx="3124200" cy="1371600"/>
          </a:xfrm>
          <a:prstGeom prst="ellipse">
            <a:avLst/>
          </a:prstGeom>
          <a:noFill/>
          <a:ln w="63500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5791200" y="4267200"/>
            <a:ext cx="3124200" cy="1371600"/>
          </a:xfrm>
          <a:prstGeom prst="ellipse">
            <a:avLst/>
          </a:prstGeom>
          <a:noFill/>
          <a:ln w="63500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843808" y="2420888"/>
            <a:ext cx="30872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>
                <a:latin typeface="Tahoma" pitchFamily="34" charset="0"/>
              </a:rPr>
              <a:t>Роды литературы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17538" y="4564063"/>
            <a:ext cx="2057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4000" b="1" dirty="0">
                <a:latin typeface="Tahoma" pitchFamily="34" charset="0"/>
              </a:rPr>
              <a:t>Эпос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372200" y="4509120"/>
            <a:ext cx="2057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4000" b="1" dirty="0">
                <a:latin typeface="Tahoma" pitchFamily="34" charset="0"/>
              </a:rPr>
              <a:t>Драма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275856" y="5445224"/>
            <a:ext cx="22867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4000" b="1" dirty="0">
                <a:latin typeface="Tahoma" pitchFamily="34" charset="0"/>
              </a:rPr>
              <a:t>Лирика</a:t>
            </a: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2667000" y="3733800"/>
            <a:ext cx="914400" cy="609600"/>
          </a:xfrm>
          <a:prstGeom prst="line">
            <a:avLst/>
          </a:prstGeom>
          <a:noFill/>
          <a:ln w="63500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4419600" y="3810000"/>
            <a:ext cx="0" cy="1371600"/>
          </a:xfrm>
          <a:prstGeom prst="line">
            <a:avLst/>
          </a:prstGeom>
          <a:noFill/>
          <a:ln w="63500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5257800" y="3733800"/>
            <a:ext cx="1143000" cy="685800"/>
          </a:xfrm>
          <a:prstGeom prst="line">
            <a:avLst/>
          </a:prstGeom>
          <a:noFill/>
          <a:ln w="63500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/>
      <p:bldP spid="9225" grpId="0"/>
      <p:bldP spid="9226" grpId="0"/>
      <p:bldP spid="9227" grpId="0" animBg="1"/>
      <p:bldP spid="9228" grpId="0" animBg="1"/>
      <p:bldP spid="92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229600" cy="864096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chemeClr val="tx1"/>
                </a:solidFill>
              </a:rPr>
              <a:t>Период раннего творчества</a:t>
            </a:r>
          </a:p>
        </p:txBody>
      </p:sp>
      <p:sp>
        <p:nvSpPr>
          <p:cNvPr id="13320" name="Rectangle 8"/>
          <p:cNvSpPr>
            <a:spLocks noGrp="1" noChangeArrowheads="1"/>
          </p:cNvSpPr>
          <p:nvPr>
            <p:ph sz="quarter" idx="1"/>
          </p:nvPr>
        </p:nvSpPr>
        <p:spPr>
          <a:xfrm>
            <a:off x="3275856" y="836712"/>
            <a:ext cx="5868144" cy="4937125"/>
          </a:xfrm>
        </p:spPr>
        <p:txBody>
          <a:bodyPr>
            <a:noAutofit/>
          </a:bodyPr>
          <a:lstStyle/>
          <a:p>
            <a:pPr marL="7938" lvl="1" indent="-7938" eaLnBrk="1" hangingPunct="1">
              <a:defRPr/>
            </a:pPr>
            <a:r>
              <a:rPr lang="ru-RU" sz="2600" dirty="0"/>
              <a:t>Изображение патриархального быта, близкого к допетровскому времени.</a:t>
            </a:r>
          </a:p>
          <a:p>
            <a:pPr marL="7938" lvl="1" indent="-7938" eaLnBrk="1" hangingPunct="1">
              <a:defRPr/>
            </a:pPr>
            <a:r>
              <a:rPr lang="ru-RU" sz="2600" dirty="0"/>
              <a:t>Социальные стороны жизни рассматриваются через призму нравственности.</a:t>
            </a:r>
          </a:p>
          <a:p>
            <a:pPr marL="7938" lvl="1" indent="-7938" eaLnBrk="1" hangingPunct="1">
              <a:defRPr/>
            </a:pPr>
            <a:r>
              <a:rPr lang="ru-RU" sz="2600" dirty="0"/>
              <a:t>В центре действия – семейно-бытовые конфликты.</a:t>
            </a:r>
          </a:p>
          <a:p>
            <a:pPr marL="7938" lvl="1" indent="-7938" eaLnBrk="1" hangingPunct="1">
              <a:defRPr/>
            </a:pPr>
            <a:r>
              <a:rPr lang="ru-RU" sz="2600" dirty="0"/>
              <a:t>Умение через бытовые и семейные факты раскрыть характеры персонажей, выявить причины, повлиявшие на их формирование.</a:t>
            </a:r>
          </a:p>
          <a:p>
            <a:pPr marL="7938" lvl="1" indent="-7938" eaLnBrk="1" hangingPunct="1">
              <a:defRPr/>
            </a:pPr>
            <a:r>
              <a:rPr lang="ru-RU" sz="2600" dirty="0"/>
              <a:t>Отсутствие героя-интеллигента, «лишнего человека».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51520" y="5445224"/>
            <a:ext cx="3311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Свои люди – сочтемся!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23810" r="9524"/>
          <a:stretch>
            <a:fillRect/>
          </a:stretch>
        </p:blipFill>
        <p:spPr>
          <a:xfrm>
            <a:off x="251520" y="836712"/>
            <a:ext cx="3024336" cy="4209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20" grpId="0" build="p"/>
      <p:bldP spid="133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8741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chemeClr val="tx1"/>
                </a:solidFill>
              </a:rPr>
              <a:t>Реакция на </a:t>
            </a:r>
            <a:r>
              <a:rPr lang="ru-RU" sz="4000" b="1" dirty="0" err="1">
                <a:solidFill>
                  <a:schemeClr val="tx1"/>
                </a:solidFill>
              </a:rPr>
              <a:t>послереформенные</a:t>
            </a:r>
            <a:r>
              <a:rPr lang="ru-RU" sz="4000" b="1" dirty="0">
                <a:solidFill>
                  <a:schemeClr val="tx1"/>
                </a:solidFill>
              </a:rPr>
              <a:t> перемены в обществе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259632" y="5229200"/>
            <a:ext cx="5904656" cy="14398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dirty="0"/>
              <a:t>Изображение нового типа буржуазии.</a:t>
            </a:r>
          </a:p>
          <a:p>
            <a:pPr eaLnBrk="1" hangingPunct="1">
              <a:defRPr/>
            </a:pPr>
            <a:r>
              <a:rPr lang="ru-RU" sz="2800" dirty="0"/>
              <a:t>Показ перерождения дворянства.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339752" y="4293096"/>
            <a:ext cx="36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/>
              <a:t>Бесприданница</a:t>
            </a:r>
          </a:p>
        </p:txBody>
      </p:sp>
      <p:pic>
        <p:nvPicPr>
          <p:cNvPr id="6" name="Picture 7" descr="Изображение 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47664" y="1340768"/>
            <a:ext cx="4681537" cy="267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  <p:bldP spid="225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88640"/>
            <a:ext cx="5457800" cy="79208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Пьесы Островского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275040" cy="5257800"/>
          </a:xfrm>
        </p:spPr>
        <p:txBody>
          <a:bodyPr>
            <a:normAutofit fontScale="77500" lnSpcReduction="20000"/>
          </a:bodyPr>
          <a:lstStyle/>
          <a:p>
            <a:pPr marL="0" indent="33338">
              <a:buNone/>
            </a:pPr>
            <a:r>
              <a:rPr lang="ru-RU" sz="3300" dirty="0"/>
              <a:t>«Бедная невеста», «В чужом пиру похмелье», «Лес», «Не всё коту масленица», «Горячее сердце», «Женитьба </a:t>
            </a:r>
            <a:r>
              <a:rPr lang="ru-RU" sz="3300" dirty="0" err="1"/>
              <a:t>Бальзаминова</a:t>
            </a:r>
            <a:r>
              <a:rPr lang="ru-RU" sz="3300" dirty="0"/>
              <a:t>», «Гроза», «Бесприданница», «Таланты и поклонники», «Бедность не порок», </a:t>
            </a:r>
          </a:p>
          <a:p>
            <a:pPr marL="0" indent="33338">
              <a:buNone/>
            </a:pPr>
            <a:r>
              <a:rPr lang="ru-RU" sz="3300" dirty="0"/>
              <a:t>«Без вины виноватые», «На всякого мудреца довольно простоты», «Не в свои сани не садись», «Свои люди – сочтёмся», «Светит, но не греет», «На бойком месте»,  «Последняя жертва», «Поздняя любовь», «Дикарка», «Не было гроша, да вдруг алтын» – </a:t>
            </a:r>
            <a:r>
              <a:rPr lang="ru-RU" sz="3300" b="1" dirty="0">
                <a:solidFill>
                  <a:srgbClr val="C00000"/>
                </a:solidFill>
              </a:rPr>
              <a:t>всего 58 пьес и 3 переводных, а так же стихи и проза.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8" descr="Изображение 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12160" y="548680"/>
            <a:ext cx="2793107" cy="4002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052736"/>
            <a:ext cx="8357419" cy="31273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tx1"/>
                </a:solidFill>
              </a:rPr>
              <a:t>Новаторство Островского-драматурга проявилось как в содержании, так и в форме произведений: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628800"/>
            <a:ext cx="8712968" cy="46831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dirty="0"/>
              <a:t>Нарушил традиционные правила, по которым создавались в России комедии, драмы, трагедии.</a:t>
            </a:r>
          </a:p>
          <a:p>
            <a:pPr eaLnBrk="1" hangingPunct="1">
              <a:defRPr/>
            </a:pPr>
            <a:r>
              <a:rPr lang="ru-RU" sz="2800" dirty="0"/>
              <a:t>Объединил в пьесах комическое и драматическое.</a:t>
            </a:r>
          </a:p>
          <a:p>
            <a:pPr eaLnBrk="1" hangingPunct="1">
              <a:defRPr/>
            </a:pPr>
            <a:r>
              <a:rPr lang="ru-RU" sz="2800" dirty="0"/>
              <a:t>Внес эпическую широту в показ социальных обстоятельств, в которых действуют герои.</a:t>
            </a:r>
          </a:p>
          <a:p>
            <a:pPr eaLnBrk="1" hangingPunct="1">
              <a:defRPr/>
            </a:pPr>
            <a:r>
              <a:rPr lang="ru-RU" sz="2800" dirty="0"/>
              <a:t>Соединил внешние реалии с психологическим состоянием персонажей.</a:t>
            </a:r>
          </a:p>
          <a:p>
            <a:pPr eaLnBrk="1" hangingPunct="1">
              <a:defRPr/>
            </a:pPr>
            <a:r>
              <a:rPr lang="ru-RU" sz="2800" dirty="0"/>
              <a:t>Обогатил пьесы использованием средств романтики, символики, фантастики.</a:t>
            </a:r>
          </a:p>
          <a:p>
            <a:pPr eaLnBrk="1" hangingPunct="1">
              <a:defRPr/>
            </a:pPr>
            <a:r>
              <a:rPr lang="ru-RU" sz="2800" dirty="0"/>
              <a:t>Использовал гиперболу, гротеск, шарж.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3079" y="188640"/>
            <a:ext cx="8880921" cy="1400175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Драма – одни из основных родов литературы, возникший для постановки его произведений в театре.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08038" y="1889125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chemeClr val="bg1"/>
                </a:solidFill>
                <a:latin typeface="Tahoma" pitchFamily="34" charset="0"/>
              </a:rPr>
              <a:t>Отличительные особенности драмы: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23528" y="1484784"/>
            <a:ext cx="8229600" cy="138499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dirty="0">
                <a:latin typeface="Tahoma" pitchFamily="34" charset="0"/>
              </a:rPr>
              <a:t>Авторская речь играет здесь в основном вспомогательную роль: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ru-RU" altLang="ru-RU" dirty="0">
                <a:latin typeface="Tahoma" pitchFamily="34" charset="0"/>
              </a:rPr>
              <a:t>А) заглавие пьесы;</a:t>
            </a:r>
          </a:p>
        </p:txBody>
      </p:sp>
      <p:pic>
        <p:nvPicPr>
          <p:cNvPr id="8197" name="Picture 5" descr="001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37159">
            <a:off x="990600" y="3200400"/>
            <a:ext cx="2132013" cy="3352800"/>
          </a:xfrm>
          <a:prstGeom prst="rect">
            <a:avLst/>
          </a:prstGeom>
          <a:noFill/>
          <a:ln w="25400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8198" name="Picture 6" descr="034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09868">
            <a:off x="6096000" y="3187700"/>
            <a:ext cx="2171700" cy="3365500"/>
          </a:xfrm>
          <a:prstGeom prst="rect">
            <a:avLst/>
          </a:prstGeom>
          <a:noFill/>
          <a:ln w="25400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8199" name="Picture 7" descr="065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971800"/>
            <a:ext cx="2184400" cy="3352800"/>
          </a:xfrm>
          <a:prstGeom prst="rect">
            <a:avLst/>
          </a:prstGeom>
          <a:noFill/>
          <a:ln w="25400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5570682">
            <a:off x="1736725" y="3883026"/>
            <a:ext cx="3519487" cy="2246312"/>
          </a:xfrm>
          <a:prstGeom prst="rect">
            <a:avLst/>
          </a:prstGeom>
          <a:noFill/>
          <a:ln w="25400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634326">
            <a:off x="4496594" y="3658394"/>
            <a:ext cx="3517900" cy="2424112"/>
          </a:xfrm>
          <a:prstGeom prst="rect">
            <a:avLst/>
          </a:prstGeom>
          <a:noFill/>
          <a:ln w="25400">
            <a:solidFill>
              <a:srgbClr val="9933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8229600" cy="561975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chemeClr val="tx1"/>
                </a:solidFill>
              </a:rPr>
              <a:t>Отличительные особенности драмы: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95536" y="620688"/>
            <a:ext cx="8382000" cy="156966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Tahoma" pitchFamily="34" charset="0"/>
              </a:rPr>
              <a:t>Б) так называемая «афиша» - список действующих лиц, иногда с кратчайшими характеристиками и обозначением каких-то отношений для введения зрителя в курс дела;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23528" y="2276872"/>
            <a:ext cx="3672408" cy="4401205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400" b="1" dirty="0">
                <a:latin typeface="Tahoma" pitchFamily="34" charset="0"/>
              </a:rPr>
              <a:t>Фонвизин</a:t>
            </a:r>
            <a:r>
              <a:rPr lang="en-US" altLang="ru-RU" sz="1400" b="1" dirty="0">
                <a:latin typeface="Tahoma" pitchFamily="34" charset="0"/>
              </a:rPr>
              <a:t>-</a:t>
            </a:r>
            <a:r>
              <a:rPr lang="ru-RU" altLang="ru-RU" sz="1400" b="1" dirty="0">
                <a:latin typeface="Tahoma" pitchFamily="34" charset="0"/>
              </a:rPr>
              <a:t>НЕДОРОСЛЬ</a:t>
            </a:r>
          </a:p>
          <a:p>
            <a:pPr algn="ctr" eaLnBrk="1" hangingPunct="1"/>
            <a:r>
              <a:rPr lang="ru-RU" altLang="ru-RU" sz="1400" b="1" dirty="0">
                <a:latin typeface="Tahoma" pitchFamily="34" charset="0"/>
              </a:rPr>
              <a:t>КОМЕДИЯ В ПЯТИ ДЕЙСТВИЯХ</a:t>
            </a:r>
          </a:p>
          <a:p>
            <a:pPr algn="ctr" eaLnBrk="1" hangingPunct="1"/>
            <a:endParaRPr lang="ru-RU" altLang="ru-RU" sz="1400" b="1" dirty="0">
              <a:latin typeface="Tahoma" pitchFamily="34" charset="0"/>
            </a:endParaRPr>
          </a:p>
          <a:p>
            <a:pPr algn="ctr" eaLnBrk="1" hangingPunct="1"/>
            <a:r>
              <a:rPr lang="ru-RU" altLang="ru-RU" sz="1400" b="1" dirty="0">
                <a:latin typeface="Tahoma" pitchFamily="34" charset="0"/>
              </a:rPr>
              <a:t>Действующие лица</a:t>
            </a:r>
          </a:p>
          <a:p>
            <a:pPr algn="ctr" eaLnBrk="1" hangingPunct="1"/>
            <a:endParaRPr lang="ru-RU" altLang="ru-RU" sz="1400" b="1" dirty="0">
              <a:latin typeface="Tahoma" pitchFamily="34" charset="0"/>
            </a:endParaRPr>
          </a:p>
          <a:p>
            <a:pPr eaLnBrk="1" hangingPunct="1"/>
            <a:r>
              <a:rPr lang="ru-RU" altLang="ru-RU" sz="1400" b="1" dirty="0">
                <a:latin typeface="Tahoma" pitchFamily="34" charset="0"/>
              </a:rPr>
              <a:t>Простаков.</a:t>
            </a:r>
          </a:p>
          <a:p>
            <a:pPr eaLnBrk="1" hangingPunct="1"/>
            <a:r>
              <a:rPr lang="ru-RU" altLang="ru-RU" sz="1400" b="1" dirty="0">
                <a:latin typeface="Tahoma" pitchFamily="34" charset="0"/>
              </a:rPr>
              <a:t>Г-жа </a:t>
            </a:r>
            <a:r>
              <a:rPr lang="ru-RU" altLang="ru-RU" sz="1400" b="1" dirty="0" err="1">
                <a:latin typeface="Tahoma" pitchFamily="34" charset="0"/>
              </a:rPr>
              <a:t>Простакова</a:t>
            </a:r>
            <a:r>
              <a:rPr lang="ru-RU" altLang="ru-RU" sz="1400" b="1" dirty="0">
                <a:latin typeface="Tahoma" pitchFamily="34" charset="0"/>
              </a:rPr>
              <a:t>, </a:t>
            </a:r>
            <a:r>
              <a:rPr lang="ru-RU" altLang="ru-RU" sz="1400" i="1" dirty="0">
                <a:latin typeface="Tahoma" pitchFamily="34" charset="0"/>
              </a:rPr>
              <a:t>жена его.</a:t>
            </a:r>
          </a:p>
          <a:p>
            <a:pPr eaLnBrk="1" hangingPunct="1"/>
            <a:r>
              <a:rPr lang="ru-RU" altLang="ru-RU" sz="1400" b="1" dirty="0" err="1">
                <a:latin typeface="Tahoma" pitchFamily="34" charset="0"/>
              </a:rPr>
              <a:t>Митрофан</a:t>
            </a:r>
            <a:r>
              <a:rPr lang="ru-RU" altLang="ru-RU" sz="1400" b="1" dirty="0">
                <a:latin typeface="Tahoma" pitchFamily="34" charset="0"/>
              </a:rPr>
              <a:t>, </a:t>
            </a:r>
            <a:r>
              <a:rPr lang="ru-RU" altLang="ru-RU" sz="1400" i="1" dirty="0">
                <a:latin typeface="Tahoma" pitchFamily="34" charset="0"/>
              </a:rPr>
              <a:t>сын их, недоросль.</a:t>
            </a:r>
          </a:p>
          <a:p>
            <a:pPr eaLnBrk="1" hangingPunct="1"/>
            <a:r>
              <a:rPr lang="ru-RU" altLang="ru-RU" sz="1400" b="1" dirty="0" err="1">
                <a:latin typeface="Tahoma" pitchFamily="34" charset="0"/>
              </a:rPr>
              <a:t>Еремеевна</a:t>
            </a:r>
            <a:r>
              <a:rPr lang="ru-RU" altLang="ru-RU" sz="1400" b="1" dirty="0">
                <a:latin typeface="Tahoma" pitchFamily="34" charset="0"/>
              </a:rPr>
              <a:t>, </a:t>
            </a:r>
            <a:r>
              <a:rPr lang="ru-RU" altLang="ru-RU" sz="1400" i="1" dirty="0">
                <a:latin typeface="Tahoma" pitchFamily="34" charset="0"/>
              </a:rPr>
              <a:t>мама Митрофанова.</a:t>
            </a:r>
          </a:p>
          <a:p>
            <a:pPr eaLnBrk="1" hangingPunct="1"/>
            <a:r>
              <a:rPr lang="ru-RU" altLang="ru-RU" sz="1400" b="1" dirty="0">
                <a:latin typeface="Tahoma" pitchFamily="34" charset="0"/>
              </a:rPr>
              <a:t>Правдин.</a:t>
            </a:r>
          </a:p>
          <a:p>
            <a:pPr eaLnBrk="1" hangingPunct="1"/>
            <a:r>
              <a:rPr lang="ru-RU" altLang="ru-RU" sz="1400" b="1" dirty="0">
                <a:latin typeface="Tahoma" pitchFamily="34" charset="0"/>
              </a:rPr>
              <a:t>Стародум.</a:t>
            </a:r>
          </a:p>
          <a:p>
            <a:pPr eaLnBrk="1" hangingPunct="1"/>
            <a:r>
              <a:rPr lang="ru-RU" altLang="ru-RU" sz="1400" b="1" dirty="0">
                <a:latin typeface="Tahoma" pitchFamily="34" charset="0"/>
              </a:rPr>
              <a:t>Софья, </a:t>
            </a:r>
            <a:r>
              <a:rPr lang="ru-RU" altLang="ru-RU" sz="1400" i="1" dirty="0">
                <a:latin typeface="Tahoma" pitchFamily="34" charset="0"/>
              </a:rPr>
              <a:t>племянница Стародума</a:t>
            </a:r>
            <a:r>
              <a:rPr lang="ru-RU" altLang="ru-RU" sz="1400" b="1" dirty="0">
                <a:latin typeface="Tahoma" pitchFamily="34" charset="0"/>
              </a:rPr>
              <a:t>.</a:t>
            </a:r>
          </a:p>
          <a:p>
            <a:pPr eaLnBrk="1" hangingPunct="1"/>
            <a:r>
              <a:rPr lang="ru-RU" altLang="ru-RU" sz="1400" b="1" dirty="0">
                <a:latin typeface="Tahoma" pitchFamily="34" charset="0"/>
              </a:rPr>
              <a:t>Милон.</a:t>
            </a:r>
          </a:p>
          <a:p>
            <a:pPr eaLnBrk="1" hangingPunct="1"/>
            <a:r>
              <a:rPr lang="ru-RU" altLang="ru-RU" sz="1400" b="1" dirty="0">
                <a:latin typeface="Tahoma" pitchFamily="34" charset="0"/>
              </a:rPr>
              <a:t>Скотинин, </a:t>
            </a:r>
            <a:r>
              <a:rPr lang="ru-RU" altLang="ru-RU" sz="1400" i="1" dirty="0">
                <a:latin typeface="Tahoma" pitchFamily="34" charset="0"/>
              </a:rPr>
              <a:t>брат г-жи </a:t>
            </a:r>
            <a:r>
              <a:rPr lang="ru-RU" altLang="ru-RU" sz="1400" i="1" dirty="0" err="1">
                <a:latin typeface="Tahoma" pitchFamily="34" charset="0"/>
              </a:rPr>
              <a:t>Простаковой</a:t>
            </a:r>
            <a:r>
              <a:rPr lang="ru-RU" altLang="ru-RU" sz="1400" b="1" dirty="0">
                <a:latin typeface="Tahoma" pitchFamily="34" charset="0"/>
              </a:rPr>
              <a:t>.</a:t>
            </a:r>
          </a:p>
          <a:p>
            <a:pPr eaLnBrk="1" hangingPunct="1"/>
            <a:r>
              <a:rPr lang="ru-RU" altLang="ru-RU" sz="1400" b="1" dirty="0">
                <a:latin typeface="Tahoma" pitchFamily="34" charset="0"/>
              </a:rPr>
              <a:t>Кутейкин, </a:t>
            </a:r>
            <a:r>
              <a:rPr lang="ru-RU" altLang="ru-RU" sz="1400" i="1" dirty="0">
                <a:latin typeface="Tahoma" pitchFamily="34" charset="0"/>
              </a:rPr>
              <a:t>семинарист.</a:t>
            </a:r>
            <a:r>
              <a:rPr lang="ru-RU" altLang="ru-RU" sz="1400" b="1" dirty="0">
                <a:latin typeface="Tahoma" pitchFamily="34" charset="0"/>
              </a:rPr>
              <a:t>                    Цыфиркин, </a:t>
            </a:r>
            <a:r>
              <a:rPr lang="ru-RU" altLang="ru-RU" sz="1400" i="1" dirty="0">
                <a:latin typeface="Tahoma" pitchFamily="34" charset="0"/>
              </a:rPr>
              <a:t>отставной сержант</a:t>
            </a:r>
            <a:r>
              <a:rPr lang="ru-RU" altLang="ru-RU" sz="1400" b="1" dirty="0">
                <a:latin typeface="Tahoma" pitchFamily="34" charset="0"/>
              </a:rPr>
              <a:t>.</a:t>
            </a:r>
          </a:p>
          <a:p>
            <a:pPr eaLnBrk="1" hangingPunct="1"/>
            <a:r>
              <a:rPr lang="ru-RU" altLang="ru-RU" sz="1400" b="1" dirty="0">
                <a:latin typeface="Tahoma" pitchFamily="34" charset="0"/>
              </a:rPr>
              <a:t>Вральман, </a:t>
            </a:r>
            <a:r>
              <a:rPr lang="ru-RU" altLang="ru-RU" sz="1400" b="1" i="1" dirty="0">
                <a:latin typeface="Tahoma" pitchFamily="34" charset="0"/>
              </a:rPr>
              <a:t>учитель.</a:t>
            </a:r>
          </a:p>
          <a:p>
            <a:pPr eaLnBrk="1" hangingPunct="1"/>
            <a:r>
              <a:rPr lang="ru-RU" altLang="ru-RU" sz="1400" b="1" dirty="0" err="1">
                <a:latin typeface="Tahoma" pitchFamily="34" charset="0"/>
              </a:rPr>
              <a:t>Тришка</a:t>
            </a:r>
            <a:r>
              <a:rPr lang="ru-RU" altLang="ru-RU" sz="1400" b="1" dirty="0">
                <a:latin typeface="Tahoma" pitchFamily="34" charset="0"/>
              </a:rPr>
              <a:t>, </a:t>
            </a:r>
            <a:r>
              <a:rPr lang="ru-RU" altLang="ru-RU" sz="1400" b="1" i="1" dirty="0">
                <a:latin typeface="Tahoma" pitchFamily="34" charset="0"/>
              </a:rPr>
              <a:t>портной</a:t>
            </a:r>
            <a:r>
              <a:rPr lang="ru-RU" altLang="ru-RU" sz="1400" b="1" dirty="0">
                <a:latin typeface="Tahoma" pitchFamily="34" charset="0"/>
              </a:rPr>
              <a:t>.</a:t>
            </a:r>
          </a:p>
          <a:p>
            <a:pPr eaLnBrk="1" hangingPunct="1"/>
            <a:r>
              <a:rPr lang="ru-RU" altLang="ru-RU" sz="1400" b="1" dirty="0">
                <a:latin typeface="Tahoma" pitchFamily="34" charset="0"/>
              </a:rPr>
              <a:t>Слуга </a:t>
            </a:r>
            <a:r>
              <a:rPr lang="ru-RU" altLang="ru-RU" sz="1400" b="1" dirty="0" err="1">
                <a:latin typeface="Tahoma" pitchFamily="34" charset="0"/>
              </a:rPr>
              <a:t>Простакова</a:t>
            </a:r>
            <a:r>
              <a:rPr lang="ru-RU" altLang="ru-RU" sz="1400" b="1" dirty="0">
                <a:latin typeface="Tahoma" pitchFamily="34" charset="0"/>
              </a:rPr>
              <a:t>.</a:t>
            </a:r>
          </a:p>
          <a:p>
            <a:pPr eaLnBrk="1" hangingPunct="1"/>
            <a:r>
              <a:rPr lang="ru-RU" altLang="ru-RU" sz="1400" b="1" dirty="0">
                <a:latin typeface="Tahoma" pitchFamily="34" charset="0"/>
              </a:rPr>
              <a:t>Камердинер Стародума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419600" y="1828800"/>
            <a:ext cx="4256856" cy="4832092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400" b="1" dirty="0">
                <a:latin typeface="Tahoma" pitchFamily="34" charset="0"/>
              </a:rPr>
              <a:t>Островский-ГРОЗА</a:t>
            </a:r>
          </a:p>
          <a:p>
            <a:pPr algn="ctr" eaLnBrk="1" hangingPunct="1"/>
            <a:r>
              <a:rPr lang="ru-RU" altLang="ru-RU" sz="1400" b="1" dirty="0">
                <a:latin typeface="Tahoma" pitchFamily="34" charset="0"/>
              </a:rPr>
              <a:t>ЛИЦА</a:t>
            </a:r>
          </a:p>
          <a:p>
            <a:pPr eaLnBrk="1" hangingPunct="1"/>
            <a:r>
              <a:rPr lang="ru-RU" altLang="ru-RU" sz="1400" b="1" dirty="0" err="1">
                <a:latin typeface="Tahoma" pitchFamily="34" charset="0"/>
              </a:rPr>
              <a:t>Савел</a:t>
            </a:r>
            <a:r>
              <a:rPr lang="ru-RU" altLang="ru-RU" sz="1400" b="1" dirty="0">
                <a:latin typeface="Tahoma" pitchFamily="34" charset="0"/>
              </a:rPr>
              <a:t> </a:t>
            </a:r>
            <a:r>
              <a:rPr lang="ru-RU" altLang="ru-RU" sz="1400" b="1" dirty="0" err="1">
                <a:latin typeface="Tahoma" pitchFamily="34" charset="0"/>
              </a:rPr>
              <a:t>Прокофьевич</a:t>
            </a:r>
            <a:r>
              <a:rPr lang="ru-RU" altLang="ru-RU" sz="1400" b="1" dirty="0">
                <a:latin typeface="Tahoma" pitchFamily="34" charset="0"/>
              </a:rPr>
              <a:t> </a:t>
            </a:r>
            <a:r>
              <a:rPr lang="ru-RU" altLang="ru-RU" sz="1400" b="1" dirty="0" err="1">
                <a:latin typeface="Tahoma" pitchFamily="34" charset="0"/>
              </a:rPr>
              <a:t>Дикoй</a:t>
            </a:r>
            <a:r>
              <a:rPr lang="ru-RU" altLang="ru-RU" sz="1400" b="1" dirty="0">
                <a:latin typeface="Tahoma" pitchFamily="34" charset="0"/>
              </a:rPr>
              <a:t>, </a:t>
            </a:r>
            <a:r>
              <a:rPr lang="ru-RU" altLang="ru-RU" sz="1400" i="1" dirty="0">
                <a:latin typeface="Tahoma" pitchFamily="34" charset="0"/>
              </a:rPr>
              <a:t>купец,</a:t>
            </a:r>
          </a:p>
          <a:p>
            <a:pPr eaLnBrk="1" hangingPunct="1"/>
            <a:r>
              <a:rPr lang="ru-RU" altLang="ru-RU" sz="1400" i="1" dirty="0">
                <a:latin typeface="Tahoma" pitchFamily="34" charset="0"/>
              </a:rPr>
              <a:t>	значительное лицо в городе.</a:t>
            </a:r>
          </a:p>
          <a:p>
            <a:pPr eaLnBrk="1" hangingPunct="1"/>
            <a:r>
              <a:rPr lang="ru-RU" altLang="ru-RU" sz="1400" b="1" dirty="0">
                <a:latin typeface="Tahoma" pitchFamily="34" charset="0"/>
              </a:rPr>
              <a:t>Борис Григорьевич, </a:t>
            </a:r>
            <a:r>
              <a:rPr lang="ru-RU" altLang="ru-RU" sz="1400" b="1" i="1" dirty="0">
                <a:latin typeface="Tahoma" pitchFamily="34" charset="0"/>
              </a:rPr>
              <a:t>племянник его, 	молодой человек, порядочно </a:t>
            </a:r>
          </a:p>
          <a:p>
            <a:pPr eaLnBrk="1" hangingPunct="1"/>
            <a:r>
              <a:rPr lang="ru-RU" altLang="ru-RU" sz="1400" b="1" i="1" dirty="0">
                <a:latin typeface="Tahoma" pitchFamily="34" charset="0"/>
              </a:rPr>
              <a:t>	образованный.</a:t>
            </a:r>
          </a:p>
          <a:p>
            <a:pPr eaLnBrk="1" hangingPunct="1"/>
            <a:r>
              <a:rPr lang="ru-RU" altLang="ru-RU" sz="1400" b="1" dirty="0">
                <a:latin typeface="Tahoma" pitchFamily="34" charset="0"/>
              </a:rPr>
              <a:t>Марфа Игнатьевна Кабанова (Кабаниха),</a:t>
            </a:r>
          </a:p>
          <a:p>
            <a:pPr eaLnBrk="1" hangingPunct="1"/>
            <a:r>
              <a:rPr lang="ru-RU" altLang="ru-RU" sz="1400" b="1" dirty="0">
                <a:latin typeface="Tahoma" pitchFamily="34" charset="0"/>
              </a:rPr>
              <a:t>	</a:t>
            </a:r>
            <a:r>
              <a:rPr lang="ru-RU" altLang="ru-RU" sz="1400" i="1" dirty="0">
                <a:latin typeface="Tahoma" pitchFamily="34" charset="0"/>
              </a:rPr>
              <a:t>богатая купчиха, вдова</a:t>
            </a:r>
            <a:r>
              <a:rPr lang="ru-RU" altLang="ru-RU" sz="1400" b="1" dirty="0">
                <a:latin typeface="Tahoma" pitchFamily="34" charset="0"/>
              </a:rPr>
              <a:t>.</a:t>
            </a:r>
          </a:p>
          <a:p>
            <a:pPr eaLnBrk="1" hangingPunct="1"/>
            <a:r>
              <a:rPr lang="ru-RU" altLang="ru-RU" sz="1400" b="1" dirty="0">
                <a:latin typeface="Tahoma" pitchFamily="34" charset="0"/>
              </a:rPr>
              <a:t>Тихон </a:t>
            </a:r>
            <a:r>
              <a:rPr lang="ru-RU" altLang="ru-RU" sz="1400" b="1" dirty="0" err="1">
                <a:latin typeface="Tahoma" pitchFamily="34" charset="0"/>
              </a:rPr>
              <a:t>Иваныч</a:t>
            </a:r>
            <a:r>
              <a:rPr lang="ru-RU" altLang="ru-RU" sz="1400" b="1" dirty="0">
                <a:latin typeface="Tahoma" pitchFamily="34" charset="0"/>
              </a:rPr>
              <a:t> Кабанов, </a:t>
            </a:r>
            <a:r>
              <a:rPr lang="ru-RU" altLang="ru-RU" sz="1400" i="1" dirty="0">
                <a:latin typeface="Tahoma" pitchFamily="34" charset="0"/>
              </a:rPr>
              <a:t>ее сын.</a:t>
            </a:r>
          </a:p>
          <a:p>
            <a:pPr eaLnBrk="1" hangingPunct="1"/>
            <a:r>
              <a:rPr lang="ru-RU" altLang="ru-RU" sz="1400" b="1" dirty="0">
                <a:latin typeface="Tahoma" pitchFamily="34" charset="0"/>
              </a:rPr>
              <a:t>Катерина, </a:t>
            </a:r>
            <a:r>
              <a:rPr lang="ru-RU" altLang="ru-RU" sz="1400" i="1" dirty="0">
                <a:latin typeface="Tahoma" pitchFamily="34" charset="0"/>
              </a:rPr>
              <a:t>жена его</a:t>
            </a:r>
            <a:r>
              <a:rPr lang="ru-RU" altLang="ru-RU" sz="1400" b="1" dirty="0">
                <a:latin typeface="Tahoma" pitchFamily="34" charset="0"/>
              </a:rPr>
              <a:t>.</a:t>
            </a:r>
          </a:p>
          <a:p>
            <a:pPr eaLnBrk="1" hangingPunct="1"/>
            <a:r>
              <a:rPr lang="ru-RU" altLang="ru-RU" sz="1400" b="1" dirty="0">
                <a:latin typeface="Tahoma" pitchFamily="34" charset="0"/>
              </a:rPr>
              <a:t>Варвара, </a:t>
            </a:r>
            <a:r>
              <a:rPr lang="ru-RU" altLang="ru-RU" sz="1400" b="1" i="1" dirty="0">
                <a:latin typeface="Tahoma" pitchFamily="34" charset="0"/>
              </a:rPr>
              <a:t>сестра Тихона.</a:t>
            </a:r>
          </a:p>
          <a:p>
            <a:pPr eaLnBrk="1" hangingPunct="1"/>
            <a:r>
              <a:rPr lang="ru-RU" altLang="ru-RU" sz="1400" b="1" dirty="0" err="1">
                <a:latin typeface="Tahoma" pitchFamily="34" charset="0"/>
              </a:rPr>
              <a:t>Кулигин</a:t>
            </a:r>
            <a:r>
              <a:rPr lang="ru-RU" altLang="ru-RU" sz="1400" b="1" dirty="0">
                <a:latin typeface="Tahoma" pitchFamily="34" charset="0"/>
              </a:rPr>
              <a:t>, </a:t>
            </a:r>
            <a:r>
              <a:rPr lang="ru-RU" altLang="ru-RU" sz="1400" i="1" dirty="0">
                <a:latin typeface="Tahoma" pitchFamily="34" charset="0"/>
              </a:rPr>
              <a:t>мещанин, часовщик-самоучка,</a:t>
            </a:r>
          </a:p>
          <a:p>
            <a:pPr eaLnBrk="1" hangingPunct="1"/>
            <a:r>
              <a:rPr lang="ru-RU" altLang="ru-RU" sz="1400" i="1" dirty="0">
                <a:latin typeface="Tahoma" pitchFamily="34" charset="0"/>
              </a:rPr>
              <a:t>	отыскивающий перпетуум-мобиле</a:t>
            </a:r>
            <a:r>
              <a:rPr lang="ru-RU" altLang="ru-RU" sz="1400" b="1" dirty="0">
                <a:latin typeface="Tahoma" pitchFamily="34" charset="0"/>
              </a:rPr>
              <a:t>.</a:t>
            </a:r>
          </a:p>
          <a:p>
            <a:pPr eaLnBrk="1" hangingPunct="1"/>
            <a:r>
              <a:rPr lang="ru-RU" altLang="ru-RU" sz="1400" b="1" dirty="0">
                <a:latin typeface="Tahoma" pitchFamily="34" charset="0"/>
              </a:rPr>
              <a:t>Ваня Кудряш, </a:t>
            </a:r>
            <a:r>
              <a:rPr lang="ru-RU" altLang="ru-RU" sz="1400" i="1" dirty="0">
                <a:latin typeface="Tahoma" pitchFamily="34" charset="0"/>
              </a:rPr>
              <a:t>молодой человек, конторщик</a:t>
            </a:r>
            <a:r>
              <a:rPr lang="ru-RU" altLang="ru-RU" sz="1400" b="1" dirty="0">
                <a:latin typeface="Tahoma" pitchFamily="34" charset="0"/>
              </a:rPr>
              <a:t> </a:t>
            </a:r>
            <a:r>
              <a:rPr lang="ru-RU" altLang="ru-RU" sz="1400" b="1" dirty="0" err="1">
                <a:latin typeface="Tahoma" pitchFamily="34" charset="0"/>
              </a:rPr>
              <a:t>Дикова</a:t>
            </a:r>
            <a:r>
              <a:rPr lang="ru-RU" altLang="ru-RU" sz="1400" b="1" dirty="0">
                <a:latin typeface="Tahoma" pitchFamily="34" charset="0"/>
              </a:rPr>
              <a:t>.</a:t>
            </a:r>
          </a:p>
          <a:p>
            <a:pPr eaLnBrk="1" hangingPunct="1"/>
            <a:r>
              <a:rPr lang="ru-RU" altLang="ru-RU" sz="1400" b="1" dirty="0">
                <a:latin typeface="Tahoma" pitchFamily="34" charset="0"/>
              </a:rPr>
              <a:t>Шапкин, </a:t>
            </a:r>
            <a:r>
              <a:rPr lang="ru-RU" altLang="ru-RU" sz="1400" i="1" dirty="0">
                <a:latin typeface="Tahoma" pitchFamily="34" charset="0"/>
              </a:rPr>
              <a:t>мещанин</a:t>
            </a:r>
            <a:r>
              <a:rPr lang="ru-RU" altLang="ru-RU" sz="1400" b="1" dirty="0">
                <a:latin typeface="Tahoma" pitchFamily="34" charset="0"/>
              </a:rPr>
              <a:t>.</a:t>
            </a:r>
          </a:p>
          <a:p>
            <a:pPr eaLnBrk="1" hangingPunct="1"/>
            <a:r>
              <a:rPr lang="ru-RU" altLang="ru-RU" sz="1400" b="1" dirty="0" err="1">
                <a:latin typeface="Tahoma" pitchFamily="34" charset="0"/>
              </a:rPr>
              <a:t>Феклуша</a:t>
            </a:r>
            <a:r>
              <a:rPr lang="ru-RU" altLang="ru-RU" sz="1400" b="1" dirty="0">
                <a:latin typeface="Tahoma" pitchFamily="34" charset="0"/>
              </a:rPr>
              <a:t>, </a:t>
            </a:r>
            <a:r>
              <a:rPr lang="ru-RU" altLang="ru-RU" sz="1400" b="1" i="1" dirty="0">
                <a:latin typeface="Tahoma" pitchFamily="34" charset="0"/>
              </a:rPr>
              <a:t>странница.</a:t>
            </a:r>
          </a:p>
          <a:p>
            <a:pPr eaLnBrk="1" hangingPunct="1"/>
            <a:r>
              <a:rPr lang="ru-RU" altLang="ru-RU" sz="1400" b="1" dirty="0" err="1">
                <a:latin typeface="Tahoma" pitchFamily="34" charset="0"/>
              </a:rPr>
              <a:t>Глаша</a:t>
            </a:r>
            <a:r>
              <a:rPr lang="ru-RU" altLang="ru-RU" sz="1400" b="1" dirty="0">
                <a:latin typeface="Tahoma" pitchFamily="34" charset="0"/>
              </a:rPr>
              <a:t>, </a:t>
            </a:r>
            <a:r>
              <a:rPr lang="ru-RU" altLang="ru-RU" sz="1400" i="1" dirty="0">
                <a:latin typeface="Tahoma" pitchFamily="34" charset="0"/>
              </a:rPr>
              <a:t>девка в доме Кабановой</a:t>
            </a:r>
            <a:r>
              <a:rPr lang="ru-RU" altLang="ru-RU" sz="1400" b="1" dirty="0">
                <a:latin typeface="Tahoma" pitchFamily="34" charset="0"/>
              </a:rPr>
              <a:t>.</a:t>
            </a:r>
          </a:p>
          <a:p>
            <a:pPr eaLnBrk="1" hangingPunct="1"/>
            <a:r>
              <a:rPr lang="ru-RU" altLang="ru-RU" sz="1400" b="1" dirty="0">
                <a:latin typeface="Tahoma" pitchFamily="34" charset="0"/>
              </a:rPr>
              <a:t>Барыня с двумя лакеями, </a:t>
            </a:r>
            <a:r>
              <a:rPr lang="ru-RU" altLang="ru-RU" sz="1400" i="1" dirty="0">
                <a:latin typeface="Tahoma" pitchFamily="34" charset="0"/>
              </a:rPr>
              <a:t>старуха 70-ти лет,</a:t>
            </a:r>
          </a:p>
          <a:p>
            <a:pPr eaLnBrk="1" hangingPunct="1"/>
            <a:r>
              <a:rPr lang="ru-RU" altLang="ru-RU" sz="1400" i="1" dirty="0">
                <a:latin typeface="Tahoma" pitchFamily="34" charset="0"/>
              </a:rPr>
              <a:t>	полусумасшедшая.</a:t>
            </a:r>
          </a:p>
          <a:p>
            <a:pPr eaLnBrk="1" hangingPunct="1"/>
            <a:r>
              <a:rPr lang="ru-RU" altLang="ru-RU" sz="1400" b="1" dirty="0">
                <a:latin typeface="Tahoma" pitchFamily="34" charset="0"/>
              </a:rPr>
              <a:t>Городские жители обоего пола.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46100" y="465138"/>
            <a:ext cx="82296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/>
            <a:r>
              <a:rPr lang="ru-RU" altLang="ru-RU" sz="2700" b="1">
                <a:solidFill>
                  <a:schemeClr val="bg1"/>
                </a:solidFill>
                <a:latin typeface="Arial" charset="0"/>
              </a:rPr>
              <a:t>Отличительные особенности драмы: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23528" y="188640"/>
            <a:ext cx="8382000" cy="156966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Tahoma" pitchFamily="34" charset="0"/>
              </a:rPr>
              <a:t>Б) так называемая «афиша» - список действующих лиц, иногда с кратчайшими характеристиками и обозначением каких-то отношений для введения зрителя в курс дела;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79512" y="1916832"/>
            <a:ext cx="8784976" cy="4801314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bg1">
                  <a:alpha val="50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800" b="1" dirty="0">
                <a:latin typeface="Tahoma" pitchFamily="34" charset="0"/>
              </a:rPr>
              <a:t>Островский-БЕСПРИДАННИЦА</a:t>
            </a:r>
          </a:p>
          <a:p>
            <a:pPr algn="ctr" eaLnBrk="1" hangingPunct="1"/>
            <a:endParaRPr lang="ru-RU" altLang="ru-RU" sz="1800" b="1" dirty="0">
              <a:latin typeface="Tahoma" pitchFamily="34" charset="0"/>
            </a:endParaRPr>
          </a:p>
          <a:p>
            <a:pPr algn="ctr" eaLnBrk="1" hangingPunct="1"/>
            <a:r>
              <a:rPr lang="ru-RU" altLang="ru-RU" sz="1800" b="1" dirty="0">
                <a:latin typeface="Tahoma" pitchFamily="34" charset="0"/>
              </a:rPr>
              <a:t>      ЛИЦА:</a:t>
            </a:r>
          </a:p>
          <a:p>
            <a:pPr algn="ctr" eaLnBrk="1" hangingPunct="1"/>
            <a:endParaRPr lang="ru-RU" altLang="ru-RU" sz="1800" b="1" dirty="0">
              <a:latin typeface="Tahoma" pitchFamily="34" charset="0"/>
            </a:endParaRPr>
          </a:p>
          <a:p>
            <a:pPr eaLnBrk="1" hangingPunct="1"/>
            <a:r>
              <a:rPr lang="ru-RU" altLang="ru-RU" sz="1800" b="1" dirty="0">
                <a:latin typeface="Tahoma" pitchFamily="34" charset="0"/>
              </a:rPr>
              <a:t>Харита Игнатьевна </a:t>
            </a:r>
            <a:r>
              <a:rPr lang="ru-RU" altLang="ru-RU" sz="1800" b="1" dirty="0" err="1">
                <a:latin typeface="Tahoma" pitchFamily="34" charset="0"/>
              </a:rPr>
              <a:t>Огудалова</a:t>
            </a:r>
            <a:r>
              <a:rPr lang="ru-RU" altLang="ru-RU" sz="1800" b="1" dirty="0">
                <a:latin typeface="Tahoma" pitchFamily="34" charset="0"/>
              </a:rPr>
              <a:t>, </a:t>
            </a:r>
            <a:r>
              <a:rPr lang="ru-RU" altLang="ru-RU" sz="1800" i="1" dirty="0">
                <a:latin typeface="Tahoma" pitchFamily="34" charset="0"/>
              </a:rPr>
              <a:t>вдова средних лет; одета изящно,  но смело и не по летам.</a:t>
            </a:r>
          </a:p>
          <a:p>
            <a:pPr eaLnBrk="1" hangingPunct="1"/>
            <a:r>
              <a:rPr lang="ru-RU" altLang="ru-RU" sz="1800" b="1" dirty="0">
                <a:latin typeface="Tahoma" pitchFamily="34" charset="0"/>
              </a:rPr>
              <a:t>Лариса Дмитриевна, </a:t>
            </a:r>
            <a:r>
              <a:rPr lang="ru-RU" altLang="ru-RU" sz="1800" i="1" dirty="0">
                <a:latin typeface="Tahoma" pitchFamily="34" charset="0"/>
              </a:rPr>
              <a:t>ее дочь, девица; одета богато, но скромно</a:t>
            </a:r>
            <a:r>
              <a:rPr lang="ru-RU" altLang="ru-RU" sz="1800" b="1" dirty="0">
                <a:latin typeface="Tahoma" pitchFamily="34" charset="0"/>
              </a:rPr>
              <a:t>.</a:t>
            </a:r>
          </a:p>
          <a:p>
            <a:pPr eaLnBrk="1" hangingPunct="1"/>
            <a:r>
              <a:rPr lang="ru-RU" altLang="ru-RU" sz="1800" b="1" dirty="0" err="1">
                <a:latin typeface="Tahoma" pitchFamily="34" charset="0"/>
              </a:rPr>
              <a:t>Мокий</a:t>
            </a:r>
            <a:r>
              <a:rPr lang="ru-RU" altLang="ru-RU" sz="1800" b="1" dirty="0">
                <a:latin typeface="Tahoma" pitchFamily="34" charset="0"/>
              </a:rPr>
              <a:t> </a:t>
            </a:r>
            <a:r>
              <a:rPr lang="ru-RU" altLang="ru-RU" sz="1800" b="1" dirty="0" err="1">
                <a:latin typeface="Tahoma" pitchFamily="34" charset="0"/>
              </a:rPr>
              <a:t>Парменыч</a:t>
            </a:r>
            <a:r>
              <a:rPr lang="ru-RU" altLang="ru-RU" sz="1800" b="1" dirty="0">
                <a:latin typeface="Tahoma" pitchFamily="34" charset="0"/>
              </a:rPr>
              <a:t> Кнуров, </a:t>
            </a:r>
            <a:r>
              <a:rPr lang="ru-RU" altLang="ru-RU" sz="1800" i="1" dirty="0">
                <a:latin typeface="Tahoma" pitchFamily="34" charset="0"/>
              </a:rPr>
              <a:t>из крупных дельцов последнего времени, </a:t>
            </a:r>
          </a:p>
          <a:p>
            <a:pPr eaLnBrk="1" hangingPunct="1"/>
            <a:r>
              <a:rPr lang="ru-RU" altLang="ru-RU" sz="1800" i="1" dirty="0">
                <a:latin typeface="Tahoma" pitchFamily="34" charset="0"/>
              </a:rPr>
              <a:t>	пожилой человек с громадным состоянием,</a:t>
            </a:r>
          </a:p>
          <a:p>
            <a:pPr eaLnBrk="1" hangingPunct="1"/>
            <a:r>
              <a:rPr lang="ru-RU" altLang="ru-RU" sz="1800" b="1" dirty="0">
                <a:latin typeface="Tahoma" pitchFamily="34" charset="0"/>
              </a:rPr>
              <a:t>Василий </a:t>
            </a:r>
            <a:r>
              <a:rPr lang="ru-RU" altLang="ru-RU" sz="1800" b="1" dirty="0" err="1">
                <a:latin typeface="Tahoma" pitchFamily="34" charset="0"/>
              </a:rPr>
              <a:t>Данилыч</a:t>
            </a:r>
            <a:r>
              <a:rPr lang="ru-RU" altLang="ru-RU" sz="1800" b="1" dirty="0">
                <a:latin typeface="Tahoma" pitchFamily="34" charset="0"/>
              </a:rPr>
              <a:t> </a:t>
            </a:r>
            <a:r>
              <a:rPr lang="ru-RU" altLang="ru-RU" sz="1800" b="1" dirty="0" err="1">
                <a:latin typeface="Tahoma" pitchFamily="34" charset="0"/>
              </a:rPr>
              <a:t>Вожеватов</a:t>
            </a:r>
            <a:r>
              <a:rPr lang="ru-RU" altLang="ru-RU" sz="1800" b="1" dirty="0">
                <a:latin typeface="Tahoma" pitchFamily="34" charset="0"/>
              </a:rPr>
              <a:t>, </a:t>
            </a:r>
            <a:r>
              <a:rPr lang="ru-RU" altLang="ru-RU" sz="1800" i="1" dirty="0">
                <a:latin typeface="Tahoma" pitchFamily="34" charset="0"/>
              </a:rPr>
              <a:t>очень молодой человек, один из представителей богатой торговой фирмы; по костюму европеец.</a:t>
            </a:r>
          </a:p>
          <a:p>
            <a:pPr eaLnBrk="1" hangingPunct="1"/>
            <a:r>
              <a:rPr lang="ru-RU" altLang="ru-RU" sz="1800" b="1" dirty="0">
                <a:latin typeface="Tahoma" pitchFamily="34" charset="0"/>
              </a:rPr>
              <a:t>Юлий </a:t>
            </a:r>
            <a:r>
              <a:rPr lang="ru-RU" altLang="ru-RU" sz="1800" b="1" dirty="0" err="1">
                <a:latin typeface="Tahoma" pitchFamily="34" charset="0"/>
              </a:rPr>
              <a:t>Капитоныч</a:t>
            </a:r>
            <a:r>
              <a:rPr lang="ru-RU" altLang="ru-RU" sz="1800" b="1" dirty="0">
                <a:latin typeface="Tahoma" pitchFamily="34" charset="0"/>
              </a:rPr>
              <a:t> </a:t>
            </a:r>
            <a:r>
              <a:rPr lang="ru-RU" altLang="ru-RU" sz="1800" b="1" dirty="0" err="1">
                <a:latin typeface="Tahoma" pitchFamily="34" charset="0"/>
              </a:rPr>
              <a:t>Карандышев</a:t>
            </a:r>
            <a:r>
              <a:rPr lang="ru-RU" altLang="ru-RU" sz="1800" b="1" dirty="0">
                <a:latin typeface="Tahoma" pitchFamily="34" charset="0"/>
              </a:rPr>
              <a:t>, </a:t>
            </a:r>
            <a:r>
              <a:rPr lang="ru-RU" altLang="ru-RU" sz="1800" i="1" dirty="0">
                <a:latin typeface="Tahoma" pitchFamily="34" charset="0"/>
              </a:rPr>
              <a:t>молодой человек, небогатый чиновник.</a:t>
            </a:r>
          </a:p>
          <a:p>
            <a:pPr eaLnBrk="1" hangingPunct="1"/>
            <a:r>
              <a:rPr lang="ru-RU" altLang="ru-RU" sz="1800" b="1" dirty="0">
                <a:latin typeface="Tahoma" pitchFamily="34" charset="0"/>
              </a:rPr>
              <a:t>Сергей Сергеич </a:t>
            </a:r>
            <a:r>
              <a:rPr lang="ru-RU" altLang="ru-RU" sz="1800" b="1" dirty="0" err="1">
                <a:latin typeface="Tahoma" pitchFamily="34" charset="0"/>
              </a:rPr>
              <a:t>Паратов</a:t>
            </a:r>
            <a:r>
              <a:rPr lang="ru-RU" altLang="ru-RU" sz="1800" b="1" dirty="0">
                <a:latin typeface="Tahoma" pitchFamily="34" charset="0"/>
              </a:rPr>
              <a:t>, </a:t>
            </a:r>
            <a:r>
              <a:rPr lang="ru-RU" altLang="ru-RU" sz="1800" b="1" i="1" dirty="0">
                <a:latin typeface="Tahoma" pitchFamily="34" charset="0"/>
              </a:rPr>
              <a:t>блестящий барин, из </a:t>
            </a:r>
            <a:r>
              <a:rPr lang="ru-RU" altLang="ru-RU" sz="1800" b="1" i="1" dirty="0" err="1">
                <a:latin typeface="Tahoma" pitchFamily="34" charset="0"/>
              </a:rPr>
              <a:t>судохозяев</a:t>
            </a:r>
            <a:r>
              <a:rPr lang="ru-RU" altLang="ru-RU" sz="1800" b="1" i="1" dirty="0">
                <a:latin typeface="Tahoma" pitchFamily="34" charset="0"/>
              </a:rPr>
              <a:t>, лет за 30</a:t>
            </a:r>
            <a:r>
              <a:rPr lang="ru-RU" altLang="ru-RU" sz="1800" b="1" dirty="0">
                <a:latin typeface="Tahoma" pitchFamily="34" charset="0"/>
              </a:rPr>
              <a:t>.</a:t>
            </a:r>
          </a:p>
          <a:p>
            <a:pPr eaLnBrk="1" hangingPunct="1"/>
            <a:r>
              <a:rPr lang="ru-RU" altLang="ru-RU" sz="1800" b="1" dirty="0">
                <a:latin typeface="Tahoma" pitchFamily="34" charset="0"/>
              </a:rPr>
              <a:t>Робинзон.</a:t>
            </a:r>
          </a:p>
          <a:p>
            <a:pPr eaLnBrk="1" hangingPunct="1"/>
            <a:r>
              <a:rPr lang="ru-RU" altLang="ru-RU" sz="1800" b="1" dirty="0">
                <a:latin typeface="Tahoma" pitchFamily="34" charset="0"/>
              </a:rPr>
              <a:t>Гаврило, </a:t>
            </a:r>
            <a:r>
              <a:rPr lang="ru-RU" altLang="ru-RU" sz="1800" i="1" dirty="0">
                <a:latin typeface="Tahoma" pitchFamily="34" charset="0"/>
              </a:rPr>
              <a:t>клубный буфетчик и содержатель кофейной на бульваре,</a:t>
            </a:r>
          </a:p>
          <a:p>
            <a:pPr eaLnBrk="1" hangingPunct="1"/>
            <a:r>
              <a:rPr lang="ru-RU" altLang="ru-RU" sz="1800" b="1" dirty="0">
                <a:latin typeface="Tahoma" pitchFamily="34" charset="0"/>
              </a:rPr>
              <a:t>Иван, </a:t>
            </a:r>
            <a:r>
              <a:rPr lang="ru-RU" altLang="ru-RU" sz="1800" dirty="0">
                <a:latin typeface="Tahoma" pitchFamily="34" charset="0"/>
              </a:rPr>
              <a:t>слуга в кофейной</a:t>
            </a:r>
            <a:r>
              <a:rPr lang="ru-RU" altLang="ru-RU" sz="1800" b="1" dirty="0">
                <a:latin typeface="Tahoma" pitchFamily="34" charset="0"/>
              </a:rPr>
              <a:t>,</a:t>
            </a:r>
          </a:p>
          <a:p>
            <a:pPr eaLnBrk="1" hangingPunct="1"/>
            <a:r>
              <a:rPr lang="ru-RU" altLang="ru-RU" sz="1800" b="1" dirty="0">
                <a:latin typeface="Tahoma" pitchFamily="34" charset="0"/>
              </a:rPr>
              <a:t>Ефросинья </a:t>
            </a:r>
            <a:r>
              <a:rPr lang="ru-RU" altLang="ru-RU" sz="1800" b="1" dirty="0" err="1">
                <a:latin typeface="Tahoma" pitchFamily="34" charset="0"/>
              </a:rPr>
              <a:t>Потаповна</a:t>
            </a:r>
            <a:r>
              <a:rPr lang="ru-RU" altLang="ru-RU" sz="1800" b="1" dirty="0">
                <a:latin typeface="Tahoma" pitchFamily="34" charset="0"/>
              </a:rPr>
              <a:t>, </a:t>
            </a:r>
            <a:r>
              <a:rPr lang="ru-RU" altLang="ru-RU" sz="1800" i="1" dirty="0">
                <a:latin typeface="Tahoma" pitchFamily="34" charset="0"/>
              </a:rPr>
              <a:t>тетка </a:t>
            </a:r>
            <a:r>
              <a:rPr lang="ru-RU" altLang="ru-RU" sz="1800" i="1" dirty="0" err="1">
                <a:latin typeface="Tahoma" pitchFamily="34" charset="0"/>
              </a:rPr>
              <a:t>Карандышева</a:t>
            </a:r>
            <a:r>
              <a:rPr lang="ru-RU" altLang="ru-RU" sz="1800" i="1" dirty="0">
                <a:latin typeface="Tahoma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/>
            <a:r>
              <a:rPr lang="ru-RU" altLang="ru-RU" sz="2700" b="1">
                <a:solidFill>
                  <a:schemeClr val="bg1"/>
                </a:solidFill>
                <a:latin typeface="Arial" charset="0"/>
              </a:rPr>
              <a:t>Отличительные особенности драмы: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23528" y="260648"/>
            <a:ext cx="8305800" cy="1200329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Tahoma" pitchFamily="34" charset="0"/>
              </a:rPr>
              <a:t>В) ремарки, указывающие на место, реже время действия и в общей форме сообщающие о поступках персонажей.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788024" y="1844824"/>
            <a:ext cx="4191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Слышится отдаленный звук, точно с неба, звук лопнувшей струны, замирающий, печальный. Наступает тишина, и только слышно, как далеко в саду топором стучат по дереву.</a:t>
            </a:r>
          </a:p>
          <a:p>
            <a:pPr eaLnBrk="1" hangingPunct="1"/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Занавес</a:t>
            </a:r>
          </a:p>
          <a:p>
            <a:pPr eaLnBrk="1" hangingPunct="1"/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Чехов А. П.: Вишневый сад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, С. 96 и </a:t>
            </a:r>
            <a:r>
              <a:rPr lang="ru-RU" altLang="ru-RU" sz="1800" dirty="0" err="1">
                <a:latin typeface="Times New Roman" pitchFamily="18" charset="0"/>
                <a:cs typeface="Times New Roman" pitchFamily="18" charset="0"/>
              </a:rPr>
              <a:t>далее.ЭБ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, том 1: Хрестоматия по русской литературе, С. 23555 (ср. Чехов: Собрание сочинений т.10, С. 357 Словарь)]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79512" y="1556792"/>
            <a:ext cx="4114800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ДЕЙСТВИЕ ПЕРВОЕ</a:t>
            </a:r>
          </a:p>
          <a:p>
            <a:pPr eaLnBrk="1" hangingPunct="1"/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     Общественный сад на высоком берегу Волги; за Волгой сельский вид. На сцене две скамейки и несколько кустов.</a:t>
            </a:r>
          </a:p>
          <a:p>
            <a:pPr eaLnBrk="1" hangingPunct="1"/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ЯВЛЕНИЕ ПЕРВОЕ</a:t>
            </a:r>
          </a:p>
          <a:p>
            <a:pPr eaLnBrk="1" hangingPunct="1"/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sz="1800" dirty="0" err="1">
                <a:latin typeface="Times New Roman" pitchFamily="18" charset="0"/>
                <a:cs typeface="Times New Roman" pitchFamily="18" charset="0"/>
              </a:rPr>
              <a:t>Кулигин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сидит на скамье и смотрит за реку, Кудряш и Шапкин прогуливаются.</a:t>
            </a:r>
          </a:p>
          <a:p>
            <a:pPr eaLnBrk="1" hangingPunct="1"/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      [</a:t>
            </a:r>
            <a:r>
              <a:rPr lang="ru-RU" altLang="ru-RU" sz="1800" b="1" dirty="0">
                <a:latin typeface="Times New Roman" pitchFamily="18" charset="0"/>
                <a:cs typeface="Times New Roman" pitchFamily="18" charset="0"/>
              </a:rPr>
              <a:t>Островский А. Н.: Гроза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, С. 2 и </a:t>
            </a:r>
            <a:r>
              <a:rPr lang="ru-RU" altLang="ru-RU" sz="1800" dirty="0" err="1">
                <a:latin typeface="Times New Roman" pitchFamily="18" charset="0"/>
                <a:cs typeface="Times New Roman" pitchFamily="18" charset="0"/>
              </a:rPr>
              <a:t>далее.ЭБ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, том 1: Хрестоматия по русской литературе, С. 13087 (ср. Островский: Избранные сочинения т.1, С. 276 Словарь)]</a:t>
            </a:r>
          </a:p>
          <a:p>
            <a:pPr eaLnBrk="1" hangingPunct="1">
              <a:spcBef>
                <a:spcPct val="50000"/>
              </a:spcBef>
            </a:pPr>
            <a:endParaRPr lang="ru-RU" altLang="ru-RU" sz="1400" dirty="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51520" y="1268760"/>
            <a:ext cx="86106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АКТ ПЕРВЫЙ</a:t>
            </a:r>
          </a:p>
          <a:p>
            <a:pPr eaLnBrk="1" hangingPunct="1"/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     Подвал, похожий на пещеру. Потолок - тяжелые каменные своды, закопченные, с обвалившейся штукатуркой. Свет - от зрителя и, сверху вниз,- из квадратного окна с правой стороны. Правый угол занят отгороженной тонкими переборками комнатой Пепла, около двери в эту комнату - нары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Бубнова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. В левом углу - большая русская печь; в левой, каменной, стене - дверь в кухню, где живут Квашня, Барон, Настя. Между печью и дверью у стены - широкая кровать, закрытая грязным ситцевым пологом. Везде по стенам - нары. На переднем плане у левой стены - обрубок дерева с тисками и маленькой наковальней, прикрепленными к нему, и другой, пониже первого. На последнем, перед наковальней, сидит К л е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, примеряя ключи к старым замкам. У ног его - две большие связки разных ключей, надетых на кольца из проволоки, исковерканный самовар из жести, молоток, подпилки. Посредине ночлежки - большой стол, две скамьи, табурет, все - некрашеное и грязное. За столом, у самовара, К в а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я - хозяйничает, Б а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о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жует черный хлеб, и Н а с т я, на табурете, читает,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облокотясь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на стол, растрепанную книжку. На постели, закрытая пологом, кашляет А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. Б у б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о в, сидя на нарах, примеряет на болванке для шапок, зажатой в коленях, старые, распоротые брюки, соображая, как нужно кроить. Около него - изодранная картонка из-под шляпы - для козырьков, куски клеенки, тряпье. С а т и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только что проснулся, лежит на нарах и - рычит. На печке, невидимый, возится и кашляет Актер.</a:t>
            </a:r>
          </a:p>
          <a:p>
            <a:pPr eaLnBrk="1" hangingPunct="1"/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Начало весны. Утро.</a:t>
            </a:r>
          </a:p>
          <a:p>
            <a:pPr eaLnBrk="1" hangingPunct="1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altLang="ru-RU" sz="1600" b="1" dirty="0">
                <a:latin typeface="Times New Roman" pitchFamily="18" charset="0"/>
                <a:cs typeface="Times New Roman" pitchFamily="18" charset="0"/>
              </a:rPr>
              <a:t>Горький М.: На дне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57200" y="277813"/>
            <a:ext cx="82296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/>
            <a:r>
              <a:rPr lang="ru-RU" altLang="ru-RU" sz="2700" b="1">
                <a:solidFill>
                  <a:schemeClr val="bg1"/>
                </a:solidFill>
                <a:latin typeface="Arial" charset="0"/>
              </a:rPr>
              <a:t>Отличительные особенности драмы: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23528" y="116632"/>
            <a:ext cx="8305800" cy="1200329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altLang="ru-RU" dirty="0">
                <a:latin typeface="Tahoma" pitchFamily="34" charset="0"/>
              </a:rPr>
              <a:t>В) ремарки, указывающие на место, реже время действия и в общей форме сообщающие о поступках персонажей.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67544" y="0"/>
            <a:ext cx="82296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 eaLnBrk="1" hangingPunct="1"/>
            <a:r>
              <a:rPr lang="ru-RU" altLang="ru-RU" sz="2700" b="1" dirty="0">
                <a:latin typeface="Arial" charset="0"/>
              </a:rPr>
              <a:t>Отличительные особенности драмы: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95536" y="548680"/>
            <a:ext cx="8382000" cy="230832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2. Сюжетное действие драмы ограничено временем спектакля.</a:t>
            </a: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3. Художественное пространство ограничено «кулисами» - рамками сцены.</a:t>
            </a: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4. Сцена ограничивает и количество персонажей: для них в буквальном смысле мало места – они должны не затеряться в толпе, успеть обратить на себя внимание.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284984"/>
            <a:ext cx="441960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84984"/>
            <a:ext cx="4389438" cy="313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709</TotalTime>
  <Words>2263</Words>
  <Application>Microsoft Office PowerPoint</Application>
  <PresentationFormat>Экран (4:3)</PresentationFormat>
  <Paragraphs>225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3" baseType="lpstr">
      <vt:lpstr>Arial</vt:lpstr>
      <vt:lpstr>Calibri</vt:lpstr>
      <vt:lpstr>Cambria</vt:lpstr>
      <vt:lpstr>Franklin Gothic Book</vt:lpstr>
      <vt:lpstr>Perpetua</vt:lpstr>
      <vt:lpstr>Tahoma</vt:lpstr>
      <vt:lpstr>Times New Roman</vt:lpstr>
      <vt:lpstr>Wingdings</vt:lpstr>
      <vt:lpstr>Wingdings 2</vt:lpstr>
      <vt:lpstr>Справедливость</vt:lpstr>
      <vt:lpstr>Драма как род литературы. Общая характеристика русской драмы XIX века </vt:lpstr>
      <vt:lpstr>Драма живет только на сцене,  без нее она как душа без тела. Н.В.Гоголь</vt:lpstr>
      <vt:lpstr>Род литературы – устойчивый (типологический) принцип оформления образного мира литературного произведения, определяющий характер его восприятия</vt:lpstr>
      <vt:lpstr>Драма – одни из основных родов литературы, возникший для постановки его произведений в театре.</vt:lpstr>
      <vt:lpstr>Отличительные особенности драмы: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Жанры драмы</vt:lpstr>
      <vt:lpstr>Презентация PowerPoint</vt:lpstr>
      <vt:lpstr>Презентация PowerPoint</vt:lpstr>
      <vt:lpstr>Презентация PowerPoint</vt:lpstr>
      <vt:lpstr>Презентация PowerPoint</vt:lpstr>
      <vt:lpstr>Комедия (греч. – comodia, от komos – веселая процессия и ode – песня) – жанр драмы, в котором характеры и действие представлены в смешных формах, рассчитаны на создание комического эффекта.</vt:lpstr>
      <vt:lpstr>Презентация PowerPoint</vt:lpstr>
      <vt:lpstr>Презентация PowerPoint</vt:lpstr>
      <vt:lpstr>Презентация PowerPoint</vt:lpstr>
      <vt:lpstr>Драма ( греч. – drama, букв. – действие) –пьеса с острым конфликтом, который, в отличие от трагического, в большей мере обращен к сфере частной жизни человека.</vt:lpstr>
      <vt:lpstr> Общая характеристика русской драмы XIX века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драматургии А.Н.Островского </vt:lpstr>
      <vt:lpstr>Русская драматургия до Островского</vt:lpstr>
      <vt:lpstr>Период раннего творчества</vt:lpstr>
      <vt:lpstr>Реакция на послереформенные перемены в обществе</vt:lpstr>
      <vt:lpstr>Пьесы Островского</vt:lpstr>
      <vt:lpstr>Новаторство Островского-драматурга проявилось как в содержании, так и в форме произведений:</vt:lpstr>
    </vt:vector>
  </TitlesOfParts>
  <Company>Compr00t SyS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First</dc:creator>
  <cp:lastModifiedBy>NVG</cp:lastModifiedBy>
  <cp:revision>39</cp:revision>
  <dcterms:created xsi:type="dcterms:W3CDTF">2008-05-17T15:26:37Z</dcterms:created>
  <dcterms:modified xsi:type="dcterms:W3CDTF">2024-12-06T08:11:05Z</dcterms:modified>
</cp:coreProperties>
</file>