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81" r:id="rId2"/>
    <p:sldId id="260" r:id="rId3"/>
    <p:sldId id="261" r:id="rId4"/>
    <p:sldId id="258" r:id="rId5"/>
    <p:sldId id="267" r:id="rId6"/>
    <p:sldId id="268" r:id="rId7"/>
    <p:sldId id="262" r:id="rId8"/>
    <p:sldId id="263" r:id="rId9"/>
    <p:sldId id="264" r:id="rId10"/>
    <p:sldId id="265" r:id="rId11"/>
    <p:sldId id="269" r:id="rId12"/>
    <p:sldId id="266" r:id="rId13"/>
    <p:sldId id="271" r:id="rId14"/>
    <p:sldId id="280" r:id="rId15"/>
    <p:sldId id="275" r:id="rId16"/>
    <p:sldId id="277" r:id="rId17"/>
    <p:sldId id="279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A5B0BB-A2E9-42CA-9FB7-12184F5AD315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162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1162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2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3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4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5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165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E056F-4ACC-4475-8FCE-14F4C44C8E0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74D6-1C86-473A-ABDE-0DF681151F8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485F9-3A4F-4F10-9BAA-E3B170C367D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22DC-8A91-4DE5-875E-ADEE68A5479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DF7E7-C522-456C-B97E-D6E4B030FCC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2F97F-A01D-4137-B2FD-B37A046859E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BBA89-1182-46C0-BC72-0A47A79AFCE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14901-C4B9-4D1C-8184-94CB57154F0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A98AC-7D62-4744-9FDC-00C8A7A255E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6D43C-F41A-4266-950D-D9CF177BF75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DE41E5E-00CF-4258-AA8A-C49C361BA563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060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060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0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1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3/03/10/4877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04800" y="2514600"/>
            <a:ext cx="8534400" cy="175260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33"/>
                    </a:gs>
                    <a:gs pos="50000">
                      <a:srgbClr val="FF0066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Georgia"/>
              </a:rPr>
              <a:t>«Вишневый сад»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762000"/>
            <a:ext cx="60960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latin typeface="Georgia" pitchFamily="18" charset="0"/>
              </a:rPr>
              <a:t>Комедия А.П. Чехова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2.stihi.ru/pics/2014/06/11/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0292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4800" b="1" dirty="0">
                <a:solidFill>
                  <a:schemeClr val="tx2"/>
                </a:solidFill>
              </a:rPr>
              <a:t>   </a:t>
            </a:r>
            <a:r>
              <a:rPr lang="ru-RU" sz="4800" dirty="0"/>
              <a:t>Символика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Образ-символ –</a:t>
            </a:r>
            <a:r>
              <a:rPr lang="ru-RU" sz="3600" b="1" dirty="0">
                <a:solidFill>
                  <a:schemeClr val="tx2"/>
                </a:solidFill>
              </a:rPr>
              <a:t> вишневый сад. </a:t>
            </a:r>
            <a:endParaRPr lang="en-US" sz="3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В этом образе </a:t>
            </a:r>
            <a:r>
              <a:rPr lang="ru-RU" sz="3600" b="1" dirty="0">
                <a:solidFill>
                  <a:schemeClr val="tx2"/>
                </a:solidFill>
              </a:rPr>
              <a:t>соединяются и конкретное, и вечное, абсолютное – </a:t>
            </a:r>
            <a:r>
              <a:rPr lang="ru-RU" sz="3600" b="1" u="sng" dirty="0">
                <a:solidFill>
                  <a:schemeClr val="tx2"/>
                </a:solidFill>
              </a:rPr>
              <a:t>это сад</a:t>
            </a:r>
            <a:r>
              <a:rPr lang="ru-RU" sz="3600" b="1" dirty="0">
                <a:solidFill>
                  <a:schemeClr val="tx2"/>
                </a:solidFill>
              </a:rPr>
              <a:t>, </a:t>
            </a:r>
            <a:r>
              <a:rPr lang="ru-RU" sz="3600" dirty="0">
                <a:solidFill>
                  <a:schemeClr val="tx2"/>
                </a:solidFill>
              </a:rPr>
              <a:t>«прекрасней которого ничего нет на свете»; 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это красота, </a:t>
            </a:r>
            <a:r>
              <a:rPr lang="ru-RU" sz="3600" b="1" u="sng" dirty="0">
                <a:solidFill>
                  <a:schemeClr val="tx2"/>
                </a:solidFill>
              </a:rPr>
              <a:t>прошлая культура,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algn="ctr"/>
            <a:r>
              <a:rPr lang="ru-RU" sz="3100" dirty="0"/>
              <a:t>Символика сада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В монологе Трофимова раскрывается символика сада в пьесе: “Вся Россия - наш сад. Земля велика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и прекрасна, есть на ней много чудесных мест. Подумайте, Аня: ваш дед, прадед и все ваши предки были крепостники, владевшие живыми душами, и неужели с каждой вишни в саду, с каждого листка, с каждого ствола не глядят на вас человеческие существа, неужели вы не слышите голосов...»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Вокруг сада происходит все действие, на его проблемах высвечиваются характеры героев, их судьбы. Символично и то, что занесенный над садом топор вызвал конфликт между героями и в душах большинства героев конфликт так и не разрешается, как не решается проблема после вырубки сада.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77200" cy="5867400"/>
          </a:xfrm>
        </p:spPr>
        <p:txBody>
          <a:bodyPr/>
          <a:lstStyle/>
          <a:p>
            <a:r>
              <a:rPr lang="ru-RU" sz="2800">
                <a:latin typeface="Times New Roman" pitchFamily="18" charset="0"/>
              </a:rPr>
              <a:t>Авторская </a:t>
            </a:r>
            <a:br>
              <a:rPr lang="en-US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позиция</a:t>
            </a:r>
            <a:r>
              <a:rPr lang="ru-RU" sz="2800" u="sng">
                <a:latin typeface="Times New Roman" pitchFamily="18" charset="0"/>
              </a:rPr>
              <a:t>                                    </a:t>
            </a:r>
            <a:r>
              <a:rPr lang="ru-RU" sz="2800">
                <a:latin typeface="Times New Roman" pitchFamily="18" charset="0"/>
              </a:rPr>
              <a:t>Символы-образы</a:t>
            </a:r>
            <a:br>
              <a:rPr lang="en-US" sz="28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Символом прошлого можно назвать помещицу Раневскую и ее брата Гаева, Симеонова-Пищика и Фирса. Их отягощает наследие крепостничества, при котором они выросли и были воспитаны, это типы уходящей России. </a:t>
            </a:r>
            <a:br>
              <a:rPr lang="en-US" sz="20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Символ настоящего связан с образом Лопахина, в котором борются два начала. С одной стороны, он - человек действия, его идеал - сделать землю богатой и счастливой. С другой стороны, в нем нет духовного начала и в конце концов жажда наживы берет верх. </a:t>
            </a:r>
            <a:br>
              <a:rPr lang="en-US" sz="2000">
                <a:latin typeface="Times New Roman" pitchFamily="18" charset="0"/>
              </a:rPr>
            </a:br>
            <a:br>
              <a:rPr lang="en-US" sz="2000"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Символом будущего явилась Аня - дочь Раневской и вечный студент Трофимов. Они молоды, и за ними будущее. Они одержимы идеей творческого труда и освобождения от рабства. Петя призывает бросить все и быть свободными, как ветер.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49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      </a:t>
            </a: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543800" cy="731838"/>
          </a:xfrm>
        </p:spPr>
        <p:txBody>
          <a:bodyPr/>
          <a:lstStyle/>
          <a:p>
            <a:pPr algn="ctr"/>
            <a:r>
              <a:rPr lang="ru-RU" sz="3200"/>
              <a:t>В чем трагизм комедии?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6482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/>
              <a:t>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Для бывших хозяев имения и их окружения с гибелью вишневого сада заканчивается привычная жизнь, а что будет дальше - весьма неопределенно.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 хотя они и продолжают делать вид, что ничего не изменилось, такое поведение кажется смешным, а в свете сложившейся ситуации, - даже глупым и неразумным. </a:t>
            </a: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Трагедия этих людей не в том, что они потеряли вишневый сад, разорились, а в том, что их чувства стали весьма измельченными...</a:t>
            </a:r>
          </a:p>
        </p:txBody>
      </p:sp>
      <p:pic>
        <p:nvPicPr>
          <p:cNvPr id="9220" name="Picture 4" descr="http://im4.kommersant.ru/Issues.photo/REGIONS/PITER/2009/105/KSP_010192_00014_1_t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530600" cy="2647950"/>
          </a:xfrm>
          <a:prstGeom prst="rect">
            <a:avLst/>
          </a:prstGeom>
          <a:noFill/>
        </p:spPr>
      </p:pic>
      <p:pic>
        <p:nvPicPr>
          <p:cNvPr id="9222" name="Picture 6" descr="http://www.biletexpress.ru/photogallery_spectacl/1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86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808038"/>
          </a:xfrm>
        </p:spPr>
        <p:txBody>
          <a:bodyPr/>
          <a:lstStyle/>
          <a:p>
            <a:pPr algn="ctr"/>
            <a:r>
              <a:rPr lang="ru-RU" sz="3200"/>
              <a:t>А.П. Чехов с актерами</a:t>
            </a:r>
          </a:p>
        </p:txBody>
      </p:sp>
      <p:pic>
        <p:nvPicPr>
          <p:cNvPr id="11264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76400"/>
            <a:ext cx="5791200" cy="376237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cdn.lenta.ru/images/0000/0076/000000765201/pic_1358456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487056" cy="2362200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467600" cy="838200"/>
          </a:xfrm>
        </p:spPr>
        <p:txBody>
          <a:bodyPr/>
          <a:lstStyle/>
          <a:p>
            <a:pPr algn="ctr"/>
            <a:r>
              <a:rPr lang="ru-RU" sz="2800"/>
              <a:t>Герои пьесы. Кто они?</a:t>
            </a:r>
          </a:p>
        </p:txBody>
      </p:sp>
      <p:pic>
        <p:nvPicPr>
          <p:cNvPr id="6146" name="Picture 2" descr="http://www.golddisk.ru/people_photos/56/5605/big/5605_28e921c5f61222cafbfd496484633a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4267200" cy="2843023"/>
          </a:xfrm>
          <a:prstGeom prst="rect">
            <a:avLst/>
          </a:prstGeom>
          <a:noFill/>
        </p:spPr>
      </p:pic>
      <p:pic>
        <p:nvPicPr>
          <p:cNvPr id="6148" name="Picture 4" descr="http://i.mr7.ru/photos/2012/04/890x675_kf3N2JTY3QuhFOahy1V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38200"/>
            <a:ext cx="4803298" cy="3200400"/>
          </a:xfrm>
          <a:prstGeom prst="rect">
            <a:avLst/>
          </a:prstGeom>
          <a:noFill/>
        </p:spPr>
      </p:pic>
      <p:pic>
        <p:nvPicPr>
          <p:cNvPr id="6150" name="Picture 6" descr="http://st.biglion.ru/c/w/1000/h/1000/cfs7/review/e6/40/e6408fb5b340c51f43ab0ebbef2d75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3538538" cy="2286000"/>
          </a:xfrm>
          <a:prstGeom prst="rect">
            <a:avLst/>
          </a:prstGeom>
          <a:noFill/>
        </p:spPr>
      </p:pic>
      <p:pic>
        <p:nvPicPr>
          <p:cNvPr id="7" name="Picture 2" descr="http://biletleader.ru/db.img/gallery/wm/02dgg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733800"/>
            <a:ext cx="423174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500"/>
              <a:t>Кульминация пьесы</a:t>
            </a:r>
          </a:p>
        </p:txBody>
      </p:sp>
      <p:pic>
        <p:nvPicPr>
          <p:cNvPr id="4098" name="Picture 2" descr="http://icdn.lenta.ru/images/0000/0076/000000765208/pic_1358456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44446"/>
            <a:ext cx="6515100" cy="4413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6915150" cy="1069975"/>
          </a:xfrm>
        </p:spPr>
        <p:txBody>
          <a:bodyPr/>
          <a:lstStyle/>
          <a:p>
            <a:pPr algn="ctr"/>
            <a:r>
              <a:rPr lang="ru-RU" sz="3200">
                <a:latin typeface="Times New Roman" pitchFamily="18" charset="0"/>
              </a:rPr>
              <a:t>Вишневому саду грозит опасность и никто не может отвести ее</a:t>
            </a: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Times New Roman" pitchFamily="18" charset="0"/>
              </a:rPr>
              <a:t>. 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Герои пьесы страдают от сознания беспощадно уходящего времени. Они теряют больше, чем приобретают. Каждый из них по-своему одинок. Сада, который раньше объединял вокруг себя героев, уже нет. Вместе с красотой герои пьесы утрачивают взаимопонимание и чуткость. Забыт и покинут в запертом доме старый Фирс. Это произошло не только из-за спешки при отъезде, но и от какой-то душевной глухоты. </a:t>
            </a: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   Вишневый сад символизирует историческую и личную память. Он связан с судьбой России. Его гибель заставляет задуматься о драматических поворотах истории и цене наступающих перемен. Эта проблема оказалась одной из самых главных не только в XIX, но и в XX столетии</a:t>
            </a:r>
            <a:r>
              <a:rPr lang="ru-RU" sz="2400" b="1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343400" cy="5638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solidFill>
                  <a:schemeClr val="tx2"/>
                </a:solidFill>
              </a:rPr>
              <a:t>Секрет чеховского мастерства, тайна воздействия на читателя до сих </a:t>
            </a:r>
          </a:p>
          <a:p>
            <a:pPr>
              <a:buNone/>
            </a:pPr>
            <a:r>
              <a:rPr lang="ru-RU" sz="3200" dirty="0">
                <a:solidFill>
                  <a:schemeClr val="tx2"/>
                </a:solidFill>
              </a:rPr>
              <a:t>   пор до конца не разгаданы. 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Но ясно одно: </a:t>
            </a:r>
          </a:p>
          <a:p>
            <a:pPr>
              <a:buNone/>
            </a:pPr>
            <a:r>
              <a:rPr lang="ru-RU" sz="3200" dirty="0">
                <a:solidFill>
                  <a:schemeClr val="tx2"/>
                </a:solidFill>
              </a:rPr>
              <a:t>   Чехов — необычный писатель.</a:t>
            </a:r>
            <a:endParaRPr lang="en-US" sz="3200" dirty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4025" y="1719263"/>
            <a:ext cx="4422775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Замысел «Вишневого сада» возник у Чехова весной 1901 года (первые заметки в записной книжке появились на шесть лет раньше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В письме О. Л. Книппер он сообщил, что собирается писать «4-актный водевиль или комедию». Основная работа была закончена 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    к октябрю 1903 года.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821" y="373800"/>
            <a:ext cx="6173658" cy="1037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История создания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390900" cy="42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86200"/>
            <a:ext cx="8305800" cy="2667000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</a:rPr>
              <a:t>К удивлению А.П.Чехова, первые читатели увидели в пьесе драму и даже трагедию. Одна из причин – «драматический» сюжет взятый из реальной жизни. В 1880-90-х годах российская пресса была полна объявлениями о заложенных имениях и аукционах за неуплату долгов. А.П.Чехов был свидетелем подобной истории еще в детстве. Его отец, таганрогский купец, </a:t>
            </a:r>
            <a:br>
              <a:rPr lang="ru-RU" sz="1800" dirty="0">
                <a:latin typeface="Times New Roman" pitchFamily="18" charset="0"/>
              </a:rPr>
            </a:br>
            <a:r>
              <a:rPr lang="ru-RU" sz="1800" dirty="0">
                <a:latin typeface="Times New Roman" pitchFamily="18" charset="0"/>
              </a:rPr>
              <a:t>в 1876 году обанкротился и бежал в Москву. Друг семьи Г.П.Селиванов, служивший в коммерческом суде, обещал помочь, но позднее сам купил дом Чеховых низкой цене.</a:t>
            </a:r>
            <a:br>
              <a:rPr lang="ru-RU" sz="1800" dirty="0">
                <a:latin typeface="Times New Roman" pitchFamily="18" charset="0"/>
              </a:rPr>
            </a:b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20485" name="Picture 2" descr="Chekhov_Birth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8488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1676400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Отчий дом А.П.Чехова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629400" y="2398713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29400" y="1828801"/>
            <a:ext cx="2362200" cy="83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Отчий дом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А.П. Чехова</a:t>
            </a:r>
          </a:p>
        </p:txBody>
      </p:sp>
      <p:pic>
        <p:nvPicPr>
          <p:cNvPr id="19458" name="Picture 2" descr="http://player.myshared.ru/1009796/data/images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3276599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Проблема жанра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7848600" cy="391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Жанровая природа «Вишневого сада» всегда вызывала споры.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  Сам Чехов назвал ее комедией — «комедией в четырех действиях»(хотя и комедией особого типа).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    К.С.Станиславский считал ее трагедией.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    М. Горький назвал «лирической комедией». Нередко пьесу определяют как «трагикомедию», «ироническую трагикомедию».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458200" cy="29718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Комизм «Вишневого сада» коренится в ситуациях, отражающих комедийный смысл самой жизни. Чехов своеобразно трактовал этот жанр. В его представлении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комедия – это драма, с тончайшей иронией высмеивающая пошлость.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Традиционный обличительный пафос, «смех сквозь слезы», по меткому замечанию писательницы Тэффи, в поэтике Чехова сменяется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    «смехом вместо слез»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b="1" dirty="0"/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04800"/>
            <a:ext cx="4038600" cy="3154363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/>
          <a:lstStyle/>
          <a:p>
            <a:pPr algn="ctr"/>
            <a:r>
              <a:rPr lang="ru-RU" sz="3200">
                <a:latin typeface="Times New Roman" pitchFamily="18" charset="0"/>
              </a:rPr>
              <a:t>Внутренний сюжет и внутренний конфликт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В пьесе Чехова нет явно отрицательных героев, и положительные отсутствуют. Неясен с первого взгляда и конфликт произведения. Дело в том, что предметом изображения в пьесах драматурга является собственно не действие, а их нежелание и невозможность совершить поступок. Именно это и осмеивается в комедиях Чехова.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К.С. Станиславский отмечал особый характер конфликта пьесы «Вишневый сад»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Старые владельцы сада:</a:t>
            </a:r>
            <a:br>
              <a:rPr lang="ru-RU" sz="3200" dirty="0"/>
            </a:br>
            <a:r>
              <a:rPr lang="ru-RU" sz="3200" dirty="0"/>
              <a:t>Раневская и Гаев</a:t>
            </a:r>
          </a:p>
        </p:txBody>
      </p:sp>
      <p:pic>
        <p:nvPicPr>
          <p:cNvPr id="15362" name="Picture 2" descr="http://im1.kommersant.ru/Issues.photo/OGONIOK/2009/020/KSP_010192_00006_1_t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524250" cy="4876801"/>
          </a:xfrm>
          <a:prstGeom prst="rect">
            <a:avLst/>
          </a:prstGeom>
          <a:noFill/>
        </p:spPr>
      </p:pic>
      <p:pic>
        <p:nvPicPr>
          <p:cNvPr id="15364" name="Picture 4" descr="http://laboratoires-hery.com/userdata/562e6969747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67000"/>
            <a:ext cx="53340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304800"/>
          </a:xfrm>
        </p:spPr>
        <p:txBody>
          <a:bodyPr/>
          <a:lstStyle/>
          <a:p>
            <a:pPr algn="ctr"/>
            <a:r>
              <a:rPr lang="ru-RU" sz="3200" dirty="0"/>
              <a:t>Лопахин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00600" y="1447800"/>
            <a:ext cx="3886200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Купец Лопахин – деловой и практичный человек. Он любит Раневскую «больше, чем родную и пытается ей помочь. Но Раневская не слушает его, и он поступает, как настоящий капиталист: покупает имение, чтобы разбить сад на дачные участки.</a:t>
            </a:r>
          </a:p>
        </p:txBody>
      </p:sp>
      <p:pic>
        <p:nvPicPr>
          <p:cNvPr id="14340" name="Picture 4" descr="http://icdn.lenta.ru/images/0000/0076/000000765191/pic_135845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829628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/>
              <a:t>Новое поколение, молодая Россия в пьесе</a:t>
            </a:r>
          </a:p>
        </p:txBody>
      </p:sp>
      <p:pic>
        <p:nvPicPr>
          <p:cNvPr id="13314" name="Picture 2" descr="http://media.teatrall.ru/CACHE/images/photos/performance/9e3d5f764d9844ca8f43097cbf8f740b/913b115ea37bacf16b1c23f126a424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4000500" cy="2667000"/>
          </a:xfrm>
          <a:prstGeom prst="rect">
            <a:avLst/>
          </a:prstGeom>
          <a:noFill/>
        </p:spPr>
      </p:pic>
      <p:pic>
        <p:nvPicPr>
          <p:cNvPr id="13316" name="Picture 4" descr="http://www.biletexpress.ru.mastertest.ru/photogallery_actor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543300" cy="4876801"/>
          </a:xfrm>
          <a:prstGeom prst="rect">
            <a:avLst/>
          </a:prstGeom>
          <a:noFill/>
        </p:spPr>
      </p:pic>
      <p:pic>
        <p:nvPicPr>
          <p:cNvPr id="13318" name="Picture 6" descr="http://www.novayagazeta-vlad.ru/uploads/news/2015/02/06/528c2b56e9e417dfcb1115485d3591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897015" cy="296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336</TotalTime>
  <Words>814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Times New Roman</vt:lpstr>
      <vt:lpstr>Wingdings</vt:lpstr>
      <vt:lpstr>Сеть</vt:lpstr>
      <vt:lpstr>Презентация PowerPoint</vt:lpstr>
      <vt:lpstr>Презентация PowerPoint</vt:lpstr>
      <vt:lpstr>К удивлению А.П.Чехова, первые читатели увидели в пьесе драму и даже трагедию. Одна из причин – «драматический» сюжет взятый из реальной жизни. В 1880-90-х годах российская пресса была полна объявлениями о заложенных имениях и аукционах за неуплату долгов. А.П.Чехов был свидетелем подобной истории еще в детстве. Его отец, таганрогский купец,  в 1876 году обанкротился и бежал в Москву. Друг семьи Г.П.Селиванов, служивший в коммерческом суде, обещал помочь, но позднее сам купил дом Чеховых низкой цене. </vt:lpstr>
      <vt:lpstr>Проблема жанра</vt:lpstr>
      <vt:lpstr>Презентация PowerPoint</vt:lpstr>
      <vt:lpstr>Внутренний сюжет и внутренний конфликт</vt:lpstr>
      <vt:lpstr>Старые владельцы сада: Раневская и Гаев</vt:lpstr>
      <vt:lpstr>Лопахин</vt:lpstr>
      <vt:lpstr>Новое поколение, молодая Россия в пьесе</vt:lpstr>
      <vt:lpstr>Презентация PowerPoint</vt:lpstr>
      <vt:lpstr>Символика сада</vt:lpstr>
      <vt:lpstr>Авторская  позиция                                    Символы-образы  Символом прошлого можно назвать помещицу Раневскую и ее брата Гаева, Симеонова-Пищика и Фирса. Их отягощает наследие крепостничества, при котором они выросли и были воспитаны, это типы уходящей России.    Символ настоящего связан с образом Лопахина, в котором борются два начала. С одной стороны, он - человек действия, его идеал - сделать землю богатой и счастливой. С другой стороны, в нем нет духовного начала и в конце концов жажда наживы берет верх.   Символом будущего явилась Аня - дочь Раневской и вечный студент Трофимов. Они молоды, и за ними будущее. Они одержимы идеей творческого труда и освобождения от рабства. Петя призывает бросить все и быть свободными, как ветер.</vt:lpstr>
      <vt:lpstr>В чем трагизм комедии?</vt:lpstr>
      <vt:lpstr>А.П. Чехов с актерами</vt:lpstr>
      <vt:lpstr>Герои пьесы. Кто они?</vt:lpstr>
      <vt:lpstr>Кульминация пьесы</vt:lpstr>
      <vt:lpstr>Вишневому саду грозит опасность и никто не может отвести ее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NVG</dc:creator>
  <cp:lastModifiedBy>NVG</cp:lastModifiedBy>
  <cp:revision>32</cp:revision>
  <cp:lastPrinted>1601-01-01T00:00:00Z</cp:lastPrinted>
  <dcterms:created xsi:type="dcterms:W3CDTF">1601-01-01T00:00:00Z</dcterms:created>
  <dcterms:modified xsi:type="dcterms:W3CDTF">2023-12-11T13:53:34Z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