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notesMasterIdLst>
    <p:notesMasterId r:id="rId37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9" r:id="rId32"/>
    <p:sldId id="291" r:id="rId33"/>
    <p:sldId id="292" r:id="rId34"/>
    <p:sldId id="293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24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4F97-3B99-4268-966C-A7C0F1F881D3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1A427-60A2-4F8E-AF52-5459D6E95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0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1A427-60A2-4F8E-AF52-5459D6E951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7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5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19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6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65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5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4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6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6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9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7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4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58361-1A36-42AB-8708-809A0826F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1" y="-1"/>
            <a:ext cx="9144001" cy="234563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  <a:t>ГОГОЛЬ</a:t>
            </a:r>
            <a:b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  <a:t>1809-1852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3F68B-8A40-43C4-B5F6-53F716F6F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5" y="2451652"/>
            <a:ext cx="4161182" cy="44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3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CE58B-132F-4320-8B2F-B1534093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92765"/>
            <a:ext cx="6445058" cy="181223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Когда она написана и почему популярна?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BAC8A-CDEB-40F8-A75B-BAFDC6DF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0884"/>
            <a:ext cx="8916988" cy="4378598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1829 год</a:t>
            </a:r>
          </a:p>
          <a:p>
            <a:r>
              <a:rPr lang="uk-UA" sz="2800" dirty="0" err="1"/>
              <a:t>Украина</a:t>
            </a:r>
            <a:r>
              <a:rPr lang="uk-UA" sz="2800" dirty="0"/>
              <a:t> – </a:t>
            </a:r>
            <a:r>
              <a:rPr lang="ru-RU" sz="2800" dirty="0"/>
              <a:t>это модно</a:t>
            </a:r>
          </a:p>
          <a:p>
            <a:r>
              <a:rPr lang="ru-RU" sz="2800" dirty="0"/>
              <a:t>Выпускаются книги («Малороссийская деревня» Ивана </a:t>
            </a:r>
            <a:r>
              <a:rPr lang="ru-RU" sz="2800" dirty="0" err="1"/>
              <a:t>Кулжинского</a:t>
            </a:r>
            <a:r>
              <a:rPr lang="ru-RU" sz="2800" dirty="0"/>
              <a:t> ⁠, «Двойник, или Мои вечера в Малороссии» Антония Погорельского ⁠, «Сказки о кладах» Ореста Сомова ⁠), ставятся оперы («</a:t>
            </a:r>
            <a:r>
              <a:rPr lang="ru-RU" sz="2800" dirty="0" err="1"/>
              <a:t>Леста</a:t>
            </a:r>
            <a:r>
              <a:rPr lang="ru-RU" sz="2800" dirty="0"/>
              <a:t>, днепровская русалка» Николая Краснопольского ⁠, «Пан Твардовский» Алексея Верстовского ⁠, «Козак-стихотворец» Александра Шаховского </a:t>
            </a:r>
          </a:p>
        </p:txBody>
      </p:sp>
    </p:spTree>
    <p:extLst>
      <p:ext uri="{BB962C8B-B14F-4D97-AF65-F5344CB8AC3E}">
        <p14:creationId xmlns:p14="http://schemas.microsoft.com/office/powerpoint/2010/main" val="121774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49B5F-4F5C-4C0C-919D-E86E8FD7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85530"/>
            <a:ext cx="6193266" cy="123245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КАК ОНА НАПИСАНА?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9BC06-A183-4F36-A164-5561F694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36295"/>
            <a:ext cx="9905999" cy="415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Повести «Вечеров» принадлежат нескольким жанрам:</a:t>
            </a:r>
          </a:p>
          <a:p>
            <a:r>
              <a:rPr lang="ru-RU" sz="3600" dirty="0"/>
              <a:t> сказка-анекдот;</a:t>
            </a:r>
          </a:p>
          <a:p>
            <a:r>
              <a:rPr lang="ru-RU" sz="3600" dirty="0"/>
              <a:t>сказка-новелла;</a:t>
            </a:r>
          </a:p>
          <a:p>
            <a:r>
              <a:rPr lang="ru-RU" sz="3600" dirty="0"/>
              <a:t>сказка-трагедия;</a:t>
            </a:r>
          </a:p>
        </p:txBody>
      </p:sp>
    </p:spTree>
    <p:extLst>
      <p:ext uri="{BB962C8B-B14F-4D97-AF65-F5344CB8AC3E}">
        <p14:creationId xmlns:p14="http://schemas.microsoft.com/office/powerpoint/2010/main" val="65063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0A960-DB28-4919-9B6D-57DF778A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06017"/>
            <a:ext cx="5702936" cy="1285461"/>
          </a:xfrm>
        </p:spPr>
        <p:txBody>
          <a:bodyPr/>
          <a:lstStyle/>
          <a:p>
            <a:pPr algn="ctr"/>
            <a:r>
              <a:rPr lang="ru-RU" b="1" dirty="0"/>
              <a:t>ЯЗЫК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20DF3-307E-45A5-8240-139069ED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3" y="834886"/>
            <a:ext cx="7553740" cy="5406887"/>
          </a:xfrm>
        </p:spPr>
        <p:txBody>
          <a:bodyPr>
            <a:noAutofit/>
          </a:bodyPr>
          <a:lstStyle/>
          <a:p>
            <a:r>
              <a:rPr lang="ru-RU" sz="2800" dirty="0"/>
              <a:t>Ругань, побои, интрижки и анекдоты («Господи Боже мой, за что такая напасть на нас грешных! и так много дряни всякой на земле, а ты ещё и жинок наплодил»). </a:t>
            </a:r>
          </a:p>
          <a:p>
            <a:r>
              <a:rPr lang="ru-RU" sz="2800" dirty="0"/>
              <a:t>Высокопарный слог («Знаете ли вы украинскую ночь? О, вы не знаете украинской ночи! Всмотритесь в неё. С середины неба глядит месяц. Необъятный небесный свод раздался, раздвинулся ещё необъятнее. Горит и дышит он»). </a:t>
            </a:r>
          </a:p>
        </p:txBody>
      </p:sp>
    </p:spTree>
    <p:extLst>
      <p:ext uri="{BB962C8B-B14F-4D97-AF65-F5344CB8AC3E}">
        <p14:creationId xmlns:p14="http://schemas.microsoft.com/office/powerpoint/2010/main" val="1647914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F39F4-A11E-446F-A894-BE42DA02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6736605" cy="159026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Почему именно Диканька вынесена в заглавие?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178F3-C450-4FCF-8AA9-1C123333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ВАШИ ВЕРСИИ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5F204-6328-41F0-A5DF-74BF3153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1925053"/>
            <a:ext cx="10137913" cy="49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69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FD65F-109F-47CC-92BB-21B4812A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7356"/>
          </a:xfrm>
        </p:spPr>
        <p:txBody>
          <a:bodyPr/>
          <a:lstStyle/>
          <a:p>
            <a:pPr algn="ctr"/>
            <a:r>
              <a:rPr lang="ru-RU" b="1" dirty="0"/>
              <a:t>ДИКАНЬКА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97EAE-062C-4D46-9FB3-7EF65ABCD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1351722"/>
            <a:ext cx="8693426" cy="455950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Непосредственно в Диканьке развиваются события лишь одной повести из восьми («Ночь перед Рождеством»). Зато близ Диканьки живёт пасечник Рудый Панько, вымышленный издатель «Вечеров»: «Как будете, господа, ехать ко мне, то прямёхонько берите путь по столбовой дороге, на Диканьку. Я нарочно и выставил её на первом листке, чтобы скорее добрались до нашего хутора»</a:t>
            </a:r>
          </a:p>
        </p:txBody>
      </p:sp>
    </p:spTree>
    <p:extLst>
      <p:ext uri="{BB962C8B-B14F-4D97-AF65-F5344CB8AC3E}">
        <p14:creationId xmlns:p14="http://schemas.microsoft.com/office/powerpoint/2010/main" val="2301630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85203-7902-449A-AA00-46D2427B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45913"/>
            <a:ext cx="6047492" cy="18590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КТО ЖЕ НАСТОЯЩИЙ РАССКАЗЧИК ? ПОЧЕМУ ИХ ТАК МНОГО?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F27FF-1EFF-4142-BB5A-704726E7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2133599"/>
            <a:ext cx="7378671" cy="4200939"/>
          </a:xfrm>
        </p:spPr>
        <p:txBody>
          <a:bodyPr/>
          <a:lstStyle/>
          <a:p>
            <a:r>
              <a:rPr lang="ru-RU" dirty="0"/>
              <a:t>1. Рудый Панько – пасечник</a:t>
            </a:r>
          </a:p>
          <a:p>
            <a:r>
              <a:rPr lang="ru-RU" dirty="0"/>
              <a:t>2. Фома Григорьевич - дьяк</a:t>
            </a:r>
          </a:p>
          <a:p>
            <a:r>
              <a:rPr lang="ru-RU" dirty="0"/>
              <a:t>3. Паныч</a:t>
            </a:r>
          </a:p>
          <a:p>
            <a:r>
              <a:rPr lang="ru-RU" dirty="0"/>
              <a:t>4. Иван Степанович Курочка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BE5386-DE42-4D0B-993A-FCFC2FD7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1736036"/>
            <a:ext cx="3286539" cy="31880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25B301-49E7-4305-938A-CBBEBB5E9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389" y="4113578"/>
            <a:ext cx="2511041" cy="24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B1361-C336-4CAD-8FE8-90966370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19756"/>
          </a:xfrm>
        </p:spPr>
        <p:txBody>
          <a:bodyPr/>
          <a:lstStyle/>
          <a:p>
            <a:pPr algn="ctr"/>
            <a:r>
              <a:rPr lang="ru-RU" dirty="0"/>
              <a:t>ФАМИЛИИ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120F2F-9CE7-4FA1-BE30-409DE8B7D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09" y="1419726"/>
            <a:ext cx="5923721" cy="44926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EFE68F-040E-4086-A695-723E62519DB4}"/>
              </a:ext>
            </a:extLst>
          </p:cNvPr>
          <p:cNvSpPr/>
          <p:nvPr/>
        </p:nvSpPr>
        <p:spPr>
          <a:xfrm>
            <a:off x="1006487" y="5990709"/>
            <a:ext cx="5780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Пузатый </a:t>
            </a:r>
            <a:r>
              <a:rPr lang="ru-RU" b="1" dirty="0" err="1"/>
              <a:t>Пацюк</a:t>
            </a:r>
            <a:r>
              <a:rPr lang="ru-RU" b="1" dirty="0"/>
              <a:t> из «Ночи перед Рождеством»</a:t>
            </a:r>
          </a:p>
          <a:p>
            <a:r>
              <a:rPr lang="en-US" b="1" dirty="0"/>
              <a:t>https://www.youtube.com/watch?v=ene3yZTZNVE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285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0E3E6-F211-4AB8-92D4-C9A63A74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КУЗНЕЦ ВАКУЛА</a:t>
            </a:r>
          </a:p>
        </p:txBody>
      </p:sp>
      <p:pic>
        <p:nvPicPr>
          <p:cNvPr id="1026" name="Picture 2" descr="Гипноз и кузнец Вакула.">
            <a:extLst>
              <a:ext uri="{FF2B5EF4-FFF2-40B4-BE49-F238E27FC236}">
                <a16:creationId xmlns:a16="http://schemas.microsoft.com/office/drawing/2014/main" id="{F6AD0C57-3AB1-457C-A938-242F6C575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762538"/>
            <a:ext cx="5486400" cy="50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2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11D91-FAE6-4074-8A0A-1A068625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0"/>
            <a:ext cx="6471562" cy="1905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Насколько Украина, описанная Гоголем, была близка к реальности?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06232-E876-481C-B7E4-19C8D6CE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2133600"/>
            <a:ext cx="8136835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в «Вечерах», несмотря на обилие реальных деталей, предстаёт страной скорее фантастической, где всё основано на принципе чрезмерности: каждая эмоция усилена, каждое действие сопровождено гиперболой. </a:t>
            </a:r>
          </a:p>
        </p:txBody>
      </p:sp>
    </p:spTree>
    <p:extLst>
      <p:ext uri="{BB962C8B-B14F-4D97-AF65-F5344CB8AC3E}">
        <p14:creationId xmlns:p14="http://schemas.microsoft.com/office/powerpoint/2010/main" val="271690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63C5F-9766-481E-B1EC-242198FF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ГЕРОИНИ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1BA4-C625-4DF7-888C-5D3435AD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6" y="1457739"/>
            <a:ext cx="8070574" cy="4453483"/>
          </a:xfrm>
        </p:spPr>
        <p:txBody>
          <a:bodyPr/>
          <a:lstStyle/>
          <a:p>
            <a:r>
              <a:rPr lang="ru-RU" sz="3200" dirty="0"/>
              <a:t>Обидчицы мужчин.</a:t>
            </a:r>
          </a:p>
          <a:p>
            <a:r>
              <a:rPr lang="ru-RU" sz="3200" dirty="0"/>
              <a:t>Молодые девушки.</a:t>
            </a:r>
          </a:p>
          <a:p>
            <a:r>
              <a:rPr lang="ru-RU" sz="3200" dirty="0"/>
              <a:t>Старухи.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00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A11E58-9F9D-452E-804E-FD9D1065E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03" y="2599872"/>
            <a:ext cx="8791194" cy="16582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459E-1023-4777-BA54-C089C52D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75" y="246744"/>
            <a:ext cx="4605337" cy="1065221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ДЕТСТВО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09B91A-8A69-41F6-9F73-EED5D59F0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1316" y="3193597"/>
            <a:ext cx="8791194" cy="1658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3A61E2-1E54-4416-A822-24E6582FF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49" y="0"/>
            <a:ext cx="3724275" cy="22764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F93FC0-1629-4AD6-874B-82C2AB83DEAE}"/>
              </a:ext>
            </a:extLst>
          </p:cNvPr>
          <p:cNvSpPr/>
          <p:nvPr/>
        </p:nvSpPr>
        <p:spPr>
          <a:xfrm>
            <a:off x="3220278" y="2551837"/>
            <a:ext cx="59237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Гоголь родился 20 марта 1809 года 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местечке Великие Сорочинцы Миргородского уезда Полтавской губернии в семье помещика. Родители назвали сына Николаем в честь чудотворной иконы святого Николая, хранившейся в церкви села Диканька.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B75A0F-6E66-4BB8-822A-032A63858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79" y="5103244"/>
            <a:ext cx="2893026" cy="15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09763-9414-4242-A196-8A3F1FAB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110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ПОРТРЕТЫ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2BCFC0-E237-4EE5-9AF9-3F0D4A7E0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413" y="2822575"/>
            <a:ext cx="2771272" cy="3091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CD53CB-70CE-45F1-B159-3F4956C1C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1" y="1"/>
            <a:ext cx="3060845" cy="36094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40474-5A9D-4138-B799-81D00E786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696" y="40105"/>
            <a:ext cx="3060845" cy="26790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2826A1-C122-4165-82FF-C9D812E4F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852" y="3896139"/>
            <a:ext cx="3722275" cy="29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41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42F96-18FF-4D72-B0C7-5AF6595F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964030" cy="128089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Как устроен у Гоголя мир нечистой силы?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FE568-D0C2-4764-B2B2-70E64538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613" y="2133600"/>
            <a:ext cx="8863781" cy="3777622"/>
          </a:xfrm>
        </p:spPr>
        <p:txBody>
          <a:bodyPr>
            <a:normAutofit/>
          </a:bodyPr>
          <a:lstStyle/>
          <a:p>
            <a:r>
              <a:rPr lang="ru-RU" sz="2800" dirty="0"/>
              <a:t>Колдовской мир в фольклорном сознании никак не отделён от мира людей, напротив, он состоит с ним в тесных связях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F12896-5D88-41FC-B8AB-31B34833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81" y="3429000"/>
            <a:ext cx="3716592" cy="33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533B7-E8AC-4AA0-961E-F006345C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2" y="624110"/>
            <a:ext cx="7551173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Приметы связи героев с демоническим миром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9FA7A-135E-41C0-86E9-57C7ECA7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016" y="2133913"/>
            <a:ext cx="6495794" cy="3777622"/>
          </a:xfrm>
        </p:spPr>
        <p:txBody>
          <a:bodyPr>
            <a:normAutofit/>
          </a:bodyPr>
          <a:lstStyle/>
          <a:p>
            <a:r>
              <a:rPr lang="ru-RU" sz="2000" dirty="0"/>
              <a:t>Растрёпанные волосы. </a:t>
            </a:r>
          </a:p>
          <a:p>
            <a:r>
              <a:rPr lang="ru-RU" sz="2000" dirty="0"/>
              <a:t>Косоглазие.</a:t>
            </a:r>
          </a:p>
          <a:p>
            <a:r>
              <a:rPr lang="ru-RU" sz="2000" dirty="0"/>
              <a:t>Хромота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EC88F-BC63-4A18-8FE9-95CC901A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1" y="3301744"/>
            <a:ext cx="3997249" cy="3556256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1708F81-99FE-4E4C-99BF-08EB773BE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561" y="3365372"/>
            <a:ext cx="39972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CE79-AAF8-45D7-83DC-367315C9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618518"/>
            <a:ext cx="5237583" cy="581960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Где в «Вечерах» прячется сам Гоголь?</a:t>
            </a:r>
            <a:br>
              <a:rPr lang="ru-RU" b="1" dirty="0"/>
            </a:br>
            <a:br>
              <a:rPr lang="ru-RU" b="1" dirty="0"/>
            </a:br>
            <a:r>
              <a:rPr lang="ru-RU" sz="2700" dirty="0"/>
              <a:t>Статус чужого в </a:t>
            </a:r>
            <a:r>
              <a:rPr lang="ru-RU" sz="2700" dirty="0" err="1"/>
              <a:t>диканьковском</a:t>
            </a:r>
            <a:r>
              <a:rPr lang="ru-RU" sz="2700" dirty="0"/>
              <a:t> мире и нежелание соблюдать установленные в нём традиции. Этот бескомпромиссный индивидуализм, чувство отчуждения было хорошо знакомо Гоголю.</a:t>
            </a:r>
          </a:p>
        </p:txBody>
      </p:sp>
      <p:pic>
        <p:nvPicPr>
          <p:cNvPr id="2050" name="Picture 2" descr="Дочерняя любовь в Страшная месть Н. В. Гоголя (Светлана Жукова 4) / Проза.ру">
            <a:extLst>
              <a:ext uri="{FF2B5EF4-FFF2-40B4-BE49-F238E27FC236}">
                <a16:creationId xmlns:a16="http://schemas.microsoft.com/office/drawing/2014/main" id="{2438EF33-19EA-4D5D-A333-259A4BB12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548" y="1813137"/>
            <a:ext cx="3623137" cy="34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3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F7B05-94AF-41C6-AAE8-80C95B45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47444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/>
              <a:t>«РЕВИЗОР»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89C15-F9FF-48FF-97D5-77587039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47460"/>
            <a:ext cx="8563026" cy="4386429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Подсказанный Пушкиным сюжет становится для Гоголя поводом собрать в одной пьесе «всё дурное в России», и сквозь смешное в его комедии ошибок отчётливо проглядывает ужас.</a:t>
            </a:r>
          </a:p>
        </p:txBody>
      </p:sp>
    </p:spTree>
    <p:extLst>
      <p:ext uri="{BB962C8B-B14F-4D97-AF65-F5344CB8AC3E}">
        <p14:creationId xmlns:p14="http://schemas.microsoft.com/office/powerpoint/2010/main" val="167130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D926A-F8C8-4393-A8C0-60F41941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562" y="624110"/>
            <a:ext cx="8362336" cy="12808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КОГДА СМЕШНОЕ МОЖЕТ БЫТЬ УЖАСНЫМ?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57FB66-A6E8-4857-B20B-A9FC1085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7729" y="2079522"/>
            <a:ext cx="5471652" cy="4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1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38BE7-C053-43C8-88FD-5FBB8EE2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857901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Стилистические особенности</a:t>
            </a:r>
            <a:br>
              <a:rPr lang="ru-RU" b="1" dirty="0"/>
            </a:br>
            <a:r>
              <a:rPr lang="ru-RU" b="1" dirty="0"/>
              <a:t> «РЕВИЗОРА»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67BF4-683F-4343-B63E-B8F3A6897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2669458"/>
            <a:ext cx="8863781" cy="3241764"/>
          </a:xfrm>
        </p:spPr>
        <p:txBody>
          <a:bodyPr>
            <a:normAutofit/>
          </a:bodyPr>
          <a:lstStyle/>
          <a:p>
            <a:pPr lvl="1"/>
            <a:r>
              <a:rPr lang="ru-RU" sz="2600" dirty="0"/>
              <a:t>Новый, блестящий и афористичный язык;</a:t>
            </a:r>
          </a:p>
          <a:p>
            <a:pPr lvl="1"/>
            <a:r>
              <a:rPr lang="ru-RU" sz="2600" dirty="0"/>
              <a:t>Отказ от моралистической установки, характерной для классицизма: в «Ревизоре» добродетель не торжествует. </a:t>
            </a:r>
          </a:p>
        </p:txBody>
      </p:sp>
    </p:spTree>
    <p:extLst>
      <p:ext uri="{BB962C8B-B14F-4D97-AF65-F5344CB8AC3E}">
        <p14:creationId xmlns:p14="http://schemas.microsoft.com/office/powerpoint/2010/main" val="1522489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2A724-AF55-4E9A-B4CE-7657606C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071" y="624110"/>
            <a:ext cx="7639664" cy="1280890"/>
          </a:xfrm>
        </p:spPr>
        <p:txBody>
          <a:bodyPr/>
          <a:lstStyle/>
          <a:p>
            <a:pPr algn="ctr"/>
            <a:r>
              <a:rPr lang="ru-RU" dirty="0"/>
              <a:t>ЖАНР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F9372-B00D-4C4D-89F9-E0F18EEFE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368" y="1297858"/>
            <a:ext cx="8996516" cy="4613364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комедия ошибок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52A70-A96D-45F4-A523-81DD27C5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793" y="2300748"/>
            <a:ext cx="3427617" cy="42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1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45037-E06D-4DC5-9BAA-253F2CD1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5887398" cy="1280890"/>
          </a:xfrm>
        </p:spPr>
        <p:txBody>
          <a:bodyPr/>
          <a:lstStyle/>
          <a:p>
            <a:pPr algn="ctr"/>
            <a:r>
              <a:rPr lang="ru-RU" b="1" dirty="0"/>
              <a:t>Кто всё-таки главный герой «Ревизора»?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41F6B-7F32-47C1-AA0F-396252BD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245072" cy="3777622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470172-3ECA-45B8-8D7A-E4F7D40BC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194" y="1904999"/>
            <a:ext cx="5810864" cy="482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97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14F6-79EF-402A-A16C-FF2CF0D2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56" y="624110"/>
            <a:ext cx="6474542" cy="1280890"/>
          </a:xfrm>
        </p:spPr>
        <p:txBody>
          <a:bodyPr/>
          <a:lstStyle/>
          <a:p>
            <a:pPr algn="ctr"/>
            <a:r>
              <a:rPr lang="ru-RU" b="1" dirty="0"/>
              <a:t>ГОРОДНИЧИЙ – БОГ уездного ГОРОДА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04CE2E-A80B-467C-801E-98D1E048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99" y="1905000"/>
            <a:ext cx="8915400" cy="3777622"/>
          </a:xfrm>
        </p:spPr>
        <p:txBody>
          <a:bodyPr/>
          <a:lstStyle/>
          <a:p>
            <a:r>
              <a:rPr lang="ru-RU" dirty="0"/>
              <a:t>даёт оценку человеческим деяниям</a:t>
            </a:r>
          </a:p>
          <a:p>
            <a:r>
              <a:rPr lang="ru-RU" dirty="0"/>
              <a:t>следит за соблюдением иерархии своих «ангелов»</a:t>
            </a:r>
          </a:p>
          <a:p>
            <a:r>
              <a:rPr lang="ru-RU" dirty="0"/>
              <a:t>воспитывает своё воинство</a:t>
            </a:r>
          </a:p>
          <a:p>
            <a:r>
              <a:rPr lang="ru-RU" dirty="0"/>
              <a:t>в общем-то, прекрасно осведомлён обо всём, что происходит в городе: ему известно, что в приёмной у судьи разгуливают гуси, что один из учителей строит страшные рожи, что арестантам не выдавали провизии и что возле старого забора навалено на сорок телег всякого сору</a:t>
            </a:r>
          </a:p>
        </p:txBody>
      </p:sp>
    </p:spTree>
    <p:extLst>
      <p:ext uri="{BB962C8B-B14F-4D97-AF65-F5344CB8AC3E}">
        <p14:creationId xmlns:p14="http://schemas.microsoft.com/office/powerpoint/2010/main" val="2373084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EED8-DCE2-45BF-AA4D-39338D1A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5774"/>
            <a:ext cx="9905998" cy="72886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СЕМЬЯ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B5E913-B6E7-49EB-9898-0368520C5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791" y="874643"/>
            <a:ext cx="8221868" cy="57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7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FF24A-C302-4C04-8EFC-BF133A14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798907" cy="1280890"/>
          </a:xfrm>
        </p:spPr>
        <p:txBody>
          <a:bodyPr/>
          <a:lstStyle/>
          <a:p>
            <a:pPr algn="ctr"/>
            <a:r>
              <a:rPr lang="ru-RU" b="1" dirty="0"/>
              <a:t>ХЛЕСТАКОВ = ЛОЖЬ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81A23-9AA1-4DAA-879F-70C27D439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66" y="1445342"/>
            <a:ext cx="8436076" cy="4465880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2800" dirty="0"/>
              <a:t>«Он развернулся, он в духе, видит, что всё идёт хорошо, его слушают — и по тому одному он говорит </a:t>
            </a:r>
            <a:r>
              <a:rPr lang="ru-RU" sz="2800" dirty="0" err="1"/>
              <a:t>плавнее</a:t>
            </a:r>
            <a:r>
              <a:rPr lang="ru-RU" sz="2800" dirty="0"/>
              <a:t>, развязнее, говорит от души, говорит совершенно откровенно и, говоря ложь, выказывает именно в ней себя таким, как есть. &lt;...&gt; Это вообще лучшая и самая поэтическая минута в его жизни — почти род вдохновения».</a:t>
            </a:r>
          </a:p>
        </p:txBody>
      </p:sp>
    </p:spTree>
    <p:extLst>
      <p:ext uri="{BB962C8B-B14F-4D97-AF65-F5344CB8AC3E}">
        <p14:creationId xmlns:p14="http://schemas.microsoft.com/office/powerpoint/2010/main" val="2430495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B38E3-3832-44FA-B60E-BE0FBE15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45" y="624110"/>
            <a:ext cx="8200102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КАКОВА ЦЕЛЬ </a:t>
            </a:r>
            <a:br>
              <a:rPr lang="ru-RU" b="1" dirty="0"/>
            </a:br>
            <a:r>
              <a:rPr lang="ru-RU" b="1" dirty="0"/>
              <a:t>ВЫДУМКИ, ВРАНЬЯ, ЛЖИ?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82FE3C-C717-42C6-B695-E841260D5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7529" y="1905000"/>
            <a:ext cx="3317490" cy="47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7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A7F42-5DDF-455C-9FB0-C41E0695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123372" cy="1280890"/>
          </a:xfrm>
        </p:spPr>
        <p:txBody>
          <a:bodyPr/>
          <a:lstStyle/>
          <a:p>
            <a:pPr algn="ctr"/>
            <a:r>
              <a:rPr lang="ru-RU" b="1" dirty="0"/>
              <a:t>СИСТЕМА ГЕРОЕВ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2DFC4-D0A7-4E78-B144-F754322A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1533832"/>
            <a:ext cx="8598310" cy="437739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«Ревизоре» система персонажей устроена иначе. Во-первых, в отличие от прозы, в драме негде (за исключением списка действующих лиц) подробно описать персонажей — представление о них складывается из их манеры речи. Во-вторых, в «Ревизоре» все основные персонажи, кроме Хлестакова, появляются на сцене почти одновременно, образуют своего рода ансамбль. </a:t>
            </a:r>
          </a:p>
        </p:txBody>
      </p:sp>
    </p:spTree>
    <p:extLst>
      <p:ext uri="{BB962C8B-B14F-4D97-AF65-F5344CB8AC3E}">
        <p14:creationId xmlns:p14="http://schemas.microsoft.com/office/powerpoint/2010/main" val="206915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CB900-3165-4C0D-A2FA-FCBF55AC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48" y="624110"/>
            <a:ext cx="7698658" cy="1280890"/>
          </a:xfrm>
        </p:spPr>
        <p:txBody>
          <a:bodyPr/>
          <a:lstStyle/>
          <a:p>
            <a:pPr algn="ctr"/>
            <a:r>
              <a:rPr lang="ru-RU" b="1" dirty="0"/>
              <a:t>На зеркало </a:t>
            </a:r>
            <a:r>
              <a:rPr lang="ru-RU" b="1" dirty="0" err="1"/>
              <a:t>неча</a:t>
            </a:r>
            <a:r>
              <a:rPr lang="ru-RU" b="1" dirty="0"/>
              <a:t> пенять, коли рожа крива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68B70-83D5-4185-B42C-AEF418C9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129975" cy="3777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Пословица «На зеркало </a:t>
            </a:r>
            <a:r>
              <a:rPr lang="ru-RU" sz="2400" dirty="0" err="1"/>
              <a:t>неча</a:t>
            </a:r>
            <a:r>
              <a:rPr lang="ru-RU" sz="2400" dirty="0"/>
              <a:t> пенять, коли рожа крива» сообщает многое о стилистике произведения на первой же странице, а кроме того, предвосхищает реакцию зрителей или читателей, которых пьеса может оскорбить. В этом смысле эпиграф не предваряет, а итожит пьесу, вторя реплике Городничего из пятого действия: «Чему смеётесь? — Над собою смеётесь!»</a:t>
            </a:r>
          </a:p>
        </p:txBody>
      </p:sp>
    </p:spTree>
    <p:extLst>
      <p:ext uri="{BB962C8B-B14F-4D97-AF65-F5344CB8AC3E}">
        <p14:creationId xmlns:p14="http://schemas.microsoft.com/office/powerpoint/2010/main" val="703387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30462-DB9C-478C-BB5D-7EDD694B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784159" cy="1280890"/>
          </a:xfrm>
        </p:spPr>
        <p:txBody>
          <a:bodyPr/>
          <a:lstStyle/>
          <a:p>
            <a:pPr algn="ctr"/>
            <a:r>
              <a:rPr lang="ru-RU" b="1" dirty="0"/>
              <a:t>НЕМАЯ СЦЕНА</a:t>
            </a:r>
          </a:p>
        </p:txBody>
      </p:sp>
      <p:pic>
        <p:nvPicPr>
          <p:cNvPr id="1026" name="Picture 2" descr="Малый театр (21 февраля, вторник 19:00, Ревизор). bigbilet.ru">
            <a:extLst>
              <a:ext uri="{FF2B5EF4-FFF2-40B4-BE49-F238E27FC236}">
                <a16:creationId xmlns:a16="http://schemas.microsoft.com/office/drawing/2014/main" id="{BC9B921E-23C5-4897-9436-85A0A5476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9" y="1238865"/>
            <a:ext cx="8908025" cy="56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2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13E8E-F9AC-4EDD-BBAF-922ECC53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ДВА ГОГОЛЯ</a:t>
            </a:r>
            <a:br>
              <a:rPr lang="ru-RU" b="1" dirty="0"/>
            </a:br>
            <a:r>
              <a:rPr lang="ru-RU" b="1" dirty="0"/>
              <a:t>КАКОЙ ВАШ?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13C4DB-2CB9-4973-9984-4A719E6E2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3" y="1714351"/>
            <a:ext cx="4277032" cy="470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D2687E-BEBE-469D-AB01-831575F0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82" y="1714351"/>
            <a:ext cx="6282814" cy="47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ED032-55C7-4BCD-A053-54279808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64" y="251791"/>
            <a:ext cx="5751445" cy="1298713"/>
          </a:xfrm>
        </p:spPr>
        <p:txBody>
          <a:bodyPr/>
          <a:lstStyle/>
          <a:p>
            <a:pPr algn="ctr"/>
            <a:r>
              <a:rPr lang="ru-RU" b="1" dirty="0"/>
              <a:t>КИБИНЦЫ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1C812-3309-4F75-B91D-2E4F4878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148" y="2531164"/>
            <a:ext cx="7832036" cy="338005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44F1B-FE26-4822-87E0-789F2AAAD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3" y="1828800"/>
            <a:ext cx="769951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1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5B7A8-1407-48AC-A92C-C1140CB5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Путь в Петербург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0F9AD-4098-49DB-BAF7-ABFCF327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8" y="1470991"/>
            <a:ext cx="7368209" cy="4762899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Украинские интеллектуалы в течение всего ХVІІІ века рубили те достославные окна в Европу, которых захотел российский царь-реформатор.</a:t>
            </a:r>
          </a:p>
        </p:txBody>
      </p:sp>
    </p:spTree>
    <p:extLst>
      <p:ext uri="{BB962C8B-B14F-4D97-AF65-F5344CB8AC3E}">
        <p14:creationId xmlns:p14="http://schemas.microsoft.com/office/powerpoint/2010/main" val="3402447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02B740-F71A-494A-A61F-DE8B6C4F8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526" y="0"/>
            <a:ext cx="5069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7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77C99-C6E5-40D6-9DAC-776CE850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187179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Ганц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Кюхельгартен»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3288B-00E9-4813-956C-9A8A0B7A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6" y="2133600"/>
            <a:ext cx="8521148" cy="377762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 1829 году 20-летний Гоголь неожиданно срывается с места и отправляется на Запад — в Любек, на север Германии. Единственная опубликованная к этому времени гоголевская вещь — поэма «</a:t>
            </a:r>
            <a:r>
              <a:rPr lang="ru-RU" sz="2800" dirty="0" err="1"/>
              <a:t>Ганц</a:t>
            </a:r>
            <a:r>
              <a:rPr lang="ru-RU" sz="2800" dirty="0"/>
              <a:t> Кюхельгартен», тираж которой Гоголь сжёг (сохранилось только несколько экземпляров).</a:t>
            </a:r>
          </a:p>
        </p:txBody>
      </p:sp>
    </p:spTree>
    <p:extLst>
      <p:ext uri="{BB962C8B-B14F-4D97-AF65-F5344CB8AC3E}">
        <p14:creationId xmlns:p14="http://schemas.microsoft.com/office/powerpoint/2010/main" val="1576044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289D0-647F-4801-84B5-8F7028D4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59025"/>
            <a:ext cx="6736605" cy="20673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Украинская тематика и русская проза</a:t>
            </a:r>
            <a:br>
              <a:rPr lang="ru-RU" sz="3100" b="1" dirty="0"/>
            </a:b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  <a:t>«ВЕЧЕРА НА ХУТОРЕ БЛИЗ ДИКАНЬКИ»</a:t>
            </a:r>
            <a:b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dirty="0"/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5C780-5D15-4022-A88C-52129AD51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4" y="2133600"/>
            <a:ext cx="7779025" cy="3777622"/>
          </a:xfrm>
        </p:spPr>
        <p:txBody>
          <a:bodyPr/>
          <a:lstStyle/>
          <a:p>
            <a:r>
              <a:rPr lang="ru-RU" sz="2400" dirty="0"/>
              <a:t>Русский романтизм и украинская тематика.</a:t>
            </a:r>
          </a:p>
          <a:p>
            <a:endParaRPr lang="ru-RU" sz="2400" dirty="0"/>
          </a:p>
          <a:p>
            <a:r>
              <a:rPr lang="ru-RU" sz="2400" dirty="0"/>
              <a:t>Гоголь обратился к дорогим воспоминаниям об оставленной родине. </a:t>
            </a:r>
          </a:p>
          <a:p>
            <a:endParaRPr lang="ru-RU" sz="2400" dirty="0"/>
          </a:p>
          <a:p>
            <a:r>
              <a:rPr lang="ru-RU" sz="2400" dirty="0"/>
              <a:t>Успех "Вечеров на хуторе близ Диканьки" превзошел все ожидания.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79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D627B-519B-482B-B3BA-B7E3FCFF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564327" cy="1280890"/>
          </a:xfrm>
        </p:spPr>
        <p:txBody>
          <a:bodyPr/>
          <a:lstStyle/>
          <a:p>
            <a:pPr algn="ctr"/>
            <a:r>
              <a:rPr lang="ru-RU" b="1" dirty="0"/>
              <a:t>«</a:t>
            </a:r>
            <a:r>
              <a:rPr lang="ru-RU" sz="3200" b="1" dirty="0"/>
              <a:t>ВЕЧЕРА </a:t>
            </a:r>
            <a:r>
              <a:rPr lang="uk-UA" sz="3200" b="1" dirty="0"/>
              <a:t>НА</a:t>
            </a:r>
            <a:r>
              <a:rPr lang="ru-RU" sz="3200" b="1" dirty="0"/>
              <a:t> ХУТОРЕ БЛИЗ ДИКАНЬКИ»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64847-4528-4714-ADC6-BF92C8F8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504" y="2249486"/>
            <a:ext cx="5645427" cy="4138059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Книга, которая ввела Гоголя в большую литературу: смесь реальности и фантастики, комедии и хоррора.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479E7-B019-4F2B-8CAF-0B847A175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4" y="2249488"/>
            <a:ext cx="4147930" cy="41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</TotalTime>
  <Words>876</Words>
  <Application>Microsoft Office PowerPoint</Application>
  <PresentationFormat>Широкоэкранный</PresentationFormat>
  <Paragraphs>81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 3</vt:lpstr>
      <vt:lpstr>Віхоть</vt:lpstr>
      <vt:lpstr>ГОГОЛЬ  1809-1852</vt:lpstr>
      <vt:lpstr>ДЕТСТВО</vt:lpstr>
      <vt:lpstr>СЕМЬЯ</vt:lpstr>
      <vt:lpstr>КИБИНЦЫ</vt:lpstr>
      <vt:lpstr>Путь в Петербург</vt:lpstr>
      <vt:lpstr>Презентация PowerPoint</vt:lpstr>
      <vt:lpstr>«Ганц Кюхельгартен» </vt:lpstr>
      <vt:lpstr>Украинская тематика и русская проза «ВЕЧЕРА НА ХУТОРЕ БЛИЗ ДИКАНЬКИ»  </vt:lpstr>
      <vt:lpstr>«ВЕЧЕРА НА ХУТОРЕ БЛИЗ ДИКАНЬКИ»</vt:lpstr>
      <vt:lpstr>Когда она написана и почему популярна?</vt:lpstr>
      <vt:lpstr>КАК ОНА НАПИСАНА? </vt:lpstr>
      <vt:lpstr>ЯЗЫК</vt:lpstr>
      <vt:lpstr>Почему именно Диканька вынесена в заглавие?</vt:lpstr>
      <vt:lpstr>ДИКАНЬКА</vt:lpstr>
      <vt:lpstr>КТО ЖЕ НАСТОЯЩИЙ РАССКАЗЧИК ? ПОЧЕМУ ИХ ТАК МНОГО?</vt:lpstr>
      <vt:lpstr>ФАМИЛИИ</vt:lpstr>
      <vt:lpstr>КУЗНЕЦ ВАКУЛА</vt:lpstr>
      <vt:lpstr>Насколько Украина, описанная Гоголем, была близка к реальности?</vt:lpstr>
      <vt:lpstr>ГЕРОИНИ</vt:lpstr>
      <vt:lpstr>ПОРТРЕТЫ</vt:lpstr>
      <vt:lpstr>Как устроен у Гоголя мир нечистой силы?</vt:lpstr>
      <vt:lpstr>Приметы связи героев с демоническим миром</vt:lpstr>
      <vt:lpstr>Где в «Вечерах» прячется сам Гоголь?  Статус чужого в диканьковском мире и нежелание соблюдать установленные в нём традиции. Этот бескомпромиссный индивидуализм, чувство отчуждения было хорошо знакомо Гоголю.</vt:lpstr>
      <vt:lpstr>«РЕВИЗОР»</vt:lpstr>
      <vt:lpstr>КОГДА СМЕШНОЕ МОЖЕТ БЫТЬ УЖАСНЫМ?</vt:lpstr>
      <vt:lpstr>Стилистические особенности  «РЕВИЗОРА»</vt:lpstr>
      <vt:lpstr>ЖАНР</vt:lpstr>
      <vt:lpstr>Кто всё-таки главный герой «Ревизора»?</vt:lpstr>
      <vt:lpstr>ГОРОДНИЧИЙ – БОГ уездного ГОРОДА</vt:lpstr>
      <vt:lpstr>ХЛЕСТАКОВ = ЛОЖЬ </vt:lpstr>
      <vt:lpstr>КАКОВА ЦЕЛЬ  ВЫДУМКИ, ВРАНЬЯ, ЛЖИ?</vt:lpstr>
      <vt:lpstr>СИСТЕМА ГЕРОЕВ</vt:lpstr>
      <vt:lpstr>На зеркало неча пенять, коли рожа крива</vt:lpstr>
      <vt:lpstr>НЕМАЯ СЦЕНА</vt:lpstr>
      <vt:lpstr>ДВА ГОГОЛЯ КАКОЙ ВАШ?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  1809-1852</dc:title>
  <dc:creator>NVG</dc:creator>
  <cp:lastModifiedBy>NVG</cp:lastModifiedBy>
  <cp:revision>39</cp:revision>
  <dcterms:created xsi:type="dcterms:W3CDTF">2022-05-19T08:06:15Z</dcterms:created>
  <dcterms:modified xsi:type="dcterms:W3CDTF">2023-10-08T17:49:13Z</dcterms:modified>
</cp:coreProperties>
</file>