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02" r:id="rId2"/>
    <p:sldId id="322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266" r:id="rId14"/>
    <p:sldId id="282" r:id="rId15"/>
    <p:sldId id="656" r:id="rId16"/>
    <p:sldId id="1005" r:id="rId17"/>
    <p:sldId id="284" r:id="rId18"/>
    <p:sldId id="313" r:id="rId19"/>
    <p:sldId id="1006" r:id="rId20"/>
    <p:sldId id="317" r:id="rId21"/>
    <p:sldId id="318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F63B63-3C5F-45B6-8577-A85076EEDD05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81145E-727A-4A6E-910C-A500ACEF8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63B9C-E90E-4A56-9A35-496A17FA8E5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CEB1F-90A8-40F5-A155-BCEA657A61B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1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4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7331-A31C-4389-87BE-7B39C4065833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9A6A-51A7-4D3F-888E-989C4C02A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FE84-53CA-464C-A3E7-C24055744CE8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1877-BB13-4EDC-A8E9-5A45D3B31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75FE2-0D68-4D21-B4A8-B9AF042ABCBA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1116-FD53-4B22-B373-25933C6C1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D0F4-BA47-4804-A217-AEDD79F65D72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C7C6-9D8F-4CC0-BBAE-BA9115A10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4340-4613-4111-AAEC-E63441BD85E0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6DF4-1E31-4C79-8BDA-BC93511A1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7FC5-59F9-4F54-874C-13A048C09212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DF0A-5940-4D30-9C81-A163C5983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64B8-00F2-4E20-B42C-958F740BDD0B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4D00-8714-47D7-8E05-819CC467A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D83B-B3BD-4A31-939C-BDBFE98C9302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7074-B6FE-40FA-B615-8A79A8FEE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EF93-F215-49E4-8A5F-7305428466CB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87A7-53F1-4212-861D-479E33DE3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4165-5D22-4C80-9678-CAECB4881903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191B-B889-4220-9B70-85E5C13BE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1010-9EC8-4EF6-BAE8-BF7AFE7F072D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5177-2D0C-4796-A84B-5E0CA129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F1EEEC-6AF3-47D6-AA6F-3C0DAA93B522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54AA4E-E435-4D9C-8D6E-9A22DE116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img25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2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g25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0"/>
            <a:ext cx="5929322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8" y="285750"/>
            <a:ext cx="8501062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Черты критического реализма: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1)Правдивое отражение жизненных явлений ;</a:t>
            </a:r>
          </a:p>
          <a:p>
            <a:pPr marL="514350" indent="-514350"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2)Субъективная оценка писателя, вынесение «приговора»жизненным явлениям действительности;</a:t>
            </a: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Показ жизни в развитии;</a:t>
            </a: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4) Внимание к социально-бытовому фону, среде;</a:t>
            </a: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5) В центре повествования – духовное становление личности; «диалектика души»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357188"/>
            <a:ext cx="8429625" cy="704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Жанровая специализация литературы 19 века:</a:t>
            </a:r>
          </a:p>
          <a:p>
            <a:pPr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Роман, роман-эпопея;</a:t>
            </a: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РОМАН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большое повествовательное художественное произведение со сложным сюжетом, в центре которого – судьба личности.</a:t>
            </a:r>
          </a:p>
          <a:p>
            <a:pPr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ТЕМЫ: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/>
              <a:t>«Маленького человека»;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/>
              <a:t>«Лишнего человека»;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/>
              <a:t>«Новых людей».</a:t>
            </a:r>
          </a:p>
          <a:p>
            <a:pPr>
              <a:defRPr/>
            </a:pPr>
            <a:r>
              <a:rPr lang="ru-RU" sz="2800" dirty="0"/>
              <a:t>	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разночинец.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публицистические жанры: очерки, статья, путевые зарисовки, заметки;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-развитие лирических жанров идет на спад.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28625" y="500063"/>
            <a:ext cx="82153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Теоретики «чистого искусства»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романтизировали возвышенное и прекрасное, противопоставляли «вечное» в искусстве «злободневному», призывали быть далёкими от «житейского волненья» (А.Фет, А.К.Толстой).</a:t>
            </a:r>
          </a:p>
          <a:p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786063"/>
            <a:ext cx="2943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357438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b="1" i="1"/>
              <a:t>Романы И.С.Тургенева</a:t>
            </a:r>
            <a:endParaRPr lang="ru-RU" sz="2000" b="1" i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52863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каждом из его романов запечатлён конкретный момент исторического бытия России.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dirty="0"/>
          </a:p>
          <a:p>
            <a:pPr eaLnBrk="1" hangingPunct="1">
              <a:defRPr/>
            </a:pPr>
            <a:r>
              <a:rPr lang="ru-RU" sz="3600" dirty="0"/>
              <a:t>«Рудин» (</a:t>
            </a:r>
            <a:r>
              <a:rPr lang="ru-RU" sz="3600" b="1" dirty="0"/>
              <a:t>1856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«Накануне» (</a:t>
            </a:r>
            <a:r>
              <a:rPr lang="ru-RU" sz="3600" b="1" dirty="0"/>
              <a:t>1859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«Дворянское гнездо» (</a:t>
            </a:r>
            <a:r>
              <a:rPr lang="ru-RU" sz="3600" b="1" dirty="0"/>
              <a:t>1860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«Отцы и дети» (</a:t>
            </a:r>
            <a:r>
              <a:rPr lang="ru-RU" sz="3600" b="1" dirty="0"/>
              <a:t>1862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«Дым» (</a:t>
            </a:r>
            <a:r>
              <a:rPr lang="ru-RU" sz="3600" b="1" dirty="0"/>
              <a:t>1867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«Новь» (</a:t>
            </a:r>
            <a:r>
              <a:rPr lang="ru-RU" sz="3600" b="1" dirty="0"/>
              <a:t>1877</a:t>
            </a:r>
            <a:r>
              <a:rPr lang="ru-RU" sz="3600" dirty="0"/>
              <a:t>).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71563"/>
          </a:xfrm>
        </p:spPr>
        <p:txBody>
          <a:bodyPr/>
          <a:lstStyle/>
          <a:p>
            <a:r>
              <a:rPr lang="ru-RU" b="1" i="1"/>
              <a:t>«Отцы и дети»</a:t>
            </a:r>
          </a:p>
        </p:txBody>
      </p:sp>
      <p:pic>
        <p:nvPicPr>
          <p:cNvPr id="25603" name="Picture 2" descr="C:\Documents and Settings\АННА\Мои документы\Мои рисунки\Новая папка (3)\Отцы и де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3786188" cy="4786312"/>
          </a:xfrm>
          <a:noFill/>
        </p:spPr>
      </p:pic>
      <p:pic>
        <p:nvPicPr>
          <p:cNvPr id="2560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428750"/>
            <a:ext cx="4429125" cy="48577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монитор, электрон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93D1E57-42F2-4E0B-8548-2162B654E4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26" name="Picture 2" descr="https://static.auction.ru/offer_images/cmn8/2018/11/28/08/big/R/R9kZhCaj4fF/goncharov_oblomov_1899_g.jpg">
            <a:extLst>
              <a:ext uri="{FF2B5EF4-FFF2-40B4-BE49-F238E27FC236}">
                <a16:creationId xmlns:a16="http://schemas.microsoft.com/office/drawing/2014/main" id="{78ECBD94-0864-4C75-BCB4-4C37822A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4792" l="977" r="99707">
                        <a14:foregroundMark x1="51758" y1="4297" x2="58105" y2="11068"/>
                        <a14:foregroundMark x1="58105" y1="11068" x2="78809" y2="16016"/>
                        <a14:foregroundMark x1="78809" y1="16016" x2="89258" y2="13151"/>
                        <a14:foregroundMark x1="57520" y1="4297" x2="36133" y2="13411"/>
                        <a14:foregroundMark x1="44727" y1="30339" x2="62598" y2="42708"/>
                        <a14:foregroundMark x1="58008" y1="42578" x2="35840" y2="70573"/>
                        <a14:foregroundMark x1="34863" y1="41406" x2="57031" y2="88672"/>
                        <a14:foregroundMark x1="58691" y1="43620" x2="56738" y2="62109"/>
                        <a14:foregroundMark x1="56738" y1="62109" x2="54199" y2="72266"/>
                        <a14:foregroundMark x1="54199" y1="72266" x2="48145" y2="80990"/>
                        <a14:foregroundMark x1="48145" y1="80990" x2="40137" y2="87109"/>
                        <a14:foregroundMark x1="56836" y1="33984" x2="68457" y2="65104"/>
                        <a14:foregroundMark x1="68457" y1="65104" x2="68848" y2="68099"/>
                        <a14:foregroundMark x1="54004" y1="81641" x2="56250" y2="90625"/>
                        <a14:foregroundMark x1="56250" y1="90625" x2="85254" y2="94271"/>
                        <a14:foregroundMark x1="86230" y1="9375" x2="94531" y2="9375"/>
                        <a14:foregroundMark x1="94531" y1="9375" x2="96973" y2="18359"/>
                        <a14:foregroundMark x1="96973" y1="18359" x2="92480" y2="71224"/>
                        <a14:foregroundMark x1="94238" y1="6380" x2="97266" y2="15104"/>
                        <a14:foregroundMark x1="97266" y1="15104" x2="96777" y2="17708"/>
                        <a14:foregroundMark x1="94043" y1="27995" x2="98340" y2="35286"/>
                        <a14:foregroundMark x1="98340" y1="35286" x2="97266" y2="64063"/>
                        <a14:foregroundMark x1="97266" y1="64063" x2="94727" y2="74870"/>
                        <a14:foregroundMark x1="93945" y1="69010" x2="96973" y2="78385"/>
                        <a14:foregroundMark x1="96973" y1="78385" x2="96484" y2="87760"/>
                        <a14:foregroundMark x1="96484" y1="87760" x2="91797" y2="94792"/>
                        <a14:foregroundMark x1="91797" y1="94792" x2="91797" y2="94792"/>
                        <a14:foregroundMark x1="96973" y1="93880" x2="96973" y2="93880"/>
                        <a14:foregroundMark x1="95508" y1="94141" x2="95508" y2="94141"/>
                        <a14:foregroundMark x1="58398" y1="1432" x2="58398" y2="1432"/>
                        <a14:foregroundMark x1="60449" y1="1172" x2="77734" y2="3125"/>
                        <a14:foregroundMark x1="18164" y1="7031" x2="5078" y2="17448"/>
                        <a14:foregroundMark x1="5078" y1="17448" x2="8398" y2="39714"/>
                        <a14:foregroundMark x1="8398" y1="39714" x2="10254" y2="42839"/>
                        <a14:foregroundMark x1="14063" y1="49349" x2="7813" y2="54948"/>
                        <a14:foregroundMark x1="7813" y1="54948" x2="6738" y2="67057"/>
                        <a14:foregroundMark x1="6738" y1="67057" x2="11621" y2="77734"/>
                        <a14:foregroundMark x1="11621" y1="77734" x2="18945" y2="81250"/>
                        <a14:foregroundMark x1="18945" y1="81250" x2="26172" y2="81120"/>
                        <a14:foregroundMark x1="26172" y1="81120" x2="26367" y2="80729"/>
                        <a14:foregroundMark x1="10645" y1="33333" x2="6641" y2="41016"/>
                        <a14:foregroundMark x1="6641" y1="41016" x2="5566" y2="52083"/>
                        <a14:foregroundMark x1="5566" y1="52083" x2="6934" y2="61589"/>
                        <a14:foregroundMark x1="6934" y1="61589" x2="10645" y2="70052"/>
                        <a14:foregroundMark x1="2930" y1="12891" x2="6152" y2="43880"/>
                        <a14:foregroundMark x1="6152" y1="43880" x2="2051" y2="73177"/>
                        <a14:foregroundMark x1="2051" y1="73177" x2="5859" y2="81250"/>
                        <a14:foregroundMark x1="5859" y1="81250" x2="9473" y2="82422"/>
                        <a14:foregroundMark x1="3418" y1="89323" x2="10059" y2="93490"/>
                        <a14:foregroundMark x1="1270" y1="90365" x2="8105" y2="93750"/>
                        <a14:foregroundMark x1="8105" y1="93750" x2="8301" y2="94401"/>
                        <a14:foregroundMark x1="2441" y1="8984" x2="2441" y2="8984"/>
                        <a14:foregroundMark x1="2441" y1="12109" x2="1769" y2="33882"/>
                        <a14:foregroundMark x1="1660" y1="32552" x2="1621" y2="33872"/>
                        <a14:foregroundMark x1="19336" y1="21484" x2="19336" y2="21484"/>
                        <a14:foregroundMark x1="88867" y1="5208" x2="95898" y2="5599"/>
                        <a14:foregroundMark x1="95898" y1="5599" x2="96973" y2="14714"/>
                        <a14:foregroundMark x1="98242" y1="56250" x2="99201" y2="70052"/>
                        <a14:foregroundMark x1="99338" y1="79427" x2="98047" y2="86719"/>
                        <a14:foregroundMark x1="98047" y1="86719" x2="96191" y2="91276"/>
                        <a14:backgroundMark x1="99609" y1="70052" x2="99609" y2="79427"/>
                        <a14:backgroundMark x1="1367" y1="33854" x2="488" y2="56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645" y="1791820"/>
            <a:ext cx="4718237" cy="353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E9EEF3-DAF4-4C12-BE63-1E72C0B860DA}"/>
              </a:ext>
            </a:extLst>
          </p:cNvPr>
          <p:cNvSpPr/>
          <p:nvPr/>
        </p:nvSpPr>
        <p:spPr>
          <a:xfrm>
            <a:off x="632579" y="2992433"/>
            <a:ext cx="295210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Роман И. А. Гончарова «Обломов» вышел в 1859 году на страницах журнала «Отечественные записки». </a:t>
            </a:r>
          </a:p>
        </p:txBody>
      </p:sp>
    </p:spTree>
    <p:extLst>
      <p:ext uri="{BB962C8B-B14F-4D97-AF65-F5344CB8AC3E}">
        <p14:creationId xmlns:p14="http://schemas.microsoft.com/office/powerpoint/2010/main" val="2340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atic.polityka.pl/_resource/res/path/c1/d7/c1d7eeb3-c565-4a86-a364-b07f963f8361">
            <a:extLst>
              <a:ext uri="{FF2B5EF4-FFF2-40B4-BE49-F238E27FC236}">
                <a16:creationId xmlns:a16="http://schemas.microsoft.com/office/drawing/2014/main" id="{9B16ED2F-272C-4E8E-A078-768249421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85726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152128"/>
          </a:xfrm>
        </p:spPr>
        <p:txBody>
          <a:bodyPr>
            <a:normAutofit fontScale="90000"/>
          </a:bodyPr>
          <a:lstStyle/>
          <a:p>
            <a:br>
              <a:rPr lang="ru-RU" sz="3200" dirty="0"/>
            </a:br>
            <a:r>
              <a:rPr lang="ru-RU" sz="3200" dirty="0"/>
              <a:t>Роман Ф.М. Достоевского «Преступление и наказание»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https://www.literaturus.ru/2020/12/citaty-svidrigajlova-prestuplenie-i-nakazanie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761706" cy="36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7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Родион Романович Раскольников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822" y="568857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Перепишите в тетрадь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52" y="1134036"/>
            <a:ext cx="2645271" cy="409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26876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— бывший студент юридического факультета Петербургского университета. Это красивый, умный, образованный, гордый, но бедный молодой человек 23-х лет. Он приехал в Петербург учиться 3 года назад из провинции. Несколько месяцев назад он бросил учебу из-за нехватки денег. Раскольников совершает убийство старухи-процентщицы с целью проверить свою теорию об обыкновенных и великих людях.</a:t>
            </a:r>
          </a:p>
        </p:txBody>
      </p:sp>
    </p:spTree>
    <p:extLst>
      <p:ext uri="{BB962C8B-B14F-4D97-AF65-F5344CB8AC3E}">
        <p14:creationId xmlns:p14="http://schemas.microsoft.com/office/powerpoint/2010/main" val="30274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Старуха-процентщица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1268760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Алена Ивановна, 60-летняя старуха-процентщица, вдова чиновника. Это злая, жадная, бессердечная женщина. У себя дома она содержит частный ломбард: люди закладывают у нее свои вещи в обмен на деньги. Старуха платит мало и берет высокие проценты, пользуясь нуждой клиентов. Раскольников также является клиентом старухи.</a:t>
            </a:r>
          </a:p>
        </p:txBody>
      </p:sp>
      <p:pic>
        <p:nvPicPr>
          <p:cNvPr id="2050" name="Picture 2" descr="staruha-procentshhica-harakteristika-obraz-opisanie-alena-ivanovna-prestuplenie-i-nakaz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1340768"/>
            <a:ext cx="308605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0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42875" y="214313"/>
            <a:ext cx="878681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Во второй половине 19 века начинается второй период русского освободительного движения. На смену узкому кругу дворянских революционеров шли новые деятели –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РАЗНОЧИНЦЫ.</a:t>
            </a: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РАЗНОЧИНЦЫ - Выходцы из рядов крестьянства, духовенства, мелкого чиновничества, обедневшего дворянства.</a:t>
            </a:r>
            <a:r>
              <a:rPr lang="ru-RU" sz="2800"/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Разночинцы жадно тянулись к знаниям и, овладев ими, становились учителями, врачами, инженерами, учеными, писателями, критиками.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Старуха-процентщица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1268760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Алена Ивановна, 60-летняя старуха-процентщица, вдова чиновника. Это злая, жадная, бессердечная женщина. У себя дома она содержит частный ломбард: люди закладывают у нее свои вещи в обмен на деньги. Старуха платит мало и берет высокие проценты, пользуясь нуждой клиентов. Раскольников также является клиентом старухи.</a:t>
            </a:r>
          </a:p>
        </p:txBody>
      </p:sp>
      <p:pic>
        <p:nvPicPr>
          <p:cNvPr id="2050" name="Picture 2" descr="staruha-procentshhica-harakteristika-obraz-opisanie-alena-ivanovna-prestuplenie-i-nakaz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1340768"/>
            <a:ext cx="308605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0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PubBanner"/>
          <p:cNvSpPr>
            <a:spLocks noEditPoints="1" noChangeArrowheads="1"/>
          </p:cNvSpPr>
          <p:nvPr/>
        </p:nvSpPr>
        <p:spPr bwMode="auto">
          <a:xfrm>
            <a:off x="1187450" y="333375"/>
            <a:ext cx="6985000" cy="1943100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Литература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5559425" y="416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708400" y="328453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Н. А. Некрасов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39750" y="3933825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Ф. И. Тютчев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79388" y="621665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М. Е. Салтыков-Щедрин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588125" y="37163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 Н. Островский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779838" y="55895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И. А. Гончаров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732588" y="58054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 А. Фет</a:t>
            </a:r>
          </a:p>
        </p:txBody>
      </p:sp>
      <p:pic>
        <p:nvPicPr>
          <p:cNvPr id="31766" name="Picture 22" descr="Рисунок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3238"/>
            <a:ext cx="72675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Галочка\Рабочий стол\Галочка\книги\1220095353_1710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14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00063" y="357188"/>
            <a:ext cx="921543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Либералы – (разные социальные группы, но главным образом интеллигенция, среднее чиновничество, торгово-промышленные круги)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остро критиковали порядки самодержавно-полицейского государства, выступали против крепостного права, обличали взяточничество, коррупцию. Мечтали о свободах, но постепенных, исходящих от самой власти, а главное – без каких-либо бунтов, волнений, революций. ( А.Н.Островский, И.С.Тургенев, Л.Н.Толстой, Ф.М.Достоевский).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14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85750" y="357188"/>
            <a:ext cx="96440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Революционеры-демократы – это в подавляющем большинстве разночинцы.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Они выражали стремление народных масс покончить с самодержавием и крепостничеством путем крестьянской революции (Н.Добролюбов, В.Г.Белинский, Н.Г.Чернышевский, Н.А.Некрасов).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67100"/>
            <a:ext cx="2959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3500438"/>
            <a:ext cx="2427287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500438"/>
            <a:ext cx="20716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3500438"/>
            <a:ext cx="2084387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85750"/>
            <a:ext cx="871537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Эти общественные группы пытаются найти ответ на вопрос о путях развития России: 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Развитие России по западному образцу;  </a:t>
            </a:r>
          </a:p>
          <a:p>
            <a:pPr marL="342900" indent="-342900" algn="just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2) Россия имеет свою особенную судьбу. </a:t>
            </a:r>
          </a:p>
          <a:p>
            <a:pPr marL="342900" indent="-342900" algn="just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зависимости от ответа на эти вопросы появляются группы :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285875" y="3286125"/>
            <a:ext cx="64293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57688" y="3286125"/>
            <a:ext cx="571500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143750" y="3286125"/>
            <a:ext cx="64293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0" y="407193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Западники          «Почвенники»        Славянофилы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643938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Западники  </a:t>
            </a:r>
            <a:r>
              <a:rPr lang="ru-RU"/>
              <a:t>   -    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представители одного из направлений русской общественной мысли 40—50-х гг. 19 в., выступавшие за ликвидацию крепостничества и признававшие необходимость развития России по западноевропейскому пути. Большинство З. по происхождению и положению принадлежали к дворянам-помещикам, были среди них разночинцы и выходцы из среды богатого купечества, ставшие впоследствии преимущественно учёными и литераторами. Идеи З. выражали и пропагандировали публицисты и литераторы — П. Я. Чаадаев, И. С. Тургенев, Д. В. Григорович, И. А. Гончаров, Н. А. Некрасов, М. Е. Салтыков-Щедрин.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357188"/>
            <a:ext cx="8072437" cy="474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Славянофилы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представители одного из направлений русской общественной и философской мысли 40—50-х гг. 19 в. — славянофильства, выступившие с обоснованием самобытного пути исторического развития России, по их мнению, принципиально отличного от пути западноевропейского.</a:t>
            </a: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Главные представители: И. С. и К. С. Аксаковы, А. С. Хомяков и др. Близки к С. были В. И. Даль, А. Н. Островский, Ф. И. Тютчев.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500063"/>
            <a:ext cx="8215312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Почвенничество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течение русской общественной мысли, родственное славянофильству, противоположное западничеству. Возникло в 1860-х гг. Приверженцы называются почвенниками.</a:t>
            </a: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Почвенники признавали особой миссией русского народа спасение всего человечества, проповедовали идею сближения «образованного общества» с народом («национальной почвой») на религиозно-этической основе. Представители – Ф.М.Достоевский, А.Григорьев, Н.Страхов.</a:t>
            </a: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Расцвет реализма в литературе.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85813"/>
            <a:ext cx="8686800" cy="534035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литературе общественно-политическое противостояние нашло отражение в борьбе двух направлений: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Критический реализм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«натуральная школа») 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«чистое искусство»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(от позднелатинского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realis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вещественный, действительный) в искусстве, правдивое, объективное отражение действительности специфическими средствами, присущими тому или иному виду художественного творчества.</a:t>
            </a:r>
          </a:p>
          <a:p>
            <a:pPr algn="just"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своём исторически конкретном значении термин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"реализм"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обозначает направление литературы и искусства, возникшее в 18 в., достигшее всестороннего раскрытия и расцвета в критическом реализме 19 в. и продолжающее развиваться в борьбе и взаимодействии с другими направлениями в 20 в. (вплоть до современности).</a:t>
            </a:r>
          </a:p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884</Words>
  <Application>Microsoft Office PowerPoint</Application>
  <PresentationFormat>Экран (4:3)</PresentationFormat>
  <Paragraphs>73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Roboto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Расцвет реализма в литературе.</vt:lpstr>
      <vt:lpstr>Презентация PowerPoint</vt:lpstr>
      <vt:lpstr>Презентация PowerPoint</vt:lpstr>
      <vt:lpstr>Презентация PowerPoint</vt:lpstr>
      <vt:lpstr>Романы И.С.Тургенева</vt:lpstr>
      <vt:lpstr>«Отцы и дети»</vt:lpstr>
      <vt:lpstr>Презентация PowerPoint</vt:lpstr>
      <vt:lpstr>Презентация PowerPoint</vt:lpstr>
      <vt:lpstr> Роман Ф.М. Достоевского «Преступление и наказание»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NVG</cp:lastModifiedBy>
  <cp:revision>25</cp:revision>
  <dcterms:created xsi:type="dcterms:W3CDTF">2010-08-30T14:59:42Z</dcterms:created>
  <dcterms:modified xsi:type="dcterms:W3CDTF">2024-11-08T08:46:28Z</dcterms:modified>
</cp:coreProperties>
</file>