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</p:sldIdLst>
  <p:sldSz cx="14630400" cy="8229600"/>
  <p:notesSz cx="8229600" cy="146304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Instrument Sans Medium" panose="020B0604020202020204" charset="0"/>
      <p:regular r:id="rId16"/>
    </p:embeddedFont>
    <p:embeddedFont>
      <p:font typeface="Instrument Sans Semi Bold" panose="020B0604020202020204" charset="0"/>
      <p:regular r:id="rId1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1" d="100"/>
          <a:sy n="61" d="100"/>
        </p:scale>
        <p:origin x="6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446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4742" y="625078"/>
            <a:ext cx="7554516" cy="48964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7700"/>
              </a:lnSpc>
              <a:buNone/>
            </a:pPr>
            <a:r>
              <a:rPr lang="ru-RU" sz="61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С</a:t>
            </a:r>
            <a:r>
              <a:rPr lang="en-US" sz="6150" dirty="0" err="1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казочны</a:t>
            </a:r>
            <a:r>
              <a:rPr lang="ru-RU" sz="61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е</a:t>
            </a:r>
            <a:r>
              <a:rPr lang="en-US" sz="61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en-US" sz="6150" dirty="0" err="1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персонаж</a:t>
            </a:r>
            <a:r>
              <a:rPr lang="ru-RU" sz="61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и</a:t>
            </a:r>
            <a:r>
              <a:rPr lang="en-US" sz="61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из русских и чешских сказок</a:t>
            </a:r>
            <a:endParaRPr lang="en-US" sz="6150" dirty="0"/>
          </a:p>
        </p:txBody>
      </p:sp>
      <p:sp>
        <p:nvSpPr>
          <p:cNvPr id="5" name="Shape 2"/>
          <p:cNvSpPr/>
          <p:nvPr/>
        </p:nvSpPr>
        <p:spPr>
          <a:xfrm>
            <a:off x="794742" y="7224236"/>
            <a:ext cx="363260" cy="363260"/>
          </a:xfrm>
          <a:prstGeom prst="roundRect">
            <a:avLst>
              <a:gd name="adj" fmla="val 2516953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1271468" y="7207210"/>
            <a:ext cx="3762137" cy="397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endParaRPr lang="en-US" sz="2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894636"/>
            <a:ext cx="6172200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Введение</a:t>
            </a:r>
            <a:endParaRPr lang="en-US" sz="4850" dirty="0"/>
          </a:p>
        </p:txBody>
      </p:sp>
      <p:sp>
        <p:nvSpPr>
          <p:cNvPr id="4" name="Shape 1"/>
          <p:cNvSpPr/>
          <p:nvPr/>
        </p:nvSpPr>
        <p:spPr>
          <a:xfrm>
            <a:off x="6350437" y="2314099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15240">
            <a:solidFill>
              <a:srgbClr val="C8C9C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56415" y="2406610"/>
            <a:ext cx="143351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9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</a:t>
            </a:r>
            <a:endParaRPr lang="en-US" sz="2900" dirty="0"/>
          </a:p>
        </p:txBody>
      </p:sp>
      <p:sp>
        <p:nvSpPr>
          <p:cNvPr id="6" name="Text 3"/>
          <p:cNvSpPr/>
          <p:nvPr/>
        </p:nvSpPr>
        <p:spPr>
          <a:xfrm>
            <a:off x="7152680" y="2314099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Общие архетипы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7152680" y="2847975"/>
            <a:ext cx="661368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Народные сказки России и Чехии имеют схожие архетипы персонажей.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6350437" y="4162544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15240">
            <a:solidFill>
              <a:srgbClr val="C8C9C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524982" y="4255056"/>
            <a:ext cx="206335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9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2</a:t>
            </a:r>
            <a:endParaRPr lang="en-US" sz="2900" dirty="0"/>
          </a:p>
        </p:txBody>
      </p:sp>
      <p:sp>
        <p:nvSpPr>
          <p:cNvPr id="10" name="Text 7"/>
          <p:cNvSpPr/>
          <p:nvPr/>
        </p:nvSpPr>
        <p:spPr>
          <a:xfrm>
            <a:off x="7152680" y="4162544"/>
            <a:ext cx="408813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Культурные особенности</a:t>
            </a:r>
            <a:endParaRPr lang="en-US" sz="2400" dirty="0"/>
          </a:p>
        </p:txBody>
      </p:sp>
      <p:sp>
        <p:nvSpPr>
          <p:cNvPr id="11" name="Text 8"/>
          <p:cNvSpPr/>
          <p:nvPr/>
        </p:nvSpPr>
        <p:spPr>
          <a:xfrm>
            <a:off x="7152680" y="4696420"/>
            <a:ext cx="661368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Каждая культура отражает свои уникальные исторические и культурные черты в сказках.</a:t>
            </a:r>
            <a:endParaRPr lang="en-US" sz="1900" dirty="0"/>
          </a:p>
        </p:txBody>
      </p:sp>
      <p:sp>
        <p:nvSpPr>
          <p:cNvPr id="12" name="Shape 9"/>
          <p:cNvSpPr/>
          <p:nvPr/>
        </p:nvSpPr>
        <p:spPr>
          <a:xfrm>
            <a:off x="6350437" y="6010989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15240">
            <a:solidFill>
              <a:srgbClr val="C8C9C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520934" y="6103501"/>
            <a:ext cx="214432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9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3</a:t>
            </a:r>
            <a:endParaRPr lang="en-US" sz="2900" dirty="0"/>
          </a:p>
        </p:txBody>
      </p:sp>
      <p:sp>
        <p:nvSpPr>
          <p:cNvPr id="14" name="Text 11"/>
          <p:cNvSpPr/>
          <p:nvPr/>
        </p:nvSpPr>
        <p:spPr>
          <a:xfrm>
            <a:off x="7152680" y="6010989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Цель презентации</a:t>
            </a:r>
            <a:endParaRPr lang="en-US" sz="2400" dirty="0"/>
          </a:p>
        </p:txBody>
      </p:sp>
      <p:sp>
        <p:nvSpPr>
          <p:cNvPr id="15" name="Text 12"/>
          <p:cNvSpPr/>
          <p:nvPr/>
        </p:nvSpPr>
        <p:spPr>
          <a:xfrm>
            <a:off x="7152680" y="6544866"/>
            <a:ext cx="661368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Сравнить ключевых сказочных персонажей для выявления общих мотивов и различий.</a:t>
            </a:r>
            <a:endParaRPr lang="en-US" sz="1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2400538"/>
            <a:ext cx="8700492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Богатыри и чешские герои</a:t>
            </a:r>
            <a:endParaRPr lang="en-US" sz="4850" dirty="0"/>
          </a:p>
        </p:txBody>
      </p:sp>
      <p:sp>
        <p:nvSpPr>
          <p:cNvPr id="3" name="Text 1"/>
          <p:cNvSpPr/>
          <p:nvPr/>
        </p:nvSpPr>
        <p:spPr>
          <a:xfrm>
            <a:off x="864037" y="3789164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Русские богатыри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864037" y="4421743"/>
            <a:ext cx="6150054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Илья Муромец - символ стойкости. Добрыня Никитич - умный дипломат. Алёша Попович - хитрый и находчивый.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7623929" y="3789164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Чешские герои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7623929" y="4421743"/>
            <a:ext cx="6150054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Пршемысл Орáч - связь с землёй. Либуше - мудрая княгиня. Бржетислав I - символ борьбы за независимость.</a:t>
            </a:r>
            <a:endParaRPr lang="en-US" sz="1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1572339"/>
            <a:ext cx="6172200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Баба-Яга и Ježibaba</a:t>
            </a:r>
            <a:endParaRPr lang="en-US" sz="4850" dirty="0"/>
          </a:p>
        </p:txBody>
      </p:sp>
      <p:sp>
        <p:nvSpPr>
          <p:cNvPr id="4" name="Shape 1"/>
          <p:cNvSpPr/>
          <p:nvPr/>
        </p:nvSpPr>
        <p:spPr>
          <a:xfrm>
            <a:off x="864037" y="2714149"/>
            <a:ext cx="7415927" cy="1848088"/>
          </a:xfrm>
          <a:prstGeom prst="roundRect">
            <a:avLst>
              <a:gd name="adj" fmla="val 5611"/>
            </a:avLst>
          </a:prstGeom>
          <a:solidFill>
            <a:srgbClr val="E2E3E9"/>
          </a:solidFill>
          <a:ln w="15240">
            <a:solidFill>
              <a:srgbClr val="C8C9C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126093" y="2976205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Баба-Яга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1126093" y="3510082"/>
            <a:ext cx="689181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Живёт в избушке на курьих ножках. Может быть злой или помогать героям.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864037" y="4809053"/>
            <a:ext cx="7415927" cy="1848088"/>
          </a:xfrm>
          <a:prstGeom prst="roundRect">
            <a:avLst>
              <a:gd name="adj" fmla="val 5611"/>
            </a:avLst>
          </a:prstGeom>
          <a:solidFill>
            <a:srgbClr val="E2E3E9"/>
          </a:solidFill>
          <a:ln w="15240">
            <a:solidFill>
              <a:srgbClr val="C8C9C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126093" y="5071110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Ježibaba</a:t>
            </a:r>
            <a:endParaRPr lang="en-US" sz="2400" dirty="0"/>
          </a:p>
        </p:txBody>
      </p:sp>
      <p:sp>
        <p:nvSpPr>
          <p:cNvPr id="9" name="Text 6"/>
          <p:cNvSpPr/>
          <p:nvPr/>
        </p:nvSpPr>
        <p:spPr>
          <a:xfrm>
            <a:off x="1126093" y="5604986"/>
            <a:ext cx="689181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Чешский аналог Бабы-Яги. Чаще однозначно злая, редко помогает героям.</a:t>
            </a:r>
            <a:endParaRPr lang="en-US" sz="1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15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42248" y="661749"/>
            <a:ext cx="6722745" cy="7519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900"/>
              </a:lnSpc>
              <a:buNone/>
            </a:pPr>
            <a:r>
              <a:rPr lang="en-US" sz="47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Змей Горыныч и Drak</a:t>
            </a:r>
            <a:endParaRPr lang="en-US" sz="4700" dirty="0"/>
          </a:p>
        </p:txBody>
      </p:sp>
      <p:sp>
        <p:nvSpPr>
          <p:cNvPr id="4" name="Shape 1"/>
          <p:cNvSpPr/>
          <p:nvPr/>
        </p:nvSpPr>
        <p:spPr>
          <a:xfrm>
            <a:off x="1187887" y="1774627"/>
            <a:ext cx="30480" cy="5795129"/>
          </a:xfrm>
          <a:prstGeom prst="roundRect">
            <a:avLst>
              <a:gd name="adj" fmla="val 331602"/>
            </a:avLst>
          </a:prstGeom>
          <a:solidFill>
            <a:srgbClr val="C8C9CF"/>
          </a:solidFill>
          <a:ln/>
        </p:spPr>
      </p:sp>
      <p:sp>
        <p:nvSpPr>
          <p:cNvPr id="5" name="Shape 2"/>
          <p:cNvSpPr/>
          <p:nvPr/>
        </p:nvSpPr>
        <p:spPr>
          <a:xfrm>
            <a:off x="1443335" y="2300645"/>
            <a:ext cx="842248" cy="30480"/>
          </a:xfrm>
          <a:prstGeom prst="roundRect">
            <a:avLst>
              <a:gd name="adj" fmla="val 331602"/>
            </a:avLst>
          </a:prstGeom>
          <a:solidFill>
            <a:srgbClr val="C8C9CF"/>
          </a:solidFill>
          <a:ln/>
        </p:spPr>
      </p:sp>
      <p:sp>
        <p:nvSpPr>
          <p:cNvPr id="6" name="Shape 3"/>
          <p:cNvSpPr/>
          <p:nvPr/>
        </p:nvSpPr>
        <p:spPr>
          <a:xfrm>
            <a:off x="932438" y="2045256"/>
            <a:ext cx="541377" cy="541377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1133296" y="2135386"/>
            <a:ext cx="139660" cy="3609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</a:t>
            </a:r>
            <a:endParaRPr lang="en-US" sz="2800" dirty="0"/>
          </a:p>
        </p:txBody>
      </p:sp>
      <p:sp>
        <p:nvSpPr>
          <p:cNvPr id="8" name="Text 5"/>
          <p:cNvSpPr/>
          <p:nvPr/>
        </p:nvSpPr>
        <p:spPr>
          <a:xfrm>
            <a:off x="2526625" y="2015252"/>
            <a:ext cx="3007995" cy="3758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Змей Горыныч</a:t>
            </a:r>
            <a:endParaRPr lang="en-US" sz="2350" dirty="0"/>
          </a:p>
        </p:txBody>
      </p:sp>
      <p:sp>
        <p:nvSpPr>
          <p:cNvPr id="9" name="Text 6"/>
          <p:cNvSpPr/>
          <p:nvPr/>
        </p:nvSpPr>
        <p:spPr>
          <a:xfrm>
            <a:off x="2526625" y="2535436"/>
            <a:ext cx="5775127" cy="7698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Трёхголовый огнедышащий дракон. Символизирует силы хаоса и разрушения.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1443335" y="4312563"/>
            <a:ext cx="842248" cy="30480"/>
          </a:xfrm>
          <a:prstGeom prst="roundRect">
            <a:avLst>
              <a:gd name="adj" fmla="val 331602"/>
            </a:avLst>
          </a:prstGeom>
          <a:solidFill>
            <a:srgbClr val="C8C9CF"/>
          </a:solidFill>
          <a:ln/>
        </p:spPr>
      </p:sp>
      <p:sp>
        <p:nvSpPr>
          <p:cNvPr id="11" name="Shape 8"/>
          <p:cNvSpPr/>
          <p:nvPr/>
        </p:nvSpPr>
        <p:spPr>
          <a:xfrm>
            <a:off x="932438" y="4057174"/>
            <a:ext cx="541377" cy="541377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102578" y="4147304"/>
            <a:ext cx="201097" cy="3609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2</a:t>
            </a:r>
            <a:endParaRPr lang="en-US" sz="2800" dirty="0"/>
          </a:p>
        </p:txBody>
      </p:sp>
      <p:sp>
        <p:nvSpPr>
          <p:cNvPr id="13" name="Text 10"/>
          <p:cNvSpPr/>
          <p:nvPr/>
        </p:nvSpPr>
        <p:spPr>
          <a:xfrm>
            <a:off x="2526625" y="4027170"/>
            <a:ext cx="3007995" cy="3758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Drak</a:t>
            </a:r>
            <a:endParaRPr lang="en-US" sz="2350" dirty="0"/>
          </a:p>
        </p:txBody>
      </p:sp>
      <p:sp>
        <p:nvSpPr>
          <p:cNvPr id="14" name="Text 11"/>
          <p:cNvSpPr/>
          <p:nvPr/>
        </p:nvSpPr>
        <p:spPr>
          <a:xfrm>
            <a:off x="2526625" y="4547354"/>
            <a:ext cx="5775127" cy="7698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Чешский дракон. Побеждается хитростью, а не только силой.</a:t>
            </a:r>
            <a:endParaRPr lang="en-US" sz="1850" dirty="0"/>
          </a:p>
        </p:txBody>
      </p:sp>
      <p:sp>
        <p:nvSpPr>
          <p:cNvPr id="15" name="Shape 12"/>
          <p:cNvSpPr/>
          <p:nvPr/>
        </p:nvSpPr>
        <p:spPr>
          <a:xfrm>
            <a:off x="1443335" y="6324481"/>
            <a:ext cx="842248" cy="30480"/>
          </a:xfrm>
          <a:prstGeom prst="roundRect">
            <a:avLst>
              <a:gd name="adj" fmla="val 331602"/>
            </a:avLst>
          </a:prstGeom>
          <a:solidFill>
            <a:srgbClr val="C8C9CF"/>
          </a:solidFill>
          <a:ln/>
        </p:spPr>
      </p:sp>
      <p:sp>
        <p:nvSpPr>
          <p:cNvPr id="16" name="Shape 13"/>
          <p:cNvSpPr/>
          <p:nvPr/>
        </p:nvSpPr>
        <p:spPr>
          <a:xfrm>
            <a:off x="932438" y="6069092"/>
            <a:ext cx="541377" cy="541377"/>
          </a:xfrm>
          <a:prstGeom prst="roundRect">
            <a:avLst>
              <a:gd name="adj" fmla="val 1866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1098649" y="6159222"/>
            <a:ext cx="208955" cy="3609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3</a:t>
            </a:r>
            <a:endParaRPr lang="en-US" sz="2800" dirty="0"/>
          </a:p>
        </p:txBody>
      </p:sp>
      <p:sp>
        <p:nvSpPr>
          <p:cNvPr id="18" name="Text 15"/>
          <p:cNvSpPr/>
          <p:nvPr/>
        </p:nvSpPr>
        <p:spPr>
          <a:xfrm>
            <a:off x="2526625" y="6039088"/>
            <a:ext cx="3007995" cy="3758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Символизм</a:t>
            </a:r>
            <a:endParaRPr lang="en-US" sz="2350" dirty="0"/>
          </a:p>
        </p:txBody>
      </p:sp>
      <p:sp>
        <p:nvSpPr>
          <p:cNvPr id="19" name="Text 16"/>
          <p:cNvSpPr/>
          <p:nvPr/>
        </p:nvSpPr>
        <p:spPr>
          <a:xfrm>
            <a:off x="2526625" y="6559272"/>
            <a:ext cx="5775127" cy="7698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Оба представляют испытания для героев и силы природы.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079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3311" y="607576"/>
            <a:ext cx="7597378" cy="1381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Иван-Дурак и Hloupý Honza</a:t>
            </a:r>
            <a:endParaRPr lang="en-US" sz="43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311" y="2320052"/>
            <a:ext cx="1104781" cy="17677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09443" y="2540913"/>
            <a:ext cx="2762131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Иван-Дурак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2209443" y="3018711"/>
            <a:ext cx="6161246" cy="7069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Наивный герой, побеждающий благодаря доброте и открытости миру.</a:t>
            </a:r>
            <a:endParaRPr lang="en-US" sz="17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311" y="4087773"/>
            <a:ext cx="1104781" cy="176772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09443" y="4308634"/>
            <a:ext cx="2762131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Hloupý Honza</a:t>
            </a:r>
            <a:endParaRPr lang="en-US" sz="2150" dirty="0"/>
          </a:p>
        </p:txBody>
      </p:sp>
      <p:sp>
        <p:nvSpPr>
          <p:cNvPr id="9" name="Text 4"/>
          <p:cNvSpPr/>
          <p:nvPr/>
        </p:nvSpPr>
        <p:spPr>
          <a:xfrm>
            <a:off x="2209443" y="4786432"/>
            <a:ext cx="6161246" cy="7069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Чешский аналог, побеждает благодаря сообразительности и удаче.</a:t>
            </a:r>
            <a:endParaRPr lang="en-US" sz="17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311" y="5855494"/>
            <a:ext cx="1104781" cy="176772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09443" y="6076355"/>
            <a:ext cx="2762131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Общее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2209443" y="6554153"/>
            <a:ext cx="6161246" cy="7069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Оба олицетворяют идею, что простота может быть ключом к успеху.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1334810"/>
            <a:ext cx="7415927" cy="1543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Василиса Премудрая и Красная Девица</a:t>
            </a:r>
            <a:endParaRPr lang="en-US" sz="4850" dirty="0"/>
          </a:p>
        </p:txBody>
      </p:sp>
      <p:sp>
        <p:nvSpPr>
          <p:cNvPr id="4" name="Shape 1"/>
          <p:cNvSpPr/>
          <p:nvPr/>
        </p:nvSpPr>
        <p:spPr>
          <a:xfrm>
            <a:off x="6350437" y="3248144"/>
            <a:ext cx="7415927" cy="3646646"/>
          </a:xfrm>
          <a:prstGeom prst="roundRect">
            <a:avLst>
              <a:gd name="adj" fmla="val 2844"/>
            </a:avLst>
          </a:prstGeom>
          <a:noFill/>
          <a:ln w="1524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365677" y="3263384"/>
            <a:ext cx="7385447" cy="70651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6612493" y="3419118"/>
            <a:ext cx="31952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Василиса Премудрая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10309027" y="3419118"/>
            <a:ext cx="31952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Красная Девица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6365677" y="3969901"/>
            <a:ext cx="7385447" cy="70651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6612493" y="4125635"/>
            <a:ext cx="31952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Мудрая и прекрасная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10309027" y="4125635"/>
            <a:ext cx="31952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Мудрая и красивая</a:t>
            </a:r>
            <a:endParaRPr lang="en-US" sz="1900" dirty="0"/>
          </a:p>
        </p:txBody>
      </p:sp>
      <p:sp>
        <p:nvSpPr>
          <p:cNvPr id="11" name="Shape 8"/>
          <p:cNvSpPr/>
          <p:nvPr/>
        </p:nvSpPr>
        <p:spPr>
          <a:xfrm>
            <a:off x="6365677" y="4676418"/>
            <a:ext cx="7385447" cy="110156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6612493" y="4832152"/>
            <a:ext cx="31952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Активная роль в сюжете</a:t>
            </a:r>
            <a:endParaRPr lang="en-US" sz="1900" dirty="0"/>
          </a:p>
        </p:txBody>
      </p:sp>
      <p:sp>
        <p:nvSpPr>
          <p:cNvPr id="13" name="Text 10"/>
          <p:cNvSpPr/>
          <p:nvPr/>
        </p:nvSpPr>
        <p:spPr>
          <a:xfrm>
            <a:off x="10309027" y="4832152"/>
            <a:ext cx="319528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Символ верности и добродетели</a:t>
            </a:r>
            <a:endParaRPr lang="en-US" sz="1900" dirty="0"/>
          </a:p>
        </p:txBody>
      </p:sp>
      <p:sp>
        <p:nvSpPr>
          <p:cNvPr id="14" name="Shape 11"/>
          <p:cNvSpPr/>
          <p:nvPr/>
        </p:nvSpPr>
        <p:spPr>
          <a:xfrm>
            <a:off x="6365677" y="5777984"/>
            <a:ext cx="7385447" cy="110156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6612493" y="5933718"/>
            <a:ext cx="319528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Обладает магическими способностями</a:t>
            </a:r>
            <a:endParaRPr lang="en-US" sz="1900" dirty="0"/>
          </a:p>
        </p:txBody>
      </p:sp>
      <p:sp>
        <p:nvSpPr>
          <p:cNvPr id="16" name="Text 13"/>
          <p:cNvSpPr/>
          <p:nvPr/>
        </p:nvSpPr>
        <p:spPr>
          <a:xfrm>
            <a:off x="10309027" y="5933718"/>
            <a:ext cx="319528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Связана с романтической любовью</a:t>
            </a:r>
            <a:endParaRPr lang="en-US" sz="1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30861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3795355"/>
            <a:ext cx="11444407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Кащей Бессмертный и Černokněžník</a:t>
            </a:r>
            <a:endParaRPr lang="en-US" sz="48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037" y="4937165"/>
            <a:ext cx="617220" cy="61722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64037" y="5801201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Бессмертие</a:t>
            </a:r>
            <a:endParaRPr lang="en-US" sz="2400" dirty="0"/>
          </a:p>
        </p:txBody>
      </p:sp>
      <p:sp>
        <p:nvSpPr>
          <p:cNvPr id="6" name="Text 2"/>
          <p:cNvSpPr/>
          <p:nvPr/>
        </p:nvSpPr>
        <p:spPr>
          <a:xfrm>
            <a:off x="864037" y="6335078"/>
            <a:ext cx="4053840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Кащей прячет свою смерть, символизируя страх перед неизбежностью.</a:t>
            </a:r>
            <a:endParaRPr lang="en-US" sz="19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161" y="4937165"/>
            <a:ext cx="617220" cy="61722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288161" y="5801201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Тёмная магия</a:t>
            </a:r>
            <a:endParaRPr lang="en-US" sz="2400" dirty="0"/>
          </a:p>
        </p:txBody>
      </p:sp>
      <p:sp>
        <p:nvSpPr>
          <p:cNvPr id="9" name="Text 4"/>
          <p:cNvSpPr/>
          <p:nvPr/>
        </p:nvSpPr>
        <p:spPr>
          <a:xfrm>
            <a:off x="5288161" y="6335078"/>
            <a:ext cx="4053959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Černokněžník использует чары для контроля над другими.</a:t>
            </a:r>
            <a:endParaRPr lang="en-US" sz="19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2404" y="4937165"/>
            <a:ext cx="617220" cy="617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712404" y="5801201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Власть</a:t>
            </a:r>
            <a:endParaRPr lang="en-US" sz="2400" dirty="0"/>
          </a:p>
        </p:txBody>
      </p:sp>
      <p:sp>
        <p:nvSpPr>
          <p:cNvPr id="12" name="Text 6"/>
          <p:cNvSpPr/>
          <p:nvPr/>
        </p:nvSpPr>
        <p:spPr>
          <a:xfrm>
            <a:off x="9712404" y="6335078"/>
            <a:ext cx="405384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Оба стремятся к неограниченной власти и контролю.</a:t>
            </a:r>
            <a:endParaRPr lang="en-US" sz="1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7123" y="649605"/>
            <a:ext cx="7549753" cy="14232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Вопросы для обсуждения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7123" y="2414468"/>
            <a:ext cx="7549753" cy="1691521"/>
          </a:xfrm>
          <a:prstGeom prst="roundRect">
            <a:avLst>
              <a:gd name="adj" fmla="val 5655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32391" y="2649736"/>
            <a:ext cx="2847023" cy="355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Сходства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32391" y="3142059"/>
            <a:ext cx="7079218" cy="7286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Какие черты героев и злодеев наиболее похожи в русских и чешских сказках?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7123" y="4333637"/>
            <a:ext cx="7549753" cy="1327190"/>
          </a:xfrm>
          <a:prstGeom prst="roundRect">
            <a:avLst>
              <a:gd name="adj" fmla="val 7208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32391" y="4568904"/>
            <a:ext cx="2847023" cy="355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Различия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32391" y="5061228"/>
            <a:ext cx="7079218" cy="364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В чём ключевые различия в ролях и мотивах персонажей?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7123" y="5888474"/>
            <a:ext cx="7549753" cy="1691521"/>
          </a:xfrm>
          <a:prstGeom prst="roundRect">
            <a:avLst>
              <a:gd name="adj" fmla="val 5655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32391" y="6123742"/>
            <a:ext cx="3097173" cy="355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Культурное влияние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32391" y="6616065"/>
            <a:ext cx="7079218" cy="7286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Как культурные особенности отражаются в образах сказочных персонажей?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323</Words>
  <Application>Microsoft Office PowerPoint</Application>
  <PresentationFormat>Произвольный</PresentationFormat>
  <Paragraphs>70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Calibri</vt:lpstr>
      <vt:lpstr>Instrument Sans Semi Bold</vt:lpstr>
      <vt:lpstr>Instrument Sans Medium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NVG</cp:lastModifiedBy>
  <cp:revision>2</cp:revision>
  <dcterms:created xsi:type="dcterms:W3CDTF">2024-10-02T19:32:40Z</dcterms:created>
  <dcterms:modified xsi:type="dcterms:W3CDTF">2024-10-02T20:34:15Z</dcterms:modified>
</cp:coreProperties>
</file>