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71" r:id="rId9"/>
    <p:sldId id="272" r:id="rId10"/>
    <p:sldId id="273" r:id="rId11"/>
    <p:sldId id="274" r:id="rId12"/>
    <p:sldId id="261" r:id="rId13"/>
    <p:sldId id="262" r:id="rId14"/>
    <p:sldId id="263" r:id="rId15"/>
    <p:sldId id="264" r:id="rId16"/>
    <p:sldId id="268" r:id="rId17"/>
    <p:sldId id="265" r:id="rId18"/>
    <p:sldId id="266" r:id="rId19"/>
    <p:sldId id="267" r:id="rId20"/>
  </p:sldIdLst>
  <p:sldSz cx="14630400" cy="8229600"/>
  <p:notesSz cx="8229600" cy="14630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Lato" panose="020B0604020202020204" charset="0"/>
      <p:regular r:id="rId28"/>
    </p:embeddedFont>
    <p:embeddedFont>
      <p:font typeface="Lato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68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6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2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9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9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385292"/>
            <a:ext cx="7415927" cy="3193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Мимика и жесты в разных странах мира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864037" y="4949547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Невербальная коммуникация играет важную роль в общении между людьми. Мимика и жесты могут иметь разные значения в разных культурах.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6430804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686991" y="286246"/>
            <a:ext cx="13222224" cy="17212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i="0">
                <a:effectLst/>
                <a:latin typeface="+mj-lt"/>
                <a:ea typeface="+mj-ea"/>
                <a:cs typeface="+mj-cs"/>
              </a:rPr>
              <a:t>Pinky Up или оттопыренный мизинец</a:t>
            </a:r>
          </a:p>
        </p:txBody>
      </p:sp>
      <p:sp>
        <p:nvSpPr>
          <p:cNvPr id="207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991" y="2017852"/>
            <a:ext cx="13167360" cy="21946"/>
          </a:xfrm>
          <a:custGeom>
            <a:avLst/>
            <a:gdLst>
              <a:gd name="connsiteX0" fmla="*/ 0 w 13167360"/>
              <a:gd name="connsiteY0" fmla="*/ 0 h 21946"/>
              <a:gd name="connsiteX1" fmla="*/ 429672 w 13167360"/>
              <a:gd name="connsiteY1" fmla="*/ 0 h 21946"/>
              <a:gd name="connsiteX2" fmla="*/ 1386038 w 13167360"/>
              <a:gd name="connsiteY2" fmla="*/ 0 h 21946"/>
              <a:gd name="connsiteX3" fmla="*/ 1684036 w 13167360"/>
              <a:gd name="connsiteY3" fmla="*/ 0 h 21946"/>
              <a:gd name="connsiteX4" fmla="*/ 2377055 w 13167360"/>
              <a:gd name="connsiteY4" fmla="*/ 0 h 21946"/>
              <a:gd name="connsiteX5" fmla="*/ 2938400 w 13167360"/>
              <a:gd name="connsiteY5" fmla="*/ 0 h 21946"/>
              <a:gd name="connsiteX6" fmla="*/ 3236398 w 13167360"/>
              <a:gd name="connsiteY6" fmla="*/ 0 h 21946"/>
              <a:gd name="connsiteX7" fmla="*/ 4192765 w 13167360"/>
              <a:gd name="connsiteY7" fmla="*/ 0 h 21946"/>
              <a:gd name="connsiteX8" fmla="*/ 4490763 w 13167360"/>
              <a:gd name="connsiteY8" fmla="*/ 0 h 21946"/>
              <a:gd name="connsiteX9" fmla="*/ 4788761 w 13167360"/>
              <a:gd name="connsiteY9" fmla="*/ 0 h 21946"/>
              <a:gd name="connsiteX10" fmla="*/ 5350106 w 13167360"/>
              <a:gd name="connsiteY10" fmla="*/ 0 h 21946"/>
              <a:gd name="connsiteX11" fmla="*/ 6043125 w 13167360"/>
              <a:gd name="connsiteY11" fmla="*/ 0 h 21946"/>
              <a:gd name="connsiteX12" fmla="*/ 6867818 w 13167360"/>
              <a:gd name="connsiteY12" fmla="*/ 0 h 21946"/>
              <a:gd name="connsiteX13" fmla="*/ 7692510 w 13167360"/>
              <a:gd name="connsiteY13" fmla="*/ 0 h 21946"/>
              <a:gd name="connsiteX14" fmla="*/ 8385529 w 13167360"/>
              <a:gd name="connsiteY14" fmla="*/ 0 h 21946"/>
              <a:gd name="connsiteX15" fmla="*/ 8683527 w 13167360"/>
              <a:gd name="connsiteY15" fmla="*/ 0 h 21946"/>
              <a:gd name="connsiteX16" fmla="*/ 9244873 w 13167360"/>
              <a:gd name="connsiteY16" fmla="*/ 0 h 21946"/>
              <a:gd name="connsiteX17" fmla="*/ 9674545 w 13167360"/>
              <a:gd name="connsiteY17" fmla="*/ 0 h 21946"/>
              <a:gd name="connsiteX18" fmla="*/ 10499237 w 13167360"/>
              <a:gd name="connsiteY18" fmla="*/ 0 h 21946"/>
              <a:gd name="connsiteX19" fmla="*/ 10928909 w 13167360"/>
              <a:gd name="connsiteY19" fmla="*/ 0 h 21946"/>
              <a:gd name="connsiteX20" fmla="*/ 11885275 w 13167360"/>
              <a:gd name="connsiteY20" fmla="*/ 0 h 21946"/>
              <a:gd name="connsiteX21" fmla="*/ 12183273 w 13167360"/>
              <a:gd name="connsiteY21" fmla="*/ 0 h 21946"/>
              <a:gd name="connsiteX22" fmla="*/ 13167360 w 13167360"/>
              <a:gd name="connsiteY22" fmla="*/ 0 h 21946"/>
              <a:gd name="connsiteX23" fmla="*/ 13167360 w 13167360"/>
              <a:gd name="connsiteY23" fmla="*/ 21946 h 21946"/>
              <a:gd name="connsiteX24" fmla="*/ 12342667 w 13167360"/>
              <a:gd name="connsiteY24" fmla="*/ 21946 h 21946"/>
              <a:gd name="connsiteX25" fmla="*/ 11781322 w 13167360"/>
              <a:gd name="connsiteY25" fmla="*/ 21946 h 21946"/>
              <a:gd name="connsiteX26" fmla="*/ 11088303 w 13167360"/>
              <a:gd name="connsiteY26" fmla="*/ 21946 h 21946"/>
              <a:gd name="connsiteX27" fmla="*/ 10131937 w 13167360"/>
              <a:gd name="connsiteY27" fmla="*/ 21946 h 21946"/>
              <a:gd name="connsiteX28" fmla="*/ 9307244 w 13167360"/>
              <a:gd name="connsiteY28" fmla="*/ 21946 h 21946"/>
              <a:gd name="connsiteX29" fmla="*/ 8614226 w 13167360"/>
              <a:gd name="connsiteY29" fmla="*/ 21946 h 21946"/>
              <a:gd name="connsiteX30" fmla="*/ 7789533 w 13167360"/>
              <a:gd name="connsiteY30" fmla="*/ 21946 h 21946"/>
              <a:gd name="connsiteX31" fmla="*/ 6833167 w 13167360"/>
              <a:gd name="connsiteY31" fmla="*/ 21946 h 21946"/>
              <a:gd name="connsiteX32" fmla="*/ 6271821 w 13167360"/>
              <a:gd name="connsiteY32" fmla="*/ 21946 h 21946"/>
              <a:gd name="connsiteX33" fmla="*/ 5447129 w 13167360"/>
              <a:gd name="connsiteY33" fmla="*/ 21946 h 21946"/>
              <a:gd name="connsiteX34" fmla="*/ 4490763 w 13167360"/>
              <a:gd name="connsiteY34" fmla="*/ 21946 h 21946"/>
              <a:gd name="connsiteX35" fmla="*/ 4061091 w 13167360"/>
              <a:gd name="connsiteY35" fmla="*/ 21946 h 21946"/>
              <a:gd name="connsiteX36" fmla="*/ 3236398 w 13167360"/>
              <a:gd name="connsiteY36" fmla="*/ 21946 h 21946"/>
              <a:gd name="connsiteX37" fmla="*/ 2806727 w 13167360"/>
              <a:gd name="connsiteY37" fmla="*/ 21946 h 21946"/>
              <a:gd name="connsiteX38" fmla="*/ 2508729 w 13167360"/>
              <a:gd name="connsiteY38" fmla="*/ 21946 h 21946"/>
              <a:gd name="connsiteX39" fmla="*/ 1815710 w 13167360"/>
              <a:gd name="connsiteY39" fmla="*/ 21946 h 21946"/>
              <a:gd name="connsiteX40" fmla="*/ 1517711 w 13167360"/>
              <a:gd name="connsiteY40" fmla="*/ 21946 h 21946"/>
              <a:gd name="connsiteX41" fmla="*/ 693019 w 13167360"/>
              <a:gd name="connsiteY41" fmla="*/ 21946 h 21946"/>
              <a:gd name="connsiteX42" fmla="*/ 0 w 13167360"/>
              <a:gd name="connsiteY42" fmla="*/ 21946 h 21946"/>
              <a:gd name="connsiteX43" fmla="*/ 0 w 13167360"/>
              <a:gd name="connsiteY43" fmla="*/ 0 h 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167360" h="21946" fill="none" extrusionOk="0">
                <a:moveTo>
                  <a:pt x="0" y="0"/>
                </a:moveTo>
                <a:cubicBezTo>
                  <a:pt x="91591" y="1779"/>
                  <a:pt x="291392" y="-13849"/>
                  <a:pt x="429672" y="0"/>
                </a:cubicBezTo>
                <a:cubicBezTo>
                  <a:pt x="567952" y="13849"/>
                  <a:pt x="918550" y="-5246"/>
                  <a:pt x="1386038" y="0"/>
                </a:cubicBezTo>
                <a:cubicBezTo>
                  <a:pt x="1853526" y="5246"/>
                  <a:pt x="1580107" y="-7867"/>
                  <a:pt x="1684036" y="0"/>
                </a:cubicBezTo>
                <a:cubicBezTo>
                  <a:pt x="1787965" y="7867"/>
                  <a:pt x="2069082" y="17749"/>
                  <a:pt x="2377055" y="0"/>
                </a:cubicBezTo>
                <a:cubicBezTo>
                  <a:pt x="2685028" y="-17749"/>
                  <a:pt x="2712955" y="-11160"/>
                  <a:pt x="2938400" y="0"/>
                </a:cubicBezTo>
                <a:cubicBezTo>
                  <a:pt x="3163845" y="11160"/>
                  <a:pt x="3117156" y="-8140"/>
                  <a:pt x="3236398" y="0"/>
                </a:cubicBezTo>
                <a:cubicBezTo>
                  <a:pt x="3355640" y="8140"/>
                  <a:pt x="3878817" y="14295"/>
                  <a:pt x="4192765" y="0"/>
                </a:cubicBezTo>
                <a:cubicBezTo>
                  <a:pt x="4506713" y="-14295"/>
                  <a:pt x="4402945" y="8723"/>
                  <a:pt x="4490763" y="0"/>
                </a:cubicBezTo>
                <a:cubicBezTo>
                  <a:pt x="4578581" y="-8723"/>
                  <a:pt x="4642251" y="14562"/>
                  <a:pt x="4788761" y="0"/>
                </a:cubicBezTo>
                <a:cubicBezTo>
                  <a:pt x="4935271" y="-14562"/>
                  <a:pt x="5149473" y="-5545"/>
                  <a:pt x="5350106" y="0"/>
                </a:cubicBezTo>
                <a:cubicBezTo>
                  <a:pt x="5550740" y="5545"/>
                  <a:pt x="5887866" y="-16408"/>
                  <a:pt x="6043125" y="0"/>
                </a:cubicBezTo>
                <a:cubicBezTo>
                  <a:pt x="6198384" y="16408"/>
                  <a:pt x="6616538" y="1332"/>
                  <a:pt x="6867818" y="0"/>
                </a:cubicBezTo>
                <a:cubicBezTo>
                  <a:pt x="7119098" y="-1332"/>
                  <a:pt x="7433903" y="4249"/>
                  <a:pt x="7692510" y="0"/>
                </a:cubicBezTo>
                <a:cubicBezTo>
                  <a:pt x="7951117" y="-4249"/>
                  <a:pt x="8208574" y="-22092"/>
                  <a:pt x="8385529" y="0"/>
                </a:cubicBezTo>
                <a:cubicBezTo>
                  <a:pt x="8562484" y="22092"/>
                  <a:pt x="8587733" y="-6674"/>
                  <a:pt x="8683527" y="0"/>
                </a:cubicBezTo>
                <a:cubicBezTo>
                  <a:pt x="8779321" y="6674"/>
                  <a:pt x="9070142" y="6469"/>
                  <a:pt x="9244873" y="0"/>
                </a:cubicBezTo>
                <a:cubicBezTo>
                  <a:pt x="9419604" y="-6469"/>
                  <a:pt x="9505719" y="5307"/>
                  <a:pt x="9674545" y="0"/>
                </a:cubicBezTo>
                <a:cubicBezTo>
                  <a:pt x="9843371" y="-5307"/>
                  <a:pt x="10273077" y="12651"/>
                  <a:pt x="10499237" y="0"/>
                </a:cubicBezTo>
                <a:cubicBezTo>
                  <a:pt x="10725397" y="-12651"/>
                  <a:pt x="10811997" y="-5310"/>
                  <a:pt x="10928909" y="0"/>
                </a:cubicBezTo>
                <a:cubicBezTo>
                  <a:pt x="11045821" y="5310"/>
                  <a:pt x="11589571" y="-29360"/>
                  <a:pt x="11885275" y="0"/>
                </a:cubicBezTo>
                <a:cubicBezTo>
                  <a:pt x="12180979" y="29360"/>
                  <a:pt x="12065982" y="1068"/>
                  <a:pt x="12183273" y="0"/>
                </a:cubicBezTo>
                <a:cubicBezTo>
                  <a:pt x="12300564" y="-1068"/>
                  <a:pt x="12933729" y="-16333"/>
                  <a:pt x="13167360" y="0"/>
                </a:cubicBezTo>
                <a:cubicBezTo>
                  <a:pt x="13167002" y="9153"/>
                  <a:pt x="13167498" y="13266"/>
                  <a:pt x="13167360" y="21946"/>
                </a:cubicBezTo>
                <a:cubicBezTo>
                  <a:pt x="12802443" y="24972"/>
                  <a:pt x="12632302" y="2334"/>
                  <a:pt x="12342667" y="21946"/>
                </a:cubicBezTo>
                <a:cubicBezTo>
                  <a:pt x="12053032" y="41558"/>
                  <a:pt x="11992724" y="18209"/>
                  <a:pt x="11781322" y="21946"/>
                </a:cubicBezTo>
                <a:cubicBezTo>
                  <a:pt x="11569920" y="25683"/>
                  <a:pt x="11309651" y="-5214"/>
                  <a:pt x="11088303" y="21946"/>
                </a:cubicBezTo>
                <a:cubicBezTo>
                  <a:pt x="10866955" y="49106"/>
                  <a:pt x="10420847" y="32734"/>
                  <a:pt x="10131937" y="21946"/>
                </a:cubicBezTo>
                <a:cubicBezTo>
                  <a:pt x="9843027" y="11158"/>
                  <a:pt x="9494698" y="25049"/>
                  <a:pt x="9307244" y="21946"/>
                </a:cubicBezTo>
                <a:cubicBezTo>
                  <a:pt x="9119790" y="18843"/>
                  <a:pt x="8922425" y="1849"/>
                  <a:pt x="8614226" y="21946"/>
                </a:cubicBezTo>
                <a:cubicBezTo>
                  <a:pt x="8306027" y="42043"/>
                  <a:pt x="8065719" y="11628"/>
                  <a:pt x="7789533" y="21946"/>
                </a:cubicBezTo>
                <a:cubicBezTo>
                  <a:pt x="7513347" y="32264"/>
                  <a:pt x="7272093" y="46656"/>
                  <a:pt x="6833167" y="21946"/>
                </a:cubicBezTo>
                <a:cubicBezTo>
                  <a:pt x="6394241" y="-2764"/>
                  <a:pt x="6532605" y="32516"/>
                  <a:pt x="6271821" y="21946"/>
                </a:cubicBezTo>
                <a:cubicBezTo>
                  <a:pt x="6011037" y="11376"/>
                  <a:pt x="5632052" y="-2361"/>
                  <a:pt x="5447129" y="21946"/>
                </a:cubicBezTo>
                <a:cubicBezTo>
                  <a:pt x="5262206" y="46253"/>
                  <a:pt x="4849181" y="34221"/>
                  <a:pt x="4490763" y="21946"/>
                </a:cubicBezTo>
                <a:cubicBezTo>
                  <a:pt x="4132345" y="9671"/>
                  <a:pt x="4181114" y="11989"/>
                  <a:pt x="4061091" y="21946"/>
                </a:cubicBezTo>
                <a:cubicBezTo>
                  <a:pt x="3941068" y="31903"/>
                  <a:pt x="3441865" y="62707"/>
                  <a:pt x="3236398" y="21946"/>
                </a:cubicBezTo>
                <a:cubicBezTo>
                  <a:pt x="3030931" y="-18815"/>
                  <a:pt x="2974369" y="17795"/>
                  <a:pt x="2806727" y="21946"/>
                </a:cubicBezTo>
                <a:cubicBezTo>
                  <a:pt x="2639085" y="26097"/>
                  <a:pt x="2625191" y="13124"/>
                  <a:pt x="2508729" y="21946"/>
                </a:cubicBezTo>
                <a:cubicBezTo>
                  <a:pt x="2392267" y="30768"/>
                  <a:pt x="2143584" y="-1840"/>
                  <a:pt x="1815710" y="21946"/>
                </a:cubicBezTo>
                <a:cubicBezTo>
                  <a:pt x="1487836" y="45732"/>
                  <a:pt x="1599835" y="22060"/>
                  <a:pt x="1517711" y="21946"/>
                </a:cubicBezTo>
                <a:cubicBezTo>
                  <a:pt x="1435587" y="21832"/>
                  <a:pt x="1082233" y="32112"/>
                  <a:pt x="693019" y="21946"/>
                </a:cubicBezTo>
                <a:cubicBezTo>
                  <a:pt x="303805" y="11780"/>
                  <a:pt x="203826" y="5576"/>
                  <a:pt x="0" y="21946"/>
                </a:cubicBezTo>
                <a:cubicBezTo>
                  <a:pt x="1058" y="15763"/>
                  <a:pt x="390" y="10468"/>
                  <a:pt x="0" y="0"/>
                </a:cubicBezTo>
                <a:close/>
              </a:path>
              <a:path w="13167360" h="21946" stroke="0" extrusionOk="0">
                <a:moveTo>
                  <a:pt x="0" y="0"/>
                </a:moveTo>
                <a:cubicBezTo>
                  <a:pt x="201872" y="-20339"/>
                  <a:pt x="301965" y="9899"/>
                  <a:pt x="429672" y="0"/>
                </a:cubicBezTo>
                <a:cubicBezTo>
                  <a:pt x="557379" y="-9899"/>
                  <a:pt x="580153" y="-3225"/>
                  <a:pt x="727670" y="0"/>
                </a:cubicBezTo>
                <a:cubicBezTo>
                  <a:pt x="875187" y="3225"/>
                  <a:pt x="1053615" y="17287"/>
                  <a:pt x="1157342" y="0"/>
                </a:cubicBezTo>
                <a:cubicBezTo>
                  <a:pt x="1261069" y="-17287"/>
                  <a:pt x="1709963" y="15382"/>
                  <a:pt x="1850361" y="0"/>
                </a:cubicBezTo>
                <a:cubicBezTo>
                  <a:pt x="1990759" y="-15382"/>
                  <a:pt x="2267034" y="-21533"/>
                  <a:pt x="2675053" y="0"/>
                </a:cubicBezTo>
                <a:cubicBezTo>
                  <a:pt x="3083072" y="21533"/>
                  <a:pt x="3339049" y="22003"/>
                  <a:pt x="3631419" y="0"/>
                </a:cubicBezTo>
                <a:cubicBezTo>
                  <a:pt x="3923789" y="-22003"/>
                  <a:pt x="4257799" y="-33090"/>
                  <a:pt x="4587785" y="0"/>
                </a:cubicBezTo>
                <a:cubicBezTo>
                  <a:pt x="4917771" y="33090"/>
                  <a:pt x="5021490" y="-11942"/>
                  <a:pt x="5149131" y="0"/>
                </a:cubicBezTo>
                <a:cubicBezTo>
                  <a:pt x="5276772" y="11942"/>
                  <a:pt x="5674232" y="11495"/>
                  <a:pt x="5973823" y="0"/>
                </a:cubicBezTo>
                <a:cubicBezTo>
                  <a:pt x="6273414" y="-11495"/>
                  <a:pt x="6492469" y="-15360"/>
                  <a:pt x="6666842" y="0"/>
                </a:cubicBezTo>
                <a:cubicBezTo>
                  <a:pt x="6841215" y="15360"/>
                  <a:pt x="7095276" y="-14707"/>
                  <a:pt x="7228188" y="0"/>
                </a:cubicBezTo>
                <a:cubicBezTo>
                  <a:pt x="7361100" y="14707"/>
                  <a:pt x="7690555" y="24083"/>
                  <a:pt x="8052880" y="0"/>
                </a:cubicBezTo>
                <a:cubicBezTo>
                  <a:pt x="8415205" y="-24083"/>
                  <a:pt x="8242200" y="-4905"/>
                  <a:pt x="8350878" y="0"/>
                </a:cubicBezTo>
                <a:cubicBezTo>
                  <a:pt x="8459556" y="4905"/>
                  <a:pt x="8766709" y="-552"/>
                  <a:pt x="8912224" y="0"/>
                </a:cubicBezTo>
                <a:cubicBezTo>
                  <a:pt x="9057739" y="552"/>
                  <a:pt x="9404219" y="-30000"/>
                  <a:pt x="9605243" y="0"/>
                </a:cubicBezTo>
                <a:cubicBezTo>
                  <a:pt x="9806267" y="30000"/>
                  <a:pt x="10236334" y="-15114"/>
                  <a:pt x="10429935" y="0"/>
                </a:cubicBezTo>
                <a:cubicBezTo>
                  <a:pt x="10623536" y="15114"/>
                  <a:pt x="10922296" y="25749"/>
                  <a:pt x="11122954" y="0"/>
                </a:cubicBezTo>
                <a:cubicBezTo>
                  <a:pt x="11323612" y="-25749"/>
                  <a:pt x="11816923" y="-34514"/>
                  <a:pt x="12079320" y="0"/>
                </a:cubicBezTo>
                <a:cubicBezTo>
                  <a:pt x="12341717" y="34514"/>
                  <a:pt x="12246126" y="5133"/>
                  <a:pt x="12377318" y="0"/>
                </a:cubicBezTo>
                <a:cubicBezTo>
                  <a:pt x="12508510" y="-5133"/>
                  <a:pt x="12935417" y="-10475"/>
                  <a:pt x="13167360" y="0"/>
                </a:cubicBezTo>
                <a:cubicBezTo>
                  <a:pt x="13167591" y="10658"/>
                  <a:pt x="13167876" y="14234"/>
                  <a:pt x="13167360" y="21946"/>
                </a:cubicBezTo>
                <a:cubicBezTo>
                  <a:pt x="12888549" y="3349"/>
                  <a:pt x="12636981" y="61359"/>
                  <a:pt x="12210994" y="21946"/>
                </a:cubicBezTo>
                <a:cubicBezTo>
                  <a:pt x="11785007" y="-17467"/>
                  <a:pt x="11986949" y="30920"/>
                  <a:pt x="11912996" y="21946"/>
                </a:cubicBezTo>
                <a:cubicBezTo>
                  <a:pt x="11839043" y="12972"/>
                  <a:pt x="11378086" y="46545"/>
                  <a:pt x="11219977" y="21946"/>
                </a:cubicBezTo>
                <a:cubicBezTo>
                  <a:pt x="11061868" y="-2653"/>
                  <a:pt x="11034076" y="7412"/>
                  <a:pt x="10921979" y="21946"/>
                </a:cubicBezTo>
                <a:cubicBezTo>
                  <a:pt x="10809882" y="36480"/>
                  <a:pt x="10614619" y="23312"/>
                  <a:pt x="10492307" y="21946"/>
                </a:cubicBezTo>
                <a:cubicBezTo>
                  <a:pt x="10369995" y="20580"/>
                  <a:pt x="9838432" y="1028"/>
                  <a:pt x="9667614" y="21946"/>
                </a:cubicBezTo>
                <a:cubicBezTo>
                  <a:pt x="9496796" y="42864"/>
                  <a:pt x="9184454" y="61041"/>
                  <a:pt x="8711248" y="21946"/>
                </a:cubicBezTo>
                <a:cubicBezTo>
                  <a:pt x="8238042" y="-17149"/>
                  <a:pt x="8427083" y="7361"/>
                  <a:pt x="8281576" y="21946"/>
                </a:cubicBezTo>
                <a:cubicBezTo>
                  <a:pt x="8136069" y="36531"/>
                  <a:pt x="7779810" y="47062"/>
                  <a:pt x="7588557" y="21946"/>
                </a:cubicBezTo>
                <a:cubicBezTo>
                  <a:pt x="7397304" y="-3170"/>
                  <a:pt x="7260374" y="35093"/>
                  <a:pt x="7158886" y="21946"/>
                </a:cubicBezTo>
                <a:cubicBezTo>
                  <a:pt x="7057398" y="8799"/>
                  <a:pt x="6651982" y="-18921"/>
                  <a:pt x="6334193" y="21946"/>
                </a:cubicBezTo>
                <a:cubicBezTo>
                  <a:pt x="6016404" y="62813"/>
                  <a:pt x="6001751" y="23077"/>
                  <a:pt x="5772848" y="21946"/>
                </a:cubicBezTo>
                <a:cubicBezTo>
                  <a:pt x="5543945" y="20815"/>
                  <a:pt x="5474591" y="2612"/>
                  <a:pt x="5343176" y="21946"/>
                </a:cubicBezTo>
                <a:cubicBezTo>
                  <a:pt x="5211761" y="41280"/>
                  <a:pt x="5130560" y="26406"/>
                  <a:pt x="5045178" y="21946"/>
                </a:cubicBezTo>
                <a:cubicBezTo>
                  <a:pt x="4959796" y="17486"/>
                  <a:pt x="4639786" y="6500"/>
                  <a:pt x="4352159" y="21946"/>
                </a:cubicBezTo>
                <a:cubicBezTo>
                  <a:pt x="4064532" y="37392"/>
                  <a:pt x="3844252" y="15963"/>
                  <a:pt x="3527466" y="21946"/>
                </a:cubicBezTo>
                <a:cubicBezTo>
                  <a:pt x="3210680" y="27929"/>
                  <a:pt x="3090006" y="24979"/>
                  <a:pt x="2834447" y="21946"/>
                </a:cubicBezTo>
                <a:cubicBezTo>
                  <a:pt x="2578888" y="18913"/>
                  <a:pt x="2272407" y="25149"/>
                  <a:pt x="1878081" y="21946"/>
                </a:cubicBezTo>
                <a:cubicBezTo>
                  <a:pt x="1483755" y="18743"/>
                  <a:pt x="1490830" y="-4780"/>
                  <a:pt x="1316736" y="21946"/>
                </a:cubicBezTo>
                <a:cubicBezTo>
                  <a:pt x="1142643" y="48672"/>
                  <a:pt x="1136002" y="18496"/>
                  <a:pt x="1018738" y="21946"/>
                </a:cubicBezTo>
                <a:cubicBezTo>
                  <a:pt x="901474" y="25396"/>
                  <a:pt x="806017" y="20523"/>
                  <a:pt x="720740" y="21946"/>
                </a:cubicBezTo>
                <a:cubicBezTo>
                  <a:pt x="635463" y="23369"/>
                  <a:pt x="353305" y="-8618"/>
                  <a:pt x="0" y="21946"/>
                </a:cubicBezTo>
                <a:cubicBezTo>
                  <a:pt x="0" y="14316"/>
                  <a:pt x="1001" y="1062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E05F7BFD-8624-6F61-E303-50C124F4A5A7}"/>
              </a:ext>
            </a:extLst>
          </p:cNvPr>
          <p:cNvSpPr/>
          <p:nvPr/>
        </p:nvSpPr>
        <p:spPr>
          <a:xfrm>
            <a:off x="686991" y="2485579"/>
            <a:ext cx="8056263" cy="4943006"/>
          </a:xfrm>
          <a:prstGeom prst="roundRect">
            <a:avLst>
              <a:gd name="adj" fmla="val 2603"/>
            </a:avLst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</a:rPr>
              <a:t> </a:t>
            </a:r>
            <a:r>
              <a:rPr lang="en-US" sz="2600" b="0" i="0">
                <a:effectLst/>
              </a:rPr>
              <a:t>Мы почти не пользуемся таким жестом, кроме случая, когда кто-то пьет чай, держа чашку «как аристократ». Именно поэтому, у оттопыренного мизинца нет ни положительной, ни отрицательной коннотации в нашей культуре.</a:t>
            </a: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0" i="0">
                <a:effectLst/>
              </a:rPr>
              <a:t>А вот в </a:t>
            </a:r>
            <a:r>
              <a:rPr lang="en-US" sz="2600" b="1" i="0">
                <a:effectLst/>
              </a:rPr>
              <a:t>Китае</a:t>
            </a:r>
            <a:r>
              <a:rPr lang="en-US" sz="2600" b="0" i="0">
                <a:effectLst/>
              </a:rPr>
              <a:t> этот жест есть аналогом большого пальца повернутого вниз. Если вы видите как кто-то показывает этот знак, знайте, он очень недоволен.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831965-B987-9011-3ABC-32B34628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68" r="4896" b="3"/>
          <a:stretch/>
        </p:blipFill>
        <p:spPr>
          <a:xfrm>
            <a:off x="9210789" y="2512771"/>
            <a:ext cx="4729277" cy="49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6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686991" y="286246"/>
            <a:ext cx="13222224" cy="17212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fontAlgn="base"/>
            <a:r>
              <a:rPr lang="uk-UA" sz="6600" b="1" i="0" dirty="0">
                <a:solidFill>
                  <a:srgbClr val="394155"/>
                </a:solidFill>
                <a:effectLst/>
                <a:latin typeface="IBMPlexSerif"/>
              </a:rPr>
              <a:t>Жест «</a:t>
            </a:r>
            <a:r>
              <a:rPr lang="uk-UA" sz="6600" b="1" i="0" dirty="0" err="1">
                <a:solidFill>
                  <a:srgbClr val="394155"/>
                </a:solidFill>
                <a:effectLst/>
                <a:latin typeface="IBMPlexSerif"/>
              </a:rPr>
              <a:t>подойди</a:t>
            </a:r>
            <a:r>
              <a:rPr lang="uk-UA" sz="6600" b="1" i="0" dirty="0">
                <a:solidFill>
                  <a:srgbClr val="394155"/>
                </a:solidFill>
                <a:effectLst/>
                <a:latin typeface="IBMPlexSerif"/>
              </a:rPr>
              <a:t>-ка </a:t>
            </a:r>
            <a:r>
              <a:rPr lang="uk-UA" sz="6600" b="1" i="0" dirty="0" err="1">
                <a:solidFill>
                  <a:srgbClr val="394155"/>
                </a:solidFill>
                <a:effectLst/>
                <a:latin typeface="IBMPlexSerif"/>
              </a:rPr>
              <a:t>сюда</a:t>
            </a:r>
            <a:r>
              <a:rPr lang="uk-UA" sz="6600" b="1" i="0" dirty="0">
                <a:solidFill>
                  <a:srgbClr val="394155"/>
                </a:solidFill>
                <a:effectLst/>
                <a:latin typeface="IBMPlexSerif"/>
              </a:rPr>
              <a:t>»</a:t>
            </a:r>
          </a:p>
        </p:txBody>
      </p:sp>
      <p:sp>
        <p:nvSpPr>
          <p:cNvPr id="207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991" y="2017852"/>
            <a:ext cx="13167360" cy="21946"/>
          </a:xfrm>
          <a:custGeom>
            <a:avLst/>
            <a:gdLst>
              <a:gd name="connsiteX0" fmla="*/ 0 w 13167360"/>
              <a:gd name="connsiteY0" fmla="*/ 0 h 21946"/>
              <a:gd name="connsiteX1" fmla="*/ 429672 w 13167360"/>
              <a:gd name="connsiteY1" fmla="*/ 0 h 21946"/>
              <a:gd name="connsiteX2" fmla="*/ 1386038 w 13167360"/>
              <a:gd name="connsiteY2" fmla="*/ 0 h 21946"/>
              <a:gd name="connsiteX3" fmla="*/ 1684036 w 13167360"/>
              <a:gd name="connsiteY3" fmla="*/ 0 h 21946"/>
              <a:gd name="connsiteX4" fmla="*/ 2377055 w 13167360"/>
              <a:gd name="connsiteY4" fmla="*/ 0 h 21946"/>
              <a:gd name="connsiteX5" fmla="*/ 2938400 w 13167360"/>
              <a:gd name="connsiteY5" fmla="*/ 0 h 21946"/>
              <a:gd name="connsiteX6" fmla="*/ 3236398 w 13167360"/>
              <a:gd name="connsiteY6" fmla="*/ 0 h 21946"/>
              <a:gd name="connsiteX7" fmla="*/ 4192765 w 13167360"/>
              <a:gd name="connsiteY7" fmla="*/ 0 h 21946"/>
              <a:gd name="connsiteX8" fmla="*/ 4490763 w 13167360"/>
              <a:gd name="connsiteY8" fmla="*/ 0 h 21946"/>
              <a:gd name="connsiteX9" fmla="*/ 4788761 w 13167360"/>
              <a:gd name="connsiteY9" fmla="*/ 0 h 21946"/>
              <a:gd name="connsiteX10" fmla="*/ 5350106 w 13167360"/>
              <a:gd name="connsiteY10" fmla="*/ 0 h 21946"/>
              <a:gd name="connsiteX11" fmla="*/ 6043125 w 13167360"/>
              <a:gd name="connsiteY11" fmla="*/ 0 h 21946"/>
              <a:gd name="connsiteX12" fmla="*/ 6867818 w 13167360"/>
              <a:gd name="connsiteY12" fmla="*/ 0 h 21946"/>
              <a:gd name="connsiteX13" fmla="*/ 7692510 w 13167360"/>
              <a:gd name="connsiteY13" fmla="*/ 0 h 21946"/>
              <a:gd name="connsiteX14" fmla="*/ 8385529 w 13167360"/>
              <a:gd name="connsiteY14" fmla="*/ 0 h 21946"/>
              <a:gd name="connsiteX15" fmla="*/ 8683527 w 13167360"/>
              <a:gd name="connsiteY15" fmla="*/ 0 h 21946"/>
              <a:gd name="connsiteX16" fmla="*/ 9244873 w 13167360"/>
              <a:gd name="connsiteY16" fmla="*/ 0 h 21946"/>
              <a:gd name="connsiteX17" fmla="*/ 9674545 w 13167360"/>
              <a:gd name="connsiteY17" fmla="*/ 0 h 21946"/>
              <a:gd name="connsiteX18" fmla="*/ 10499237 w 13167360"/>
              <a:gd name="connsiteY18" fmla="*/ 0 h 21946"/>
              <a:gd name="connsiteX19" fmla="*/ 10928909 w 13167360"/>
              <a:gd name="connsiteY19" fmla="*/ 0 h 21946"/>
              <a:gd name="connsiteX20" fmla="*/ 11885275 w 13167360"/>
              <a:gd name="connsiteY20" fmla="*/ 0 h 21946"/>
              <a:gd name="connsiteX21" fmla="*/ 12183273 w 13167360"/>
              <a:gd name="connsiteY21" fmla="*/ 0 h 21946"/>
              <a:gd name="connsiteX22" fmla="*/ 13167360 w 13167360"/>
              <a:gd name="connsiteY22" fmla="*/ 0 h 21946"/>
              <a:gd name="connsiteX23" fmla="*/ 13167360 w 13167360"/>
              <a:gd name="connsiteY23" fmla="*/ 21946 h 21946"/>
              <a:gd name="connsiteX24" fmla="*/ 12342667 w 13167360"/>
              <a:gd name="connsiteY24" fmla="*/ 21946 h 21946"/>
              <a:gd name="connsiteX25" fmla="*/ 11781322 w 13167360"/>
              <a:gd name="connsiteY25" fmla="*/ 21946 h 21946"/>
              <a:gd name="connsiteX26" fmla="*/ 11088303 w 13167360"/>
              <a:gd name="connsiteY26" fmla="*/ 21946 h 21946"/>
              <a:gd name="connsiteX27" fmla="*/ 10131937 w 13167360"/>
              <a:gd name="connsiteY27" fmla="*/ 21946 h 21946"/>
              <a:gd name="connsiteX28" fmla="*/ 9307244 w 13167360"/>
              <a:gd name="connsiteY28" fmla="*/ 21946 h 21946"/>
              <a:gd name="connsiteX29" fmla="*/ 8614226 w 13167360"/>
              <a:gd name="connsiteY29" fmla="*/ 21946 h 21946"/>
              <a:gd name="connsiteX30" fmla="*/ 7789533 w 13167360"/>
              <a:gd name="connsiteY30" fmla="*/ 21946 h 21946"/>
              <a:gd name="connsiteX31" fmla="*/ 6833167 w 13167360"/>
              <a:gd name="connsiteY31" fmla="*/ 21946 h 21946"/>
              <a:gd name="connsiteX32" fmla="*/ 6271821 w 13167360"/>
              <a:gd name="connsiteY32" fmla="*/ 21946 h 21946"/>
              <a:gd name="connsiteX33" fmla="*/ 5447129 w 13167360"/>
              <a:gd name="connsiteY33" fmla="*/ 21946 h 21946"/>
              <a:gd name="connsiteX34" fmla="*/ 4490763 w 13167360"/>
              <a:gd name="connsiteY34" fmla="*/ 21946 h 21946"/>
              <a:gd name="connsiteX35" fmla="*/ 4061091 w 13167360"/>
              <a:gd name="connsiteY35" fmla="*/ 21946 h 21946"/>
              <a:gd name="connsiteX36" fmla="*/ 3236398 w 13167360"/>
              <a:gd name="connsiteY36" fmla="*/ 21946 h 21946"/>
              <a:gd name="connsiteX37" fmla="*/ 2806727 w 13167360"/>
              <a:gd name="connsiteY37" fmla="*/ 21946 h 21946"/>
              <a:gd name="connsiteX38" fmla="*/ 2508729 w 13167360"/>
              <a:gd name="connsiteY38" fmla="*/ 21946 h 21946"/>
              <a:gd name="connsiteX39" fmla="*/ 1815710 w 13167360"/>
              <a:gd name="connsiteY39" fmla="*/ 21946 h 21946"/>
              <a:gd name="connsiteX40" fmla="*/ 1517711 w 13167360"/>
              <a:gd name="connsiteY40" fmla="*/ 21946 h 21946"/>
              <a:gd name="connsiteX41" fmla="*/ 693019 w 13167360"/>
              <a:gd name="connsiteY41" fmla="*/ 21946 h 21946"/>
              <a:gd name="connsiteX42" fmla="*/ 0 w 13167360"/>
              <a:gd name="connsiteY42" fmla="*/ 21946 h 21946"/>
              <a:gd name="connsiteX43" fmla="*/ 0 w 13167360"/>
              <a:gd name="connsiteY43" fmla="*/ 0 h 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167360" h="21946" fill="none" extrusionOk="0">
                <a:moveTo>
                  <a:pt x="0" y="0"/>
                </a:moveTo>
                <a:cubicBezTo>
                  <a:pt x="91591" y="1779"/>
                  <a:pt x="291392" y="-13849"/>
                  <a:pt x="429672" y="0"/>
                </a:cubicBezTo>
                <a:cubicBezTo>
                  <a:pt x="567952" y="13849"/>
                  <a:pt x="918550" y="-5246"/>
                  <a:pt x="1386038" y="0"/>
                </a:cubicBezTo>
                <a:cubicBezTo>
                  <a:pt x="1853526" y="5246"/>
                  <a:pt x="1580107" y="-7867"/>
                  <a:pt x="1684036" y="0"/>
                </a:cubicBezTo>
                <a:cubicBezTo>
                  <a:pt x="1787965" y="7867"/>
                  <a:pt x="2069082" y="17749"/>
                  <a:pt x="2377055" y="0"/>
                </a:cubicBezTo>
                <a:cubicBezTo>
                  <a:pt x="2685028" y="-17749"/>
                  <a:pt x="2712955" y="-11160"/>
                  <a:pt x="2938400" y="0"/>
                </a:cubicBezTo>
                <a:cubicBezTo>
                  <a:pt x="3163845" y="11160"/>
                  <a:pt x="3117156" y="-8140"/>
                  <a:pt x="3236398" y="0"/>
                </a:cubicBezTo>
                <a:cubicBezTo>
                  <a:pt x="3355640" y="8140"/>
                  <a:pt x="3878817" y="14295"/>
                  <a:pt x="4192765" y="0"/>
                </a:cubicBezTo>
                <a:cubicBezTo>
                  <a:pt x="4506713" y="-14295"/>
                  <a:pt x="4402945" y="8723"/>
                  <a:pt x="4490763" y="0"/>
                </a:cubicBezTo>
                <a:cubicBezTo>
                  <a:pt x="4578581" y="-8723"/>
                  <a:pt x="4642251" y="14562"/>
                  <a:pt x="4788761" y="0"/>
                </a:cubicBezTo>
                <a:cubicBezTo>
                  <a:pt x="4935271" y="-14562"/>
                  <a:pt x="5149473" y="-5545"/>
                  <a:pt x="5350106" y="0"/>
                </a:cubicBezTo>
                <a:cubicBezTo>
                  <a:pt x="5550740" y="5545"/>
                  <a:pt x="5887866" y="-16408"/>
                  <a:pt x="6043125" y="0"/>
                </a:cubicBezTo>
                <a:cubicBezTo>
                  <a:pt x="6198384" y="16408"/>
                  <a:pt x="6616538" y="1332"/>
                  <a:pt x="6867818" y="0"/>
                </a:cubicBezTo>
                <a:cubicBezTo>
                  <a:pt x="7119098" y="-1332"/>
                  <a:pt x="7433903" y="4249"/>
                  <a:pt x="7692510" y="0"/>
                </a:cubicBezTo>
                <a:cubicBezTo>
                  <a:pt x="7951117" y="-4249"/>
                  <a:pt x="8208574" y="-22092"/>
                  <a:pt x="8385529" y="0"/>
                </a:cubicBezTo>
                <a:cubicBezTo>
                  <a:pt x="8562484" y="22092"/>
                  <a:pt x="8587733" y="-6674"/>
                  <a:pt x="8683527" y="0"/>
                </a:cubicBezTo>
                <a:cubicBezTo>
                  <a:pt x="8779321" y="6674"/>
                  <a:pt x="9070142" y="6469"/>
                  <a:pt x="9244873" y="0"/>
                </a:cubicBezTo>
                <a:cubicBezTo>
                  <a:pt x="9419604" y="-6469"/>
                  <a:pt x="9505719" y="5307"/>
                  <a:pt x="9674545" y="0"/>
                </a:cubicBezTo>
                <a:cubicBezTo>
                  <a:pt x="9843371" y="-5307"/>
                  <a:pt x="10273077" y="12651"/>
                  <a:pt x="10499237" y="0"/>
                </a:cubicBezTo>
                <a:cubicBezTo>
                  <a:pt x="10725397" y="-12651"/>
                  <a:pt x="10811997" y="-5310"/>
                  <a:pt x="10928909" y="0"/>
                </a:cubicBezTo>
                <a:cubicBezTo>
                  <a:pt x="11045821" y="5310"/>
                  <a:pt x="11589571" y="-29360"/>
                  <a:pt x="11885275" y="0"/>
                </a:cubicBezTo>
                <a:cubicBezTo>
                  <a:pt x="12180979" y="29360"/>
                  <a:pt x="12065982" y="1068"/>
                  <a:pt x="12183273" y="0"/>
                </a:cubicBezTo>
                <a:cubicBezTo>
                  <a:pt x="12300564" y="-1068"/>
                  <a:pt x="12933729" y="-16333"/>
                  <a:pt x="13167360" y="0"/>
                </a:cubicBezTo>
                <a:cubicBezTo>
                  <a:pt x="13167002" y="9153"/>
                  <a:pt x="13167498" y="13266"/>
                  <a:pt x="13167360" y="21946"/>
                </a:cubicBezTo>
                <a:cubicBezTo>
                  <a:pt x="12802443" y="24972"/>
                  <a:pt x="12632302" y="2334"/>
                  <a:pt x="12342667" y="21946"/>
                </a:cubicBezTo>
                <a:cubicBezTo>
                  <a:pt x="12053032" y="41558"/>
                  <a:pt x="11992724" y="18209"/>
                  <a:pt x="11781322" y="21946"/>
                </a:cubicBezTo>
                <a:cubicBezTo>
                  <a:pt x="11569920" y="25683"/>
                  <a:pt x="11309651" y="-5214"/>
                  <a:pt x="11088303" y="21946"/>
                </a:cubicBezTo>
                <a:cubicBezTo>
                  <a:pt x="10866955" y="49106"/>
                  <a:pt x="10420847" y="32734"/>
                  <a:pt x="10131937" y="21946"/>
                </a:cubicBezTo>
                <a:cubicBezTo>
                  <a:pt x="9843027" y="11158"/>
                  <a:pt x="9494698" y="25049"/>
                  <a:pt x="9307244" y="21946"/>
                </a:cubicBezTo>
                <a:cubicBezTo>
                  <a:pt x="9119790" y="18843"/>
                  <a:pt x="8922425" y="1849"/>
                  <a:pt x="8614226" y="21946"/>
                </a:cubicBezTo>
                <a:cubicBezTo>
                  <a:pt x="8306027" y="42043"/>
                  <a:pt x="8065719" y="11628"/>
                  <a:pt x="7789533" y="21946"/>
                </a:cubicBezTo>
                <a:cubicBezTo>
                  <a:pt x="7513347" y="32264"/>
                  <a:pt x="7272093" y="46656"/>
                  <a:pt x="6833167" y="21946"/>
                </a:cubicBezTo>
                <a:cubicBezTo>
                  <a:pt x="6394241" y="-2764"/>
                  <a:pt x="6532605" y="32516"/>
                  <a:pt x="6271821" y="21946"/>
                </a:cubicBezTo>
                <a:cubicBezTo>
                  <a:pt x="6011037" y="11376"/>
                  <a:pt x="5632052" y="-2361"/>
                  <a:pt x="5447129" y="21946"/>
                </a:cubicBezTo>
                <a:cubicBezTo>
                  <a:pt x="5262206" y="46253"/>
                  <a:pt x="4849181" y="34221"/>
                  <a:pt x="4490763" y="21946"/>
                </a:cubicBezTo>
                <a:cubicBezTo>
                  <a:pt x="4132345" y="9671"/>
                  <a:pt x="4181114" y="11989"/>
                  <a:pt x="4061091" y="21946"/>
                </a:cubicBezTo>
                <a:cubicBezTo>
                  <a:pt x="3941068" y="31903"/>
                  <a:pt x="3441865" y="62707"/>
                  <a:pt x="3236398" y="21946"/>
                </a:cubicBezTo>
                <a:cubicBezTo>
                  <a:pt x="3030931" y="-18815"/>
                  <a:pt x="2974369" y="17795"/>
                  <a:pt x="2806727" y="21946"/>
                </a:cubicBezTo>
                <a:cubicBezTo>
                  <a:pt x="2639085" y="26097"/>
                  <a:pt x="2625191" y="13124"/>
                  <a:pt x="2508729" y="21946"/>
                </a:cubicBezTo>
                <a:cubicBezTo>
                  <a:pt x="2392267" y="30768"/>
                  <a:pt x="2143584" y="-1840"/>
                  <a:pt x="1815710" y="21946"/>
                </a:cubicBezTo>
                <a:cubicBezTo>
                  <a:pt x="1487836" y="45732"/>
                  <a:pt x="1599835" y="22060"/>
                  <a:pt x="1517711" y="21946"/>
                </a:cubicBezTo>
                <a:cubicBezTo>
                  <a:pt x="1435587" y="21832"/>
                  <a:pt x="1082233" y="32112"/>
                  <a:pt x="693019" y="21946"/>
                </a:cubicBezTo>
                <a:cubicBezTo>
                  <a:pt x="303805" y="11780"/>
                  <a:pt x="203826" y="5576"/>
                  <a:pt x="0" y="21946"/>
                </a:cubicBezTo>
                <a:cubicBezTo>
                  <a:pt x="1058" y="15763"/>
                  <a:pt x="390" y="10468"/>
                  <a:pt x="0" y="0"/>
                </a:cubicBezTo>
                <a:close/>
              </a:path>
              <a:path w="13167360" h="21946" stroke="0" extrusionOk="0">
                <a:moveTo>
                  <a:pt x="0" y="0"/>
                </a:moveTo>
                <a:cubicBezTo>
                  <a:pt x="201872" y="-20339"/>
                  <a:pt x="301965" y="9899"/>
                  <a:pt x="429672" y="0"/>
                </a:cubicBezTo>
                <a:cubicBezTo>
                  <a:pt x="557379" y="-9899"/>
                  <a:pt x="580153" y="-3225"/>
                  <a:pt x="727670" y="0"/>
                </a:cubicBezTo>
                <a:cubicBezTo>
                  <a:pt x="875187" y="3225"/>
                  <a:pt x="1053615" y="17287"/>
                  <a:pt x="1157342" y="0"/>
                </a:cubicBezTo>
                <a:cubicBezTo>
                  <a:pt x="1261069" y="-17287"/>
                  <a:pt x="1709963" y="15382"/>
                  <a:pt x="1850361" y="0"/>
                </a:cubicBezTo>
                <a:cubicBezTo>
                  <a:pt x="1990759" y="-15382"/>
                  <a:pt x="2267034" y="-21533"/>
                  <a:pt x="2675053" y="0"/>
                </a:cubicBezTo>
                <a:cubicBezTo>
                  <a:pt x="3083072" y="21533"/>
                  <a:pt x="3339049" y="22003"/>
                  <a:pt x="3631419" y="0"/>
                </a:cubicBezTo>
                <a:cubicBezTo>
                  <a:pt x="3923789" y="-22003"/>
                  <a:pt x="4257799" y="-33090"/>
                  <a:pt x="4587785" y="0"/>
                </a:cubicBezTo>
                <a:cubicBezTo>
                  <a:pt x="4917771" y="33090"/>
                  <a:pt x="5021490" y="-11942"/>
                  <a:pt x="5149131" y="0"/>
                </a:cubicBezTo>
                <a:cubicBezTo>
                  <a:pt x="5276772" y="11942"/>
                  <a:pt x="5674232" y="11495"/>
                  <a:pt x="5973823" y="0"/>
                </a:cubicBezTo>
                <a:cubicBezTo>
                  <a:pt x="6273414" y="-11495"/>
                  <a:pt x="6492469" y="-15360"/>
                  <a:pt x="6666842" y="0"/>
                </a:cubicBezTo>
                <a:cubicBezTo>
                  <a:pt x="6841215" y="15360"/>
                  <a:pt x="7095276" y="-14707"/>
                  <a:pt x="7228188" y="0"/>
                </a:cubicBezTo>
                <a:cubicBezTo>
                  <a:pt x="7361100" y="14707"/>
                  <a:pt x="7690555" y="24083"/>
                  <a:pt x="8052880" y="0"/>
                </a:cubicBezTo>
                <a:cubicBezTo>
                  <a:pt x="8415205" y="-24083"/>
                  <a:pt x="8242200" y="-4905"/>
                  <a:pt x="8350878" y="0"/>
                </a:cubicBezTo>
                <a:cubicBezTo>
                  <a:pt x="8459556" y="4905"/>
                  <a:pt x="8766709" y="-552"/>
                  <a:pt x="8912224" y="0"/>
                </a:cubicBezTo>
                <a:cubicBezTo>
                  <a:pt x="9057739" y="552"/>
                  <a:pt x="9404219" y="-30000"/>
                  <a:pt x="9605243" y="0"/>
                </a:cubicBezTo>
                <a:cubicBezTo>
                  <a:pt x="9806267" y="30000"/>
                  <a:pt x="10236334" y="-15114"/>
                  <a:pt x="10429935" y="0"/>
                </a:cubicBezTo>
                <a:cubicBezTo>
                  <a:pt x="10623536" y="15114"/>
                  <a:pt x="10922296" y="25749"/>
                  <a:pt x="11122954" y="0"/>
                </a:cubicBezTo>
                <a:cubicBezTo>
                  <a:pt x="11323612" y="-25749"/>
                  <a:pt x="11816923" y="-34514"/>
                  <a:pt x="12079320" y="0"/>
                </a:cubicBezTo>
                <a:cubicBezTo>
                  <a:pt x="12341717" y="34514"/>
                  <a:pt x="12246126" y="5133"/>
                  <a:pt x="12377318" y="0"/>
                </a:cubicBezTo>
                <a:cubicBezTo>
                  <a:pt x="12508510" y="-5133"/>
                  <a:pt x="12935417" y="-10475"/>
                  <a:pt x="13167360" y="0"/>
                </a:cubicBezTo>
                <a:cubicBezTo>
                  <a:pt x="13167591" y="10658"/>
                  <a:pt x="13167876" y="14234"/>
                  <a:pt x="13167360" y="21946"/>
                </a:cubicBezTo>
                <a:cubicBezTo>
                  <a:pt x="12888549" y="3349"/>
                  <a:pt x="12636981" y="61359"/>
                  <a:pt x="12210994" y="21946"/>
                </a:cubicBezTo>
                <a:cubicBezTo>
                  <a:pt x="11785007" y="-17467"/>
                  <a:pt x="11986949" y="30920"/>
                  <a:pt x="11912996" y="21946"/>
                </a:cubicBezTo>
                <a:cubicBezTo>
                  <a:pt x="11839043" y="12972"/>
                  <a:pt x="11378086" y="46545"/>
                  <a:pt x="11219977" y="21946"/>
                </a:cubicBezTo>
                <a:cubicBezTo>
                  <a:pt x="11061868" y="-2653"/>
                  <a:pt x="11034076" y="7412"/>
                  <a:pt x="10921979" y="21946"/>
                </a:cubicBezTo>
                <a:cubicBezTo>
                  <a:pt x="10809882" y="36480"/>
                  <a:pt x="10614619" y="23312"/>
                  <a:pt x="10492307" y="21946"/>
                </a:cubicBezTo>
                <a:cubicBezTo>
                  <a:pt x="10369995" y="20580"/>
                  <a:pt x="9838432" y="1028"/>
                  <a:pt x="9667614" y="21946"/>
                </a:cubicBezTo>
                <a:cubicBezTo>
                  <a:pt x="9496796" y="42864"/>
                  <a:pt x="9184454" y="61041"/>
                  <a:pt x="8711248" y="21946"/>
                </a:cubicBezTo>
                <a:cubicBezTo>
                  <a:pt x="8238042" y="-17149"/>
                  <a:pt x="8427083" y="7361"/>
                  <a:pt x="8281576" y="21946"/>
                </a:cubicBezTo>
                <a:cubicBezTo>
                  <a:pt x="8136069" y="36531"/>
                  <a:pt x="7779810" y="47062"/>
                  <a:pt x="7588557" y="21946"/>
                </a:cubicBezTo>
                <a:cubicBezTo>
                  <a:pt x="7397304" y="-3170"/>
                  <a:pt x="7260374" y="35093"/>
                  <a:pt x="7158886" y="21946"/>
                </a:cubicBezTo>
                <a:cubicBezTo>
                  <a:pt x="7057398" y="8799"/>
                  <a:pt x="6651982" y="-18921"/>
                  <a:pt x="6334193" y="21946"/>
                </a:cubicBezTo>
                <a:cubicBezTo>
                  <a:pt x="6016404" y="62813"/>
                  <a:pt x="6001751" y="23077"/>
                  <a:pt x="5772848" y="21946"/>
                </a:cubicBezTo>
                <a:cubicBezTo>
                  <a:pt x="5543945" y="20815"/>
                  <a:pt x="5474591" y="2612"/>
                  <a:pt x="5343176" y="21946"/>
                </a:cubicBezTo>
                <a:cubicBezTo>
                  <a:pt x="5211761" y="41280"/>
                  <a:pt x="5130560" y="26406"/>
                  <a:pt x="5045178" y="21946"/>
                </a:cubicBezTo>
                <a:cubicBezTo>
                  <a:pt x="4959796" y="17486"/>
                  <a:pt x="4639786" y="6500"/>
                  <a:pt x="4352159" y="21946"/>
                </a:cubicBezTo>
                <a:cubicBezTo>
                  <a:pt x="4064532" y="37392"/>
                  <a:pt x="3844252" y="15963"/>
                  <a:pt x="3527466" y="21946"/>
                </a:cubicBezTo>
                <a:cubicBezTo>
                  <a:pt x="3210680" y="27929"/>
                  <a:pt x="3090006" y="24979"/>
                  <a:pt x="2834447" y="21946"/>
                </a:cubicBezTo>
                <a:cubicBezTo>
                  <a:pt x="2578888" y="18913"/>
                  <a:pt x="2272407" y="25149"/>
                  <a:pt x="1878081" y="21946"/>
                </a:cubicBezTo>
                <a:cubicBezTo>
                  <a:pt x="1483755" y="18743"/>
                  <a:pt x="1490830" y="-4780"/>
                  <a:pt x="1316736" y="21946"/>
                </a:cubicBezTo>
                <a:cubicBezTo>
                  <a:pt x="1142643" y="48672"/>
                  <a:pt x="1136002" y="18496"/>
                  <a:pt x="1018738" y="21946"/>
                </a:cubicBezTo>
                <a:cubicBezTo>
                  <a:pt x="901474" y="25396"/>
                  <a:pt x="806017" y="20523"/>
                  <a:pt x="720740" y="21946"/>
                </a:cubicBezTo>
                <a:cubicBezTo>
                  <a:pt x="635463" y="23369"/>
                  <a:pt x="353305" y="-8618"/>
                  <a:pt x="0" y="21946"/>
                </a:cubicBezTo>
                <a:cubicBezTo>
                  <a:pt x="0" y="14316"/>
                  <a:pt x="1001" y="1062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E05F7BFD-8624-6F61-E303-50C124F4A5A7}"/>
              </a:ext>
            </a:extLst>
          </p:cNvPr>
          <p:cNvSpPr/>
          <p:nvPr/>
        </p:nvSpPr>
        <p:spPr>
          <a:xfrm>
            <a:off x="686991" y="2485579"/>
            <a:ext cx="13167360" cy="4943006"/>
          </a:xfrm>
          <a:prstGeom prst="roundRect">
            <a:avLst>
              <a:gd name="adj" fmla="val 2603"/>
            </a:avLst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 fontAlgn="base"/>
            <a:r>
              <a:rPr lang="ru-RU" sz="2800" b="0" i="0" dirty="0">
                <a:solidFill>
                  <a:srgbClr val="394155"/>
                </a:solidFill>
                <a:effectLst/>
                <a:latin typeface="Formular"/>
              </a:rPr>
              <a:t>Как мы зовем жестом кого-то к себе? Двигаем указательным пальцем на себя и от себя.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394155"/>
                </a:solidFill>
                <a:effectLst/>
                <a:latin typeface="Formular"/>
              </a:rPr>
              <a:t>На </a:t>
            </a:r>
            <a:r>
              <a:rPr lang="ru-RU" sz="2800" b="1" i="0" dirty="0">
                <a:solidFill>
                  <a:srgbClr val="394155"/>
                </a:solidFill>
                <a:effectLst/>
                <a:latin typeface="Formular-Bold"/>
              </a:rPr>
              <a:t>Филиппинах</a:t>
            </a:r>
            <a:r>
              <a:rPr lang="ru-RU" sz="2800" b="0" i="0" dirty="0">
                <a:solidFill>
                  <a:srgbClr val="394155"/>
                </a:solidFill>
                <a:effectLst/>
                <a:latin typeface="Formular"/>
              </a:rPr>
              <a:t> такой знак категорически запрещен потому, что используется только для вызова собак. И если вы попытаетесь позвать так человека, вас могут даже арестовать.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2655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21412" y="755452"/>
            <a:ext cx="6367462" cy="733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50"/>
              </a:lnSpc>
              <a:buNone/>
            </a:pPr>
            <a:r>
              <a:rPr lang="en-US" sz="46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Курьезные примеры</a:t>
            </a:r>
            <a:endParaRPr lang="en-US" sz="4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12" y="1840944"/>
            <a:ext cx="1173480" cy="187773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6960" y="2075617"/>
            <a:ext cx="3242667" cy="366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Жест "рога" в Италии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2346960" y="2583061"/>
            <a:ext cx="5975628" cy="75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Защита от сглаза, в других странах может казаться странным.</a:t>
            </a:r>
            <a:endParaRPr lang="en-US" sz="18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12" y="3718679"/>
            <a:ext cx="1173480" cy="187773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46960" y="3953351"/>
            <a:ext cx="4457343" cy="366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Кивание головой в Болгарии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2346960" y="4460796"/>
            <a:ext cx="5975628" cy="3754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Означает "нет", а не "да", что вызывает путаницу.</a:t>
            </a:r>
            <a:endParaRPr lang="en-US" sz="18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12" y="5596414"/>
            <a:ext cx="1173480" cy="187773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346960" y="5831086"/>
            <a:ext cx="5527238" cy="366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Жест "виктория" в Великобритании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2346960" y="6338530"/>
            <a:ext cx="5975628" cy="75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 неправильном исполнении может быть оскорбительным.</a:t>
            </a:r>
            <a:endParaRPr lang="en-US" sz="1800" dirty="0"/>
          </a:p>
        </p:txBody>
      </p:sp>
      <p:pic>
        <p:nvPicPr>
          <p:cNvPr id="1026" name="Picture 2" descr="Ответы Mail: &quot;Коза&quot;. Кто использовал этот жест? Что он обозначает?">
            <a:extLst>
              <a:ext uri="{FF2B5EF4-FFF2-40B4-BE49-F238E27FC236}">
                <a16:creationId xmlns:a16="http://schemas.microsoft.com/office/drawing/2014/main" id="{3D977D92-7DA4-29B5-98C0-867F63F7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885" y="577214"/>
            <a:ext cx="4697877" cy="705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3992880"/>
            <a:ext cx="12573953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Практическое задание: Изобрази жест</a:t>
            </a:r>
            <a:endParaRPr lang="en-US" sz="4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7" y="5134689"/>
            <a:ext cx="617220" cy="6172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037" y="599872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Приветствие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864037" y="6532602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Покажите, как здороваются в разных странах.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161" y="5134689"/>
            <a:ext cx="61722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88161" y="599872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Одобрение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5288161" y="6532602"/>
            <a:ext cx="405395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Изобразите жесты одобрения из разных культур.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404" y="5134689"/>
            <a:ext cx="617220" cy="617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2404" y="599872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Отказ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9712404" y="6532602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Продемонстрируйте жесты отказа в разных странах.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885593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Мимика как часть культуры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3798927"/>
            <a:ext cx="7415927" cy="2545080"/>
          </a:xfrm>
          <a:prstGeom prst="roundRect">
            <a:avLst>
              <a:gd name="adj" fmla="val 1455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365677" y="3814167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612493" y="3969901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Азиатские страны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10309027" y="3969901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Сдержанная мимика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6365677" y="4520684"/>
            <a:ext cx="73854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612493" y="4676418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Латинская Америка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0309027" y="4676418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Яркое выражение эмоций</a:t>
            </a:r>
            <a:endParaRPr lang="en-US" sz="1900" dirty="0"/>
          </a:p>
        </p:txBody>
      </p:sp>
      <p:sp>
        <p:nvSpPr>
          <p:cNvPr id="11" name="Shape 8"/>
          <p:cNvSpPr/>
          <p:nvPr/>
        </p:nvSpPr>
        <p:spPr>
          <a:xfrm>
            <a:off x="6365677" y="5227201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612493" y="5382935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Северная Европа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10309027" y="5382935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Умеренная эмоциональность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027390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Интерактивное задание: Угадай эмоцию</a:t>
            </a:r>
            <a:endParaRPr lang="en-US" sz="4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3064193"/>
            <a:ext cx="4053840" cy="25054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587823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Азия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64037" y="6412111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Угадайте эмоцию по сдержанной мимике.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61" y="3064193"/>
            <a:ext cx="4053959" cy="250543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88161" y="5878235"/>
            <a:ext cx="3243263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Латинская Америка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5288161" y="6412111"/>
            <a:ext cx="405395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Определите эмоцию по яркой мимике.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404" y="3064193"/>
            <a:ext cx="4053840" cy="25054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2404" y="587823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Северная Европа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9712404" y="6412111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Интерпретируйте умеренное выражение лица.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D73BB3-6DA2-6BA0-EE5A-9A49C4CCE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1301292"/>
            <a:ext cx="13086079" cy="5627013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C91535DD-B925-F73F-CF5D-F426608C91BC}"/>
              </a:ext>
            </a:extLst>
          </p:cNvPr>
          <p:cNvSpPr/>
          <p:nvPr/>
        </p:nvSpPr>
        <p:spPr>
          <a:xfrm>
            <a:off x="864037" y="255865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Интерактивное задание: Угадай эмоцию</a:t>
            </a:r>
            <a:endParaRPr lang="en-US" sz="4850" dirty="0"/>
          </a:p>
        </p:txBody>
      </p:sp>
    </p:spTree>
    <p:extLst>
      <p:ext uri="{BB962C8B-B14F-4D97-AF65-F5344CB8AC3E}">
        <p14:creationId xmlns:p14="http://schemas.microsoft.com/office/powerpoint/2010/main" val="921449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2124" y="824508"/>
            <a:ext cx="7125772" cy="716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5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Веселая игра с жестами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1130618" y="1884521"/>
            <a:ext cx="30480" cy="5520452"/>
          </a:xfrm>
          <a:prstGeom prst="roundRect">
            <a:avLst>
              <a:gd name="adj" fmla="val 112798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373207" y="2384822"/>
            <a:ext cx="802124" cy="30480"/>
          </a:xfrm>
          <a:prstGeom prst="roundRect">
            <a:avLst>
              <a:gd name="adj" fmla="val 112798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88028" y="2142292"/>
            <a:ext cx="515660" cy="515660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046143" y="2228136"/>
            <a:ext cx="199430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2406372" y="2113717"/>
            <a:ext cx="2865001" cy="35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Шаг 1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2406372" y="2609255"/>
            <a:ext cx="5935504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Участник показывает жест приветствия из определенной страны.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1373207" y="4301371"/>
            <a:ext cx="802124" cy="30480"/>
          </a:xfrm>
          <a:prstGeom prst="roundRect">
            <a:avLst>
              <a:gd name="adj" fmla="val 112798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88028" y="4058841"/>
            <a:ext cx="515660" cy="515660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46143" y="4144685"/>
            <a:ext cx="199430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2406372" y="4030266"/>
            <a:ext cx="2865001" cy="35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Шаг 2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2406372" y="4525804"/>
            <a:ext cx="5935504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Другие пытаются угадать, какую страну он представляет.</a:t>
            </a:r>
            <a:endParaRPr lang="en-US" sz="1800" dirty="0"/>
          </a:p>
        </p:txBody>
      </p:sp>
      <p:sp>
        <p:nvSpPr>
          <p:cNvPr id="15" name="Shape 12"/>
          <p:cNvSpPr/>
          <p:nvPr/>
        </p:nvSpPr>
        <p:spPr>
          <a:xfrm>
            <a:off x="1373207" y="6217920"/>
            <a:ext cx="802124" cy="30480"/>
          </a:xfrm>
          <a:prstGeom prst="roundRect">
            <a:avLst>
              <a:gd name="adj" fmla="val 112798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88028" y="5975390"/>
            <a:ext cx="515660" cy="515660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46143" y="6061234"/>
            <a:ext cx="199430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700" dirty="0"/>
          </a:p>
        </p:txBody>
      </p:sp>
      <p:sp>
        <p:nvSpPr>
          <p:cNvPr id="18" name="Text 15"/>
          <p:cNvSpPr/>
          <p:nvPr/>
        </p:nvSpPr>
        <p:spPr>
          <a:xfrm>
            <a:off x="2406372" y="5946815"/>
            <a:ext cx="2865001" cy="35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Шаг 3</a:t>
            </a:r>
            <a:endParaRPr lang="en-US" sz="2250" dirty="0"/>
          </a:p>
        </p:txBody>
      </p:sp>
      <p:sp>
        <p:nvSpPr>
          <p:cNvPr id="19" name="Text 16"/>
          <p:cNvSpPr/>
          <p:nvPr/>
        </p:nvSpPr>
        <p:spPr>
          <a:xfrm>
            <a:off x="2406372" y="6442353"/>
            <a:ext cx="5935504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Обсуждение культурных особенностей этого приветствия.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9508" y="653296"/>
            <a:ext cx="7484983" cy="1481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00"/>
              </a:lnSpc>
              <a:buNone/>
            </a:pPr>
            <a:r>
              <a:rPr lang="en-US" sz="46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Важность понимания культурных различий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829508" y="2756654"/>
            <a:ext cx="533162" cy="533162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92981" y="2845475"/>
            <a:ext cx="206216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750" dirty="0"/>
          </a:p>
        </p:txBody>
      </p:sp>
      <p:sp>
        <p:nvSpPr>
          <p:cNvPr id="6" name="Text 3"/>
          <p:cNvSpPr/>
          <p:nvPr/>
        </p:nvSpPr>
        <p:spPr>
          <a:xfrm>
            <a:off x="1599605" y="2756654"/>
            <a:ext cx="2962632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Путешествия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599605" y="3269099"/>
            <a:ext cx="6714887" cy="758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Знание жестов помогает избежать неловких ситуаций за границей.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829508" y="4531043"/>
            <a:ext cx="533162" cy="533162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992981" y="4619863"/>
            <a:ext cx="206216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750" dirty="0"/>
          </a:p>
        </p:txBody>
      </p:sp>
      <p:sp>
        <p:nvSpPr>
          <p:cNvPr id="10" name="Text 7"/>
          <p:cNvSpPr/>
          <p:nvPr/>
        </p:nvSpPr>
        <p:spPr>
          <a:xfrm>
            <a:off x="1599605" y="4531043"/>
            <a:ext cx="2962632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Бизнес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1599605" y="5043488"/>
            <a:ext cx="6714887" cy="758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Понимание невербальной коммуникации важно для международных деловых отношений.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29508" y="6305431"/>
            <a:ext cx="533162" cy="533162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92981" y="6394252"/>
            <a:ext cx="206216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750" dirty="0"/>
          </a:p>
        </p:txBody>
      </p:sp>
      <p:sp>
        <p:nvSpPr>
          <p:cNvPr id="14" name="Text 11"/>
          <p:cNvSpPr/>
          <p:nvPr/>
        </p:nvSpPr>
        <p:spPr>
          <a:xfrm>
            <a:off x="1599605" y="6305431"/>
            <a:ext cx="3988356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Межкультурное общение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1599605" y="6817876"/>
            <a:ext cx="6714887" cy="758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Уважение к различиям способствует лучшему взаимопониманию между людьми.</a:t>
            </a:r>
            <a:endParaRPr lang="en-US" sz="18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5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2248" y="661749"/>
            <a:ext cx="6016109" cy="751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900"/>
              </a:lnSpc>
              <a:buNone/>
            </a:pPr>
            <a:r>
              <a:rPr lang="en-US" sz="47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Заключение</a:t>
            </a:r>
            <a:endParaRPr lang="en-US" sz="4700" dirty="0"/>
          </a:p>
        </p:txBody>
      </p:sp>
      <p:sp>
        <p:nvSpPr>
          <p:cNvPr id="4" name="Shape 1"/>
          <p:cNvSpPr/>
          <p:nvPr/>
        </p:nvSpPr>
        <p:spPr>
          <a:xfrm>
            <a:off x="842248" y="1774627"/>
            <a:ext cx="7459504" cy="1771293"/>
          </a:xfrm>
          <a:prstGeom prst="roundRect">
            <a:avLst>
              <a:gd name="adj" fmla="val 203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82873" y="2015252"/>
            <a:ext cx="3007995" cy="375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Разнообразие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1082873" y="2535436"/>
            <a:ext cx="6978253" cy="769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Невербальная коммуникация отражает богатство мировых культур.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842248" y="3786545"/>
            <a:ext cx="7459504" cy="1771293"/>
          </a:xfrm>
          <a:prstGeom prst="roundRect">
            <a:avLst>
              <a:gd name="adj" fmla="val 203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82873" y="4027170"/>
            <a:ext cx="3007995" cy="375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Осознанность</a:t>
            </a:r>
            <a:endParaRPr lang="en-US" sz="2350" dirty="0"/>
          </a:p>
        </p:txBody>
      </p:sp>
      <p:sp>
        <p:nvSpPr>
          <p:cNvPr id="9" name="Text 6"/>
          <p:cNvSpPr/>
          <p:nvPr/>
        </p:nvSpPr>
        <p:spPr>
          <a:xfrm>
            <a:off x="1082873" y="4547354"/>
            <a:ext cx="6978253" cy="769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Важно быть внимательным к жестам и мимике в межкультурном общении.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42248" y="5798463"/>
            <a:ext cx="7459504" cy="1771293"/>
          </a:xfrm>
          <a:prstGeom prst="roundRect">
            <a:avLst>
              <a:gd name="adj" fmla="val 203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82873" y="6039088"/>
            <a:ext cx="3007995" cy="375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Открытость</a:t>
            </a:r>
            <a:endParaRPr lang="en-US" sz="2350" dirty="0"/>
          </a:p>
        </p:txBody>
      </p:sp>
      <p:sp>
        <p:nvSpPr>
          <p:cNvPr id="12" name="Text 9"/>
          <p:cNvSpPr/>
          <p:nvPr/>
        </p:nvSpPr>
        <p:spPr>
          <a:xfrm>
            <a:off x="1082873" y="6559272"/>
            <a:ext cx="6978253" cy="769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Изучение различий помогает стать более толерантным и понимающим.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5457" y="795576"/>
            <a:ext cx="7553087" cy="1420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Что такое невербальная коммуникация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5457" y="2812494"/>
            <a:ext cx="511373" cy="511373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52262" y="2897743"/>
            <a:ext cx="197763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4001" y="2812494"/>
            <a:ext cx="284106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Определение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4001" y="3303865"/>
            <a:ext cx="6814542" cy="7272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Невербальная коммуникация - это общение без слов, с помощью жестов, мимики и поз.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5457" y="4513898"/>
            <a:ext cx="511373" cy="511373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952262" y="4599146"/>
            <a:ext cx="197763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534001" y="4513898"/>
            <a:ext cx="284106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Важность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534001" y="5005268"/>
            <a:ext cx="6814542" cy="7272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Она дополняет вербальное общение и может передавать эмоции и намерения.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5457" y="6215301"/>
            <a:ext cx="511373" cy="511373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52262" y="6300549"/>
            <a:ext cx="197763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4001" y="6215301"/>
            <a:ext cx="3315772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Культурные различия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4001" y="6706672"/>
            <a:ext cx="6814542" cy="7272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Значение жестов и мимики может сильно отличаться в разных странах.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400538"/>
            <a:ext cx="8935879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Улыбка в разных культурах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78916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Япония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421743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Улыбка может скрывать смущение или неловкость.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78916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США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4421743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Улыбка символизирует дружелюбие и открытость.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78916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 err="1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Россия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421743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Улыбка без причины может восприниматься как неискренность.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108948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Жест "ОК"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4685705"/>
            <a:ext cx="7415927" cy="30480"/>
          </a:xfrm>
          <a:prstGeom prst="roundRect">
            <a:avLst>
              <a:gd name="adj" fmla="val 121500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127325" y="3821728"/>
            <a:ext cx="30480" cy="864037"/>
          </a:xfrm>
          <a:prstGeom prst="roundRect">
            <a:avLst>
              <a:gd name="adj" fmla="val 121500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864912" y="4407991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035171" y="4500503"/>
            <a:ext cx="21478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900" dirty="0"/>
          </a:p>
        </p:txBody>
      </p:sp>
      <p:sp>
        <p:nvSpPr>
          <p:cNvPr id="8" name="Text 5"/>
          <p:cNvSpPr/>
          <p:nvPr/>
        </p:nvSpPr>
        <p:spPr>
          <a:xfrm>
            <a:off x="6599634" y="225075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США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6597253" y="2784634"/>
            <a:ext cx="309086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"Всё хорошо" - позитивное значение.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10042922" y="4685645"/>
            <a:ext cx="30480" cy="864037"/>
          </a:xfrm>
          <a:prstGeom prst="roundRect">
            <a:avLst>
              <a:gd name="adj" fmla="val 121500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9780508" y="4407991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950768" y="4500503"/>
            <a:ext cx="21478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900" dirty="0"/>
          </a:p>
        </p:txBody>
      </p:sp>
      <p:sp>
        <p:nvSpPr>
          <p:cNvPr id="13" name="Text 10"/>
          <p:cNvSpPr/>
          <p:nvPr/>
        </p:nvSpPr>
        <p:spPr>
          <a:xfrm>
            <a:off x="8515231" y="5796677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Бразилия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8512850" y="6330553"/>
            <a:ext cx="309098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Оскорбительный жест, лучше избегать.</a:t>
            </a:r>
            <a:endParaRPr lang="en-US" sz="1900" dirty="0"/>
          </a:p>
        </p:txBody>
      </p:sp>
      <p:sp>
        <p:nvSpPr>
          <p:cNvPr id="15" name="Shape 12"/>
          <p:cNvSpPr/>
          <p:nvPr/>
        </p:nvSpPr>
        <p:spPr>
          <a:xfrm>
            <a:off x="11958638" y="3821728"/>
            <a:ext cx="30480" cy="864037"/>
          </a:xfrm>
          <a:prstGeom prst="roundRect">
            <a:avLst>
              <a:gd name="adj" fmla="val 121500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11696224" y="4407991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1866483" y="4500503"/>
            <a:ext cx="21478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900" dirty="0"/>
          </a:p>
        </p:txBody>
      </p:sp>
      <p:sp>
        <p:nvSpPr>
          <p:cNvPr id="18" name="Text 15"/>
          <p:cNvSpPr/>
          <p:nvPr/>
        </p:nvSpPr>
        <p:spPr>
          <a:xfrm>
            <a:off x="10430947" y="225075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Япония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10428565" y="2784634"/>
            <a:ext cx="309098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Означает "деньги" или "монеты".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108948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Жест "ОК"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4685705"/>
            <a:ext cx="7415927" cy="30480"/>
          </a:xfrm>
          <a:prstGeom prst="roundRect">
            <a:avLst>
              <a:gd name="adj" fmla="val 121500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127325" y="3821728"/>
            <a:ext cx="30480" cy="864037"/>
          </a:xfrm>
          <a:prstGeom prst="roundRect">
            <a:avLst>
              <a:gd name="adj" fmla="val 121500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864912" y="4407991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035171" y="4500503"/>
            <a:ext cx="21478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ru-RU" sz="2900" b="1" dirty="0">
                <a:solidFill>
                  <a:srgbClr val="4A4A45"/>
                </a:solidFill>
              </a:rPr>
              <a:t>4</a:t>
            </a:r>
            <a:endParaRPr lang="en-US" sz="2900" dirty="0"/>
          </a:p>
        </p:txBody>
      </p:sp>
      <p:sp>
        <p:nvSpPr>
          <p:cNvPr id="8" name="Text 5"/>
          <p:cNvSpPr/>
          <p:nvPr/>
        </p:nvSpPr>
        <p:spPr>
          <a:xfrm>
            <a:off x="6599634" y="225075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uk-UA" sz="2400" b="1" dirty="0" err="1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Австралия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6597253" y="2784634"/>
            <a:ext cx="309086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ru-RU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Знак нуля</a:t>
            </a: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900" dirty="0"/>
          </a:p>
        </p:txBody>
      </p:sp>
      <p:sp>
        <p:nvSpPr>
          <p:cNvPr id="15" name="Shape 12"/>
          <p:cNvSpPr/>
          <p:nvPr/>
        </p:nvSpPr>
        <p:spPr>
          <a:xfrm>
            <a:off x="11958638" y="3821728"/>
            <a:ext cx="30480" cy="864037"/>
          </a:xfrm>
          <a:prstGeom prst="roundRect">
            <a:avLst>
              <a:gd name="adj" fmla="val 121500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11696224" y="4407991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1866483" y="4500503"/>
            <a:ext cx="21478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ru-RU" sz="2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5</a:t>
            </a:r>
            <a:endParaRPr lang="en-US" sz="2900" dirty="0"/>
          </a:p>
        </p:txBody>
      </p:sp>
      <p:sp>
        <p:nvSpPr>
          <p:cNvPr id="18" name="Text 15"/>
          <p:cNvSpPr/>
          <p:nvPr/>
        </p:nvSpPr>
        <p:spPr>
          <a:xfrm>
            <a:off x="10430947" y="225075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ru-RU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Ближний Восток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10428565" y="2784634"/>
            <a:ext cx="309098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ru-RU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Злой глаз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3056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64037" y="93107"/>
            <a:ext cx="6273284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Жест "Палец вверх"</a:t>
            </a:r>
            <a:endParaRPr lang="en-US" sz="4850" dirty="0"/>
          </a:p>
        </p:txBody>
      </p:sp>
      <p:sp>
        <p:nvSpPr>
          <p:cNvPr id="7" name="Shape 4"/>
          <p:cNvSpPr/>
          <p:nvPr/>
        </p:nvSpPr>
        <p:spPr>
          <a:xfrm>
            <a:off x="805697" y="2824986"/>
            <a:ext cx="7415927" cy="1274445"/>
          </a:xfrm>
          <a:prstGeom prst="roundRect">
            <a:avLst>
              <a:gd name="adj" fmla="val 2037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52513" y="3071802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Греция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1052513" y="3605678"/>
            <a:ext cx="692229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Может восприниматься как грубый и оскорбительный жест.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864037" y="5841325"/>
            <a:ext cx="7415927" cy="1422559"/>
          </a:xfrm>
          <a:prstGeom prst="roundRect">
            <a:avLst>
              <a:gd name="adj" fmla="val 2603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110853" y="6088142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Ближний Восток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1110853" y="6622018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Считается неприличным, лучше не использовать.</a:t>
            </a:r>
            <a:endParaRPr lang="en-US" sz="19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2C84E8-4284-1852-F4F5-866D36BEB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064" y="1821477"/>
            <a:ext cx="4901185" cy="5728455"/>
          </a:xfrm>
          <a:prstGeom prst="rect">
            <a:avLst/>
          </a:prstGeom>
        </p:spPr>
      </p:pic>
      <p:sp>
        <p:nvSpPr>
          <p:cNvPr id="15" name="Shape 7">
            <a:extLst>
              <a:ext uri="{FF2B5EF4-FFF2-40B4-BE49-F238E27FC236}">
                <a16:creationId xmlns:a16="http://schemas.microsoft.com/office/drawing/2014/main" id="{E05F7BFD-8624-6F61-E303-50C124F4A5A7}"/>
              </a:ext>
            </a:extLst>
          </p:cNvPr>
          <p:cNvSpPr/>
          <p:nvPr/>
        </p:nvSpPr>
        <p:spPr>
          <a:xfrm>
            <a:off x="805697" y="4275236"/>
            <a:ext cx="7415927" cy="1422559"/>
          </a:xfrm>
          <a:prstGeom prst="roundRect">
            <a:avLst>
              <a:gd name="adj" fmla="val 2603"/>
            </a:avLst>
          </a:prstGeom>
          <a:solidFill>
            <a:srgbClr val="E5DFD2"/>
          </a:solidFill>
          <a:ln/>
        </p:spPr>
        <p:txBody>
          <a:bodyPr/>
          <a:lstStyle/>
          <a:p>
            <a:r>
              <a:rPr lang="ru-RU" sz="2400" b="1" dirty="0">
                <a:solidFill>
                  <a:srgbClr val="4A4A45"/>
                </a:solidFill>
              </a:rPr>
              <a:t>Австралия</a:t>
            </a:r>
          </a:p>
          <a:p>
            <a:r>
              <a:rPr lang="ru-RU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жест также означает, что все хорошо, но если пользователь двигает им вверх-вниз — это превращает его в грубость.</a:t>
            </a:r>
            <a:endParaRPr lang="en-US" sz="1900" dirty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16" name="Shape 1">
            <a:extLst>
              <a:ext uri="{FF2B5EF4-FFF2-40B4-BE49-F238E27FC236}">
                <a16:creationId xmlns:a16="http://schemas.microsoft.com/office/drawing/2014/main" id="{BC6CE800-0402-D529-CE22-A1405B1AE435}"/>
              </a:ext>
            </a:extLst>
          </p:cNvPr>
          <p:cNvSpPr/>
          <p:nvPr/>
        </p:nvSpPr>
        <p:spPr>
          <a:xfrm>
            <a:off x="805697" y="1140047"/>
            <a:ext cx="7415927" cy="1422559"/>
          </a:xfrm>
          <a:prstGeom prst="roundRect">
            <a:avLst>
              <a:gd name="adj" fmla="val 2603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F0996A60-2780-494A-110F-9A94C71E15DD}"/>
              </a:ext>
            </a:extLst>
          </p:cNvPr>
          <p:cNvSpPr/>
          <p:nvPr/>
        </p:nvSpPr>
        <p:spPr>
          <a:xfrm>
            <a:off x="1052513" y="138686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Западные страны</a:t>
            </a:r>
            <a:endParaRPr lang="en-US" sz="2400" dirty="0"/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F010E231-99D7-9C77-2F9F-0C3E3E2C9E5A}"/>
              </a:ext>
            </a:extLst>
          </p:cNvPr>
          <p:cNvSpPr/>
          <p:nvPr/>
        </p:nvSpPr>
        <p:spPr>
          <a:xfrm>
            <a:off x="1052513" y="1920740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Знак одобрения и позитивной оценки.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1005841" y="438150"/>
            <a:ext cx="6301579" cy="2168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Жест "</a:t>
            </a:r>
            <a:r>
              <a:rPr lang="en-US" sz="4400" b="1" i="0">
                <a:effectLst/>
                <a:latin typeface="+mj-lt"/>
                <a:ea typeface="+mj-ea"/>
                <a:cs typeface="+mj-cs"/>
              </a:rPr>
              <a:t>Peace или знак V</a:t>
            </a:r>
            <a:r>
              <a:rPr lang="en-US" sz="4400" b="1">
                <a:latin typeface="+mj-lt"/>
                <a:ea typeface="+mj-ea"/>
                <a:cs typeface="+mj-cs"/>
              </a:rPr>
              <a:t>"</a:t>
            </a:r>
            <a:endParaRPr lang="en-US" sz="4400">
              <a:latin typeface="+mj-lt"/>
              <a:ea typeface="+mj-ea"/>
              <a:cs typeface="+mj-cs"/>
            </a:endParaRP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E05F7BFD-8624-6F61-E303-50C124F4A5A7}"/>
              </a:ext>
            </a:extLst>
          </p:cNvPr>
          <p:cNvSpPr/>
          <p:nvPr/>
        </p:nvSpPr>
        <p:spPr>
          <a:xfrm>
            <a:off x="1005840" y="2799956"/>
            <a:ext cx="5543545" cy="4612399"/>
          </a:xfrm>
          <a:prstGeom prst="roundRect">
            <a:avLst>
              <a:gd name="adj" fmla="val 2603"/>
            </a:avLst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В большинстве стран, включая Украину, жест, где указательный и средний палец подняты вверх, означает peace . Он происходит из культуры хиппи и напоминает букву V 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Однако, если ваша ладонь, когда вы показываете этот жест, устремленная внутрь, а не от вас, то в </a:t>
            </a:r>
            <a:r>
              <a:rPr lang="en-US" sz="2200" b="1" i="0">
                <a:effectLst/>
              </a:rPr>
              <a:t>Австралии</a:t>
            </a:r>
            <a:r>
              <a:rPr lang="en-US" sz="2200" b="0" i="0">
                <a:effectLst/>
              </a:rPr>
              <a:t> и </a:t>
            </a:r>
            <a:r>
              <a:rPr lang="en-US" sz="2200" b="1" i="0">
                <a:effectLst/>
              </a:rPr>
              <a:t>Великобритании</a:t>
            </a:r>
            <a:r>
              <a:rPr lang="en-US" sz="2200" b="0" i="0">
                <a:effectLst/>
              </a:rPr>
              <a:t> вас будут воспринимать крайне негативно. Ведь там это воспринимается как грубое оскорбление того, кому показывается этот знак.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.</a:t>
            </a:r>
          </a:p>
        </p:txBody>
      </p:sp>
      <p:pic>
        <p:nvPicPr>
          <p:cNvPr id="2050" name="Picture 2" descr="Человек Рука С Указанием Мира Знак Победы. V Знак Рукой Жест, В Котором  Указательный И Средний Пальцы Подняты И Разошлись, А Остальные Пальцы  Сжаты. Фотография, картинки, изображения и сток-фотография без роялти. Image">
            <a:extLst>
              <a:ext uri="{FF2B5EF4-FFF2-40B4-BE49-F238E27FC236}">
                <a16:creationId xmlns:a16="http://schemas.microsoft.com/office/drawing/2014/main" id="{841D7C44-AA12-21C8-E7F9-B74D8ABC9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" r="-1" b="-1"/>
          <a:stretch/>
        </p:blipFill>
        <p:spPr bwMode="auto">
          <a:xfrm>
            <a:off x="7475058" y="10"/>
            <a:ext cx="7155342" cy="82295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6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6357314" y="395020"/>
            <a:ext cx="7501332" cy="21396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 err="1">
                <a:latin typeface="+mj-lt"/>
                <a:ea typeface="+mj-ea"/>
                <a:cs typeface="+mj-cs"/>
              </a:rPr>
              <a:t>Жест</a:t>
            </a:r>
            <a:r>
              <a:rPr lang="en-US" sz="6500" b="1" dirty="0">
                <a:latin typeface="+mj-lt"/>
                <a:ea typeface="+mj-ea"/>
                <a:cs typeface="+mj-cs"/>
              </a:rPr>
              <a:t> "</a:t>
            </a:r>
            <a:r>
              <a:rPr lang="ru-RU" sz="6600" b="1" i="0" dirty="0">
                <a:solidFill>
                  <a:srgbClr val="394155"/>
                </a:solidFill>
                <a:effectLst/>
                <a:latin typeface="IBMPlexSerif"/>
              </a:rPr>
              <a:t>Скрещенные пальцы или </a:t>
            </a:r>
            <a:r>
              <a:rPr lang="ru-RU" sz="6600" b="1" i="0" dirty="0" err="1">
                <a:solidFill>
                  <a:srgbClr val="394155"/>
                </a:solidFill>
                <a:effectLst/>
                <a:latin typeface="IBMPlexSerif"/>
              </a:rPr>
              <a:t>Crossed</a:t>
            </a:r>
            <a:r>
              <a:rPr lang="ru-RU" sz="6600" b="1" i="0" dirty="0">
                <a:solidFill>
                  <a:srgbClr val="394155"/>
                </a:solidFill>
                <a:effectLst/>
                <a:latin typeface="IBMPlexSerif"/>
              </a:rPr>
              <a:t> </a:t>
            </a:r>
            <a:r>
              <a:rPr lang="ru-RU" sz="6600" b="1" i="0" dirty="0" err="1">
                <a:solidFill>
                  <a:srgbClr val="394155"/>
                </a:solidFill>
                <a:effectLst/>
                <a:latin typeface="IBMPlexSerif"/>
              </a:rPr>
              <a:t>Fingers</a:t>
            </a:r>
            <a:r>
              <a:rPr lang="en-US" sz="6500" b="1" dirty="0">
                <a:latin typeface="+mj-lt"/>
                <a:ea typeface="+mj-ea"/>
                <a:cs typeface="+mj-cs"/>
              </a:rPr>
              <a:t>"</a:t>
            </a:r>
            <a:endParaRPr lang="en-US" sz="65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Зображення, що містить палець, ніготь, великий палець, особа&#10;&#10;Автоматично згенерований опис">
            <a:extLst>
              <a:ext uri="{FF2B5EF4-FFF2-40B4-BE49-F238E27FC236}">
                <a16:creationId xmlns:a16="http://schemas.microsoft.com/office/drawing/2014/main" id="{FE42F149-5368-CD06-888F-04797612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37" r="-1" b="-1"/>
          <a:stretch/>
        </p:blipFill>
        <p:spPr>
          <a:xfrm>
            <a:off x="1" y="10"/>
            <a:ext cx="5588813" cy="82295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6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7314" y="2849936"/>
            <a:ext cx="5092307" cy="21946"/>
          </a:xfrm>
          <a:custGeom>
            <a:avLst/>
            <a:gdLst>
              <a:gd name="connsiteX0" fmla="*/ 0 w 5092307"/>
              <a:gd name="connsiteY0" fmla="*/ 0 h 21946"/>
              <a:gd name="connsiteX1" fmla="*/ 483769 w 5092307"/>
              <a:gd name="connsiteY1" fmla="*/ 0 h 21946"/>
              <a:gd name="connsiteX2" fmla="*/ 1222154 w 5092307"/>
              <a:gd name="connsiteY2" fmla="*/ 0 h 21946"/>
              <a:gd name="connsiteX3" fmla="*/ 1756846 w 5092307"/>
              <a:gd name="connsiteY3" fmla="*/ 0 h 21946"/>
              <a:gd name="connsiteX4" fmla="*/ 2291538 w 5092307"/>
              <a:gd name="connsiteY4" fmla="*/ 0 h 21946"/>
              <a:gd name="connsiteX5" fmla="*/ 2979000 w 5092307"/>
              <a:gd name="connsiteY5" fmla="*/ 0 h 21946"/>
              <a:gd name="connsiteX6" fmla="*/ 3666461 w 5092307"/>
              <a:gd name="connsiteY6" fmla="*/ 0 h 21946"/>
              <a:gd name="connsiteX7" fmla="*/ 4252076 w 5092307"/>
              <a:gd name="connsiteY7" fmla="*/ 0 h 21946"/>
              <a:gd name="connsiteX8" fmla="*/ 5092307 w 5092307"/>
              <a:gd name="connsiteY8" fmla="*/ 0 h 21946"/>
              <a:gd name="connsiteX9" fmla="*/ 5092307 w 5092307"/>
              <a:gd name="connsiteY9" fmla="*/ 21946 h 21946"/>
              <a:gd name="connsiteX10" fmla="*/ 4455769 w 5092307"/>
              <a:gd name="connsiteY10" fmla="*/ 21946 h 21946"/>
              <a:gd name="connsiteX11" fmla="*/ 3717384 w 5092307"/>
              <a:gd name="connsiteY11" fmla="*/ 21946 h 21946"/>
              <a:gd name="connsiteX12" fmla="*/ 3233615 w 5092307"/>
              <a:gd name="connsiteY12" fmla="*/ 21946 h 21946"/>
              <a:gd name="connsiteX13" fmla="*/ 2546154 w 5092307"/>
              <a:gd name="connsiteY13" fmla="*/ 21946 h 21946"/>
              <a:gd name="connsiteX14" fmla="*/ 1960538 w 5092307"/>
              <a:gd name="connsiteY14" fmla="*/ 21946 h 21946"/>
              <a:gd name="connsiteX15" fmla="*/ 1374923 w 5092307"/>
              <a:gd name="connsiteY15" fmla="*/ 21946 h 21946"/>
              <a:gd name="connsiteX16" fmla="*/ 738385 w 5092307"/>
              <a:gd name="connsiteY16" fmla="*/ 21946 h 21946"/>
              <a:gd name="connsiteX17" fmla="*/ 0 w 5092307"/>
              <a:gd name="connsiteY17" fmla="*/ 21946 h 21946"/>
              <a:gd name="connsiteX18" fmla="*/ 0 w 5092307"/>
              <a:gd name="connsiteY18" fmla="*/ 0 h 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92307" h="21946" fill="none" extrusionOk="0">
                <a:moveTo>
                  <a:pt x="0" y="0"/>
                </a:moveTo>
                <a:cubicBezTo>
                  <a:pt x="126622" y="2207"/>
                  <a:pt x="310281" y="-9618"/>
                  <a:pt x="483769" y="0"/>
                </a:cubicBezTo>
                <a:cubicBezTo>
                  <a:pt x="657257" y="9618"/>
                  <a:pt x="962372" y="-35609"/>
                  <a:pt x="1222154" y="0"/>
                </a:cubicBezTo>
                <a:cubicBezTo>
                  <a:pt x="1481937" y="35609"/>
                  <a:pt x="1599378" y="20188"/>
                  <a:pt x="1756846" y="0"/>
                </a:cubicBezTo>
                <a:cubicBezTo>
                  <a:pt x="1914314" y="-20188"/>
                  <a:pt x="2080092" y="-5105"/>
                  <a:pt x="2291538" y="0"/>
                </a:cubicBezTo>
                <a:cubicBezTo>
                  <a:pt x="2502984" y="5105"/>
                  <a:pt x="2714641" y="617"/>
                  <a:pt x="2979000" y="0"/>
                </a:cubicBezTo>
                <a:cubicBezTo>
                  <a:pt x="3243359" y="-617"/>
                  <a:pt x="3339677" y="-32878"/>
                  <a:pt x="3666461" y="0"/>
                </a:cubicBezTo>
                <a:cubicBezTo>
                  <a:pt x="3993245" y="32878"/>
                  <a:pt x="3959356" y="10646"/>
                  <a:pt x="4252076" y="0"/>
                </a:cubicBezTo>
                <a:cubicBezTo>
                  <a:pt x="4544797" y="-10646"/>
                  <a:pt x="4803806" y="-6208"/>
                  <a:pt x="5092307" y="0"/>
                </a:cubicBezTo>
                <a:cubicBezTo>
                  <a:pt x="5092586" y="4631"/>
                  <a:pt x="5092360" y="16862"/>
                  <a:pt x="5092307" y="21946"/>
                </a:cubicBezTo>
                <a:cubicBezTo>
                  <a:pt x="4963024" y="39542"/>
                  <a:pt x="4769693" y="24041"/>
                  <a:pt x="4455769" y="21946"/>
                </a:cubicBezTo>
                <a:cubicBezTo>
                  <a:pt x="4141845" y="19851"/>
                  <a:pt x="3943439" y="-13029"/>
                  <a:pt x="3717384" y="21946"/>
                </a:cubicBezTo>
                <a:cubicBezTo>
                  <a:pt x="3491329" y="56921"/>
                  <a:pt x="3361256" y="34282"/>
                  <a:pt x="3233615" y="21946"/>
                </a:cubicBezTo>
                <a:cubicBezTo>
                  <a:pt x="3105974" y="9610"/>
                  <a:pt x="2872163" y="30197"/>
                  <a:pt x="2546154" y="21946"/>
                </a:cubicBezTo>
                <a:cubicBezTo>
                  <a:pt x="2220145" y="13695"/>
                  <a:pt x="2168829" y="22450"/>
                  <a:pt x="1960538" y="21946"/>
                </a:cubicBezTo>
                <a:cubicBezTo>
                  <a:pt x="1752247" y="21442"/>
                  <a:pt x="1523678" y="13932"/>
                  <a:pt x="1374923" y="21946"/>
                </a:cubicBezTo>
                <a:cubicBezTo>
                  <a:pt x="1226168" y="29960"/>
                  <a:pt x="928094" y="36837"/>
                  <a:pt x="738385" y="21946"/>
                </a:cubicBezTo>
                <a:cubicBezTo>
                  <a:pt x="548676" y="7055"/>
                  <a:pt x="168941" y="-5592"/>
                  <a:pt x="0" y="21946"/>
                </a:cubicBezTo>
                <a:cubicBezTo>
                  <a:pt x="287" y="12071"/>
                  <a:pt x="-113" y="6250"/>
                  <a:pt x="0" y="0"/>
                </a:cubicBezTo>
                <a:close/>
              </a:path>
              <a:path w="5092307" h="21946" stroke="0" extrusionOk="0">
                <a:moveTo>
                  <a:pt x="0" y="0"/>
                </a:moveTo>
                <a:cubicBezTo>
                  <a:pt x="123076" y="8408"/>
                  <a:pt x="290804" y="2227"/>
                  <a:pt x="534692" y="0"/>
                </a:cubicBezTo>
                <a:cubicBezTo>
                  <a:pt x="778580" y="-2227"/>
                  <a:pt x="855490" y="-16962"/>
                  <a:pt x="1018461" y="0"/>
                </a:cubicBezTo>
                <a:cubicBezTo>
                  <a:pt x="1181432" y="16962"/>
                  <a:pt x="1320664" y="19870"/>
                  <a:pt x="1553154" y="0"/>
                </a:cubicBezTo>
                <a:cubicBezTo>
                  <a:pt x="1785644" y="-19870"/>
                  <a:pt x="2036509" y="-20672"/>
                  <a:pt x="2189692" y="0"/>
                </a:cubicBezTo>
                <a:cubicBezTo>
                  <a:pt x="2342875" y="20672"/>
                  <a:pt x="2544654" y="-33332"/>
                  <a:pt x="2877153" y="0"/>
                </a:cubicBezTo>
                <a:cubicBezTo>
                  <a:pt x="3209652" y="33332"/>
                  <a:pt x="3394712" y="30818"/>
                  <a:pt x="3615538" y="0"/>
                </a:cubicBezTo>
                <a:cubicBezTo>
                  <a:pt x="3836364" y="-30818"/>
                  <a:pt x="4201667" y="-30590"/>
                  <a:pt x="4353922" y="0"/>
                </a:cubicBezTo>
                <a:cubicBezTo>
                  <a:pt x="4506177" y="30590"/>
                  <a:pt x="4855479" y="18332"/>
                  <a:pt x="5092307" y="0"/>
                </a:cubicBezTo>
                <a:cubicBezTo>
                  <a:pt x="5091574" y="4400"/>
                  <a:pt x="5092005" y="11744"/>
                  <a:pt x="5092307" y="21946"/>
                </a:cubicBezTo>
                <a:cubicBezTo>
                  <a:pt x="4864916" y="7468"/>
                  <a:pt x="4690539" y="13687"/>
                  <a:pt x="4557615" y="21946"/>
                </a:cubicBezTo>
                <a:cubicBezTo>
                  <a:pt x="4424691" y="30205"/>
                  <a:pt x="4076201" y="51864"/>
                  <a:pt x="3819230" y="21946"/>
                </a:cubicBezTo>
                <a:cubicBezTo>
                  <a:pt x="3562259" y="-7972"/>
                  <a:pt x="3498341" y="13372"/>
                  <a:pt x="3335461" y="21946"/>
                </a:cubicBezTo>
                <a:cubicBezTo>
                  <a:pt x="3172581" y="30520"/>
                  <a:pt x="2979939" y="3719"/>
                  <a:pt x="2648000" y="21946"/>
                </a:cubicBezTo>
                <a:cubicBezTo>
                  <a:pt x="2316061" y="40173"/>
                  <a:pt x="2286972" y="9792"/>
                  <a:pt x="2062384" y="21946"/>
                </a:cubicBezTo>
                <a:cubicBezTo>
                  <a:pt x="1837796" y="34100"/>
                  <a:pt x="1672241" y="1952"/>
                  <a:pt x="1476769" y="21946"/>
                </a:cubicBezTo>
                <a:cubicBezTo>
                  <a:pt x="1281297" y="41940"/>
                  <a:pt x="975566" y="5945"/>
                  <a:pt x="738385" y="21946"/>
                </a:cubicBezTo>
                <a:cubicBezTo>
                  <a:pt x="501204" y="37947"/>
                  <a:pt x="163670" y="-14697"/>
                  <a:pt x="0" y="21946"/>
                </a:cubicBezTo>
                <a:cubicBezTo>
                  <a:pt x="-116" y="15135"/>
                  <a:pt x="-209" y="796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E05F7BFD-8624-6F61-E303-50C124F4A5A7}"/>
              </a:ext>
            </a:extLst>
          </p:cNvPr>
          <p:cNvSpPr/>
          <p:nvPr/>
        </p:nvSpPr>
        <p:spPr>
          <a:xfrm>
            <a:off x="6357314" y="3247948"/>
            <a:ext cx="7501332" cy="4180637"/>
          </a:xfrm>
          <a:prstGeom prst="roundRect">
            <a:avLst>
              <a:gd name="adj" fmla="val 2603"/>
            </a:avLst>
          </a:prstGeom>
        </p:spPr>
        <p:txBody>
          <a:bodyPr vert="horz" lIns="91440" tIns="45720" rIns="91440" bIns="45720" rtlCol="0"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94155"/>
                </a:solidFill>
                <a:effectLst/>
                <a:latin typeface="Formular"/>
              </a:rPr>
              <a:t> во </a:t>
            </a:r>
            <a:r>
              <a:rPr lang="ru-RU" sz="2400" b="1" i="0" dirty="0">
                <a:solidFill>
                  <a:srgbClr val="394155"/>
                </a:solidFill>
                <a:effectLst/>
                <a:latin typeface="Formular-Bold"/>
              </a:rPr>
              <a:t>Вьетнаме</a:t>
            </a:r>
            <a:r>
              <a:rPr lang="ru-RU" sz="2400" b="0" i="0" dirty="0">
                <a:solidFill>
                  <a:srgbClr val="394155"/>
                </a:solidFill>
                <a:effectLst/>
                <a:latin typeface="Formular"/>
              </a:rPr>
              <a:t> из-за скрещенных пальцев жители этой страны могут обрести серьезные проблемы, ведь символ считается неприличным и оскорбительным. Его связывают с элементами женских половых органов.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94155"/>
                </a:solidFill>
                <a:effectLst/>
                <a:latin typeface="Formular"/>
              </a:rPr>
              <a:t>А в </a:t>
            </a:r>
            <a:r>
              <a:rPr lang="ru-RU" sz="2400" b="1" i="0" dirty="0">
                <a:solidFill>
                  <a:srgbClr val="394155"/>
                </a:solidFill>
                <a:effectLst/>
                <a:latin typeface="Formular-Bold"/>
              </a:rPr>
              <a:t>Турции</a:t>
            </a:r>
            <a:r>
              <a:rPr lang="ru-RU" sz="2400" b="0" i="0" dirty="0">
                <a:solidFill>
                  <a:srgbClr val="394155"/>
                </a:solidFill>
                <a:effectLst/>
                <a:latin typeface="Formular"/>
              </a:rPr>
              <a:t> или </a:t>
            </a:r>
            <a:r>
              <a:rPr lang="ru-RU" sz="2400" b="1" i="0" dirty="0">
                <a:solidFill>
                  <a:srgbClr val="394155"/>
                </a:solidFill>
                <a:effectLst/>
                <a:latin typeface="Formular-Bold"/>
              </a:rPr>
              <a:t>Греции</a:t>
            </a:r>
            <a:r>
              <a:rPr lang="ru-RU" sz="2400" b="0" i="0" dirty="0">
                <a:solidFill>
                  <a:srgbClr val="394155"/>
                </a:solidFill>
                <a:effectLst/>
                <a:latin typeface="Formular"/>
              </a:rPr>
              <a:t> это знак окончания дружеской беседы.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/>
              <a:t>.</a:t>
            </a:r>
            <a:r>
              <a:rPr lang="ru-RU" sz="2400" b="0" i="0" dirty="0">
                <a:solidFill>
                  <a:srgbClr val="394155"/>
                </a:solidFill>
                <a:effectLst/>
                <a:latin typeface="Formular"/>
              </a:rPr>
              <a:t>У </a:t>
            </a:r>
            <a:r>
              <a:rPr lang="ru-RU" sz="2400" b="1" i="0" dirty="0">
                <a:solidFill>
                  <a:srgbClr val="394155"/>
                </a:solidFill>
                <a:effectLst/>
                <a:latin typeface="Formular-Bold"/>
              </a:rPr>
              <a:t>исландцев</a:t>
            </a:r>
            <a:r>
              <a:rPr lang="ru-RU" sz="2400" b="0" i="0" dirty="0">
                <a:solidFill>
                  <a:srgbClr val="394155"/>
                </a:solidFill>
                <a:effectLst/>
                <a:latin typeface="Formular"/>
              </a:rPr>
              <a:t> это способ вспомнить что-нибудь забытое.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94155"/>
                </a:solidFill>
                <a:effectLst/>
                <a:latin typeface="Formular"/>
              </a:rPr>
              <a:t>Жители </a:t>
            </a:r>
            <a:r>
              <a:rPr lang="ru-RU" sz="2400" b="1" i="0" dirty="0">
                <a:solidFill>
                  <a:srgbClr val="394155"/>
                </a:solidFill>
                <a:effectLst/>
                <a:latin typeface="Formular-Bold"/>
              </a:rPr>
              <a:t>Дании</a:t>
            </a:r>
            <a:r>
              <a:rPr lang="ru-RU" sz="2400" b="0" i="0" dirty="0">
                <a:solidFill>
                  <a:srgbClr val="394155"/>
                </a:solidFill>
                <a:effectLst/>
                <a:latin typeface="Formular"/>
              </a:rPr>
              <a:t> применяют эту комбинацию, когда клянутся в чем-то. Здесь кроется метафора о том, что обещание завязывается с помощью узла.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09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1005840" y="438150"/>
            <a:ext cx="1261872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Делать что-то левой рукой</a:t>
            </a:r>
          </a:p>
        </p:txBody>
      </p:sp>
      <p:sp>
        <p:nvSpPr>
          <p:cNvPr id="206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843" y="2012847"/>
            <a:ext cx="13024713" cy="21946"/>
          </a:xfrm>
          <a:custGeom>
            <a:avLst/>
            <a:gdLst>
              <a:gd name="connsiteX0" fmla="*/ 0 w 13024713"/>
              <a:gd name="connsiteY0" fmla="*/ 0 h 21946"/>
              <a:gd name="connsiteX1" fmla="*/ 685511 w 13024713"/>
              <a:gd name="connsiteY1" fmla="*/ 0 h 21946"/>
              <a:gd name="connsiteX2" fmla="*/ 1371022 w 13024713"/>
              <a:gd name="connsiteY2" fmla="*/ 0 h 21946"/>
              <a:gd name="connsiteX3" fmla="*/ 2317028 w 13024713"/>
              <a:gd name="connsiteY3" fmla="*/ 0 h 21946"/>
              <a:gd name="connsiteX4" fmla="*/ 2872292 w 13024713"/>
              <a:gd name="connsiteY4" fmla="*/ 0 h 21946"/>
              <a:gd name="connsiteX5" fmla="*/ 3427556 w 13024713"/>
              <a:gd name="connsiteY5" fmla="*/ 0 h 21946"/>
              <a:gd name="connsiteX6" fmla="*/ 4113067 w 13024713"/>
              <a:gd name="connsiteY6" fmla="*/ 0 h 21946"/>
              <a:gd name="connsiteX7" fmla="*/ 4928826 w 13024713"/>
              <a:gd name="connsiteY7" fmla="*/ 0 h 21946"/>
              <a:gd name="connsiteX8" fmla="*/ 5744584 w 13024713"/>
              <a:gd name="connsiteY8" fmla="*/ 0 h 21946"/>
              <a:gd name="connsiteX9" fmla="*/ 6560342 w 13024713"/>
              <a:gd name="connsiteY9" fmla="*/ 0 h 21946"/>
              <a:gd name="connsiteX10" fmla="*/ 7506348 w 13024713"/>
              <a:gd name="connsiteY10" fmla="*/ 0 h 21946"/>
              <a:gd name="connsiteX11" fmla="*/ 8191859 w 13024713"/>
              <a:gd name="connsiteY11" fmla="*/ 0 h 21946"/>
              <a:gd name="connsiteX12" fmla="*/ 9007617 w 13024713"/>
              <a:gd name="connsiteY12" fmla="*/ 0 h 21946"/>
              <a:gd name="connsiteX13" fmla="*/ 9693129 w 13024713"/>
              <a:gd name="connsiteY13" fmla="*/ 0 h 21946"/>
              <a:gd name="connsiteX14" fmla="*/ 10378640 w 13024713"/>
              <a:gd name="connsiteY14" fmla="*/ 0 h 21946"/>
              <a:gd name="connsiteX15" fmla="*/ 11064151 w 13024713"/>
              <a:gd name="connsiteY15" fmla="*/ 0 h 21946"/>
              <a:gd name="connsiteX16" fmla="*/ 11358921 w 13024713"/>
              <a:gd name="connsiteY16" fmla="*/ 0 h 21946"/>
              <a:gd name="connsiteX17" fmla="*/ 12174679 w 13024713"/>
              <a:gd name="connsiteY17" fmla="*/ 0 h 21946"/>
              <a:gd name="connsiteX18" fmla="*/ 13024713 w 13024713"/>
              <a:gd name="connsiteY18" fmla="*/ 0 h 21946"/>
              <a:gd name="connsiteX19" fmla="*/ 13024713 w 13024713"/>
              <a:gd name="connsiteY19" fmla="*/ 21946 h 21946"/>
              <a:gd name="connsiteX20" fmla="*/ 12469449 w 13024713"/>
              <a:gd name="connsiteY20" fmla="*/ 21946 h 21946"/>
              <a:gd name="connsiteX21" fmla="*/ 11783938 w 13024713"/>
              <a:gd name="connsiteY21" fmla="*/ 21946 h 21946"/>
              <a:gd name="connsiteX22" fmla="*/ 11489168 w 13024713"/>
              <a:gd name="connsiteY22" fmla="*/ 21946 h 21946"/>
              <a:gd name="connsiteX23" fmla="*/ 10933904 w 13024713"/>
              <a:gd name="connsiteY23" fmla="*/ 21946 h 21946"/>
              <a:gd name="connsiteX24" fmla="*/ 10118145 w 13024713"/>
              <a:gd name="connsiteY24" fmla="*/ 21946 h 21946"/>
              <a:gd name="connsiteX25" fmla="*/ 9693129 w 13024713"/>
              <a:gd name="connsiteY25" fmla="*/ 21946 h 21946"/>
              <a:gd name="connsiteX26" fmla="*/ 8747123 w 13024713"/>
              <a:gd name="connsiteY26" fmla="*/ 21946 h 21946"/>
              <a:gd name="connsiteX27" fmla="*/ 7801118 w 13024713"/>
              <a:gd name="connsiteY27" fmla="*/ 21946 h 21946"/>
              <a:gd name="connsiteX28" fmla="*/ 7115606 w 13024713"/>
              <a:gd name="connsiteY28" fmla="*/ 21946 h 21946"/>
              <a:gd name="connsiteX29" fmla="*/ 6169601 w 13024713"/>
              <a:gd name="connsiteY29" fmla="*/ 21946 h 21946"/>
              <a:gd name="connsiteX30" fmla="*/ 5484090 w 13024713"/>
              <a:gd name="connsiteY30" fmla="*/ 21946 h 21946"/>
              <a:gd name="connsiteX31" fmla="*/ 4668331 w 13024713"/>
              <a:gd name="connsiteY31" fmla="*/ 21946 h 21946"/>
              <a:gd name="connsiteX32" fmla="*/ 4373562 w 13024713"/>
              <a:gd name="connsiteY32" fmla="*/ 21946 h 21946"/>
              <a:gd name="connsiteX33" fmla="*/ 3427556 w 13024713"/>
              <a:gd name="connsiteY33" fmla="*/ 21946 h 21946"/>
              <a:gd name="connsiteX34" fmla="*/ 2872292 w 13024713"/>
              <a:gd name="connsiteY34" fmla="*/ 21946 h 21946"/>
              <a:gd name="connsiteX35" fmla="*/ 2056534 w 13024713"/>
              <a:gd name="connsiteY35" fmla="*/ 21946 h 21946"/>
              <a:gd name="connsiteX36" fmla="*/ 1761764 w 13024713"/>
              <a:gd name="connsiteY36" fmla="*/ 21946 h 21946"/>
              <a:gd name="connsiteX37" fmla="*/ 815758 w 13024713"/>
              <a:gd name="connsiteY37" fmla="*/ 21946 h 21946"/>
              <a:gd name="connsiteX38" fmla="*/ 0 w 13024713"/>
              <a:gd name="connsiteY38" fmla="*/ 21946 h 21946"/>
              <a:gd name="connsiteX39" fmla="*/ 0 w 13024713"/>
              <a:gd name="connsiteY39" fmla="*/ 0 h 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024713" h="21946" fill="none" extrusionOk="0">
                <a:moveTo>
                  <a:pt x="0" y="0"/>
                </a:moveTo>
                <a:cubicBezTo>
                  <a:pt x="152281" y="-31067"/>
                  <a:pt x="486749" y="10902"/>
                  <a:pt x="685511" y="0"/>
                </a:cubicBezTo>
                <a:cubicBezTo>
                  <a:pt x="884273" y="-10902"/>
                  <a:pt x="1062186" y="15086"/>
                  <a:pt x="1371022" y="0"/>
                </a:cubicBezTo>
                <a:cubicBezTo>
                  <a:pt x="1679858" y="-15086"/>
                  <a:pt x="1899806" y="24968"/>
                  <a:pt x="2317028" y="0"/>
                </a:cubicBezTo>
                <a:cubicBezTo>
                  <a:pt x="2734250" y="-24968"/>
                  <a:pt x="2734875" y="-14625"/>
                  <a:pt x="2872292" y="0"/>
                </a:cubicBezTo>
                <a:cubicBezTo>
                  <a:pt x="3009709" y="14625"/>
                  <a:pt x="3213734" y="-7375"/>
                  <a:pt x="3427556" y="0"/>
                </a:cubicBezTo>
                <a:cubicBezTo>
                  <a:pt x="3641378" y="7375"/>
                  <a:pt x="3923864" y="-814"/>
                  <a:pt x="4113067" y="0"/>
                </a:cubicBezTo>
                <a:cubicBezTo>
                  <a:pt x="4302270" y="814"/>
                  <a:pt x="4578687" y="-39829"/>
                  <a:pt x="4928826" y="0"/>
                </a:cubicBezTo>
                <a:cubicBezTo>
                  <a:pt x="5278965" y="39829"/>
                  <a:pt x="5532760" y="-36008"/>
                  <a:pt x="5744584" y="0"/>
                </a:cubicBezTo>
                <a:cubicBezTo>
                  <a:pt x="5956408" y="36008"/>
                  <a:pt x="6381888" y="-35825"/>
                  <a:pt x="6560342" y="0"/>
                </a:cubicBezTo>
                <a:cubicBezTo>
                  <a:pt x="6738796" y="35825"/>
                  <a:pt x="7189357" y="-10608"/>
                  <a:pt x="7506348" y="0"/>
                </a:cubicBezTo>
                <a:cubicBezTo>
                  <a:pt x="7823339" y="10608"/>
                  <a:pt x="7939565" y="-7571"/>
                  <a:pt x="8191859" y="0"/>
                </a:cubicBezTo>
                <a:cubicBezTo>
                  <a:pt x="8444153" y="7571"/>
                  <a:pt x="8638460" y="-38679"/>
                  <a:pt x="9007617" y="0"/>
                </a:cubicBezTo>
                <a:cubicBezTo>
                  <a:pt x="9376774" y="38679"/>
                  <a:pt x="9377652" y="-29895"/>
                  <a:pt x="9693129" y="0"/>
                </a:cubicBezTo>
                <a:cubicBezTo>
                  <a:pt x="10008606" y="29895"/>
                  <a:pt x="10235825" y="328"/>
                  <a:pt x="10378640" y="0"/>
                </a:cubicBezTo>
                <a:cubicBezTo>
                  <a:pt x="10521455" y="-328"/>
                  <a:pt x="10868644" y="-23133"/>
                  <a:pt x="11064151" y="0"/>
                </a:cubicBezTo>
                <a:cubicBezTo>
                  <a:pt x="11259658" y="23133"/>
                  <a:pt x="11221813" y="14424"/>
                  <a:pt x="11358921" y="0"/>
                </a:cubicBezTo>
                <a:cubicBezTo>
                  <a:pt x="11496029" y="-14424"/>
                  <a:pt x="11965987" y="12857"/>
                  <a:pt x="12174679" y="0"/>
                </a:cubicBezTo>
                <a:cubicBezTo>
                  <a:pt x="12383371" y="-12857"/>
                  <a:pt x="12817774" y="29617"/>
                  <a:pt x="13024713" y="0"/>
                </a:cubicBezTo>
                <a:cubicBezTo>
                  <a:pt x="13024640" y="6940"/>
                  <a:pt x="13023888" y="16895"/>
                  <a:pt x="13024713" y="21946"/>
                </a:cubicBezTo>
                <a:cubicBezTo>
                  <a:pt x="12775679" y="19870"/>
                  <a:pt x="12720093" y="7930"/>
                  <a:pt x="12469449" y="21946"/>
                </a:cubicBezTo>
                <a:cubicBezTo>
                  <a:pt x="12218805" y="35962"/>
                  <a:pt x="11987749" y="26421"/>
                  <a:pt x="11783938" y="21946"/>
                </a:cubicBezTo>
                <a:cubicBezTo>
                  <a:pt x="11580127" y="17471"/>
                  <a:pt x="11626890" y="24678"/>
                  <a:pt x="11489168" y="21946"/>
                </a:cubicBezTo>
                <a:cubicBezTo>
                  <a:pt x="11351446" y="19215"/>
                  <a:pt x="11059046" y="38646"/>
                  <a:pt x="10933904" y="21946"/>
                </a:cubicBezTo>
                <a:cubicBezTo>
                  <a:pt x="10808762" y="5246"/>
                  <a:pt x="10419073" y="15408"/>
                  <a:pt x="10118145" y="21946"/>
                </a:cubicBezTo>
                <a:cubicBezTo>
                  <a:pt x="9817217" y="28484"/>
                  <a:pt x="9880110" y="41494"/>
                  <a:pt x="9693129" y="21946"/>
                </a:cubicBezTo>
                <a:cubicBezTo>
                  <a:pt x="9506148" y="2398"/>
                  <a:pt x="9112156" y="3120"/>
                  <a:pt x="8747123" y="21946"/>
                </a:cubicBezTo>
                <a:cubicBezTo>
                  <a:pt x="8382090" y="40772"/>
                  <a:pt x="8230522" y="1595"/>
                  <a:pt x="7801118" y="21946"/>
                </a:cubicBezTo>
                <a:cubicBezTo>
                  <a:pt x="7371715" y="42297"/>
                  <a:pt x="7384683" y="5977"/>
                  <a:pt x="7115606" y="21946"/>
                </a:cubicBezTo>
                <a:cubicBezTo>
                  <a:pt x="6846529" y="37915"/>
                  <a:pt x="6363099" y="-24159"/>
                  <a:pt x="6169601" y="21946"/>
                </a:cubicBezTo>
                <a:cubicBezTo>
                  <a:pt x="5976103" y="68051"/>
                  <a:pt x="5729383" y="44242"/>
                  <a:pt x="5484090" y="21946"/>
                </a:cubicBezTo>
                <a:cubicBezTo>
                  <a:pt x="5238797" y="-350"/>
                  <a:pt x="5022151" y="46650"/>
                  <a:pt x="4668331" y="21946"/>
                </a:cubicBezTo>
                <a:cubicBezTo>
                  <a:pt x="4314511" y="-2758"/>
                  <a:pt x="4513269" y="20751"/>
                  <a:pt x="4373562" y="21946"/>
                </a:cubicBezTo>
                <a:cubicBezTo>
                  <a:pt x="4233855" y="23141"/>
                  <a:pt x="3759313" y="4720"/>
                  <a:pt x="3427556" y="21946"/>
                </a:cubicBezTo>
                <a:cubicBezTo>
                  <a:pt x="3095799" y="39172"/>
                  <a:pt x="3004542" y="4363"/>
                  <a:pt x="2872292" y="21946"/>
                </a:cubicBezTo>
                <a:cubicBezTo>
                  <a:pt x="2740042" y="39529"/>
                  <a:pt x="2392282" y="30352"/>
                  <a:pt x="2056534" y="21946"/>
                </a:cubicBezTo>
                <a:cubicBezTo>
                  <a:pt x="1720786" y="13540"/>
                  <a:pt x="1862447" y="12082"/>
                  <a:pt x="1761764" y="21946"/>
                </a:cubicBezTo>
                <a:cubicBezTo>
                  <a:pt x="1661081" y="31811"/>
                  <a:pt x="1108082" y="16882"/>
                  <a:pt x="815758" y="21946"/>
                </a:cubicBezTo>
                <a:cubicBezTo>
                  <a:pt x="523434" y="27010"/>
                  <a:pt x="235085" y="8649"/>
                  <a:pt x="0" y="21946"/>
                </a:cubicBezTo>
                <a:cubicBezTo>
                  <a:pt x="96" y="12078"/>
                  <a:pt x="905" y="5768"/>
                  <a:pt x="0" y="0"/>
                </a:cubicBezTo>
                <a:close/>
              </a:path>
              <a:path w="13024713" h="21946" stroke="0" extrusionOk="0">
                <a:moveTo>
                  <a:pt x="0" y="0"/>
                </a:moveTo>
                <a:cubicBezTo>
                  <a:pt x="174000" y="6813"/>
                  <a:pt x="297001" y="23805"/>
                  <a:pt x="555264" y="0"/>
                </a:cubicBezTo>
                <a:cubicBezTo>
                  <a:pt x="813527" y="-23805"/>
                  <a:pt x="769952" y="1312"/>
                  <a:pt x="850034" y="0"/>
                </a:cubicBezTo>
                <a:cubicBezTo>
                  <a:pt x="930116" y="-1312"/>
                  <a:pt x="1491554" y="-15023"/>
                  <a:pt x="1796039" y="0"/>
                </a:cubicBezTo>
                <a:cubicBezTo>
                  <a:pt x="2100524" y="15023"/>
                  <a:pt x="2168508" y="981"/>
                  <a:pt x="2351303" y="0"/>
                </a:cubicBezTo>
                <a:cubicBezTo>
                  <a:pt x="2534098" y="-981"/>
                  <a:pt x="2701410" y="20438"/>
                  <a:pt x="2906568" y="0"/>
                </a:cubicBezTo>
                <a:cubicBezTo>
                  <a:pt x="3111726" y="-20438"/>
                  <a:pt x="3379694" y="818"/>
                  <a:pt x="3852573" y="0"/>
                </a:cubicBezTo>
                <a:cubicBezTo>
                  <a:pt x="4325453" y="-818"/>
                  <a:pt x="4071412" y="6498"/>
                  <a:pt x="4277590" y="0"/>
                </a:cubicBezTo>
                <a:cubicBezTo>
                  <a:pt x="4483768" y="-6498"/>
                  <a:pt x="4790594" y="-41666"/>
                  <a:pt x="5223595" y="0"/>
                </a:cubicBezTo>
                <a:cubicBezTo>
                  <a:pt x="5656596" y="41666"/>
                  <a:pt x="5816165" y="-38109"/>
                  <a:pt x="6169601" y="0"/>
                </a:cubicBezTo>
                <a:cubicBezTo>
                  <a:pt x="6523037" y="38109"/>
                  <a:pt x="6666048" y="31776"/>
                  <a:pt x="6855112" y="0"/>
                </a:cubicBezTo>
                <a:cubicBezTo>
                  <a:pt x="7044176" y="-31776"/>
                  <a:pt x="7564381" y="39887"/>
                  <a:pt x="7801118" y="0"/>
                </a:cubicBezTo>
                <a:cubicBezTo>
                  <a:pt x="8037855" y="-39887"/>
                  <a:pt x="8171178" y="4704"/>
                  <a:pt x="8356382" y="0"/>
                </a:cubicBezTo>
                <a:cubicBezTo>
                  <a:pt x="8541586" y="-4704"/>
                  <a:pt x="8709469" y="-25916"/>
                  <a:pt x="8911646" y="0"/>
                </a:cubicBezTo>
                <a:cubicBezTo>
                  <a:pt x="9113823" y="25916"/>
                  <a:pt x="9544154" y="-32712"/>
                  <a:pt x="9727404" y="0"/>
                </a:cubicBezTo>
                <a:cubicBezTo>
                  <a:pt x="9910654" y="32712"/>
                  <a:pt x="10120754" y="-9487"/>
                  <a:pt x="10282668" y="0"/>
                </a:cubicBezTo>
                <a:cubicBezTo>
                  <a:pt x="10444582" y="9487"/>
                  <a:pt x="10998615" y="-16142"/>
                  <a:pt x="11228674" y="0"/>
                </a:cubicBezTo>
                <a:cubicBezTo>
                  <a:pt x="11458733" y="16142"/>
                  <a:pt x="11706256" y="18878"/>
                  <a:pt x="12174679" y="0"/>
                </a:cubicBezTo>
                <a:cubicBezTo>
                  <a:pt x="12643103" y="-18878"/>
                  <a:pt x="12759081" y="2371"/>
                  <a:pt x="13024713" y="0"/>
                </a:cubicBezTo>
                <a:cubicBezTo>
                  <a:pt x="13023900" y="6053"/>
                  <a:pt x="13025504" y="12797"/>
                  <a:pt x="13024713" y="21946"/>
                </a:cubicBezTo>
                <a:cubicBezTo>
                  <a:pt x="12943964" y="16522"/>
                  <a:pt x="12860847" y="32846"/>
                  <a:pt x="12729943" y="21946"/>
                </a:cubicBezTo>
                <a:cubicBezTo>
                  <a:pt x="12599039" y="11047"/>
                  <a:pt x="12082300" y="547"/>
                  <a:pt x="11783938" y="21946"/>
                </a:cubicBezTo>
                <a:cubicBezTo>
                  <a:pt x="11485577" y="43345"/>
                  <a:pt x="11336827" y="7061"/>
                  <a:pt x="11098426" y="21946"/>
                </a:cubicBezTo>
                <a:cubicBezTo>
                  <a:pt x="10860025" y="36831"/>
                  <a:pt x="10786191" y="19920"/>
                  <a:pt x="10673410" y="21946"/>
                </a:cubicBezTo>
                <a:cubicBezTo>
                  <a:pt x="10560629" y="23972"/>
                  <a:pt x="10140214" y="4970"/>
                  <a:pt x="9987898" y="21946"/>
                </a:cubicBezTo>
                <a:cubicBezTo>
                  <a:pt x="9835582" y="38922"/>
                  <a:pt x="9813444" y="24986"/>
                  <a:pt x="9693129" y="21946"/>
                </a:cubicBezTo>
                <a:cubicBezTo>
                  <a:pt x="9572814" y="18906"/>
                  <a:pt x="9463575" y="12345"/>
                  <a:pt x="9398359" y="21946"/>
                </a:cubicBezTo>
                <a:cubicBezTo>
                  <a:pt x="9333143" y="31548"/>
                  <a:pt x="8974212" y="9233"/>
                  <a:pt x="8712847" y="21946"/>
                </a:cubicBezTo>
                <a:cubicBezTo>
                  <a:pt x="8451482" y="34659"/>
                  <a:pt x="8461225" y="12855"/>
                  <a:pt x="8287831" y="21946"/>
                </a:cubicBezTo>
                <a:cubicBezTo>
                  <a:pt x="8114437" y="31037"/>
                  <a:pt x="7836612" y="42743"/>
                  <a:pt x="7472072" y="21946"/>
                </a:cubicBezTo>
                <a:cubicBezTo>
                  <a:pt x="7107532" y="1149"/>
                  <a:pt x="7134995" y="26035"/>
                  <a:pt x="7047055" y="21946"/>
                </a:cubicBezTo>
                <a:cubicBezTo>
                  <a:pt x="6959115" y="17857"/>
                  <a:pt x="6577731" y="34439"/>
                  <a:pt x="6231297" y="21946"/>
                </a:cubicBezTo>
                <a:cubicBezTo>
                  <a:pt x="5884863" y="9453"/>
                  <a:pt x="6062259" y="9879"/>
                  <a:pt x="5936527" y="21946"/>
                </a:cubicBezTo>
                <a:cubicBezTo>
                  <a:pt x="5810795" y="34014"/>
                  <a:pt x="5410761" y="50728"/>
                  <a:pt x="5120769" y="21946"/>
                </a:cubicBezTo>
                <a:cubicBezTo>
                  <a:pt x="4830777" y="-6836"/>
                  <a:pt x="4866873" y="34132"/>
                  <a:pt x="4695752" y="21946"/>
                </a:cubicBezTo>
                <a:cubicBezTo>
                  <a:pt x="4524631" y="9760"/>
                  <a:pt x="4471458" y="21086"/>
                  <a:pt x="4400982" y="21946"/>
                </a:cubicBezTo>
                <a:cubicBezTo>
                  <a:pt x="4330506" y="22807"/>
                  <a:pt x="4151907" y="35822"/>
                  <a:pt x="3975965" y="21946"/>
                </a:cubicBezTo>
                <a:cubicBezTo>
                  <a:pt x="3800023" y="8070"/>
                  <a:pt x="3383688" y="48206"/>
                  <a:pt x="3160207" y="21946"/>
                </a:cubicBezTo>
                <a:cubicBezTo>
                  <a:pt x="2936726" y="-4314"/>
                  <a:pt x="2926118" y="7352"/>
                  <a:pt x="2735190" y="21946"/>
                </a:cubicBezTo>
                <a:cubicBezTo>
                  <a:pt x="2544262" y="36540"/>
                  <a:pt x="2551504" y="10651"/>
                  <a:pt x="2440420" y="21946"/>
                </a:cubicBezTo>
                <a:cubicBezTo>
                  <a:pt x="2329336" y="33242"/>
                  <a:pt x="2224641" y="42269"/>
                  <a:pt x="2015403" y="21946"/>
                </a:cubicBezTo>
                <a:cubicBezTo>
                  <a:pt x="1806165" y="1623"/>
                  <a:pt x="1736836" y="-5616"/>
                  <a:pt x="1460139" y="21946"/>
                </a:cubicBezTo>
                <a:cubicBezTo>
                  <a:pt x="1183442" y="49508"/>
                  <a:pt x="929191" y="4288"/>
                  <a:pt x="774628" y="21946"/>
                </a:cubicBezTo>
                <a:cubicBezTo>
                  <a:pt x="620065" y="39604"/>
                  <a:pt x="233428" y="-11606"/>
                  <a:pt x="0" y="21946"/>
                </a:cubicBezTo>
                <a:cubicBezTo>
                  <a:pt x="-481" y="12556"/>
                  <a:pt x="67" y="775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E05F7BFD-8624-6F61-E303-50C124F4A5A7}"/>
              </a:ext>
            </a:extLst>
          </p:cNvPr>
          <p:cNvSpPr/>
          <p:nvPr/>
        </p:nvSpPr>
        <p:spPr>
          <a:xfrm>
            <a:off x="1005840" y="2315260"/>
            <a:ext cx="12618720" cy="5102352"/>
          </a:xfrm>
          <a:prstGeom prst="roundRect">
            <a:avLst>
              <a:gd name="adj" fmla="val 2603"/>
            </a:avLst>
          </a:prstGeom>
        </p:spPr>
        <p:txBody>
          <a:bodyPr vert="horz" lIns="91440" tIns="45720" rIns="91440" bIns="45720" rtlCol="0">
            <a:normAutofit/>
          </a:bodyPr>
          <a:lstStyle/>
          <a:p>
            <a:pPr algn="l" fontAlgn="base"/>
            <a:r>
              <a:rPr lang="en-US" sz="2600" b="0" i="0" dirty="0">
                <a:effectLst/>
              </a:rPr>
              <a:t> </a:t>
            </a:r>
            <a:r>
              <a:rPr lang="ru-RU" sz="2800" b="0" i="0" dirty="0">
                <a:solidFill>
                  <a:srgbClr val="394155"/>
                </a:solidFill>
                <a:effectLst/>
                <a:latin typeface="Formular"/>
              </a:rPr>
              <a:t>В некоторых культурах считается оскорбительным, когда кто-то использует для рукопожатий, передачи предметов и других действий свою левую руку. Да, мы понимаем — это звучит странно!</a:t>
            </a:r>
          </a:p>
          <a:p>
            <a:pPr algn="l" fontAlgn="base"/>
            <a:r>
              <a:rPr lang="ru-RU" sz="2800" b="0" i="0" dirty="0">
                <a:solidFill>
                  <a:srgbClr val="394155"/>
                </a:solidFill>
                <a:effectLst/>
                <a:latin typeface="Formular"/>
              </a:rPr>
              <a:t>Однако в частях стран </a:t>
            </a:r>
            <a:r>
              <a:rPr lang="ru-RU" sz="2800" b="1" i="0" dirty="0">
                <a:solidFill>
                  <a:srgbClr val="394155"/>
                </a:solidFill>
                <a:effectLst/>
                <a:latin typeface="Formular-Bold"/>
              </a:rPr>
              <a:t>Африки</a:t>
            </a:r>
            <a:r>
              <a:rPr lang="ru-RU" sz="2800" b="0" i="0" dirty="0">
                <a:solidFill>
                  <a:srgbClr val="394155"/>
                </a:solidFill>
                <a:effectLst/>
                <a:latin typeface="Formular"/>
              </a:rPr>
              <a:t>, </a:t>
            </a:r>
            <a:r>
              <a:rPr lang="ru-RU" sz="2800" b="1" i="0" dirty="0">
                <a:solidFill>
                  <a:srgbClr val="394155"/>
                </a:solidFill>
                <a:effectLst/>
                <a:latin typeface="Formular-Bold"/>
              </a:rPr>
              <a:t>Азии</a:t>
            </a:r>
            <a:r>
              <a:rPr lang="ru-RU" sz="2800" b="0" i="0" dirty="0">
                <a:solidFill>
                  <a:srgbClr val="394155"/>
                </a:solidFill>
                <a:effectLst/>
                <a:latin typeface="Formular"/>
              </a:rPr>
              <a:t> и </a:t>
            </a:r>
            <a:r>
              <a:rPr lang="ru-RU" sz="2800" b="1" i="0" dirty="0">
                <a:solidFill>
                  <a:srgbClr val="394155"/>
                </a:solidFill>
                <a:effectLst/>
                <a:latin typeface="Formular-Bold"/>
              </a:rPr>
              <a:t>Ближнего Востока</a:t>
            </a:r>
            <a:r>
              <a:rPr lang="ru-RU" sz="2800" b="0" i="0" dirty="0">
                <a:solidFill>
                  <a:srgbClr val="394155"/>
                </a:solidFill>
                <a:effectLst/>
                <a:latin typeface="Formular"/>
              </a:rPr>
              <a:t> левая рука традиционно используется для личной гигиены.</a:t>
            </a:r>
          </a:p>
          <a:p>
            <a:pPr algn="l" fontAlgn="base"/>
            <a:r>
              <a:rPr lang="ru-RU" sz="2800" b="0" i="0" dirty="0">
                <a:solidFill>
                  <a:srgbClr val="394155"/>
                </a:solidFill>
                <a:effectLst/>
                <a:latin typeface="Formular"/>
              </a:rPr>
              <a:t>Именно поэтому считается, что дарить подарок рукой, касающейся туалетной бумаги, — это оскорбительная насмешка над другим человеком. К тому же есть левой рукой тоже не стоит.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95497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599</Words>
  <Application>Microsoft Office PowerPoint</Application>
  <PresentationFormat>Произвольный</PresentationFormat>
  <Paragraphs>138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Lato</vt:lpstr>
      <vt:lpstr>Formular</vt:lpstr>
      <vt:lpstr>Calibri Light</vt:lpstr>
      <vt:lpstr>Formular-Bold</vt:lpstr>
      <vt:lpstr>Lato Bold</vt:lpstr>
      <vt:lpstr>Arial</vt:lpstr>
      <vt:lpstr>Calibri</vt:lpstr>
      <vt:lpstr>Aptos</vt:lpstr>
      <vt:lpstr>IBMPlexSerif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NVG</cp:lastModifiedBy>
  <cp:revision>3</cp:revision>
  <dcterms:created xsi:type="dcterms:W3CDTF">2024-10-06T15:29:00Z</dcterms:created>
  <dcterms:modified xsi:type="dcterms:W3CDTF">2024-10-06T16:16:26Z</dcterms:modified>
</cp:coreProperties>
</file>