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7" r:id="rId3"/>
    <p:sldId id="259" r:id="rId4"/>
    <p:sldId id="283" r:id="rId5"/>
    <p:sldId id="263" r:id="rId6"/>
    <p:sldId id="258" r:id="rId7"/>
    <p:sldId id="260" r:id="rId8"/>
    <p:sldId id="262" r:id="rId9"/>
    <p:sldId id="261" r:id="rId10"/>
    <p:sldId id="284" r:id="rId11"/>
    <p:sldId id="269" r:id="rId12"/>
    <p:sldId id="264" r:id="rId13"/>
    <p:sldId id="285" r:id="rId14"/>
    <p:sldId id="286" r:id="rId15"/>
    <p:sldId id="287" r:id="rId16"/>
    <p:sldId id="288" r:id="rId17"/>
    <p:sldId id="270" r:id="rId18"/>
    <p:sldId id="271" r:id="rId19"/>
    <p:sldId id="281" r:id="rId20"/>
    <p:sldId id="282" r:id="rId21"/>
    <p:sldId id="273" r:id="rId22"/>
    <p:sldId id="268" r:id="rId23"/>
    <p:sldId id="267" r:id="rId24"/>
    <p:sldId id="266" r:id="rId25"/>
    <p:sldId id="265" r:id="rId26"/>
    <p:sldId id="280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6600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43504F1-ADE3-4BA2-8CA1-F6262286CF38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48CEA2-445C-4124-B1EE-1B3BAC3EF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>
            <a:extLst>
              <a:ext uri="{FF2B5EF4-FFF2-40B4-BE49-F238E27FC236}">
                <a16:creationId xmlns:a16="http://schemas.microsoft.com/office/drawing/2014/main" id="{9714B042-F8C6-4575-B360-EB7F6A5942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>
            <a:extLst>
              <a:ext uri="{FF2B5EF4-FFF2-40B4-BE49-F238E27FC236}">
                <a16:creationId xmlns:a16="http://schemas.microsoft.com/office/drawing/2014/main" id="{8805CF02-F3D7-447E-A5E6-068E090B9E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8676" name="Номер слайда 3">
            <a:extLst>
              <a:ext uri="{FF2B5EF4-FFF2-40B4-BE49-F238E27FC236}">
                <a16:creationId xmlns:a16="http://schemas.microsoft.com/office/drawing/2014/main" id="{E1183141-B563-49F9-B595-DB654077C9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E96956AC-F744-409D-85AE-EAD69DF87818}" type="slidenum">
              <a:rPr lang="ru-RU" altLang="ru-RU"/>
              <a:pPr eaLnBrk="1" hangingPunct="1"/>
              <a:t>25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95B5E-AC85-4913-B574-B01C968B32F8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6E710-0F4C-4EC5-B6A8-6FE7118FE6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16F1-A68E-450B-BD7B-E8E120A49D26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61FDB-C4CF-456C-8FEF-04812FEEC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BB9B4-A51C-462B-8303-40A83C092A63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ABAA5-F5B8-433E-A6F1-43A18EAE1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E17540-BA19-423B-ACF6-262DF246E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2A893-1365-453F-A3E7-E03948396351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F670E9-C480-4DE7-A6A9-6D0241A82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9236DB-34EE-4E6F-BC30-2A26B0557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A06C0-A925-4C8C-8896-CB382B569C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424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225CAB-0F9E-4723-AE36-49FD16004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58190-91C9-40FF-B8E7-86AE3E98FE5F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86AA98-338C-45EA-A1AC-03CED93A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AE2B6A-ECC2-4AE1-9AD3-52AF52B2A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E75F0-B4B0-43D5-A359-D1E0FBE1EF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060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71E0BD-36FC-4E80-9B10-250E26791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07251-AEE9-4AE0-B1D5-3D2B1C424DE8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CC1697-55BF-4BBF-AE5A-AAC8279CD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525C9B-3C4B-4495-A63E-148AB6E5F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CA82C-A8D9-4F1B-8051-328953CBCE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5466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6E793594-9D43-4A16-8A1E-6C88D09F8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AE8DA-E54F-4518-A7EB-0A017CF4358A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5D21138-EF63-430F-ADF4-EDEFF1973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2A26369A-5053-4782-9432-5C2487D4A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D5739-9FC0-443D-A57B-19F2019A83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4139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5EA714E3-DBE8-4CE8-93FA-5AEA6F957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28EE1-C320-4654-9C6A-6CD6F4841F52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003AF31B-E0AC-485C-AB35-776FBE8E0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379DC670-D493-4083-AAFA-7D7EA6F63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6990D-1E18-46BA-9F02-FF890F122D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639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601D303E-271B-4C69-A6F9-B31BC9C4C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A5FDF-07C3-4A41-8672-3F349DDE504F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45CCF44E-ACBD-47EE-8884-4B72115FE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69B1E0AE-3B33-47A7-A734-5D370C560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5B820-FF99-4DEA-B419-0F8BB95999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7660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589BF3B8-43F5-4973-B5C4-E2E04FE32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89369-446F-4C3D-A6FE-B3588126786A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CBB27D37-56D5-4487-8145-C8E002C6A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7E1C5F8B-F76F-447E-856A-BA1C9C1B1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62CE5-A842-4B0F-80ED-074CF76D64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0088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4CBF2FF-E3EB-40A2-8809-5C3BEFBB5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6BADA-5B4F-412A-81C1-A1CF956DE7C1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7F428F18-998D-4CCD-BDFB-9EB35404C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9405478-CBA5-491E-A584-E32318C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41EA1-E0AD-4245-97B4-60002660A4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7054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F4309-86B0-4D36-8DAF-3659A0577E34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D38A9-AF91-4859-A152-808F34796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0F87B3ED-2CE5-447D-A0A7-C9147A3ED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30096-6471-4B75-86AB-660F3DCEFF18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788FE31-8DFB-46CE-BDAE-0AB350942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231A337-3CBC-47F5-8A86-EF2D6E957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76EBC-3AB2-4938-B186-C9D8EF8D40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5828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40C93A-7C9E-4F6A-85BD-A930DB21E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DDE06-ADF6-46FB-B92E-288390304643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3B09F5-735D-476B-A457-71C17DCF3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289829-A3C2-408D-BED2-0206E2CF4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14525-47EE-4849-A3D1-987B7EA252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8757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F98735-FB6A-4150-80C4-BEDBECC48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02654-E5EA-4C26-8478-F1F3818D2437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39D69D-5675-4200-BFD8-F3F22CE43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028FF8-8862-4B4B-8402-46CFDF413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766ED-2DEA-4B43-B720-279F82CAD9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472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88515-4248-45A0-8AF5-6884ED406139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DC95A-91AB-4629-A660-7938EEACE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16682-F31F-438D-A8A6-40F5455F17BA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A3236-F60A-494E-8728-DB1E38384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91C31-C0F1-4B44-BB9D-443925A6D0A3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83A0D-E0B2-42AC-B70B-4D6933A6B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0F73A-1B80-4B0A-B5EC-6961EB89B680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05342-5517-4C82-B9A1-786FC3619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2DE88-7DD7-4025-9A27-FFCD4409E49F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4D628-4AEC-4F82-927E-B14BC34E0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98133-FB9F-4789-91F8-10E839D911AD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9847F-8139-443D-A63E-1C1425718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407B6-C26D-4B8C-8796-C15D9C3C8A96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FB589-6DFC-4F37-BF4B-29A00DA9E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F36D86-AEAD-499C-8A00-43A6C90B0E33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AFD770-879C-42D1-A1D1-B03122FD8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9A8F41BA-C1EA-40F3-991B-24FE418FD05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C5F65928-E287-422C-AA0A-26E954FB01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4EE099-789C-415E-9F14-EA192AC7A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6DC4A0-3145-4FE9-832A-FEEFBA273824}" type="datetimeFigureOut">
              <a:rPr lang="ru-RU"/>
              <a:pPr>
                <a:defRPr/>
              </a:pPr>
              <a:t>01.12.2022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7CD269-882C-4633-A150-C985D24BD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A92ADF-DE91-456E-91E8-7757CE748C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CC68233-633D-4FD9-B311-6E19354365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140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1428750"/>
          </a:xfrm>
        </p:spPr>
        <p:txBody>
          <a:bodyPr>
            <a:noAutofit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4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Latha" pitchFamily="2"/>
                <a:cs typeface="Latha" pitchFamily="2"/>
              </a:rPr>
              <a:t>Какую литературу можно считать современной?</a:t>
            </a:r>
            <a:endParaRPr lang="en-US" sz="48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ea typeface="Latha" pitchFamily="2"/>
              <a:cs typeface="Latha" pitchFamily="2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490341"/>
            <a:ext cx="2088232" cy="2681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6" name="Группа 11"/>
          <p:cNvGrpSpPr>
            <a:grpSpLocks/>
          </p:cNvGrpSpPr>
          <p:nvPr/>
        </p:nvGrpSpPr>
        <p:grpSpPr bwMode="auto">
          <a:xfrm>
            <a:off x="611560" y="3284984"/>
            <a:ext cx="4435847" cy="2854077"/>
            <a:chOff x="1321021" y="1822195"/>
            <a:chExt cx="4287379" cy="3357586"/>
          </a:xfrm>
        </p:grpSpPr>
        <p:pic>
          <p:nvPicPr>
            <p:cNvPr id="307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4350" t="1758" r="1370" b="1933"/>
            <a:stretch>
              <a:fillRect/>
            </a:stretch>
          </p:blipFill>
          <p:spPr bwMode="auto">
            <a:xfrm rot="5400000">
              <a:off x="1785918" y="1357298"/>
              <a:ext cx="3357586" cy="4287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8" name="TextBox 4"/>
            <p:cNvSpPr txBox="1">
              <a:spLocks noChangeArrowheads="1"/>
            </p:cNvSpPr>
            <p:nvPr/>
          </p:nvSpPr>
          <p:spPr bwMode="auto">
            <a:xfrm>
              <a:off x="1428728" y="1928802"/>
              <a:ext cx="3929090" cy="27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Arial" charset="0"/>
                <a:buNone/>
              </a:pPr>
              <a:r>
                <a:rPr lang="ru-RU" sz="2000" dirty="0"/>
                <a:t> </a:t>
              </a:r>
              <a:r>
                <a:rPr lang="ru-RU" sz="2400" dirty="0">
                  <a:latin typeface="Monotype Corsiva" pitchFamily="66" charset="0"/>
                </a:rPr>
                <a:t>«Русская культура совершила </a:t>
              </a:r>
              <a:endParaRPr lang="en-US" sz="2400" dirty="0">
                <a:latin typeface="Monotype Corsiva" pitchFamily="66" charset="0"/>
              </a:endParaRPr>
            </a:p>
            <a:p>
              <a:pPr algn="ctr">
                <a:buFont typeface="Arial" charset="0"/>
                <a:buNone/>
              </a:pPr>
              <a:r>
                <a:rPr lang="ru-RU" sz="2400" dirty="0">
                  <a:latin typeface="Monotype Corsiva" pitchFamily="66" charset="0"/>
                </a:rPr>
                <a:t>прорыв в современность, и русскому писателю не осталось ничего другого, как стать современным»</a:t>
              </a:r>
              <a:endParaRPr lang="en-US" sz="2400" dirty="0">
                <a:latin typeface="Monotype Corsiva" pitchFamily="66" charset="0"/>
              </a:endParaRPr>
            </a:p>
            <a:p>
              <a:pPr algn="ctr">
                <a:buFont typeface="Arial" charset="0"/>
                <a:buNone/>
              </a:pPr>
              <a:r>
                <a:rPr lang="en-US" sz="2400" dirty="0">
                  <a:latin typeface="Monotype Corsiva" pitchFamily="66" charset="0"/>
                </a:rPr>
                <a:t>                           </a:t>
              </a:r>
              <a:r>
                <a:rPr lang="ru-RU" sz="2400" dirty="0">
                  <a:latin typeface="Monotype Corsiva" pitchFamily="66" charset="0"/>
                </a:rPr>
                <a:t>Петр </a:t>
              </a:r>
              <a:r>
                <a:rPr lang="ru-RU" sz="2400" dirty="0" err="1">
                  <a:latin typeface="Monotype Corsiva" pitchFamily="66" charset="0"/>
                </a:rPr>
                <a:t>Вайль</a:t>
              </a:r>
              <a:endParaRPr lang="ru-RU" sz="2400" dirty="0">
                <a:latin typeface="Monotype Corsiva" pitchFamily="66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0" y="188640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Общая характеристика современного литературного процесса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0" y="142875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3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Latha" pitchFamily="2"/>
                <a:cs typeface="Latha" pitchFamily="2"/>
              </a:rPr>
              <a:t>Основные направления в современной литературе</a:t>
            </a:r>
            <a:endParaRPr lang="en-US" sz="36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ea typeface="Latha" pitchFamily="2"/>
              <a:cs typeface="Latha" pitchFamily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5" y="857250"/>
            <a:ext cx="9001125" cy="5940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0066"/>
                </a:solidFill>
                <a:latin typeface="+mj-lt"/>
              </a:rPr>
              <a:t>Неоклассическая проза </a:t>
            </a:r>
            <a:r>
              <a:rPr lang="ru-RU" sz="2400" dirty="0">
                <a:solidFill>
                  <a:srgbClr val="000066"/>
                </a:solidFill>
                <a:latin typeface="+mj-lt"/>
              </a:rPr>
              <a:t>– обращается к социальным и этическим проблемам, исходя из традиций русской литературы (В. Распутин, В. Астафьев);</a:t>
            </a:r>
          </a:p>
          <a:p>
            <a:pPr>
              <a:defRPr/>
            </a:pPr>
            <a:r>
              <a:rPr lang="ru-RU" sz="2400" b="1" dirty="0">
                <a:solidFill>
                  <a:srgbClr val="000066"/>
                </a:solidFill>
                <a:latin typeface="+mj-lt"/>
              </a:rPr>
              <a:t>Условно-метафорическая проза </a:t>
            </a:r>
            <a:r>
              <a:rPr lang="ru-RU" sz="2400" dirty="0">
                <a:solidFill>
                  <a:srgbClr val="000066"/>
                </a:solidFill>
                <a:latin typeface="+mj-lt"/>
              </a:rPr>
              <a:t>– характерна сказовая манера повествования, фантастичность  (В. Маканин, Ф. Искандер, братья Стругацкие);</a:t>
            </a:r>
          </a:p>
          <a:p>
            <a:pPr>
              <a:defRPr/>
            </a:pPr>
            <a:r>
              <a:rPr lang="ru-RU" sz="2400" b="1" dirty="0">
                <a:solidFill>
                  <a:srgbClr val="000066"/>
                </a:solidFill>
                <a:latin typeface="+mj-lt"/>
              </a:rPr>
              <a:t>«Другая» проза  </a:t>
            </a:r>
            <a:r>
              <a:rPr lang="ru-RU" sz="2400" dirty="0">
                <a:solidFill>
                  <a:srgbClr val="000066"/>
                </a:solidFill>
                <a:latin typeface="+mj-lt"/>
              </a:rPr>
              <a:t>- ироническое переосмысление культурных традиций (Т. Толстая, Л. Петрушевская, В. Ерофеев, С. </a:t>
            </a:r>
            <a:r>
              <a:rPr lang="ru-RU" sz="2400" dirty="0" err="1">
                <a:solidFill>
                  <a:srgbClr val="000066"/>
                </a:solidFill>
                <a:latin typeface="+mj-lt"/>
              </a:rPr>
              <a:t>Каледин</a:t>
            </a:r>
            <a:r>
              <a:rPr lang="ru-RU" sz="2400" dirty="0">
                <a:solidFill>
                  <a:srgbClr val="000066"/>
                </a:solidFill>
                <a:latin typeface="+mj-lt"/>
              </a:rPr>
              <a:t>)</a:t>
            </a:r>
          </a:p>
          <a:p>
            <a:pPr>
              <a:defRPr/>
            </a:pPr>
            <a:r>
              <a:rPr lang="ru-RU" sz="2400" b="1" dirty="0">
                <a:solidFill>
                  <a:srgbClr val="000066"/>
                </a:solidFill>
                <a:latin typeface="+mj-lt"/>
              </a:rPr>
              <a:t>Постмодернизм</a:t>
            </a:r>
            <a:r>
              <a:rPr lang="ru-RU" sz="2400" dirty="0">
                <a:solidFill>
                  <a:srgbClr val="000066"/>
                </a:solidFill>
                <a:latin typeface="+mj-lt"/>
              </a:rPr>
              <a:t> -  (В. Пелевин, В. Сорокин, С. Соколов, Вен. Ерофеев)</a:t>
            </a:r>
          </a:p>
          <a:p>
            <a:pPr>
              <a:defRPr/>
            </a:pPr>
            <a:r>
              <a:rPr lang="ru-RU" sz="2400" b="1" dirty="0">
                <a:solidFill>
                  <a:srgbClr val="000066"/>
                </a:solidFill>
                <a:latin typeface="+mj-lt"/>
              </a:rPr>
              <a:t>Брутальная проза </a:t>
            </a:r>
            <a:r>
              <a:rPr lang="ru-RU" sz="2400" dirty="0">
                <a:solidFill>
                  <a:srgbClr val="000066"/>
                </a:solidFill>
                <a:latin typeface="+mj-lt"/>
              </a:rPr>
              <a:t>– (Захар </a:t>
            </a:r>
            <a:r>
              <a:rPr lang="ru-RU" sz="2400" dirty="0" err="1">
                <a:solidFill>
                  <a:srgbClr val="000066"/>
                </a:solidFill>
                <a:latin typeface="+mj-lt"/>
              </a:rPr>
              <a:t>Прилепин</a:t>
            </a:r>
            <a:r>
              <a:rPr lang="ru-RU" sz="2400" dirty="0">
                <a:solidFill>
                  <a:srgbClr val="000066"/>
                </a:solidFill>
                <a:latin typeface="+mj-lt"/>
              </a:rPr>
              <a:t>, И. Стогов);</a:t>
            </a:r>
          </a:p>
          <a:p>
            <a:pPr>
              <a:defRPr/>
            </a:pPr>
            <a:r>
              <a:rPr lang="ru-RU" sz="2400" b="1" dirty="0">
                <a:solidFill>
                  <a:srgbClr val="000066"/>
                </a:solidFill>
                <a:latin typeface="+mj-lt"/>
              </a:rPr>
              <a:t>Неореализм </a:t>
            </a:r>
            <a:r>
              <a:rPr lang="ru-RU" sz="2400" dirty="0">
                <a:solidFill>
                  <a:srgbClr val="000066"/>
                </a:solidFill>
                <a:latin typeface="+mj-lt"/>
              </a:rPr>
              <a:t>– (Юрий </a:t>
            </a:r>
            <a:r>
              <a:rPr lang="ru-RU" sz="2400" dirty="0" err="1">
                <a:solidFill>
                  <a:srgbClr val="000066"/>
                </a:solidFill>
                <a:latin typeface="+mj-lt"/>
              </a:rPr>
              <a:t>Мамлеев</a:t>
            </a:r>
            <a:r>
              <a:rPr lang="ru-RU" sz="2400" dirty="0">
                <a:solidFill>
                  <a:srgbClr val="000066"/>
                </a:solidFill>
                <a:latin typeface="+mj-lt"/>
              </a:rPr>
              <a:t>, К. Плешаков, О. </a:t>
            </a:r>
            <a:r>
              <a:rPr lang="ru-RU" sz="2400" dirty="0" err="1">
                <a:solidFill>
                  <a:srgbClr val="000066"/>
                </a:solidFill>
                <a:latin typeface="+mj-lt"/>
              </a:rPr>
              <a:t>Зоберн</a:t>
            </a:r>
            <a:r>
              <a:rPr lang="ru-RU" sz="2400" dirty="0">
                <a:solidFill>
                  <a:srgbClr val="000066"/>
                </a:solidFill>
                <a:latin typeface="+mj-lt"/>
              </a:rPr>
              <a:t>);</a:t>
            </a:r>
          </a:p>
          <a:p>
            <a:pPr>
              <a:defRPr/>
            </a:pPr>
            <a:r>
              <a:rPr lang="ru-RU" sz="2400" b="1" dirty="0">
                <a:solidFill>
                  <a:srgbClr val="000066"/>
                </a:solidFill>
                <a:latin typeface="+mj-lt"/>
              </a:rPr>
              <a:t>Драматургия </a:t>
            </a:r>
            <a:r>
              <a:rPr lang="ru-RU" sz="2400" dirty="0">
                <a:solidFill>
                  <a:srgbClr val="000066"/>
                </a:solidFill>
                <a:latin typeface="+mj-lt"/>
              </a:rPr>
              <a:t>– (Е. </a:t>
            </a:r>
            <a:r>
              <a:rPr lang="ru-RU" sz="2400" dirty="0" err="1">
                <a:solidFill>
                  <a:srgbClr val="000066"/>
                </a:solidFill>
                <a:latin typeface="+mj-lt"/>
              </a:rPr>
              <a:t>Гришковец</a:t>
            </a:r>
            <a:r>
              <a:rPr lang="ru-RU" sz="2400" dirty="0">
                <a:solidFill>
                  <a:srgbClr val="000066"/>
                </a:solidFill>
                <a:latin typeface="+mj-lt"/>
              </a:rPr>
              <a:t>, Н. Коляда);</a:t>
            </a:r>
          </a:p>
          <a:p>
            <a:pPr>
              <a:defRPr/>
            </a:pPr>
            <a:r>
              <a:rPr lang="ru-RU" sz="2400" b="1" dirty="0">
                <a:solidFill>
                  <a:srgbClr val="000066"/>
                </a:solidFill>
                <a:latin typeface="+mj-lt"/>
              </a:rPr>
              <a:t>Поэзия: </a:t>
            </a:r>
            <a:r>
              <a:rPr lang="ru-RU" sz="2400" dirty="0">
                <a:solidFill>
                  <a:srgbClr val="000066"/>
                </a:solidFill>
                <a:latin typeface="+mj-lt"/>
              </a:rPr>
              <a:t>концептуализм (Т. </a:t>
            </a:r>
            <a:r>
              <a:rPr lang="ru-RU" sz="2400" dirty="0" err="1">
                <a:solidFill>
                  <a:srgbClr val="000066"/>
                </a:solidFill>
                <a:latin typeface="+mj-lt"/>
              </a:rPr>
              <a:t>Кибиров</a:t>
            </a:r>
            <a:r>
              <a:rPr lang="ru-RU" sz="2400" dirty="0">
                <a:solidFill>
                  <a:srgbClr val="000066"/>
                </a:solidFill>
                <a:latin typeface="+mj-lt"/>
              </a:rPr>
              <a:t>, Д. </a:t>
            </a:r>
            <a:r>
              <a:rPr lang="ru-RU" sz="2400" dirty="0" err="1">
                <a:solidFill>
                  <a:srgbClr val="000066"/>
                </a:solidFill>
                <a:latin typeface="+mj-lt"/>
              </a:rPr>
              <a:t>Пригов</a:t>
            </a:r>
            <a:r>
              <a:rPr lang="ru-RU" sz="2400" dirty="0">
                <a:solidFill>
                  <a:srgbClr val="000066"/>
                </a:solidFill>
                <a:latin typeface="+mj-lt"/>
              </a:rPr>
              <a:t>), </a:t>
            </a:r>
            <a:r>
              <a:rPr lang="ru-RU" sz="2400" dirty="0" err="1">
                <a:solidFill>
                  <a:srgbClr val="000066"/>
                </a:solidFill>
                <a:latin typeface="+mj-lt"/>
              </a:rPr>
              <a:t>метареализм</a:t>
            </a:r>
            <a:r>
              <a:rPr lang="ru-RU" sz="2400" dirty="0">
                <a:solidFill>
                  <a:srgbClr val="000066"/>
                </a:solidFill>
                <a:latin typeface="+mj-lt"/>
              </a:rPr>
              <a:t> (И. Жданов, О. Судакова).</a:t>
            </a:r>
          </a:p>
          <a:p>
            <a:pPr>
              <a:defRPr/>
            </a:pPr>
            <a:endParaRPr lang="ru-RU" sz="20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C0E06-9F45-4979-AEB8-292C12815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6397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Неоклассическая проза</a:t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B5CE23-C118-4F19-BC65-2A13415F6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0772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обращается к социальным и этическим проблемам жизни, исходя из реалистической традиции;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наследует «учительскую» и «проповедническую» направленность русской классической литературы;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жизнь социума является главным содержанием произведений;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смысл  жизни составляет основную проблему;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герой унаследовал активную жизненную позицию, он берет на себя роль судьи;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авторское мировоззрение выражается через героя;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автор и герой находятся в состоянии диалога.</a:t>
            </a:r>
          </a:p>
          <a:p>
            <a:pPr eaLnBrk="1" hangingPunct="1"/>
            <a:endParaRPr lang="ru-RU" altLang="ru-RU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BB867EC-0211-41D9-84CF-7549E429B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Неоклассическая проза</a:t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505FC-B280-40E9-A5E7-546B7F0F7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14400"/>
            <a:ext cx="8458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В. Астафьев «Печальный детектив», «Проклятые и убитые», «Веселый солдат»</a:t>
            </a:r>
          </a:p>
          <a:p>
            <a:pPr eaLnBrk="1" hangingPunct="1"/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В. Распутин «В ту же землю», «Пожар»</a:t>
            </a:r>
          </a:p>
          <a:p>
            <a:pPr eaLnBrk="1" hangingPunct="1"/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Б. Васильев «Утоли моя печали»</a:t>
            </a:r>
          </a:p>
          <a:p>
            <a:pPr eaLnBrk="1" hangingPunct="1"/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А. Приставкин «Ночевала тучка золотая»</a:t>
            </a:r>
          </a:p>
          <a:p>
            <a:pPr eaLnBrk="1" hangingPunct="1"/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Д. Быков «Орфография»</a:t>
            </a:r>
          </a:p>
          <a:p>
            <a:pPr eaLnBrk="1" hangingPunct="1"/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М. Вишневецкая «Вышел месяц из тумана»</a:t>
            </a:r>
          </a:p>
          <a:p>
            <a:pPr eaLnBrk="1" hangingPunct="1"/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Л. Улицкая «Казус Кукоцкого», «Медея и ее дети»</a:t>
            </a:r>
          </a:p>
          <a:p>
            <a:pPr eaLnBrk="1" hangingPunct="1"/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А. Волос «Недвижимость»</a:t>
            </a:r>
          </a:p>
          <a:p>
            <a:pPr eaLnBrk="1" hangingPunct="1"/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М. Палей «Кабирия с Обводного канала»</a:t>
            </a:r>
          </a:p>
          <a:p>
            <a:pPr eaLnBrk="1" hangingPunct="1"/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…</a:t>
            </a:r>
          </a:p>
          <a:p>
            <a:pPr eaLnBrk="1" hangingPunct="1"/>
            <a:endParaRPr lang="ru-RU" altLang="ru-RU">
              <a:solidFill>
                <a:schemeClr val="accent1"/>
              </a:solidFill>
              <a:latin typeface="Century Schoolbook" panose="02040604050505020304" pitchFamily="18" charset="0"/>
            </a:endParaRPr>
          </a:p>
          <a:p>
            <a:pPr eaLnBrk="1" hangingPunct="1"/>
            <a:endParaRPr lang="ru-RU" altLang="ru-RU">
              <a:solidFill>
                <a:schemeClr val="accent1"/>
              </a:solidFill>
              <a:latin typeface="Century Schoolbook" panose="02040604050505020304" pitchFamily="18" charset="0"/>
            </a:endParaRPr>
          </a:p>
          <a:p>
            <a:pPr eaLnBrk="1" hangingPunct="1"/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Обнаженность взгляда на страшные, чудовищные в своей жестокости и безнравственности явления нашей жизни</a:t>
            </a:r>
          </a:p>
          <a:p>
            <a:pPr eaLnBrk="1" hangingPunct="1"/>
            <a:r>
              <a:rPr lang="ru-RU" altLang="ru-RU" b="1">
                <a:solidFill>
                  <a:schemeClr val="accent1"/>
                </a:solidFill>
                <a:latin typeface="Century Schoolbook" panose="02040604050505020304" pitchFamily="18" charset="0"/>
              </a:rPr>
              <a:t>НО</a:t>
            </a:r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 начала любви, добра, братства – и – главное – </a:t>
            </a:r>
            <a:r>
              <a:rPr lang="ru-RU" altLang="ru-RU" b="1" i="1">
                <a:solidFill>
                  <a:schemeClr val="accent1"/>
                </a:solidFill>
                <a:latin typeface="Century Schoolbook" panose="02040604050505020304" pitchFamily="18" charset="0"/>
              </a:rPr>
              <a:t>соборности</a:t>
            </a:r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 – должны определять бытие русского человека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B5A039-9E05-42A6-8D86-6AE56305C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Условно-метафорическая проза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01B303-7077-4185-AD69-CF7ED7D46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19200"/>
            <a:ext cx="80010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Ф. Искандер «Кролики и удавы»</a:t>
            </a:r>
          </a:p>
          <a:p>
            <a:pPr eaLnBrk="1" hangingPunct="1"/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В. Пелевин «Жизнь насекомых», «Омон Ра»</a:t>
            </a:r>
          </a:p>
          <a:p>
            <a:pPr eaLnBrk="1" hangingPunct="1"/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Д. Быков «Оправдание»</a:t>
            </a:r>
          </a:p>
          <a:p>
            <a:pPr eaLnBrk="1" hangingPunct="1"/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Т. Толстая «Кысь»</a:t>
            </a:r>
          </a:p>
          <a:p>
            <a:pPr eaLnBrk="1" hangingPunct="1"/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В. Маканин «Лаз»</a:t>
            </a:r>
          </a:p>
          <a:p>
            <a:pPr eaLnBrk="1" hangingPunct="1"/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В. Рыбаков «Гравилет «Цесаревич»</a:t>
            </a:r>
          </a:p>
          <a:p>
            <a:pPr eaLnBrk="1" hangingPunct="1"/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Л. Петрушевская «Новые Робинзоны»</a:t>
            </a:r>
          </a:p>
          <a:p>
            <a:pPr eaLnBrk="1" hangingPunct="1"/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А. Кабаков «Невозвращенец»</a:t>
            </a:r>
          </a:p>
          <a:p>
            <a:pPr eaLnBrk="1" hangingPunct="1"/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С. Лукьяненко «Спектр»</a:t>
            </a:r>
          </a:p>
          <a:p>
            <a:pPr eaLnBrk="1" hangingPunct="1"/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8721C-E715-4BE7-9350-053765B59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«Другая проза»</a:t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75720E-2CDF-4EA8-807D-EC892E4B3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066800"/>
            <a:ext cx="85344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Черты оппозиционности официозу, отказ от наследования сложившихся стереотипов;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Изображение мира социально «сдвинутых» характеров и обстоятельств;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Идеал либо подразумевается, либо маячит;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Авторская позиция замаскирована;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Не создает фантастический мир, а открывает фантастическое в окружающем, реальном;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Отказ от морализаторства;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Порывает с традицией диалога автор-читатель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Царит случайность;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Изображает разрушенный мир, быт, изломанную историю, раздерганную культуру;</a:t>
            </a:r>
          </a:p>
          <a:p>
            <a:pPr eaLnBrk="1" hangingPunct="1"/>
            <a:endParaRPr lang="ru-RU" altLang="ru-RU">
              <a:solidFill>
                <a:schemeClr val="accent1"/>
              </a:solidFill>
              <a:latin typeface="Century Schoolbook" panose="02040604050505020304" pitchFamily="18" charset="0"/>
            </a:endParaRPr>
          </a:p>
          <a:p>
            <a:pPr algn="ctr" eaLnBrk="1" hangingPunct="1"/>
            <a:r>
              <a:rPr lang="ru-RU" altLang="ru-RU" i="1">
                <a:solidFill>
                  <a:schemeClr val="accent1"/>
                </a:solidFill>
                <a:latin typeface="Century Schoolbook" panose="02040604050505020304" pitchFamily="18" charset="0"/>
              </a:rPr>
              <a:t>Литература постэкзистенциальная</a:t>
            </a:r>
          </a:p>
          <a:p>
            <a:pPr algn="ctr" eaLnBrk="1" hangingPunct="1"/>
            <a:endParaRPr lang="ru-RU" altLang="ru-RU">
              <a:solidFill>
                <a:schemeClr val="accent1"/>
              </a:solidFill>
              <a:latin typeface="Century Schoolbook" panose="02040604050505020304" pitchFamily="18" charset="0"/>
            </a:endParaRPr>
          </a:p>
          <a:p>
            <a:pPr eaLnBrk="1" hangingPunct="1"/>
            <a:r>
              <a:rPr lang="ru-RU" altLang="ru-RU">
                <a:solidFill>
                  <a:schemeClr val="accent1"/>
                </a:solidFill>
                <a:latin typeface="Century Schoolbook" panose="02040604050505020304" pitchFamily="18" charset="0"/>
              </a:rPr>
              <a:t>В. Ерофеев, В. Пьецух, Т. Толстая, Л. Петрушевская, Л. Габышев …</a:t>
            </a:r>
          </a:p>
          <a:p>
            <a:pPr eaLnBrk="1" hangingPunct="1"/>
            <a:endParaRPr lang="ru-RU" altLang="ru-RU">
              <a:latin typeface="Century Schoolbook" panose="02040604050505020304" pitchFamily="18" charset="0"/>
            </a:endParaRPr>
          </a:p>
          <a:p>
            <a:pPr eaLnBrk="1" hangingPunct="1"/>
            <a:endParaRPr lang="ru-RU" altLang="ru-RU">
              <a:latin typeface="Century Schoolbook" panose="02040604050505020304" pitchFamily="18" charset="0"/>
            </a:endParaRPr>
          </a:p>
        </p:txBody>
      </p:sp>
      <p:sp>
        <p:nvSpPr>
          <p:cNvPr id="5" name="Стрелка вниз 4">
            <a:extLst>
              <a:ext uri="{FF2B5EF4-FFF2-40B4-BE49-F238E27FC236}">
                <a16:creationId xmlns:a16="http://schemas.microsoft.com/office/drawing/2014/main" id="{C9AA120C-99B3-4B5C-A727-9BFF973EA8F3}"/>
              </a:ext>
            </a:extLst>
          </p:cNvPr>
          <p:cNvSpPr/>
          <p:nvPr/>
        </p:nvSpPr>
        <p:spPr>
          <a:xfrm>
            <a:off x="4572000" y="4267200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AFA28-EBF9-47F1-9924-917EFB79C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Постмодернизм</a:t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AD6FC8-1C8E-4DB4-BDBF-6113275E2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38200"/>
            <a:ext cx="86868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800" i="1">
                <a:solidFill>
                  <a:schemeClr val="accent1"/>
                </a:solidFill>
                <a:latin typeface="Century Schoolbook" panose="02040604050505020304" pitchFamily="18" charset="0"/>
              </a:rPr>
              <a:t>«… у любой эпохи есть собственный постмодернизм…»</a:t>
            </a:r>
          </a:p>
          <a:p>
            <a:pPr algn="r" eaLnBrk="1" hangingPunct="1"/>
            <a:r>
              <a:rPr lang="ru-RU" altLang="ru-RU" sz="2800" i="1">
                <a:solidFill>
                  <a:schemeClr val="accent1"/>
                </a:solidFill>
                <a:latin typeface="Century Schoolbook" panose="02040604050505020304" pitchFamily="18" charset="0"/>
              </a:rPr>
              <a:t> </a:t>
            </a:r>
            <a:r>
              <a:rPr lang="ru-RU" altLang="ru-RU" sz="2000">
                <a:solidFill>
                  <a:schemeClr val="accent1"/>
                </a:solidFill>
                <a:latin typeface="Century Schoolbook" panose="02040604050505020304" pitchFamily="18" charset="0"/>
              </a:rPr>
              <a:t>Умберто Эко </a:t>
            </a:r>
            <a:endParaRPr lang="ru-RU" altLang="ru-RU" sz="2800" i="1">
              <a:solidFill>
                <a:schemeClr val="accent1"/>
              </a:solidFill>
              <a:latin typeface="Century Schoolbook" panose="02040604050505020304" pitchFamily="18" charset="0"/>
            </a:endParaRPr>
          </a:p>
          <a:p>
            <a:pPr eaLnBrk="1" hangingPunct="1"/>
            <a:endParaRPr lang="ru-RU" altLang="ru-RU">
              <a:solidFill>
                <a:schemeClr val="accent1"/>
              </a:solidFill>
              <a:latin typeface="Century Schoolbook" panose="02040604050505020304" pitchFamily="18" charset="0"/>
            </a:endParaRPr>
          </a:p>
          <a:p>
            <a:pPr eaLnBrk="1" hangingPunct="1"/>
            <a:r>
              <a:rPr lang="ru-RU" altLang="ru-RU" sz="2000">
                <a:solidFill>
                  <a:schemeClr val="accent1"/>
                </a:solidFill>
                <a:latin typeface="Century Schoolbook" panose="02040604050505020304" pitchFamily="18" charset="0"/>
              </a:rPr>
              <a:t>1971 – возник термин </a:t>
            </a:r>
            <a:r>
              <a:rPr lang="ru-RU" altLang="ru-RU" sz="2000" i="1">
                <a:solidFill>
                  <a:schemeClr val="accent1"/>
                </a:solidFill>
                <a:latin typeface="Century Schoolbook" panose="02040604050505020304" pitchFamily="18" charset="0"/>
              </a:rPr>
              <a:t>«постмодернизм»</a:t>
            </a:r>
          </a:p>
          <a:p>
            <a:pPr eaLnBrk="1" hangingPunct="1"/>
            <a:endParaRPr lang="ru-RU" altLang="ru-RU">
              <a:solidFill>
                <a:schemeClr val="accent1"/>
              </a:solidFill>
              <a:latin typeface="Century Schoolbook" panose="020406040505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образ мира выстраивается на основе внутрикультурных связей;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воля и законы культуры выше воли и законов «действительности»;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произведение – не готовая вещь, а процесс взаимодействия художника с текстом, текста – с пространством культуры, с материей духа, текста с художником и сами собою.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A1B50-F239-4C69-B592-94681D7C0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Русский постмодернизм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FECB08-6AB3-4AAA-BC87-34A624C6A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19200"/>
            <a:ext cx="89154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русское постмодернистское творчество – процесс языковых игр, обыгрывание цитат из классической и соцреалистической литературы;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игра, демонстративность, эпатажность;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художественный прием – коллаж;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русское постмодернистское творчество – творчество безоценочное, содержащее категоричность в подсознании, за пределами текста;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русский постмодерн обозначает не конец литературы, а высвобождение ее из-под слоя мифических представлений, раскрепощение формы;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жанры: дневники, записки, свод коротких фрагментов, письма и комментарии.</a:t>
            </a:r>
          </a:p>
          <a:p>
            <a:pPr eaLnBrk="1" hangingPunct="1"/>
            <a:endParaRPr lang="ru-RU" altLang="ru-RU">
              <a:latin typeface="Century Schoolbook" panose="02040604050505020304" pitchFamily="18" charset="0"/>
            </a:endParaRPr>
          </a:p>
          <a:p>
            <a:pPr eaLnBrk="1" hangingPunct="1"/>
            <a:endParaRPr lang="ru-RU" altLang="ru-RU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C933D6-7331-48D9-86F2-5C2AA3A2E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Русский постмодернизм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782F15-E566-4A37-A1FB-86FE6A631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47800"/>
            <a:ext cx="86868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В. Курицын «Сухие грозы: зона мерцания»</a:t>
            </a:r>
          </a:p>
          <a:p>
            <a:pPr eaLnBrk="1" hangingPunct="1"/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В. Сорокин «Голубое сало»</a:t>
            </a:r>
          </a:p>
          <a:p>
            <a:pPr eaLnBrk="1" hangingPunct="1"/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В. Пелевин «Чапаев и Пустота»</a:t>
            </a:r>
          </a:p>
          <a:p>
            <a:pPr eaLnBrk="1" hangingPunct="1"/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В. Маканин «Андеграунд, или Герой нашего времени»</a:t>
            </a:r>
          </a:p>
          <a:p>
            <a:pPr eaLnBrk="1" hangingPunct="1"/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М. Бутов «Свобода»</a:t>
            </a:r>
          </a:p>
          <a:p>
            <a:pPr eaLnBrk="1" hangingPunct="1"/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А. Битов «Пушкинский дом»</a:t>
            </a:r>
          </a:p>
          <a:p>
            <a:pPr eaLnBrk="1" hangingPunct="1"/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В. Ерофеев «Москва – Петушки»</a:t>
            </a:r>
          </a:p>
          <a:p>
            <a:pPr eaLnBrk="1" hangingPunct="1"/>
            <a:r>
              <a:rPr lang="ru-RU" altLang="ru-RU" sz="2400">
                <a:solidFill>
                  <a:schemeClr val="accent1"/>
                </a:solidFill>
                <a:latin typeface="Century Schoolbook" panose="02040604050505020304" pitchFamily="18" charset="0"/>
              </a:rPr>
              <a:t>Ю. Буйда «Прусская невеста»</a:t>
            </a:r>
          </a:p>
          <a:p>
            <a:pPr eaLnBrk="1" hangingPunct="1"/>
            <a:r>
              <a:rPr lang="ru-RU" altLang="ru-RU" sz="2400">
                <a:solidFill>
                  <a:schemeClr val="tx2"/>
                </a:solidFill>
                <a:latin typeface="Century Schoolbook" panose="02040604050505020304" pitchFamily="18" charset="0"/>
              </a:rPr>
              <a:t>…</a:t>
            </a:r>
          </a:p>
          <a:p>
            <a:pPr eaLnBrk="1" hangingPunct="1"/>
            <a:endParaRPr lang="ru-RU" altLang="ru-RU">
              <a:latin typeface="Century Schoolbook" panose="02040604050505020304" pitchFamily="18" charset="0"/>
            </a:endParaRPr>
          </a:p>
          <a:p>
            <a:pPr eaLnBrk="1" hangingPunct="1"/>
            <a:endParaRPr lang="ru-RU" altLang="ru-RU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B06712A2-CA3F-4FCD-B5A1-DE03660B0D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30DB09-46D2-49A2-9415-552FA353E0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6" name="Picture 2" descr="G:\2014-2015\21 век,писатели\кр.jpg">
            <a:extLst>
              <a:ext uri="{FF2B5EF4-FFF2-40B4-BE49-F238E27FC236}">
                <a16:creationId xmlns:a16="http://schemas.microsoft.com/office/drawing/2014/main" id="{75B0C479-AD3E-4DF9-B064-25B42037F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-17463"/>
            <a:ext cx="917575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G:\2014-2015\21 век,писатели\i (2).jpg">
            <a:extLst>
              <a:ext uri="{FF2B5EF4-FFF2-40B4-BE49-F238E27FC236}">
                <a16:creationId xmlns:a16="http://schemas.microsoft.com/office/drawing/2014/main" id="{AB4DC160-6A3D-4235-A562-924661529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3" y="5105400"/>
            <a:ext cx="2411412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Скачать татьяна толстая петерс текст - Все для Семьи.">
            <a:extLst>
              <a:ext uri="{FF2B5EF4-FFF2-40B4-BE49-F238E27FC236}">
                <a16:creationId xmlns:a16="http://schemas.microsoft.com/office/drawing/2014/main" id="{4DF5E553-0232-4E13-AFB4-C402F9E93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360936" y="457854"/>
            <a:ext cx="3319231" cy="2962414"/>
          </a:xfrm>
          <a:prstGeom prst="rect">
            <a:avLst/>
          </a:prstGeom>
          <a:noFill/>
          <a:effectLst>
            <a:glow rad="508000">
              <a:srgbClr val="FFC000">
                <a:alpha val="40000"/>
              </a:srgbClr>
            </a:glow>
          </a:effectLst>
          <a:extLst/>
        </p:spPr>
      </p:pic>
      <p:sp>
        <p:nvSpPr>
          <p:cNvPr id="3079" name="Прямоугольник 1">
            <a:extLst>
              <a:ext uri="{FF2B5EF4-FFF2-40B4-BE49-F238E27FC236}">
                <a16:creationId xmlns:a16="http://schemas.microsoft.com/office/drawing/2014/main" id="{F81F2636-D562-47E7-9344-9BC7145DE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1225550"/>
            <a:ext cx="511175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Российская писательница, публицист и телеведущая. Родилась 3 мая 1951года в  Ленинграде.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Наиболее известен роман писательницы — «Кысь», получивший премию «Триумф». Произведения Татьяны Толстой, в том числе сборники рассказов «Любишь — не любишь», «Река Оккервиль», «День», «Ночь», «Изюм», «Круг», «Белые стены», переведены на многие языки мира.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Широкая популярность пришла к писательнице в 2002 году, когда она стала соведущей телевизионной программы «Школа злословия». В 2011 году вошла в рейтинг «Сто самых влиятельных женщин России», составленный радиостанцией «Эхо Москвы», информационными агентствами РИА Новости, «Интерфакс» и журналом «Огонёк».</a:t>
            </a:r>
          </a:p>
        </p:txBody>
      </p:sp>
      <p:pic>
        <p:nvPicPr>
          <p:cNvPr id="3080" name="Picture 13" descr="Не кысь (сборник) (Толстая Татьяна) скачать книгу бесплатно на сайте kniz.ru">
            <a:extLst>
              <a:ext uri="{FF2B5EF4-FFF2-40B4-BE49-F238E27FC236}">
                <a16:creationId xmlns:a16="http://schemas.microsoft.com/office/drawing/2014/main" id="{A23A2A1A-3149-4224-A484-48037FE98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5700">
            <a:off x="498475" y="5191125"/>
            <a:ext cx="946150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5" descr="Книга &quot;Река (сборник)&quot; автора Толстая Татьяна Никитична - Купить и скачать, читать онлайн">
            <a:extLst>
              <a:ext uri="{FF2B5EF4-FFF2-40B4-BE49-F238E27FC236}">
                <a16:creationId xmlns:a16="http://schemas.microsoft.com/office/drawing/2014/main" id="{C83D413C-2837-4306-9822-91F5C2FB7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2824">
            <a:off x="2598738" y="5311775"/>
            <a:ext cx="9969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Кысь &quot; СКАЧАТЬ ЭЛЕКТРОННЫЕ КНИГИ БЕСПЛАТНО">
            <a:extLst>
              <a:ext uri="{FF2B5EF4-FFF2-40B4-BE49-F238E27FC236}">
                <a16:creationId xmlns:a16="http://schemas.microsoft.com/office/drawing/2014/main" id="{99895F51-F752-43EF-BADB-CD6CC9B5F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689350"/>
            <a:ext cx="9747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2910AA3-3E10-42CE-B0AF-6A6519883FDA}"/>
              </a:ext>
            </a:extLst>
          </p:cNvPr>
          <p:cNvSpPr/>
          <p:nvPr/>
        </p:nvSpPr>
        <p:spPr>
          <a:xfrm>
            <a:off x="4284663" y="295275"/>
            <a:ext cx="3438525" cy="646113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Татьяна Толстая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98D46DD7-77CD-44E3-B7C7-407107ABC4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1672B8-5372-48E2-8D9F-D2810BA4AB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00" name="Picture 2" descr="G:\2014-2015\21 век,писатели\кр.jpg">
            <a:extLst>
              <a:ext uri="{FF2B5EF4-FFF2-40B4-BE49-F238E27FC236}">
                <a16:creationId xmlns:a16="http://schemas.microsoft.com/office/drawing/2014/main" id="{41354700-71DB-406F-A16A-E5F9B3E61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4763"/>
            <a:ext cx="9175751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Прямоугольник 3">
            <a:extLst>
              <a:ext uri="{FF2B5EF4-FFF2-40B4-BE49-F238E27FC236}">
                <a16:creationId xmlns:a16="http://schemas.microsoft.com/office/drawing/2014/main" id="{7A156251-16AE-4EB8-BED8-325B1B309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3600" y="144463"/>
            <a:ext cx="2978150" cy="6461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3600" b="1">
                <a:solidFill>
                  <a:srgbClr val="FF0000"/>
                </a:solidFill>
              </a:rPr>
              <a:t>Борис Акунин</a:t>
            </a:r>
          </a:p>
        </p:txBody>
      </p:sp>
      <p:pic>
        <p:nvPicPr>
          <p:cNvPr id="4102" name="Picture 5" descr="G:\2014-2015\21 век,писатели\i (2).jpg">
            <a:extLst>
              <a:ext uri="{FF2B5EF4-FFF2-40B4-BE49-F238E27FC236}">
                <a16:creationId xmlns:a16="http://schemas.microsoft.com/office/drawing/2014/main" id="{D8E8AD67-4554-4317-82B6-39A78042B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3" y="5105400"/>
            <a:ext cx="2411412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3" descr="C:\Documents and Settings\User\Рабочий стол\81409_1193_a83ac0f5-9976-4c89-bf5b-fb7a638ab49e_original.jpg">
            <a:extLst>
              <a:ext uri="{FF2B5EF4-FFF2-40B4-BE49-F238E27FC236}">
                <a16:creationId xmlns:a16="http://schemas.microsoft.com/office/drawing/2014/main" id="{A0F266CF-DCC6-4CCA-9906-083896404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539552" y="412372"/>
            <a:ext cx="2279675" cy="3122991"/>
          </a:xfrm>
          <a:prstGeom prst="rect">
            <a:avLst/>
          </a:prstGeom>
          <a:noFill/>
          <a:ln>
            <a:noFill/>
          </a:ln>
          <a:effectLst>
            <a:glow rad="508000">
              <a:schemeClr val="accent6">
                <a:satMod val="175000"/>
                <a:alpha val="40000"/>
              </a:schemeClr>
            </a:glow>
          </a:effectLst>
          <a:extLst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06E0BB9-D25F-479E-8196-2EF4B5F77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1096963"/>
            <a:ext cx="56896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b="1"/>
              <a:t>Настоящее имя Григорий Шалвович Чхартишвили, родился 20 мая 1956 года. Грузинский писатель, пишущий на русском языке, учёный-японист, литературовед, переводчик, общественный деятель. Также публиковался под литературными псевдонимами Анна Борисова и Анатолий Брусникин.</a:t>
            </a:r>
          </a:p>
        </p:txBody>
      </p:sp>
      <p:sp>
        <p:nvSpPr>
          <p:cNvPr id="4105" name="Прямоугольник 3">
            <a:extLst>
              <a:ext uri="{FF2B5EF4-FFF2-40B4-BE49-F238E27FC236}">
                <a16:creationId xmlns:a16="http://schemas.microsoft.com/office/drawing/2014/main" id="{9A84DB80-DD50-4427-904E-0130CCD29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4202113"/>
            <a:ext cx="8399462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b="1"/>
              <a:t>Помимо принёсших ему известность романов и повестей из серии «Новый детектив» («Приключения Эраста Фандорина»), Акунин создал серии «Провинциальный детектив» («Приключения сестры Пелагии»), «Приключения магистра», «Жанры» и был составителем серии «Лекарство от скуки». В 2000 году Акунин был номинирован на премию «Букер — Smirnoff» за роман «Коронация, или Последний из Романов», однако не попал в число финалистов. При этом в том же году был номинирован и стал лауреатом премии «Антибукер» с «Коронацией». В 2003 году роман «Азазель» попал в шорт-лист Британской Ассоциации писателей-криминалистов в разделе «Золотой кинжал».</a:t>
            </a:r>
          </a:p>
        </p:txBody>
      </p:sp>
      <p:pic>
        <p:nvPicPr>
          <p:cNvPr id="4106" name="Picture 12" descr="Аудиокнига акунин детская книга для девочек скачать без ограничений документ на eo4.ru.com">
            <a:extLst>
              <a:ext uri="{FF2B5EF4-FFF2-40B4-BE49-F238E27FC236}">
                <a16:creationId xmlns:a16="http://schemas.microsoft.com/office/drawing/2014/main" id="{736939E8-6222-41E5-8E1E-1D8E81E70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2866">
            <a:off x="3654425" y="2830513"/>
            <a:ext cx="873125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4" descr="Жанры - АКУНИН Б. Детская книга для мальчиков - Книжный интернет-магазин Букервиль">
            <a:extLst>
              <a:ext uri="{FF2B5EF4-FFF2-40B4-BE49-F238E27FC236}">
                <a16:creationId xmlns:a16="http://schemas.microsoft.com/office/drawing/2014/main" id="{D0CCE284-69F9-46F2-B86B-EF885574D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88" y="2779713"/>
            <a:ext cx="957262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6" descr="@дневники - Дневник Zais">
            <a:extLst>
              <a:ext uri="{FF2B5EF4-FFF2-40B4-BE49-F238E27FC236}">
                <a16:creationId xmlns:a16="http://schemas.microsoft.com/office/drawing/2014/main" id="{BAC500F7-D629-4E8B-82FD-0BC3552B6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6662" flipH="1">
            <a:off x="6675438" y="2813050"/>
            <a:ext cx="935037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651EB5-7829-4365-A87B-A7D5EDAA1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6800"/>
            <a:ext cx="87630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i="1">
                <a:solidFill>
                  <a:schemeClr val="accent1"/>
                </a:solidFill>
                <a:latin typeface="Century Schoolbook" panose="02040604050505020304" pitchFamily="18" charset="0"/>
              </a:rPr>
              <a:t>Какую литературу мы называем современной?</a:t>
            </a:r>
          </a:p>
          <a:p>
            <a:pPr eaLnBrk="1" hangingPunct="1"/>
            <a:br>
              <a:rPr lang="ru-RU" altLang="ru-RU" sz="2400" b="1">
                <a:solidFill>
                  <a:schemeClr val="accent1"/>
                </a:solidFill>
                <a:latin typeface="Century Schoolbook" panose="02040604050505020304" pitchFamily="18" charset="0"/>
              </a:rPr>
            </a:br>
            <a:r>
              <a:rPr lang="ru-RU" altLang="ru-RU" sz="2800">
                <a:solidFill>
                  <a:schemeClr val="accent1"/>
                </a:solidFill>
                <a:latin typeface="Century Schoolbook" panose="02040604050505020304" pitchFamily="18" charset="0"/>
              </a:rPr>
              <a:t>С 1985(87)г. русская литература впервые после 70-летнего перерыва получила возможность быть единым целым: с ней слились литература русского зарубежья всех трех волн русской эмиграции  - после гражданской войны 1918-1920г., после Второй мировой и брежневской поры.</a:t>
            </a:r>
            <a:endParaRPr lang="ru-RU" altLang="ru-RU" sz="2400">
              <a:solidFill>
                <a:schemeClr val="accent1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245B36A4-E32A-4939-9C10-C41A87EEC5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DF5417-CEF3-484C-A705-E955134E12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4" name="Picture 2" descr="G:\2014-2015\21 век,писатели\кр.jpg">
            <a:extLst>
              <a:ext uri="{FF2B5EF4-FFF2-40B4-BE49-F238E27FC236}">
                <a16:creationId xmlns:a16="http://schemas.microsoft.com/office/drawing/2014/main" id="{C8C2F19E-12A9-4BCA-B24D-F866A398E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17463"/>
            <a:ext cx="91773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Прямоугольник 3">
            <a:extLst>
              <a:ext uri="{FF2B5EF4-FFF2-40B4-BE49-F238E27FC236}">
                <a16:creationId xmlns:a16="http://schemas.microsoft.com/office/drawing/2014/main" id="{81CD8784-F7BD-4546-82AC-0AF67C42C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188913"/>
            <a:ext cx="3430587" cy="6461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3600" b="1">
                <a:solidFill>
                  <a:srgbClr val="FF0000"/>
                </a:solidFill>
              </a:rPr>
              <a:t>Виктор Пелевин</a:t>
            </a:r>
          </a:p>
        </p:txBody>
      </p:sp>
      <p:sp>
        <p:nvSpPr>
          <p:cNvPr id="5126" name="Прямоугольник 3">
            <a:extLst>
              <a:ext uri="{FF2B5EF4-FFF2-40B4-BE49-F238E27FC236}">
                <a16:creationId xmlns:a16="http://schemas.microsoft.com/office/drawing/2014/main" id="{6051797A-5567-421D-B015-C69C31285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7325" y="1147763"/>
            <a:ext cx="4572000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b="1"/>
              <a:t>Родился 22 ноября 1962года в Москве. Русский писатель, автор романов «Омон Ра», «Чапаев и Пустота», «Generation П» и «Empire V». Лауреат многочисленных литературных премий, среди которых «Малый Букер» (1993) и «Национальный бестселлер» (2004).</a:t>
            </a:r>
          </a:p>
        </p:txBody>
      </p:sp>
      <p:pic>
        <p:nvPicPr>
          <p:cNvPr id="5128" name="Picture 9" descr="BIBLIOLAB">
            <a:extLst>
              <a:ext uri="{FF2B5EF4-FFF2-40B4-BE49-F238E27FC236}">
                <a16:creationId xmlns:a16="http://schemas.microsoft.com/office/drawing/2014/main" id="{26C5CE25-08E8-4A29-A996-63B9C548B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251520" y="511805"/>
            <a:ext cx="2198688" cy="2852737"/>
          </a:xfrm>
          <a:prstGeom prst="rect">
            <a:avLst/>
          </a:prstGeom>
          <a:noFill/>
          <a:ln>
            <a:noFill/>
          </a:ln>
          <a:effectLst>
            <a:glow rad="508000">
              <a:schemeClr val="accent6">
                <a:satMod val="175000"/>
                <a:alpha val="40000"/>
              </a:schemeClr>
            </a:glow>
          </a:effectLst>
          <a:extLst/>
        </p:spPr>
      </p:pic>
      <p:pic>
        <p:nvPicPr>
          <p:cNvPr id="2" name="Picture 13" descr="Виктор Пелевин &amp;quot;S.N.U.F.F&amp;quot; - Пересвет Sky Потемкин- я.ру">
            <a:extLst>
              <a:ext uri="{FF2B5EF4-FFF2-40B4-BE49-F238E27FC236}">
                <a16:creationId xmlns:a16="http://schemas.microsoft.com/office/drawing/2014/main" id="{4F3F192C-49AE-4953-9210-213826766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3" y="1876425"/>
            <a:ext cx="1144587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5" descr="Сборники прозы">
            <a:extLst>
              <a:ext uri="{FF2B5EF4-FFF2-40B4-BE49-F238E27FC236}">
                <a16:creationId xmlns:a16="http://schemas.microsoft.com/office/drawing/2014/main" id="{FC3684DE-296D-42E6-B374-3D5B12A49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73038"/>
            <a:ext cx="11430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7" descr="Подборки с книгой Empire &quot;V&quot;">
            <a:extLst>
              <a:ext uri="{FF2B5EF4-FFF2-40B4-BE49-F238E27FC236}">
                <a16:creationId xmlns:a16="http://schemas.microsoft.com/office/drawing/2014/main" id="{65C7E40F-2089-4412-A1BD-F1305E571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1484313"/>
            <a:ext cx="111442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5" descr="G:\2014-2015\21 век,писатели\i (2).jpg">
            <a:extLst>
              <a:ext uri="{FF2B5EF4-FFF2-40B4-BE49-F238E27FC236}">
                <a16:creationId xmlns:a16="http://schemas.microsoft.com/office/drawing/2014/main" id="{901EAB6D-108C-4D9D-816E-7D58A3935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5197475"/>
            <a:ext cx="226695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Прямоугольник 1">
            <a:extLst>
              <a:ext uri="{FF2B5EF4-FFF2-40B4-BE49-F238E27FC236}">
                <a16:creationId xmlns:a16="http://schemas.microsoft.com/office/drawing/2014/main" id="{588FDDC0-7786-4586-B1AC-84C84A66B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3644900"/>
            <a:ext cx="8926512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b="1"/>
              <a:t>Литературные критики, отмечают склонность Пелевина к постмодернизму, а также  влияние сатирической научной фантастики. Книги Пелевина переведены на основные языки мира, включая японский и китайский. По результатам опроса на сайте OpenSpace.ru в 2009 году Пелевин был признан самым влиятельным интеллектуалом России.</a:t>
            </a:r>
          </a:p>
          <a:p>
            <a:pPr algn="just" eaLnBrk="1" hangingPunct="1"/>
            <a:r>
              <a:rPr lang="ru-RU" altLang="ru-RU" b="1"/>
              <a:t>Как отмечали СМИ, Пелевин известен тем, что не входит в «литературную тусовку», практически не появляется на публике, очень редко дает интервью и предпочитает общение в Интернете. Всё это стало поводом для разных слухов: утверждалось, например, что писателя вообще не существует, а под именем «Пелевин» работает группа авторов или компьютер.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F43A5B6E-909F-4A59-A1CC-2CC7FD70A0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EAA4FE-D06A-4A44-976E-747C0FF540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4" name="Picture 2" descr="G:\2014-2015\21 век,писатели\кр.jpg">
            <a:extLst>
              <a:ext uri="{FF2B5EF4-FFF2-40B4-BE49-F238E27FC236}">
                <a16:creationId xmlns:a16="http://schemas.microsoft.com/office/drawing/2014/main" id="{BCA7D75D-BBED-4D92-AE4E-B6F92E452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66675"/>
            <a:ext cx="91773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Прямоугольник 3">
            <a:extLst>
              <a:ext uri="{FF2B5EF4-FFF2-40B4-BE49-F238E27FC236}">
                <a16:creationId xmlns:a16="http://schemas.microsoft.com/office/drawing/2014/main" id="{8077967E-3012-464F-B64A-673A4DE70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196850"/>
            <a:ext cx="3890963" cy="6477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FF0000"/>
                </a:solidFill>
              </a:rPr>
              <a:t>Людмила Улицкая</a:t>
            </a:r>
          </a:p>
        </p:txBody>
      </p:sp>
      <p:pic>
        <p:nvPicPr>
          <p:cNvPr id="10247" name="Picture 8" descr="Lyudmila Ulitskaya 2.jpg">
            <a:extLst>
              <a:ext uri="{FF2B5EF4-FFF2-40B4-BE49-F238E27FC236}">
                <a16:creationId xmlns:a16="http://schemas.microsoft.com/office/drawing/2014/main" id="{88D83687-A51F-421C-8818-3DBB7E210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23850" y="387350"/>
            <a:ext cx="2231926" cy="3347020"/>
          </a:xfrm>
          <a:prstGeom prst="rect">
            <a:avLst/>
          </a:prstGeom>
          <a:noFill/>
          <a:ln>
            <a:noFill/>
          </a:ln>
          <a:effectLst>
            <a:glow rad="508000">
              <a:schemeClr val="accent6">
                <a:satMod val="175000"/>
                <a:alpha val="40000"/>
              </a:schemeClr>
            </a:glow>
          </a:effectLst>
          <a:extLst/>
        </p:spPr>
      </p:pic>
      <p:pic>
        <p:nvPicPr>
          <p:cNvPr id="2" name="Picture 10" descr="Людмила Улицкая - Первые и последние Лариса Ротных, 2009, 128 kbps :: Megatorrents.org">
            <a:extLst>
              <a:ext uri="{FF2B5EF4-FFF2-40B4-BE49-F238E27FC236}">
                <a16:creationId xmlns:a16="http://schemas.microsoft.com/office/drawing/2014/main" id="{BEA8B6D0-CAC3-4A95-85B0-60CCBDC04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933825"/>
            <a:ext cx="109855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2" descr="Книга &quot;Зеленый шатер&quot; - Людмила Улицкая. Купить книгу, читать рецензии ISBN 978-5-17-081055-0 Лабиринт">
            <a:extLst>
              <a:ext uri="{FF2B5EF4-FFF2-40B4-BE49-F238E27FC236}">
                <a16:creationId xmlns:a16="http://schemas.microsoft.com/office/drawing/2014/main" id="{E8689232-347F-4C57-9FA0-2B7A08511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5216525"/>
            <a:ext cx="107473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4" descr="Сонечка, Людмила Улицкая">
            <a:extLst>
              <a:ext uri="{FF2B5EF4-FFF2-40B4-BE49-F238E27FC236}">
                <a16:creationId xmlns:a16="http://schemas.microsoft.com/office/drawing/2014/main" id="{C56F69B1-6BDA-45E6-9CCA-AC1971C1D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084763"/>
            <a:ext cx="1182688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1">
            <a:extLst>
              <a:ext uri="{FF2B5EF4-FFF2-40B4-BE49-F238E27FC236}">
                <a16:creationId xmlns:a16="http://schemas.microsoft.com/office/drawing/2014/main" id="{E75AF930-E9CD-41BC-BD37-FE6E1CE8A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5233988"/>
            <a:ext cx="2268537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Прямоугольник 1">
            <a:extLst>
              <a:ext uri="{FF2B5EF4-FFF2-40B4-BE49-F238E27FC236}">
                <a16:creationId xmlns:a16="http://schemas.microsoft.com/office/drawing/2014/main" id="{E2D3CBDB-C62E-4D14-B388-302C915AC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2950" y="1019175"/>
            <a:ext cx="568166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b="1"/>
              <a:t>    Российская писательница. Родилась 2 1. 02.1943 года в Башкирии, где находилась в эвакуации ее семья. После войны Улицкие вернулись в Москву, где Людмила закончила школу, а потом и биофак МГУ. </a:t>
            </a:r>
          </a:p>
          <a:p>
            <a:pPr algn="just" eaLnBrk="1" hangingPunct="1"/>
            <a:r>
              <a:rPr lang="ru-RU" altLang="ru-RU" b="1"/>
              <a:t>Первая женщина — лауреат премии Русский Букер (2001). Лауреат премии Большая книга (2007). </a:t>
            </a:r>
          </a:p>
          <a:p>
            <a:pPr algn="just" eaLnBrk="1" hangingPunct="1"/>
            <a:r>
              <a:rPr lang="ru-RU" altLang="ru-RU" b="1"/>
              <a:t>Произведения Людмилы Евгеньевны переводились на двадцать пять языков. </a:t>
            </a:r>
          </a:p>
          <a:p>
            <a:pPr algn="just" eaLnBrk="1" hangingPunct="1"/>
            <a:r>
              <a:rPr lang="ru-RU" altLang="ru-RU" b="1"/>
              <a:t>    Литературоведы называют ее прозу «прозой нюансов», отмечая, что «тончайшие проявления человеческой природы и детали быта выписаны у нее с особой тщательностью. Ее повести и рассказы проникнуты совершенно особым мироощущением, которое, тем не менее, оказывается близким очень многим». Сама же Улицкая так характеризует свое творчество: «Я отношусь к породе писателей, которые главным образом отталкиваются от жизни…»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DB462240-A231-4A62-B6B9-DEDB3D91F6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9EB7D9-0F6E-4451-91A2-4F0D5193C0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68" name="Picture 2" descr="G:\2014-2015\21 век,писатели\кр.jpg">
            <a:extLst>
              <a:ext uri="{FF2B5EF4-FFF2-40B4-BE49-F238E27FC236}">
                <a16:creationId xmlns:a16="http://schemas.microsoft.com/office/drawing/2014/main" id="{EE2BD52D-0FC2-48CD-BFD0-CC56F8627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-17463"/>
            <a:ext cx="91773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Прямоугольник 3">
            <a:extLst>
              <a:ext uri="{FF2B5EF4-FFF2-40B4-BE49-F238E27FC236}">
                <a16:creationId xmlns:a16="http://schemas.microsoft.com/office/drawing/2014/main" id="{24269D47-0E50-4B8F-B8D2-60BF377D3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60350"/>
            <a:ext cx="5087937" cy="6461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FF0000"/>
                </a:solidFill>
              </a:rPr>
              <a:t>Людмила Петрушевская</a:t>
            </a:r>
          </a:p>
        </p:txBody>
      </p:sp>
      <p:pic>
        <p:nvPicPr>
          <p:cNvPr id="11270" name="Picture 8" descr="Петрушевская Людмила Стефановна">
            <a:extLst>
              <a:ext uri="{FF2B5EF4-FFF2-40B4-BE49-F238E27FC236}">
                <a16:creationId xmlns:a16="http://schemas.microsoft.com/office/drawing/2014/main" id="{DE8CFF36-801A-4306-BC08-A032404E3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922588"/>
            <a:ext cx="1174750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0" descr="Котенок Господа Бога - Людмила Петрушевская">
            <a:extLst>
              <a:ext uri="{FF2B5EF4-FFF2-40B4-BE49-F238E27FC236}">
                <a16:creationId xmlns:a16="http://schemas.microsoft.com/office/drawing/2014/main" id="{020C641F-7171-4D9D-BC64-B58256F42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2871788"/>
            <a:ext cx="11398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2" descr="Рекомендации пользователей. Интернет-магазин Лабиринт.">
            <a:extLst>
              <a:ext uri="{FF2B5EF4-FFF2-40B4-BE49-F238E27FC236}">
                <a16:creationId xmlns:a16="http://schemas.microsoft.com/office/drawing/2014/main" id="{D62F6A81-0F32-4F63-A991-F9437EB4E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3787775"/>
            <a:ext cx="1135062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8" descr="Людмила Петрушевская">
            <a:extLst>
              <a:ext uri="{FF2B5EF4-FFF2-40B4-BE49-F238E27FC236}">
                <a16:creationId xmlns:a16="http://schemas.microsoft.com/office/drawing/2014/main" id="{7CDCEE29-47A5-4070-B063-433459582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379412" y="587374"/>
            <a:ext cx="2101849" cy="3147519"/>
          </a:xfrm>
          <a:prstGeom prst="rect">
            <a:avLst/>
          </a:prstGeom>
          <a:noFill/>
          <a:ln>
            <a:noFill/>
          </a:ln>
          <a:effectLst>
            <a:glow rad="508000">
              <a:schemeClr val="accent6">
                <a:satMod val="175000"/>
                <a:alpha val="40000"/>
              </a:schemeClr>
            </a:glow>
          </a:effectLst>
          <a:extLst/>
        </p:spPr>
      </p:pic>
      <p:sp>
        <p:nvSpPr>
          <p:cNvPr id="11274" name="Прямоугольник 3">
            <a:extLst>
              <a:ext uri="{FF2B5EF4-FFF2-40B4-BE49-F238E27FC236}">
                <a16:creationId xmlns:a16="http://schemas.microsoft.com/office/drawing/2014/main" id="{E560DC56-2A5C-4B90-B0E1-E7EAC0E5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1146175"/>
            <a:ext cx="5856287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b="1"/>
              <a:t>Людмила Стефановна Петрушевская — российский прозаик, драматург. Родилась 26 мая 1938 в Москве в семье служащего. Прожила тяжелое военное полуголодное детство, скиталась по родственникам, жила в детском доме под Уфой. После войны вернулась в Москву, окончила факультет журналистики Московского университета. </a:t>
            </a:r>
          </a:p>
        </p:txBody>
      </p:sp>
      <p:pic>
        <p:nvPicPr>
          <p:cNvPr id="11275" name="Picture 12">
            <a:extLst>
              <a:ext uri="{FF2B5EF4-FFF2-40B4-BE49-F238E27FC236}">
                <a16:creationId xmlns:a16="http://schemas.microsoft.com/office/drawing/2014/main" id="{0EB0A42A-BC58-4F90-B3E5-2402F6D0C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5181600"/>
            <a:ext cx="2268538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Прямоугольник 1">
            <a:extLst>
              <a:ext uri="{FF2B5EF4-FFF2-40B4-BE49-F238E27FC236}">
                <a16:creationId xmlns:a16="http://schemas.microsoft.com/office/drawing/2014/main" id="{C40F7D79-CD78-4B4A-AB67-84C227AED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88" y="3848100"/>
            <a:ext cx="59309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b="1">
                <a:solidFill>
                  <a:srgbClr val="000000"/>
                </a:solidFill>
              </a:rPr>
              <a:t>Её произведения представляют собой своеобразную энциклопедию женской жизни от юности до старости.Пишет сказки как для взрослых, так и для детей.Первый сборник прозы Людмилы Петрушевской, "Бессмертная любовь", был опубликован в 1987 году. В 1991 году Петрушевская была удостоена немецкой премии им. Пушкина (Гамбург). Писательница была номинирована на первую Букеровскую премию (шорт-лист). В настоящее время Людмила Петрушевская живет в Москве.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B4AB411E-B586-42E2-ACB4-96DB693DD1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A8C9A56-BD31-4E55-95CF-A30EA2D787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292" name="Picture 2" descr="G:\2014-2015\21 век,писатели\кр.jpg">
            <a:extLst>
              <a:ext uri="{FF2B5EF4-FFF2-40B4-BE49-F238E27FC236}">
                <a16:creationId xmlns:a16="http://schemas.microsoft.com/office/drawing/2014/main" id="{EF03C74A-04EB-424A-B2AE-A837350A7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42863"/>
            <a:ext cx="91773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Прямоугольник 1">
            <a:extLst>
              <a:ext uri="{FF2B5EF4-FFF2-40B4-BE49-F238E27FC236}">
                <a16:creationId xmlns:a16="http://schemas.microsoft.com/office/drawing/2014/main" id="{B0BBFD7E-ABA2-4103-A9E6-659D3BA4C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914400"/>
            <a:ext cx="6264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b="1"/>
              <a:t>Русский писатель, автор и ведущий программы «Апокриф» на телеканале «Культура». Родился 19 сентября 1947 года в семье советского дипломата Владимира Ивановича Ерофеева.</a:t>
            </a:r>
          </a:p>
        </p:txBody>
      </p:sp>
      <p:sp>
        <p:nvSpPr>
          <p:cNvPr id="12294" name="Прямоугольник 3">
            <a:extLst>
              <a:ext uri="{FF2B5EF4-FFF2-40B4-BE49-F238E27FC236}">
                <a16:creationId xmlns:a16="http://schemas.microsoft.com/office/drawing/2014/main" id="{D142C0AC-5BC0-4ABC-94AA-2206C8143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6675" y="2225675"/>
            <a:ext cx="6246813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b="1"/>
              <a:t>Самый знаменитый роман Виктора Ерофеева - «Русская красавица». Рассказ Ерофеева «Жизнь с идиотом» лег в основу оперы композитора Альфреда Шнитке. Широкую известность получили книги: «Мужчины»(1997), «Русские цветы зла» (1999), «Хороший Сталин»(2004). Книга «Хороший Сталин» переведена на 20 языков, а также печаталась в главной газете Германии каждый день в течение сорока дней. Экранизировать книгу собирается Голливуд.</a:t>
            </a:r>
          </a:p>
        </p:txBody>
      </p:sp>
      <p:pic>
        <p:nvPicPr>
          <p:cNvPr id="12296" name="Picture 8" descr="Виктор Ерофеев">
            <a:extLst>
              <a:ext uri="{FF2B5EF4-FFF2-40B4-BE49-F238E27FC236}">
                <a16:creationId xmlns:a16="http://schemas.microsoft.com/office/drawing/2014/main" id="{AEEAB0B2-62AB-4D4E-86E3-8F4C93E90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47662" y="390525"/>
            <a:ext cx="2064097" cy="2734929"/>
          </a:xfrm>
          <a:prstGeom prst="rect">
            <a:avLst/>
          </a:prstGeom>
          <a:noFill/>
          <a:ln>
            <a:noFill/>
          </a:ln>
          <a:effectLst>
            <a:glow rad="508000">
              <a:schemeClr val="accent6">
                <a:satMod val="175000"/>
                <a:alpha val="40000"/>
              </a:schemeClr>
            </a:glow>
          </a:effectLst>
          <a:extLst/>
        </p:spPr>
      </p:pic>
      <p:pic>
        <p:nvPicPr>
          <p:cNvPr id="2" name="Picture 10" descr="Культура Вести Сегодня">
            <a:extLst>
              <a:ext uri="{FF2B5EF4-FFF2-40B4-BE49-F238E27FC236}">
                <a16:creationId xmlns:a16="http://schemas.microsoft.com/office/drawing/2014/main" id="{7BCD0977-BB80-417B-BCB0-8150A6D83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3916">
            <a:off x="341313" y="5003800"/>
            <a:ext cx="108585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2" descr="Русская красавица Скачать книгу">
            <a:extLst>
              <a:ext uri="{FF2B5EF4-FFF2-40B4-BE49-F238E27FC236}">
                <a16:creationId xmlns:a16="http://schemas.microsoft.com/office/drawing/2014/main" id="{7902E26C-37D0-4C93-BBCC-E8049E6A8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3381375"/>
            <a:ext cx="1095375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4" descr="&quot;Мужчины&quot; Виктор Ерофеев: рецензии и отзывы на книгу ISBN 97…">
            <a:extLst>
              <a:ext uri="{FF2B5EF4-FFF2-40B4-BE49-F238E27FC236}">
                <a16:creationId xmlns:a16="http://schemas.microsoft.com/office/drawing/2014/main" id="{0E49CEC4-F61D-4F13-AD64-C52F9D4C5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7850">
            <a:off x="2073275" y="4879975"/>
            <a:ext cx="1066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Прямоугольник 1">
            <a:extLst>
              <a:ext uri="{FF2B5EF4-FFF2-40B4-BE49-F238E27FC236}">
                <a16:creationId xmlns:a16="http://schemas.microsoft.com/office/drawing/2014/main" id="{C87992B0-CD0E-4130-9648-9434BF517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6388" y="261938"/>
            <a:ext cx="3427412" cy="6461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FF0000"/>
                </a:solidFill>
              </a:rPr>
              <a:t>Виктор Ерофеев</a:t>
            </a:r>
          </a:p>
        </p:txBody>
      </p:sp>
      <p:pic>
        <p:nvPicPr>
          <p:cNvPr id="12300" name="Picture 5" descr="G:\2014-2015\21 век,писатели\i (2).jpg">
            <a:extLst>
              <a:ext uri="{FF2B5EF4-FFF2-40B4-BE49-F238E27FC236}">
                <a16:creationId xmlns:a16="http://schemas.microsoft.com/office/drawing/2014/main" id="{6D898B40-9053-4866-BDA4-13669424D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5224463"/>
            <a:ext cx="226695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Прямоугольник 3">
            <a:extLst>
              <a:ext uri="{FF2B5EF4-FFF2-40B4-BE49-F238E27FC236}">
                <a16:creationId xmlns:a16="http://schemas.microsoft.com/office/drawing/2014/main" id="{BF66887F-336A-4C85-9B8E-1622CC3D5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2013" y="4811713"/>
            <a:ext cx="340201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b="1"/>
              <a:t>Виктор Ерофеев — член Русского ПЕН-центра. Лауреат премии имени В. В. Набокова (1992), кавалер французского Ордена литературы и искусства (2006).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CAE69866-0012-429E-8FA1-FA725AA101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44EC191-DC2D-4849-BC7B-916D43E60B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16" name="Picture 2" descr="G:\2014-2015\21 век,писатели\кр.jpg">
            <a:extLst>
              <a:ext uri="{FF2B5EF4-FFF2-40B4-BE49-F238E27FC236}">
                <a16:creationId xmlns:a16="http://schemas.microsoft.com/office/drawing/2014/main" id="{77FF8BE6-B23C-4E42-BC65-869AB2D56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-26988"/>
            <a:ext cx="91773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Прямоугольник 3">
            <a:extLst>
              <a:ext uri="{FF2B5EF4-FFF2-40B4-BE49-F238E27FC236}">
                <a16:creationId xmlns:a16="http://schemas.microsoft.com/office/drawing/2014/main" id="{D75B18E2-E8E0-4EA8-9AA1-3E4D1D936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180975"/>
            <a:ext cx="4100512" cy="6461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FF0000"/>
                </a:solidFill>
              </a:rPr>
              <a:t>Владимир Сорокин</a:t>
            </a:r>
          </a:p>
        </p:txBody>
      </p:sp>
      <p:pic>
        <p:nvPicPr>
          <p:cNvPr id="13318" name="Picture 10" descr="Первый субботник - купить, цена, описание - Владимир Сорокин Киев, Украина AudioBooks.ua">
            <a:extLst>
              <a:ext uri="{FF2B5EF4-FFF2-40B4-BE49-F238E27FC236}">
                <a16:creationId xmlns:a16="http://schemas.microsoft.com/office/drawing/2014/main" id="{DA57AC59-4994-414A-A356-50C0ECD12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530850"/>
            <a:ext cx="760412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2" descr="Владимир Сорокин :: Роман :: скачать книгу в rtf, fb2, iSilo, Rocket eBook :: Библиотека OCR Альдебаран">
            <a:extLst>
              <a:ext uri="{FF2B5EF4-FFF2-40B4-BE49-F238E27FC236}">
                <a16:creationId xmlns:a16="http://schemas.microsoft.com/office/drawing/2014/main" id="{E40CF0A2-368B-46DE-95A3-D6DFD88E4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5286375"/>
            <a:ext cx="941388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8" descr="Пир Изд. 3-е - 384 с. ISBN 5-93321-018-8 91.01.23 028">
            <a:extLst>
              <a:ext uri="{FF2B5EF4-FFF2-40B4-BE49-F238E27FC236}">
                <a16:creationId xmlns:a16="http://schemas.microsoft.com/office/drawing/2014/main" id="{E82FECD4-FE6E-4C2C-999E-ED2571893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941888"/>
            <a:ext cx="1004887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22" descr="Першанин Владимир - Собрание сочинений (16 книг) Скачать книгу">
            <a:extLst>
              <a:ext uri="{FF2B5EF4-FFF2-40B4-BE49-F238E27FC236}">
                <a16:creationId xmlns:a16="http://schemas.microsoft.com/office/drawing/2014/main" id="{B585F63E-F514-4220-BE83-480F2C0C7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314325" y="376238"/>
            <a:ext cx="2438400" cy="2620962"/>
          </a:xfrm>
          <a:prstGeom prst="rect">
            <a:avLst/>
          </a:prstGeom>
          <a:noFill/>
          <a:ln>
            <a:noFill/>
          </a:ln>
          <a:effectLst>
            <a:glow rad="508000">
              <a:schemeClr val="accent6">
                <a:satMod val="175000"/>
                <a:alpha val="40000"/>
              </a:schemeClr>
            </a:glow>
          </a:effectLst>
          <a:extLst/>
        </p:spPr>
      </p:pic>
      <p:sp>
        <p:nvSpPr>
          <p:cNvPr id="13322" name="Прямоугольник 3">
            <a:extLst>
              <a:ext uri="{FF2B5EF4-FFF2-40B4-BE49-F238E27FC236}">
                <a16:creationId xmlns:a16="http://schemas.microsoft.com/office/drawing/2014/main" id="{F24AB73B-F0AB-4937-A3BC-731E4B80C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8313" y="749300"/>
            <a:ext cx="590073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b="1"/>
              <a:t>        Родился 7 августа 1955 в подмосковном Быково.</a:t>
            </a:r>
          </a:p>
          <a:p>
            <a:pPr algn="just" eaLnBrk="1" hangingPunct="1"/>
            <a:r>
              <a:rPr lang="ru-RU" altLang="ru-RU" b="1"/>
              <a:t>Ведущий представитель концептуализма и соц-арта в прозаических жанрах. Дискуссии вокруг его произведений достигают накала высокой степени и имеют широкий общественный резонанс. В рассказах и романах используются разнообразные литературные стили.</a:t>
            </a:r>
          </a:p>
        </p:txBody>
      </p:sp>
      <p:sp>
        <p:nvSpPr>
          <p:cNvPr id="13323" name="Прямоугольник 4">
            <a:extLst>
              <a:ext uri="{FF2B5EF4-FFF2-40B4-BE49-F238E27FC236}">
                <a16:creationId xmlns:a16="http://schemas.microsoft.com/office/drawing/2014/main" id="{6B16702B-F812-4EBC-B34F-570F16691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" y="3190875"/>
            <a:ext cx="2894013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b="1"/>
              <a:t>     Книги Владимира Сорокина переведены на десятки языков, в том числе на английский, французский, немецкий, голландский, финский, шведский, итальянский, польский, японский и корейский языки. </a:t>
            </a:r>
          </a:p>
          <a:p>
            <a:pPr algn="just" eaLnBrk="1" hangingPunct="1"/>
            <a:r>
              <a:rPr lang="ru-RU" altLang="ru-RU" b="1"/>
              <a:t>Член Русского ПЕН-клуба. Живет в Москве. Женат, отец двух дочерей-близнецов.</a:t>
            </a:r>
          </a:p>
        </p:txBody>
      </p:sp>
      <p:sp>
        <p:nvSpPr>
          <p:cNvPr id="13324" name="Прямоугольник 5">
            <a:extLst>
              <a:ext uri="{FF2B5EF4-FFF2-40B4-BE49-F238E27FC236}">
                <a16:creationId xmlns:a16="http://schemas.microsoft.com/office/drawing/2014/main" id="{8EEC1511-7B6A-45CE-B595-88BFB38EE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838" y="2744788"/>
            <a:ext cx="5957887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b="1"/>
              <a:t>       В марте 1992 года Владимир Сорокин выходит к широкому читателю — в журнале «Искусство кино» напечатан роман «Очередь», издательством «Русслит» (Москва) публикуется сборник рассказов Владимира Сорокина, вошедший в шорт-лист Букеровской премии. Рукопись романа «Сердца четырёх» представлена на Букеровскую премию и попадает в шорт-лист.</a:t>
            </a:r>
          </a:p>
        </p:txBody>
      </p:sp>
      <p:pic>
        <p:nvPicPr>
          <p:cNvPr id="13325" name="Picture 5" descr="G:\2014-2015\21 век,писатели\i (2).jpg">
            <a:extLst>
              <a:ext uri="{FF2B5EF4-FFF2-40B4-BE49-F238E27FC236}">
                <a16:creationId xmlns:a16="http://schemas.microsoft.com/office/drawing/2014/main" id="{33E8382C-A88E-40AC-9BEA-E2D7216ED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5224463"/>
            <a:ext cx="226695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32FF2333-67F5-4E06-ABE3-158062A112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7291F-5CA0-4F38-B441-4D021C385B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4" name="Picture 2" descr="G:\2014-2015\21 век,писатели\кр.jpg">
            <a:extLst>
              <a:ext uri="{FF2B5EF4-FFF2-40B4-BE49-F238E27FC236}">
                <a16:creationId xmlns:a16="http://schemas.microsoft.com/office/drawing/2014/main" id="{4826A08E-9231-4124-ABF0-62BFE4455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-17463"/>
            <a:ext cx="91773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Прямоугольник 3">
            <a:extLst>
              <a:ext uri="{FF2B5EF4-FFF2-40B4-BE49-F238E27FC236}">
                <a16:creationId xmlns:a16="http://schemas.microsoft.com/office/drawing/2014/main" id="{0C206B64-B199-43A4-85B7-1CEAADE4E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3906838"/>
            <a:ext cx="48958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«Литература изъята из законов  тления. </a:t>
            </a:r>
          </a:p>
          <a:p>
            <a:pPr eaLnBrk="1" hangingPunct="1"/>
            <a:r>
              <a:rPr lang="ru-RU" altLang="ru-RU" sz="2000" b="1"/>
              <a:t>Она одна не признаёт смерти». </a:t>
            </a:r>
          </a:p>
          <a:p>
            <a:pPr eaLnBrk="1" hangingPunct="1"/>
            <a:r>
              <a:rPr lang="ru-RU" altLang="ru-RU" sz="2000" b="1"/>
              <a:t>                            М.  Е.Салтыков-Щедрин</a:t>
            </a:r>
          </a:p>
        </p:txBody>
      </p:sp>
      <p:sp>
        <p:nvSpPr>
          <p:cNvPr id="25606" name="Прямоугольник 4">
            <a:extLst>
              <a:ext uri="{FF2B5EF4-FFF2-40B4-BE49-F238E27FC236}">
                <a16:creationId xmlns:a16="http://schemas.microsoft.com/office/drawing/2014/main" id="{F0E8A45F-F5AF-4489-A4FB-4641A7D17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461963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«Какой ужасный умственный яд современная литература». </a:t>
            </a:r>
          </a:p>
          <a:p>
            <a:pPr eaLnBrk="1" hangingPunct="1"/>
            <a:r>
              <a:rPr lang="ru-RU" altLang="ru-RU" sz="2000" b="1"/>
              <a:t>                Лев Николаевич Толстой</a:t>
            </a:r>
          </a:p>
        </p:txBody>
      </p:sp>
      <p:sp>
        <p:nvSpPr>
          <p:cNvPr id="25607" name="Прямоугольник 5">
            <a:extLst>
              <a:ext uri="{FF2B5EF4-FFF2-40B4-BE49-F238E27FC236}">
                <a16:creationId xmlns:a16="http://schemas.microsoft.com/office/drawing/2014/main" id="{11616C68-F579-4E66-B94B-0329944AE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5773738"/>
            <a:ext cx="6840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«В литературе — как в любви: нас удивляет чужой выбор».</a:t>
            </a:r>
          </a:p>
          <a:p>
            <a:pPr eaLnBrk="1" hangingPunct="1"/>
            <a:r>
              <a:rPr lang="ru-RU" altLang="ru-RU" sz="2000" b="1"/>
              <a:t>                                                                                        Андре Моруа</a:t>
            </a:r>
          </a:p>
        </p:txBody>
      </p:sp>
      <p:sp>
        <p:nvSpPr>
          <p:cNvPr id="25608" name="Прямоугольник 6">
            <a:extLst>
              <a:ext uri="{FF2B5EF4-FFF2-40B4-BE49-F238E27FC236}">
                <a16:creationId xmlns:a16="http://schemas.microsoft.com/office/drawing/2014/main" id="{4107BA5A-4957-425D-95FB-75A1D960C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" y="2398713"/>
            <a:ext cx="54451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«Проза занимает место в литературе только   благодаря содержащейся в ней поэзии».    </a:t>
            </a:r>
          </a:p>
          <a:p>
            <a:pPr eaLnBrk="1" hangingPunct="1"/>
            <a:r>
              <a:rPr lang="ru-RU" altLang="ru-RU" sz="2000" b="1"/>
              <a:t>                                                Рюноскэ Акутагава</a:t>
            </a:r>
          </a:p>
          <a:p>
            <a:pPr eaLnBrk="1" hangingPunct="1"/>
            <a:r>
              <a:rPr lang="ru-RU" altLang="ru-RU" b="1"/>
              <a:t>                 </a:t>
            </a:r>
          </a:p>
        </p:txBody>
      </p:sp>
      <p:pic>
        <p:nvPicPr>
          <p:cNvPr id="25609" name="Picture 8" descr="Блог пользователя Все Литературный альманах &quot;АвторЪ&quot;">
            <a:extLst>
              <a:ext uri="{FF2B5EF4-FFF2-40B4-BE49-F238E27FC236}">
                <a16:creationId xmlns:a16="http://schemas.microsoft.com/office/drawing/2014/main" id="{10691DD5-CB52-4428-8768-76A96FF4B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603375"/>
            <a:ext cx="2011362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Ученые советуют - читайте больше книг - 14 Марта 2012 - Литературный портал БЛИК">
            <a:extLst>
              <a:ext uri="{FF2B5EF4-FFF2-40B4-BE49-F238E27FC236}">
                <a16:creationId xmlns:a16="http://schemas.microsoft.com/office/drawing/2014/main" id="{D33D5A38-B8E2-4DFF-A68A-0C421338D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428625"/>
            <a:ext cx="268605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4" descr="Сказка в век компьютера Книгопечатная продукция 104 руб. Что знают о - 8 Декабря 2013 - Blog - Justquest">
            <a:extLst>
              <a:ext uri="{FF2B5EF4-FFF2-40B4-BE49-F238E27FC236}">
                <a16:creationId xmlns:a16="http://schemas.microsoft.com/office/drawing/2014/main" id="{1E266492-CDFE-4EEC-9DB5-857041BE1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690938"/>
            <a:ext cx="2374900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F5CDA9-A8DF-4D69-A30F-03FCBDE6D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6002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Стрелка вниз 2">
            <a:extLst>
              <a:ext uri="{FF2B5EF4-FFF2-40B4-BE49-F238E27FC236}">
                <a16:creationId xmlns:a16="http://schemas.microsoft.com/office/drawing/2014/main" id="{2DA99AF7-8810-487A-81FD-AD0739CC1DF0}"/>
              </a:ext>
            </a:extLst>
          </p:cNvPr>
          <p:cNvSpPr/>
          <p:nvPr/>
        </p:nvSpPr>
        <p:spPr>
          <a:xfrm>
            <a:off x="4267200" y="1981200"/>
            <a:ext cx="561975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трелка вниз 3">
            <a:extLst>
              <a:ext uri="{FF2B5EF4-FFF2-40B4-BE49-F238E27FC236}">
                <a16:creationId xmlns:a16="http://schemas.microsoft.com/office/drawing/2014/main" id="{8A6871CB-6B35-4981-A9B6-04A2B5E76CFE}"/>
              </a:ext>
            </a:extLst>
          </p:cNvPr>
          <p:cNvSpPr/>
          <p:nvPr/>
        </p:nvSpPr>
        <p:spPr>
          <a:xfrm>
            <a:off x="4267200" y="990600"/>
            <a:ext cx="561975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низ 4">
            <a:extLst>
              <a:ext uri="{FF2B5EF4-FFF2-40B4-BE49-F238E27FC236}">
                <a16:creationId xmlns:a16="http://schemas.microsoft.com/office/drawing/2014/main" id="{004B6257-A22A-4413-A783-9A4ADF7C90EF}"/>
              </a:ext>
            </a:extLst>
          </p:cNvPr>
          <p:cNvSpPr/>
          <p:nvPr/>
        </p:nvSpPr>
        <p:spPr>
          <a:xfrm>
            <a:off x="4267200" y="4876800"/>
            <a:ext cx="561975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8" name="Прямоугольник 5">
            <a:extLst>
              <a:ext uri="{FF2B5EF4-FFF2-40B4-BE49-F238E27FC236}">
                <a16:creationId xmlns:a16="http://schemas.microsoft.com/office/drawing/2014/main" id="{DD6810D5-1A3D-44E8-85BE-F23F30984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81000"/>
            <a:ext cx="8991600" cy="598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100">
                <a:solidFill>
                  <a:schemeClr val="tx2"/>
                </a:solidFill>
                <a:latin typeface="Century Schoolbook" panose="02040604050505020304" pitchFamily="18" charset="0"/>
              </a:rPr>
              <a:t>Новая литература – новая философия жизни</a:t>
            </a:r>
          </a:p>
          <a:p>
            <a:pPr algn="ctr" eaLnBrk="1" hangingPunct="1"/>
            <a:br>
              <a:rPr lang="ru-RU" altLang="ru-RU" sz="3200">
                <a:solidFill>
                  <a:schemeClr val="tx2"/>
                </a:solidFill>
                <a:latin typeface="Century Schoolbook" panose="02040604050505020304" pitchFamily="18" charset="0"/>
              </a:rPr>
            </a:br>
            <a:r>
              <a:rPr lang="ru-RU" altLang="ru-RU" sz="3200">
                <a:solidFill>
                  <a:schemeClr val="tx2"/>
                </a:solidFill>
                <a:latin typeface="Century Schoolbook" panose="02040604050505020304" pitchFamily="18" charset="0"/>
              </a:rPr>
              <a:t>«Для чего я живу на земле?»</a:t>
            </a:r>
            <a:br>
              <a:rPr lang="ru-RU" altLang="ru-RU" sz="3200">
                <a:solidFill>
                  <a:schemeClr val="tx2"/>
                </a:solidFill>
                <a:latin typeface="Century Schoolbook" panose="02040604050505020304" pitchFamily="18" charset="0"/>
              </a:rPr>
            </a:br>
            <a:br>
              <a:rPr lang="ru-RU" altLang="ru-RU" sz="3200">
                <a:solidFill>
                  <a:schemeClr val="tx2"/>
                </a:solidFill>
                <a:latin typeface="Century Schoolbook" panose="02040604050505020304" pitchFamily="18" charset="0"/>
              </a:rPr>
            </a:br>
            <a:r>
              <a:rPr lang="ru-RU" altLang="ru-RU" sz="3200">
                <a:solidFill>
                  <a:schemeClr val="tx2"/>
                </a:solidFill>
                <a:latin typeface="Century Schoolbook" panose="02040604050505020304" pitchFamily="18" charset="0"/>
              </a:rPr>
              <a:t>Расслоение читательского спроса и писательского предложения</a:t>
            </a:r>
          </a:p>
          <a:p>
            <a:pPr algn="ctr" eaLnBrk="1" hangingPunct="1"/>
            <a:br>
              <a:rPr lang="ru-RU" altLang="ru-RU" sz="3200">
                <a:solidFill>
                  <a:schemeClr val="tx2"/>
                </a:solidFill>
                <a:latin typeface="Century Schoolbook" panose="02040604050505020304" pitchFamily="18" charset="0"/>
              </a:rPr>
            </a:br>
            <a:r>
              <a:rPr lang="ru-RU" altLang="ru-RU" sz="3200">
                <a:solidFill>
                  <a:schemeClr val="tx2"/>
                </a:solidFill>
                <a:latin typeface="Century Schoolbook" panose="02040604050505020304" pitchFamily="18" charset="0"/>
              </a:rPr>
              <a:t>Возникли эстетические и рыночные критерии</a:t>
            </a:r>
          </a:p>
          <a:p>
            <a:pPr algn="ctr" eaLnBrk="1" hangingPunct="1"/>
            <a:br>
              <a:rPr lang="ru-RU" altLang="ru-RU" sz="3200">
                <a:solidFill>
                  <a:schemeClr val="tx2"/>
                </a:solidFill>
                <a:latin typeface="Century Schoolbook" panose="02040604050505020304" pitchFamily="18" charset="0"/>
              </a:rPr>
            </a:br>
            <a:r>
              <a:rPr lang="ru-RU" altLang="ru-RU" sz="3200">
                <a:solidFill>
                  <a:schemeClr val="tx2"/>
                </a:solidFill>
                <a:latin typeface="Century Schoolbook" panose="02040604050505020304" pitchFamily="18" charset="0"/>
              </a:rPr>
              <a:t>Повышенный интерес к форме произведения, стилевым проблемам</a:t>
            </a:r>
          </a:p>
        </p:txBody>
      </p:sp>
      <p:sp>
        <p:nvSpPr>
          <p:cNvPr id="7" name="Стрелка вниз 6">
            <a:extLst>
              <a:ext uri="{FF2B5EF4-FFF2-40B4-BE49-F238E27FC236}">
                <a16:creationId xmlns:a16="http://schemas.microsoft.com/office/drawing/2014/main" id="{DAF59BE3-A89A-47C0-B336-40C7036A40FA}"/>
              </a:ext>
            </a:extLst>
          </p:cNvPr>
          <p:cNvSpPr/>
          <p:nvPr/>
        </p:nvSpPr>
        <p:spPr>
          <a:xfrm>
            <a:off x="4267200" y="3429000"/>
            <a:ext cx="561975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0" y="142875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Latha" pitchFamily="2"/>
                <a:cs typeface="Latha" pitchFamily="2"/>
              </a:rPr>
              <a:t>Черты современной литературы</a:t>
            </a:r>
            <a:endParaRPr lang="en-US" sz="36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ea typeface="Latha" pitchFamily="2"/>
              <a:cs typeface="Latha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5" y="1000125"/>
            <a:ext cx="8715375" cy="4893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ru-RU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Абсолютная свобода – писатель творит в бесцензурном пространстве.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Жанровые трансформации, стирается грань между художественной литературой и </a:t>
            </a:r>
            <a:r>
              <a:rPr lang="ru-RU" sz="24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документалистикой</a:t>
            </a:r>
            <a:r>
              <a:rPr lang="ru-RU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Популярен жанр рассказа, романа, документальные хроники.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Диалог культур (связь с зарубежной литературой).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Поиск нового героя (скептик, склонен к рефлексии, беззащитен).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4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Интертекстуальность</a:t>
            </a:r>
            <a:r>
              <a:rPr lang="ru-RU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соотнесенность одного текста с другим).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ru-RU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Связь с русской классикой, трансформация классической литературы. </a:t>
            </a: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0" y="0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Latha" pitchFamily="2"/>
                <a:cs typeface="Latha" pitchFamily="2"/>
              </a:rPr>
              <a:t>Четыре «поколения» современных писателей</a:t>
            </a:r>
            <a:endParaRPr lang="en-US" sz="36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ea typeface="Latha" pitchFamily="2"/>
              <a:cs typeface="Latha" pitchFamily="2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571500"/>
            <a:ext cx="9144000" cy="571500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28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Писатели-шестидесятники  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071563"/>
            <a:ext cx="235743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1143000"/>
            <a:ext cx="171450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63" y="2214563"/>
            <a:ext cx="1643062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8"/>
          <p:cNvPicPr>
            <a:picLocks noChangeAspect="1" noChangeArrowheads="1"/>
          </p:cNvPicPr>
          <p:nvPr/>
        </p:nvPicPr>
        <p:blipFill>
          <a:blip r:embed="rId6" cstate="print"/>
          <a:srcRect l="11562" r="1250" b="3751"/>
          <a:stretch>
            <a:fillRect/>
          </a:stretch>
        </p:blipFill>
        <p:spPr bwMode="auto">
          <a:xfrm>
            <a:off x="2786063" y="1071563"/>
            <a:ext cx="24161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14313" y="5000625"/>
            <a:ext cx="87153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«Характерными чертами этого поколения  служат известная угрюмость, созерцательность, нежели активное действие. Их ритм – </a:t>
            </a:r>
            <a:r>
              <a:rPr lang="en-US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moderato</a:t>
            </a:r>
            <a:r>
              <a:rPr lang="ru-RU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их мысль – рефлексия, их дух – ирония, их крик – но они не кричат…» (М. Ремизов)</a:t>
            </a:r>
          </a:p>
        </p:txBody>
      </p:sp>
      <p:pic>
        <p:nvPicPr>
          <p:cNvPr id="5129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" y="3214688"/>
            <a:ext cx="2547937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TextBox 14"/>
          <p:cNvSpPr txBox="1">
            <a:spLocks noChangeArrowheads="1"/>
          </p:cNvSpPr>
          <p:nvPr/>
        </p:nvSpPr>
        <p:spPr bwMode="auto">
          <a:xfrm>
            <a:off x="142875" y="2643188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Виктор Астафьев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2938" y="4572000"/>
            <a:ext cx="2286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Фазиль Искандер</a:t>
            </a:r>
          </a:p>
        </p:txBody>
      </p:sp>
      <p:sp>
        <p:nvSpPr>
          <p:cNvPr id="5132" name="TextBox 16"/>
          <p:cNvSpPr txBox="1">
            <a:spLocks noChangeArrowheads="1"/>
          </p:cNvSpPr>
          <p:nvPr/>
        </p:nvSpPr>
        <p:spPr bwMode="auto">
          <a:xfrm>
            <a:off x="2786063" y="2643188"/>
            <a:ext cx="2571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Владимир Войнович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00688" y="1214438"/>
            <a:ext cx="2286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Валентин Распутин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72313" y="2286000"/>
            <a:ext cx="2286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Евгений Евтушенко</a:t>
            </a:r>
          </a:p>
        </p:txBody>
      </p:sp>
      <p:pic>
        <p:nvPicPr>
          <p:cNvPr id="5135" name="Picture 11"/>
          <p:cNvPicPr>
            <a:picLocks noChangeAspect="1" noChangeArrowheads="1"/>
          </p:cNvPicPr>
          <p:nvPr/>
        </p:nvPicPr>
        <p:blipFill>
          <a:blip r:embed="rId8" cstate="print"/>
          <a:srcRect l="12500" r="8000"/>
          <a:stretch>
            <a:fillRect/>
          </a:stretch>
        </p:blipFill>
        <p:spPr bwMode="auto">
          <a:xfrm>
            <a:off x="3714750" y="3214688"/>
            <a:ext cx="2214563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714750" y="3214688"/>
            <a:ext cx="2286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Василий Аксенов</a:t>
            </a: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4000"/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0" y="0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Latha" pitchFamily="2"/>
                <a:cs typeface="Latha" pitchFamily="2"/>
              </a:rPr>
              <a:t>Четыре «поколения» современных писателей</a:t>
            </a:r>
            <a:endParaRPr lang="en-US" sz="36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ea typeface="Latha" pitchFamily="2"/>
              <a:cs typeface="Latha" pitchFamily="2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571500"/>
            <a:ext cx="9144000" cy="571500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28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Писатели семидесятых – «поколение отставших»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 l="16666" t="2127" r="10606"/>
          <a:stretch>
            <a:fillRect/>
          </a:stretch>
        </p:blipFill>
        <p:spPr bwMode="auto">
          <a:xfrm>
            <a:off x="214313" y="1071563"/>
            <a:ext cx="231616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214438"/>
            <a:ext cx="1905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3000375"/>
            <a:ext cx="2428875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13" y="1143000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14313" y="1071563"/>
            <a:ext cx="2286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Саша Соколов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43688" y="1214438"/>
            <a:ext cx="2286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Венедикт Ерофеев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063" y="4500563"/>
            <a:ext cx="2286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Владимир Маканин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00375" y="1143000"/>
            <a:ext cx="29289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Людмила Петрушевская</a:t>
            </a:r>
          </a:p>
        </p:txBody>
      </p:sp>
      <p:pic>
        <p:nvPicPr>
          <p:cNvPr id="6156" name="Picture 8"/>
          <p:cNvPicPr>
            <a:picLocks noChangeAspect="1" noChangeArrowheads="1"/>
          </p:cNvPicPr>
          <p:nvPr/>
        </p:nvPicPr>
        <p:blipFill>
          <a:blip r:embed="rId7" cstate="print"/>
          <a:srcRect l="10884" t="10454" r="12585"/>
          <a:stretch>
            <a:fillRect/>
          </a:stretch>
        </p:blipFill>
        <p:spPr bwMode="auto">
          <a:xfrm>
            <a:off x="6000750" y="2928938"/>
            <a:ext cx="1857375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50" y="3214688"/>
            <a:ext cx="29527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143250" y="3214688"/>
            <a:ext cx="207168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Аркадий и Борис Стругацкие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00750" y="5286375"/>
            <a:ext cx="2286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Андрей Битов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5657850"/>
            <a:ext cx="914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были ненасытными читателями и впадали в зависимость от книг. Книги обладали абсолютной властью над нами.  </a:t>
            </a: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0" y="0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Latha" pitchFamily="2"/>
                <a:cs typeface="Latha" pitchFamily="2"/>
              </a:rPr>
              <a:t>Четыре «поколения» современных писателей</a:t>
            </a:r>
            <a:endParaRPr lang="en-US" sz="36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ea typeface="Latha" pitchFamily="2"/>
              <a:cs typeface="Latha" pitchFamily="2"/>
            </a:endParaRPr>
          </a:p>
        </p:txBody>
      </p:sp>
      <p:sp>
        <p:nvSpPr>
          <p:cNvPr id="7" name="Содержимое 4"/>
          <p:cNvSpPr>
            <a:spLocks noGrp="1"/>
          </p:cNvSpPr>
          <p:nvPr>
            <p:ph idx="1"/>
          </p:nvPr>
        </p:nvSpPr>
        <p:spPr>
          <a:xfrm>
            <a:off x="0" y="571500"/>
            <a:ext cx="9144000" cy="571500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28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Писатели восьмидесятых – «поколение перестройки»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 cstate="print"/>
          <a:srcRect b="11914"/>
          <a:stretch>
            <a:fillRect/>
          </a:stretch>
        </p:blipFill>
        <p:spPr bwMode="auto">
          <a:xfrm>
            <a:off x="142875" y="1143000"/>
            <a:ext cx="193357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75" y="2214563"/>
            <a:ext cx="17907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63" y="1214438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357563" y="1214438"/>
            <a:ext cx="2286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Владимир Сорокин</a:t>
            </a:r>
          </a:p>
        </p:txBody>
      </p:sp>
      <p:pic>
        <p:nvPicPr>
          <p:cNvPr id="7176" name="Picture 5"/>
          <p:cNvPicPr>
            <a:picLocks noChangeAspect="1" noChangeArrowheads="1"/>
          </p:cNvPicPr>
          <p:nvPr/>
        </p:nvPicPr>
        <p:blipFill>
          <a:blip r:embed="rId6" cstate="print"/>
          <a:srcRect l="20512" t="5634" r="25641"/>
          <a:stretch>
            <a:fillRect/>
          </a:stretch>
        </p:blipFill>
        <p:spPr bwMode="auto">
          <a:xfrm>
            <a:off x="6929438" y="1214438"/>
            <a:ext cx="2214562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6"/>
          <p:cNvPicPr>
            <a:picLocks noChangeAspect="1" noChangeArrowheads="1"/>
          </p:cNvPicPr>
          <p:nvPr/>
        </p:nvPicPr>
        <p:blipFill>
          <a:blip r:embed="rId7" cstate="print"/>
          <a:srcRect l="20000" t="574" r="15500"/>
          <a:stretch>
            <a:fillRect/>
          </a:stretch>
        </p:blipFill>
        <p:spPr bwMode="auto">
          <a:xfrm>
            <a:off x="5072063" y="3000375"/>
            <a:ext cx="2214562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072063" y="5000625"/>
            <a:ext cx="2286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Юрий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Мамлеев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7375" y="4429125"/>
            <a:ext cx="2286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Татьяна Толстая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0" y="2928938"/>
            <a:ext cx="2286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Алексей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Слаповский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875" y="1143000"/>
            <a:ext cx="2286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 Пелевин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750" y="5287963"/>
            <a:ext cx="871537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«Эта проза возродила интерес к «маленькому» человеку, затрагивала  неизвестные  ранее темы русской литературы. Для них современный – это концентрация социального ужаса, принятого за бытовую норму»</a:t>
            </a: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0" y="0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ea typeface="Latha" pitchFamily="2"/>
                <a:cs typeface="Latha" pitchFamily="2"/>
              </a:rPr>
              <a:t>Четыре «поколения» современных писателей</a:t>
            </a:r>
            <a:endParaRPr lang="en-US" sz="36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ea typeface="Latha" pitchFamily="2"/>
              <a:cs typeface="Latha" pitchFamily="2"/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 bwMode="auto">
          <a:xfrm>
            <a:off x="0" y="57150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8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Писатели 90-х-2000-х – «поколение </a:t>
            </a:r>
            <a:r>
              <a:rPr lang="en-US" sz="28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next</a:t>
            </a:r>
            <a:r>
              <a:rPr lang="ru-RU" sz="28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 l="1250" r="4062" b="4849"/>
          <a:stretch>
            <a:fillRect/>
          </a:stretch>
        </p:blipFill>
        <p:spPr bwMode="auto">
          <a:xfrm>
            <a:off x="214313" y="1285875"/>
            <a:ext cx="265271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 r="20000"/>
          <a:stretch>
            <a:fillRect/>
          </a:stretch>
        </p:blipFill>
        <p:spPr bwMode="auto">
          <a:xfrm>
            <a:off x="3071813" y="1285875"/>
            <a:ext cx="23336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 t="17220"/>
          <a:stretch>
            <a:fillRect/>
          </a:stretch>
        </p:blipFill>
        <p:spPr bwMode="auto">
          <a:xfrm>
            <a:off x="6286500" y="1285875"/>
            <a:ext cx="23336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/>
          <a:srcRect t="2499" r="9821"/>
          <a:stretch>
            <a:fillRect/>
          </a:stretch>
        </p:blipFill>
        <p:spPr bwMode="auto">
          <a:xfrm>
            <a:off x="571500" y="2928938"/>
            <a:ext cx="257175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63" y="3357563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14313" y="1285875"/>
            <a:ext cx="2286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Илья Стогов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813" y="2928938"/>
            <a:ext cx="2286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Евгений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Гришковец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14688" y="2571750"/>
            <a:ext cx="2286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Дмитрий 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Быков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14813" y="5072063"/>
            <a:ext cx="2286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Павел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Санаев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00813" y="2928938"/>
            <a:ext cx="2286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Олег Шишкин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750" y="5287963"/>
            <a:ext cx="8715375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«Молодые писатели – первое за всю историю поколение России поколение свободных людей, без цензуры. Новая литература не верит в «счастливые» социальные изменения.  Ей надоели бесконечные  разочарования в человеке и мире.  </a:t>
            </a: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45E7B3-6CDC-4ECB-A902-3EBD9F74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731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Классификация современной русской литературы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A602AB-B772-466F-BBF4-6EB114694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05200"/>
            <a:ext cx="2362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entury Schoolbook" panose="02040604050505020304" pitchFamily="18" charset="0"/>
              </a:rPr>
              <a:t>Неоклассическая проза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0E057D-1288-4CEB-AEF0-573B80F3D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505200"/>
            <a:ext cx="2057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entury Schoolbook" panose="02040604050505020304" pitchFamily="18" charset="0"/>
              </a:rPr>
              <a:t>Условно-метафорическая проза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EF8F7A-A172-4CB7-8A86-DA5F926C6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5814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entury Schoolbook" panose="02040604050505020304" pitchFamily="18" charset="0"/>
              </a:rPr>
              <a:t>«Другая проза»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D6A4AB-2ABD-49D2-B99F-565E07308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5814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entury Schoolbook" panose="02040604050505020304" pitchFamily="18" charset="0"/>
              </a:rPr>
              <a:t>Постмодернизм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B064953-DAD8-43C5-9521-D351DC42B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057400"/>
            <a:ext cx="647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Century Schoolbook" panose="02040604050505020304" pitchFamily="18" charset="0"/>
              </a:rPr>
              <a:t>современная русская литература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759B3F1D-5096-4A2D-9521-B423D6177F56}"/>
              </a:ext>
            </a:extLst>
          </p:cNvPr>
          <p:cNvCxnSpPr>
            <a:stCxn id="8" idx="2"/>
            <a:endCxn id="3" idx="0"/>
          </p:cNvCxnSpPr>
          <p:nvPr/>
        </p:nvCxnSpPr>
        <p:spPr>
          <a:xfrm rot="5400000">
            <a:off x="2288381" y="1412082"/>
            <a:ext cx="985837" cy="320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456F9456-597D-42FC-A5F3-67369C127A36}"/>
              </a:ext>
            </a:extLst>
          </p:cNvPr>
          <p:cNvCxnSpPr>
            <a:stCxn id="8" idx="2"/>
            <a:endCxn id="4" idx="0"/>
          </p:cNvCxnSpPr>
          <p:nvPr/>
        </p:nvCxnSpPr>
        <p:spPr>
          <a:xfrm rot="5400000">
            <a:off x="3393281" y="2516982"/>
            <a:ext cx="985837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E3A27746-D4BF-41F7-93BD-AF1DE90F10A9}"/>
              </a:ext>
            </a:extLst>
          </p:cNvPr>
          <p:cNvCxnSpPr>
            <a:stCxn id="8" idx="2"/>
            <a:endCxn id="5" idx="0"/>
          </p:cNvCxnSpPr>
          <p:nvPr/>
        </p:nvCxnSpPr>
        <p:spPr>
          <a:xfrm rot="16200000" flipH="1">
            <a:off x="4498181" y="2402682"/>
            <a:ext cx="1062037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68B97932-0039-45B2-AB3D-2CAA29F335DF}"/>
              </a:ext>
            </a:extLst>
          </p:cNvPr>
          <p:cNvCxnSpPr>
            <a:stCxn id="8" idx="2"/>
            <a:endCxn id="6" idx="0"/>
          </p:cNvCxnSpPr>
          <p:nvPr/>
        </p:nvCxnSpPr>
        <p:spPr>
          <a:xfrm rot="16200000" flipH="1">
            <a:off x="5584031" y="1316832"/>
            <a:ext cx="1062037" cy="3467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2121</Words>
  <Application>Microsoft Office PowerPoint</Application>
  <PresentationFormat>Экран (4:3)</PresentationFormat>
  <Paragraphs>183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Century Schoolbook</vt:lpstr>
      <vt:lpstr>Latha</vt:lpstr>
      <vt:lpstr>Monotype Corsiva</vt:lpstr>
      <vt:lpstr>Тема Office</vt:lpstr>
      <vt:lpstr>1_Тема Office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Классификация современной русской литературы</vt:lpstr>
      <vt:lpstr>Презентация PowerPoint</vt:lpstr>
      <vt:lpstr>Неоклассическая проза </vt:lpstr>
      <vt:lpstr>Неоклассическая проза </vt:lpstr>
      <vt:lpstr>Условно-метафорическая проза</vt:lpstr>
      <vt:lpstr>«Другая проза» </vt:lpstr>
      <vt:lpstr>Постмодернизм </vt:lpstr>
      <vt:lpstr>Русский постмодернизм</vt:lpstr>
      <vt:lpstr>Русский постмодернизм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ЛИТЕРАТУРНАЯ МАТРИЦА XXI ВЕКА</dc:title>
  <dc:creator>Admin</dc:creator>
  <cp:lastModifiedBy>NVG</cp:lastModifiedBy>
  <cp:revision>17</cp:revision>
  <dcterms:created xsi:type="dcterms:W3CDTF">2011-08-30T17:29:01Z</dcterms:created>
  <dcterms:modified xsi:type="dcterms:W3CDTF">2022-12-01T08:38:53Z</dcterms:modified>
</cp:coreProperties>
</file>