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38"/>
  </p:notesMasterIdLst>
  <p:sldIdLst>
    <p:sldId id="256" r:id="rId4"/>
    <p:sldId id="267" r:id="rId5"/>
    <p:sldId id="277" r:id="rId6"/>
    <p:sldId id="274" r:id="rId7"/>
    <p:sldId id="275" r:id="rId8"/>
    <p:sldId id="276" r:id="rId9"/>
    <p:sldId id="269" r:id="rId10"/>
    <p:sldId id="278" r:id="rId11"/>
    <p:sldId id="281" r:id="rId12"/>
    <p:sldId id="282" r:id="rId13"/>
    <p:sldId id="283" r:id="rId14"/>
    <p:sldId id="302" r:id="rId15"/>
    <p:sldId id="304" r:id="rId16"/>
    <p:sldId id="286" r:id="rId17"/>
    <p:sldId id="323" r:id="rId18"/>
    <p:sldId id="306" r:id="rId19"/>
    <p:sldId id="317" r:id="rId20"/>
    <p:sldId id="309" r:id="rId21"/>
    <p:sldId id="308" r:id="rId22"/>
    <p:sldId id="293" r:id="rId23"/>
    <p:sldId id="326" r:id="rId24"/>
    <p:sldId id="318" r:id="rId25"/>
    <p:sldId id="319" r:id="rId26"/>
    <p:sldId id="321" r:id="rId27"/>
    <p:sldId id="327" r:id="rId28"/>
    <p:sldId id="257" r:id="rId29"/>
    <p:sldId id="258" r:id="rId30"/>
    <p:sldId id="259" r:id="rId31"/>
    <p:sldId id="260" r:id="rId32"/>
    <p:sldId id="261" r:id="rId33"/>
    <p:sldId id="328" r:id="rId34"/>
    <p:sldId id="329" r:id="rId35"/>
    <p:sldId id="262" r:id="rId36"/>
    <p:sldId id="272" r:id="rId37"/>
  </p:sldIdLst>
  <p:sldSz cx="14630400" cy="8229600"/>
  <p:notesSz cx="8229600" cy="14630400"/>
  <p:embeddedFontLst>
    <p:embeddedFont>
      <p:font typeface="Arimo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Outfit Extra Bold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B26838-A5BE-419F-B295-EB4B6BD9E8C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038955A-A261-4F10-A7ED-8488CFF3F4D7}">
      <dgm:prSet/>
      <dgm:spPr/>
      <dgm:t>
        <a:bodyPr/>
        <a:lstStyle/>
        <a:p>
          <a:r>
            <a:rPr lang="ru-RU"/>
            <a:t>Поэзия пестования (материнская поэзия). Колыбельные, частушки, прибаутки…</a:t>
          </a:r>
          <a:endParaRPr lang="en-US"/>
        </a:p>
      </dgm:t>
    </dgm:pt>
    <dgm:pt modelId="{2E2C906F-A2FA-482E-A232-AF6E0F933DA7}" type="parTrans" cxnId="{975E9C22-96F5-4837-8021-39F9E912D0E7}">
      <dgm:prSet/>
      <dgm:spPr/>
      <dgm:t>
        <a:bodyPr/>
        <a:lstStyle/>
        <a:p>
          <a:endParaRPr lang="en-US"/>
        </a:p>
      </dgm:t>
    </dgm:pt>
    <dgm:pt modelId="{8D20EE92-834A-4940-840C-874D063775F0}" type="sibTrans" cxnId="{975E9C22-96F5-4837-8021-39F9E912D0E7}">
      <dgm:prSet/>
      <dgm:spPr/>
      <dgm:t>
        <a:bodyPr/>
        <a:lstStyle/>
        <a:p>
          <a:endParaRPr lang="en-US"/>
        </a:p>
      </dgm:t>
    </dgm:pt>
    <dgm:pt modelId="{8A31D5B0-C166-4C7E-9D48-2154C5FA55CF}">
      <dgm:prSet/>
      <dgm:spPr/>
      <dgm:t>
        <a:bodyPr/>
        <a:lstStyle/>
        <a:p>
          <a:r>
            <a:rPr lang="ru-RU"/>
            <a:t>Детский игровой фольклор. Считалка, жеребьёвка</a:t>
          </a:r>
          <a:endParaRPr lang="en-US"/>
        </a:p>
      </dgm:t>
    </dgm:pt>
    <dgm:pt modelId="{EB252809-5B9A-4684-BF14-6EAD7FCB9142}" type="parTrans" cxnId="{37ED0F19-74F7-497B-AD0D-5957A1054F26}">
      <dgm:prSet/>
      <dgm:spPr/>
      <dgm:t>
        <a:bodyPr/>
        <a:lstStyle/>
        <a:p>
          <a:endParaRPr lang="en-US"/>
        </a:p>
      </dgm:t>
    </dgm:pt>
    <dgm:pt modelId="{2F125A3F-E621-4CEC-87EB-0C01E5A1B4C0}" type="sibTrans" cxnId="{37ED0F19-74F7-497B-AD0D-5957A1054F26}">
      <dgm:prSet/>
      <dgm:spPr/>
      <dgm:t>
        <a:bodyPr/>
        <a:lstStyle/>
        <a:p>
          <a:endParaRPr lang="en-US"/>
        </a:p>
      </dgm:t>
    </dgm:pt>
    <dgm:pt modelId="{BDD96031-9772-47A6-B6A2-76B56FCF6D5B}">
      <dgm:prSet/>
      <dgm:spPr/>
      <dgm:t>
        <a:bodyPr/>
        <a:lstStyle/>
        <a:p>
          <a:r>
            <a:rPr lang="ru-RU"/>
            <a:t>Фольклор словесных игр. Сечки, молчанки,</a:t>
          </a:r>
          <a:endParaRPr lang="en-US"/>
        </a:p>
      </dgm:t>
    </dgm:pt>
    <dgm:pt modelId="{F92196A6-A4EA-4649-A640-34282878028E}" type="parTrans" cxnId="{497A9280-72E3-430B-B3CB-2CC5FB0826BE}">
      <dgm:prSet/>
      <dgm:spPr/>
      <dgm:t>
        <a:bodyPr/>
        <a:lstStyle/>
        <a:p>
          <a:endParaRPr lang="en-US"/>
        </a:p>
      </dgm:t>
    </dgm:pt>
    <dgm:pt modelId="{BCFC2517-EF70-48F0-85AA-9AC9E553F5B8}" type="sibTrans" cxnId="{497A9280-72E3-430B-B3CB-2CC5FB0826BE}">
      <dgm:prSet/>
      <dgm:spPr/>
      <dgm:t>
        <a:bodyPr/>
        <a:lstStyle/>
        <a:p>
          <a:endParaRPr lang="en-US"/>
        </a:p>
      </dgm:t>
    </dgm:pt>
    <dgm:pt modelId="{C7F10476-C9B0-4F0C-A932-27FEE7730A26}">
      <dgm:prSet/>
      <dgm:spPr/>
      <dgm:t>
        <a:bodyPr/>
        <a:lstStyle/>
        <a:p>
          <a:r>
            <a:rPr lang="ru-RU"/>
            <a:t>Детский календарный фольклор. Заклички, приговорки.</a:t>
          </a:r>
          <a:endParaRPr lang="en-US"/>
        </a:p>
      </dgm:t>
    </dgm:pt>
    <dgm:pt modelId="{8BF546DA-5C19-41F9-8B91-6E001C444C23}" type="parTrans" cxnId="{5E7D7B2F-ED6B-4838-9A86-FAF92F88646B}">
      <dgm:prSet/>
      <dgm:spPr/>
      <dgm:t>
        <a:bodyPr/>
        <a:lstStyle/>
        <a:p>
          <a:endParaRPr lang="en-US"/>
        </a:p>
      </dgm:t>
    </dgm:pt>
    <dgm:pt modelId="{3B12CF8A-808A-41DC-99EA-EF36906BBE58}" type="sibTrans" cxnId="{5E7D7B2F-ED6B-4838-9A86-FAF92F88646B}">
      <dgm:prSet/>
      <dgm:spPr/>
      <dgm:t>
        <a:bodyPr/>
        <a:lstStyle/>
        <a:p>
          <a:endParaRPr lang="en-US"/>
        </a:p>
      </dgm:t>
    </dgm:pt>
    <dgm:pt modelId="{D28F9847-6D61-48B2-BF54-E2B15D055F74}" type="pres">
      <dgm:prSet presAssocID="{E0B26838-A5BE-419F-B295-EB4B6BD9E8C2}" presName="matrix" presStyleCnt="0">
        <dgm:presLayoutVars>
          <dgm:chMax val="1"/>
          <dgm:dir/>
          <dgm:resizeHandles val="exact"/>
        </dgm:presLayoutVars>
      </dgm:prSet>
      <dgm:spPr/>
    </dgm:pt>
    <dgm:pt modelId="{3D9B24F2-FDFF-4C1D-8E97-714D33F84ECA}" type="pres">
      <dgm:prSet presAssocID="{E0B26838-A5BE-419F-B295-EB4B6BD9E8C2}" presName="diamond" presStyleLbl="bgShp" presStyleIdx="0" presStyleCnt="1"/>
      <dgm:spPr/>
    </dgm:pt>
    <dgm:pt modelId="{7E232EA8-E7F4-4C41-8C89-4C37A0F05856}" type="pres">
      <dgm:prSet presAssocID="{E0B26838-A5BE-419F-B295-EB4B6BD9E8C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F4FED90-8231-4FE3-8838-771C882F119E}" type="pres">
      <dgm:prSet presAssocID="{E0B26838-A5BE-419F-B295-EB4B6BD9E8C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F346559-FB5B-4671-80F4-B3E9CB11C45C}" type="pres">
      <dgm:prSet presAssocID="{E0B26838-A5BE-419F-B295-EB4B6BD9E8C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AD349C9-CD47-4CAF-A9F0-E353F3053328}" type="pres">
      <dgm:prSet presAssocID="{E0B26838-A5BE-419F-B295-EB4B6BD9E8C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7ED0F19-74F7-497B-AD0D-5957A1054F26}" srcId="{E0B26838-A5BE-419F-B295-EB4B6BD9E8C2}" destId="{8A31D5B0-C166-4C7E-9D48-2154C5FA55CF}" srcOrd="1" destOrd="0" parTransId="{EB252809-5B9A-4684-BF14-6EAD7FCB9142}" sibTransId="{2F125A3F-E621-4CEC-87EB-0C01E5A1B4C0}"/>
    <dgm:cxn modelId="{975E9C22-96F5-4837-8021-39F9E912D0E7}" srcId="{E0B26838-A5BE-419F-B295-EB4B6BD9E8C2}" destId="{3038955A-A261-4F10-A7ED-8488CFF3F4D7}" srcOrd="0" destOrd="0" parTransId="{2E2C906F-A2FA-482E-A232-AF6E0F933DA7}" sibTransId="{8D20EE92-834A-4940-840C-874D063775F0}"/>
    <dgm:cxn modelId="{5E7D7B2F-ED6B-4838-9A86-FAF92F88646B}" srcId="{E0B26838-A5BE-419F-B295-EB4B6BD9E8C2}" destId="{C7F10476-C9B0-4F0C-A932-27FEE7730A26}" srcOrd="3" destOrd="0" parTransId="{8BF546DA-5C19-41F9-8B91-6E001C444C23}" sibTransId="{3B12CF8A-808A-41DC-99EA-EF36906BBE58}"/>
    <dgm:cxn modelId="{53590469-ABF9-416C-B516-B3F20638FC2D}" type="presOf" srcId="{BDD96031-9772-47A6-B6A2-76B56FCF6D5B}" destId="{DF346559-FB5B-4671-80F4-B3E9CB11C45C}" srcOrd="0" destOrd="0" presId="urn:microsoft.com/office/officeart/2005/8/layout/matrix3"/>
    <dgm:cxn modelId="{497A9280-72E3-430B-B3CB-2CC5FB0826BE}" srcId="{E0B26838-A5BE-419F-B295-EB4B6BD9E8C2}" destId="{BDD96031-9772-47A6-B6A2-76B56FCF6D5B}" srcOrd="2" destOrd="0" parTransId="{F92196A6-A4EA-4649-A640-34282878028E}" sibTransId="{BCFC2517-EF70-48F0-85AA-9AC9E553F5B8}"/>
    <dgm:cxn modelId="{FAB6CAA4-4220-49E3-BF7B-A301F6C953E4}" type="presOf" srcId="{E0B26838-A5BE-419F-B295-EB4B6BD9E8C2}" destId="{D28F9847-6D61-48B2-BF54-E2B15D055F74}" srcOrd="0" destOrd="0" presId="urn:microsoft.com/office/officeart/2005/8/layout/matrix3"/>
    <dgm:cxn modelId="{5E7B79A8-6DB6-48F2-BB78-CFE63FDEA239}" type="presOf" srcId="{C7F10476-C9B0-4F0C-A932-27FEE7730A26}" destId="{4AD349C9-CD47-4CAF-A9F0-E353F3053328}" srcOrd="0" destOrd="0" presId="urn:microsoft.com/office/officeart/2005/8/layout/matrix3"/>
    <dgm:cxn modelId="{3B0805AD-2FD7-47CA-AAAF-155A16A5A829}" type="presOf" srcId="{3038955A-A261-4F10-A7ED-8488CFF3F4D7}" destId="{7E232EA8-E7F4-4C41-8C89-4C37A0F05856}" srcOrd="0" destOrd="0" presId="urn:microsoft.com/office/officeart/2005/8/layout/matrix3"/>
    <dgm:cxn modelId="{67C321CF-35BF-446F-89FE-10984793E6A2}" type="presOf" srcId="{8A31D5B0-C166-4C7E-9D48-2154C5FA55CF}" destId="{1F4FED90-8231-4FE3-8838-771C882F119E}" srcOrd="0" destOrd="0" presId="urn:microsoft.com/office/officeart/2005/8/layout/matrix3"/>
    <dgm:cxn modelId="{8DE99D42-CC03-4607-8484-A525CE303ED2}" type="presParOf" srcId="{D28F9847-6D61-48B2-BF54-E2B15D055F74}" destId="{3D9B24F2-FDFF-4C1D-8E97-714D33F84ECA}" srcOrd="0" destOrd="0" presId="urn:microsoft.com/office/officeart/2005/8/layout/matrix3"/>
    <dgm:cxn modelId="{69774499-871E-4196-A014-6F1A655992DA}" type="presParOf" srcId="{D28F9847-6D61-48B2-BF54-E2B15D055F74}" destId="{7E232EA8-E7F4-4C41-8C89-4C37A0F05856}" srcOrd="1" destOrd="0" presId="urn:microsoft.com/office/officeart/2005/8/layout/matrix3"/>
    <dgm:cxn modelId="{470C719A-CB95-4A12-87C7-5A20F798E8A5}" type="presParOf" srcId="{D28F9847-6D61-48B2-BF54-E2B15D055F74}" destId="{1F4FED90-8231-4FE3-8838-771C882F119E}" srcOrd="2" destOrd="0" presId="urn:microsoft.com/office/officeart/2005/8/layout/matrix3"/>
    <dgm:cxn modelId="{DDD78B51-8FB0-44FD-8F0D-CFF97BA2A886}" type="presParOf" srcId="{D28F9847-6D61-48B2-BF54-E2B15D055F74}" destId="{DF346559-FB5B-4671-80F4-B3E9CB11C45C}" srcOrd="3" destOrd="0" presId="urn:microsoft.com/office/officeart/2005/8/layout/matrix3"/>
    <dgm:cxn modelId="{3D50AB12-F7CB-4779-860F-B22D89F06C09}" type="presParOf" srcId="{D28F9847-6D61-48B2-BF54-E2B15D055F74}" destId="{4AD349C9-CD47-4CAF-A9F0-E353F305332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B24F2-FDFF-4C1D-8E97-714D33F84ECA}">
      <dsp:nvSpPr>
        <dsp:cNvPr id="0" name=""/>
        <dsp:cNvSpPr/>
      </dsp:nvSpPr>
      <dsp:spPr>
        <a:xfrm>
          <a:off x="455371" y="0"/>
          <a:ext cx="6605626" cy="66056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32EA8-E7F4-4C41-8C89-4C37A0F05856}">
      <dsp:nvSpPr>
        <dsp:cNvPr id="0" name=""/>
        <dsp:cNvSpPr/>
      </dsp:nvSpPr>
      <dsp:spPr>
        <a:xfrm>
          <a:off x="1082905" y="627534"/>
          <a:ext cx="2576194" cy="25761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Поэзия пестования (материнская поэзия). Колыбельные, частушки, прибаутки…</a:t>
          </a:r>
          <a:endParaRPr lang="en-US" sz="2200" kern="1200"/>
        </a:p>
      </dsp:txBody>
      <dsp:txXfrm>
        <a:off x="1208664" y="753293"/>
        <a:ext cx="2324676" cy="2324676"/>
      </dsp:txXfrm>
    </dsp:sp>
    <dsp:sp modelId="{1F4FED90-8231-4FE3-8838-771C882F119E}">
      <dsp:nvSpPr>
        <dsp:cNvPr id="0" name=""/>
        <dsp:cNvSpPr/>
      </dsp:nvSpPr>
      <dsp:spPr>
        <a:xfrm>
          <a:off x="3857268" y="627534"/>
          <a:ext cx="2576194" cy="25761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Детский игровой фольклор. Считалка, жеребьёвка</a:t>
          </a:r>
          <a:endParaRPr lang="en-US" sz="2200" kern="1200"/>
        </a:p>
      </dsp:txBody>
      <dsp:txXfrm>
        <a:off x="3983027" y="753293"/>
        <a:ext cx="2324676" cy="2324676"/>
      </dsp:txXfrm>
    </dsp:sp>
    <dsp:sp modelId="{DF346559-FB5B-4671-80F4-B3E9CB11C45C}">
      <dsp:nvSpPr>
        <dsp:cNvPr id="0" name=""/>
        <dsp:cNvSpPr/>
      </dsp:nvSpPr>
      <dsp:spPr>
        <a:xfrm>
          <a:off x="1082905" y="3401897"/>
          <a:ext cx="2576194" cy="25761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Фольклор словесных игр. Сечки, молчанки,</a:t>
          </a:r>
          <a:endParaRPr lang="en-US" sz="2200" kern="1200"/>
        </a:p>
      </dsp:txBody>
      <dsp:txXfrm>
        <a:off x="1208664" y="3527656"/>
        <a:ext cx="2324676" cy="2324676"/>
      </dsp:txXfrm>
    </dsp:sp>
    <dsp:sp modelId="{4AD349C9-CD47-4CAF-A9F0-E353F3053328}">
      <dsp:nvSpPr>
        <dsp:cNvPr id="0" name=""/>
        <dsp:cNvSpPr/>
      </dsp:nvSpPr>
      <dsp:spPr>
        <a:xfrm>
          <a:off x="3857268" y="3401897"/>
          <a:ext cx="2576194" cy="25761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Детский календарный фольклор. Заклички, приговорки.</a:t>
          </a:r>
          <a:endParaRPr lang="en-US" sz="2200" kern="1200"/>
        </a:p>
      </dsp:txBody>
      <dsp:txXfrm>
        <a:off x="3983027" y="3527656"/>
        <a:ext cx="2324676" cy="232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31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93E5F-4232-4DFF-A6C9-AD5FC3EC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084EB-9355-4954-B24A-6651A0FD4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0EEFC1-6FB9-4C23-9E1D-55C66A29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EB4F4-5A03-4AE9-9DE6-EDC620C1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FA5DE-3A04-4B06-BC17-5AA03660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088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F420E-F2E2-45FD-BE2D-990FE8652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CE0DC7-9518-4D9F-B87B-A7301A550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01064-2562-4E36-B14F-1CB3048E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3C28E1-422C-49E6-979B-B23F094D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A33CCF-CBEA-47CE-823F-2E8CE7BA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02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93E5F-4232-4DFF-A6C9-AD5FC3EC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084EB-9355-4954-B24A-6651A0FD4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0EEFC1-6FB9-4C23-9E1D-55C66A29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EB4F4-5A03-4AE9-9DE6-EDC620C1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FA5DE-3A04-4B06-BC17-5AA036609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43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080B1-2C31-49DC-8906-64C56E35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221824-446C-48C2-9EBD-73FE2149E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CDE567-0575-42CC-9AA3-A11988A6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6DA15-BB70-4EED-8824-D313DBA6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F1644-C8CB-4B3D-9F89-F2882F4B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4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A2822-4B68-4310-951F-E102ED21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E6018-3C0B-4617-924D-B57149F25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521E3C-8E3C-464F-BDD0-2BE554E22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E14604-EE39-439E-8A9E-A50BDEBE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8B1396-9B83-41BA-A782-5ABD82DF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FB9BE9-2277-4DBA-AE92-F9B79BD5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92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87D38-5381-4F9F-A4A7-47F959D5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AE40E3-9595-4576-AF28-D38C67F9D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EA5B55-E37C-438B-82F4-13F347D6B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FB4CF6-01B5-4E85-89D3-BBDFDCEF7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255A11-6966-4DCE-9579-B50682DF26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DA5FB7-59A3-42BE-9590-967E7D36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162115A-8F7A-4648-A86F-0F3E5E73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112109-9DAB-4F15-AD54-6BE3C40D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05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89B44-CAC3-428E-B1A6-890853D8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A74D66-30D7-4D30-890E-ABBB6955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F03CEA-F50A-4706-8BC3-59906741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B20E5E-B7D8-46B8-BBDC-14E5B468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16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22730F-B800-43B0-A934-8FDD609BB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8D2632-E478-4C6E-81D8-FA18E5A8D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8EE102-DEFF-4728-A17A-BE7B48A6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6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E76BB-D58A-4371-B5DB-B5CE0F86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12F82-AE69-4A75-8DBA-B87B0A18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7ACB11-DA74-4D73-9F54-6C218F3D3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8452D4-CC21-4710-A900-E0AD0E14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DFDB8-E7AB-4FFC-80C9-BB1DB9E3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177B5F-F107-4340-8E2D-BB357B9B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16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92E8B-6C77-483A-AD4A-D26E28D3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FA1527-4848-4EFB-A69F-CE23AAFFD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4FE8E8-C2B1-4D13-A6C3-552E2EE9B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7B15FC-A95A-4CE4-94AD-9A915FF5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CB4C01-A96A-438E-917A-EC14A3FD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9FDF4E-64AA-4F73-B9FC-A6CCEED5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750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C88DB-0D98-4F60-A06F-9632CEE8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1BC980-9E06-47EC-8CA9-C161C0CE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AF21AE-061F-46BA-8F73-91B29577A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F19944-4EEF-432F-B053-A2B5E9B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AFB09-925B-4D5F-87D6-AE25F6E0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78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AFAB01-9BF9-4ED3-AF4D-9C0D31C23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35460-F62D-4AFB-9F9E-5FF4A9B0C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4BF41F-4648-4EBA-B8E9-824F0B45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A2F512-A300-4FF5-9AC2-D74A9DDF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5A1671-0662-46C5-9E24-49EE6874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849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C045B25F-8078-44F5-A353-513E0F24D3EC}"/>
              </a:ext>
            </a:extLst>
          </p:cNvPr>
          <p:cNvSpPr>
            <a:spLocks/>
          </p:cNvSpPr>
          <p:nvPr/>
        </p:nvSpPr>
        <p:spPr bwMode="auto">
          <a:xfrm>
            <a:off x="457200" y="3364230"/>
            <a:ext cx="2541" cy="364236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216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097280" y="2396491"/>
            <a:ext cx="12435840" cy="1718310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AAF369-DC74-42CD-80CD-781B4635FF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204F5B-D698-4516-AFD3-35EB7BADE5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C08339-E6B2-40D8-B758-7736899A6A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3063D4A-8B1E-4B43-8E3D-5287243F7700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89993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9EA240-0D34-4582-9066-38769CC1A6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8BF5A1-43B5-4375-93B1-B3589BE0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8ADE95-8E86-438E-8014-CA60907DA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522F1-72AE-4A69-BB7A-7B7B09C01A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4787612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1769CE-7E68-4F6D-9A3D-5DCD70E9D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D789A8-F43D-4914-9CC0-EDF2C1F966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2C42F6-81B1-4EAF-811D-2C5BDFC8A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46684-6686-4155-A144-A1F7091F9E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9696137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2286000"/>
            <a:ext cx="6461760" cy="493776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2286000"/>
            <a:ext cx="6461760" cy="493776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5F2F1F-1516-45AE-A52B-EAF45DE66E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47AA0-8310-469D-8571-15242439D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82DCD-5CED-4B02-BE2F-29DB3D7CE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EF31-D058-4B00-83FA-C84B3366F9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1374769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E0C440-C17B-4364-90F4-8206EF11E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E252A6-5BCB-4D66-9B24-0F4605AAD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2E9025-BE52-47E1-8657-14C68DFCC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B75C1-CA58-405F-9264-529DEC4D1D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4626569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7637E8-DDBB-4C45-BF83-D3EAF6833A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27487B-680C-488D-978E-13938A2665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13D734-4709-46F9-BCD5-C5318E585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5C09D-92CC-40CA-B0D0-BCFC80EE65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6925656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5568F1-FAE2-4D3B-8E02-EC12728E8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E160ED-8328-4487-85B9-3987F82E73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1093D8-A115-45C4-A322-D07D3C26E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D7D78-1EF3-46A9-8292-B7B8606557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9521640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5D6560-9D64-4905-8CAD-157A316A4D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99717-C488-4B3B-8326-FBD92134F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33122-7424-470D-A12B-5C1B714BB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56F2C-D3EF-4DAE-B64C-DB12E9DE71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8562932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B8E17-94CB-4B9C-88CC-B96FA0F39E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F8CF05-8186-4A5F-960B-FA7BA1828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8F1E27-9729-417D-B082-93B8F0E2DD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7B629-C62F-418B-ACC7-15B0A8CEE8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8474116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7DE108-6825-4B7B-90FB-63FD8A79D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677A24-C96F-43AF-BEE8-AE614C8CBD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7B6021-C025-4983-B107-B9A9316D8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9C6FB-C156-482D-BF33-05377D5D4F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8844854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350520"/>
            <a:ext cx="3291840" cy="687324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350520"/>
            <a:ext cx="9631680" cy="68732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000161-1118-4A16-9B40-9BC2B99E6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0315DF-DFFA-451E-A7C9-5FC11F440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50BE34-85CA-4429-86AD-9DE55B8C1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9155-6606-4A19-A791-638E691F8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76861"/>
      </p:ext>
    </p:extLst>
  </p:cSld>
  <p:clrMapOvr>
    <a:masterClrMapping/>
  </p:clrMapOvr>
  <p:transition spd="slow">
    <p:circl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02C0F-9291-4F8F-BCFB-75BC08F3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51E8D3-5A65-43D5-AF88-88B0940AA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BF2A4F-3E94-4CF3-8D68-D566C0BFF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C6EA2-CD6C-4421-B34F-AF1A6DB2AE7F}" type="datetimeFigureOut">
              <a:rPr lang="ru-RU" smtClean="0"/>
              <a:t>02.10.2024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4D890-EA62-44AB-B9E7-353ED58A2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D6831-560A-4FF9-BB36-7F36D6ED0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C622-35B9-4829-9F9C-D49A7AC5C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87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AD9B6C4-7156-4DCE-A79C-3F868BD70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31520" y="350520"/>
            <a:ext cx="13167360" cy="166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09F26F4-09A7-4712-88F1-38363A1E0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2286000"/>
            <a:ext cx="1316736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B0E9110-F096-47AC-944F-399D8F3E85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15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68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8FCB8E28-9C9C-4988-BDF6-E1FF0736C0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0" y="7494270"/>
            <a:ext cx="46329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68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50DDBD02-F850-4FD0-92AE-681FB7E7B7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0" y="7494270"/>
            <a:ext cx="341376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8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42F98D-086F-43AE-9EFD-F6D9655933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17387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circle/>
    <p:sndAc>
      <p:stSnd>
        <p:snd r:embed="rId13" name="chimes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548640" algn="l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1097280" algn="l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645920" algn="l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2194560" algn="l" rtl="0" fontAlgn="base">
        <a:spcBef>
          <a:spcPct val="0"/>
        </a:spcBef>
        <a:spcAft>
          <a:spcPct val="0"/>
        </a:spcAft>
        <a:defRPr sz="528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84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336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88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3017520" indent="-2743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566160" indent="-2743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4114800" indent="-2743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663440" indent="-27432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j-tfIZTzJQk" TargetMode="External"/><Relationship Id="rId4" Type="http://schemas.openxmlformats.org/officeDocument/2006/relationships/hyperlink" Target="https://youtu.be/j-tfIZTzJQ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L9-qYAAP9TY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060" y="1982033"/>
            <a:ext cx="4912162" cy="426541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03910" y="656868"/>
            <a:ext cx="7536180" cy="297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50"/>
              </a:lnSpc>
              <a:buNone/>
            </a:pPr>
            <a:r>
              <a:rPr lang="en-US" sz="6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Детская литература в России</a:t>
            </a:r>
            <a:endParaRPr lang="en-US" sz="6200" dirty="0"/>
          </a:p>
        </p:txBody>
      </p:sp>
      <p:sp>
        <p:nvSpPr>
          <p:cNvPr id="5" name="Text 1"/>
          <p:cNvSpPr/>
          <p:nvPr/>
        </p:nvSpPr>
        <p:spPr>
          <a:xfrm>
            <a:off x="803910" y="3973116"/>
            <a:ext cx="7536180" cy="2939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8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Детская литература – это особый вид литературы, предназначенный для читателей до 15-16 лет. Она решает задачи воспитания и образования детей через язык художественных образов. Помимо этого существует понятие «детское чтение», включающее произведения, изначально написанные для взрослых, но полюбившиеся юным читателям. Первые книги играют огромную роль в формировании личности ребенка, расширяя его представления о мире и помогая овладеть родным языком.</a:t>
            </a:r>
            <a:endParaRPr lang="en-US" sz="1800" dirty="0"/>
          </a:p>
        </p:txBody>
      </p:sp>
      <p:sp>
        <p:nvSpPr>
          <p:cNvPr id="6" name="Shape 2"/>
          <p:cNvSpPr/>
          <p:nvPr/>
        </p:nvSpPr>
        <p:spPr>
          <a:xfrm>
            <a:off x="803910" y="7188041"/>
            <a:ext cx="367427" cy="367427"/>
          </a:xfrm>
          <a:prstGeom prst="roundRect">
            <a:avLst>
              <a:gd name="adj" fmla="val 24884087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4630399" cy="8228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72" y="1027416"/>
            <a:ext cx="5472701" cy="1353682"/>
          </a:xfrm>
        </p:spPr>
        <p:txBody>
          <a:bodyPr anchor="ctr">
            <a:normAutofit/>
          </a:bodyPr>
          <a:lstStyle/>
          <a:p>
            <a:r>
              <a:rPr lang="ru-RU" sz="4440"/>
              <a:t>Поэзия пестования. колыбельные </a:t>
            </a:r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300181"/>
            <a:ext cx="426235" cy="808152"/>
            <a:chOff x="0" y="823811"/>
            <a:chExt cx="355196" cy="673460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8102" y="2508683"/>
            <a:ext cx="5157216" cy="329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863" y="2796607"/>
            <a:ext cx="5471310" cy="4775502"/>
          </a:xfrm>
        </p:spPr>
        <p:txBody>
          <a:bodyPr anchor="ctr">
            <a:normAutofit/>
          </a:bodyPr>
          <a:lstStyle/>
          <a:p>
            <a:r>
              <a:rPr lang="ru-RU" sz="1680"/>
              <a:t>Поэзия пестования – этот жанр относится к творчеству взрослых для детей. Сюда относятся колыбельные, прибаутки… </a:t>
            </a:r>
          </a:p>
          <a:p>
            <a:r>
              <a:rPr lang="ru-RU" sz="1680"/>
              <a:t>Они связаны с воспитанием, заботой и уходом за ними. </a:t>
            </a:r>
          </a:p>
          <a:p>
            <a:r>
              <a:rPr lang="ru-RU" sz="1680"/>
              <a:t>Колыбельные – помогают усыпить ребёнка. </a:t>
            </a:r>
          </a:p>
          <a:p>
            <a:r>
              <a:rPr lang="ru-RU" sz="1680"/>
              <a:t>Происхождением они восходят к магическим заклинаниям и заговором, Что подтверждается типичным для заговора договором с иным миром. Им обещают подношение, а взамен просят сон и благополучие для ребёнка.</a:t>
            </a:r>
          </a:p>
          <a:p>
            <a:r>
              <a:rPr lang="ru-RU" sz="1680"/>
              <a:t> В колыбельных присутствует такая особенность как обращение к животным: кошки, коты, курица.</a:t>
            </a:r>
          </a:p>
          <a:p>
            <a:r>
              <a:rPr lang="ru-RU" sz="1680"/>
              <a:t> После принятия христианства появляется образы ангелов и святых, которых призывают для помощи и благословения. </a:t>
            </a:r>
          </a:p>
          <a:p>
            <a:endParaRPr lang="ru-RU" sz="168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37204" y="0"/>
            <a:ext cx="1793196" cy="822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2972" y="616624"/>
            <a:ext cx="7211239" cy="70014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r="4" b="4"/>
          <a:stretch/>
        </p:blipFill>
        <p:spPr>
          <a:xfrm>
            <a:off x="7173346" y="959223"/>
            <a:ext cx="6510492" cy="631115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6B020A2-0A46-4E32-8F5E-4B63BD1BE761}"/>
              </a:ext>
            </a:extLst>
          </p:cNvPr>
          <p:cNvSpPr txBox="1">
            <a:spLocks/>
          </p:cNvSpPr>
          <p:nvPr/>
        </p:nvSpPr>
        <p:spPr>
          <a:xfrm>
            <a:off x="8895125" y="4447683"/>
            <a:ext cx="4389664" cy="1146133"/>
          </a:xfrm>
          <a:prstGeom prst="rect">
            <a:avLst/>
          </a:prstGeom>
        </p:spPr>
        <p:txBody>
          <a:bodyPr vert="horz" lIns="109728" tIns="54864" rIns="109728" bIns="54864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defTabSz="1097280">
              <a:spcBef>
                <a:spcPts val="1200"/>
              </a:spcBef>
            </a:pPr>
            <a:endParaRPr lang="en-US" sz="2040" dirty="0">
              <a:solidFill>
                <a:srgbClr val="FFFFFF"/>
              </a:solidFill>
              <a:latin typeface="Calibri" panose="020F0502020204030204"/>
            </a:endParaRPr>
          </a:p>
          <a:p>
            <a:pPr marL="274320" indent="-274320" defTabSz="1097280">
              <a:spcBef>
                <a:spcPts val="1200"/>
              </a:spcBef>
            </a:pPr>
            <a:endParaRPr lang="en-US" sz="204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659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29853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0398" cy="82296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464369"/>
            <a:ext cx="4402993" cy="331211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колыбельные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8689" y="962239"/>
            <a:ext cx="6367301" cy="6276761"/>
          </a:xfrm>
        </p:spPr>
        <p:txBody>
          <a:bodyPr anchor="ctr">
            <a:normAutofit/>
          </a:bodyPr>
          <a:lstStyle/>
          <a:p>
            <a:r>
              <a:rPr lang="ru-RU" sz="2640">
                <a:solidFill>
                  <a:srgbClr val="000000"/>
                </a:solidFill>
              </a:rPr>
              <a:t>Колыбельные имеют композицию: Баю-баю, потом сюжетная часть с упоминанием имени ребёнка и логически завершает песню концовка. </a:t>
            </a:r>
          </a:p>
          <a:p>
            <a:r>
              <a:rPr lang="ru-RU" sz="2640">
                <a:solidFill>
                  <a:srgbClr val="000000"/>
                </a:solidFill>
              </a:rPr>
              <a:t>Традиционные колыбельные песни принято разбивать на 2 группы: повествовательны (о самом ребёнке, о предметах, животных, птица) и императивные (выражено пожелание (здоровья и т.д.))</a:t>
            </a:r>
          </a:p>
          <a:p>
            <a:r>
              <a:rPr lang="ru-RU" sz="2640">
                <a:solidFill>
                  <a:srgbClr val="000000"/>
                </a:solidFill>
              </a:rPr>
              <a:t>Существуют так же тексты в которых ребёнку желают смерти. Объясняется это тем, что так пытаются обмануть болезни мучающие ребёнка. Являются одной из традиционных форм охранительной магии.</a:t>
            </a:r>
          </a:p>
          <a:p>
            <a:endParaRPr lang="ru-RU" sz="264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346808" cy="82296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335835" cy="82296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71" y="726948"/>
            <a:ext cx="87782" cy="658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893" y="2932176"/>
            <a:ext cx="4005072" cy="2194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j-tfIZTzJQk" descr="Изображение выглядит как человек, сидит, мужчина, женщина&#10;&#10;Автоматически созданное описание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89861" y="1051560"/>
            <a:ext cx="8583340" cy="6409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" y="3261360"/>
            <a:ext cx="4114800" cy="384048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defTabSz="1097280">
              <a:spcAft>
                <a:spcPts val="720"/>
              </a:spcAft>
            </a:pPr>
            <a:r>
              <a:rPr lang="en-US" sz="3360">
                <a:solidFill>
                  <a:prstClr val="black"/>
                </a:solidFill>
                <a:latin typeface="Calibri" panose="020F0502020204030204"/>
                <a:hlinkClick r:id="rId4"/>
              </a:rPr>
              <a:t>https://youtu.be/j-tfIZTzJQk</a:t>
            </a:r>
            <a:endParaRPr lang="ru-RU" sz="3360">
              <a:solidFill>
                <a:prstClr val="black"/>
              </a:solidFill>
              <a:latin typeface="Calibri" panose="020F0502020204030204"/>
            </a:endParaRPr>
          </a:p>
          <a:p>
            <a:pPr defTabSz="1097280">
              <a:spcAft>
                <a:spcPts val="720"/>
              </a:spcAft>
            </a:pPr>
            <a:endParaRPr lang="ru-RU" sz="33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13" y="1393546"/>
            <a:ext cx="4125773" cy="1349654"/>
          </a:xfrm>
        </p:spPr>
        <p:txBody>
          <a:bodyPr anchor="b">
            <a:normAutofit/>
          </a:bodyPr>
          <a:lstStyle/>
          <a:p>
            <a:r>
              <a:rPr lang="ru-RU" sz="3360"/>
              <a:t>Колыбельные</a:t>
            </a:r>
          </a:p>
        </p:txBody>
      </p:sp>
    </p:spTree>
    <p:extLst>
      <p:ext uri="{BB962C8B-B14F-4D97-AF65-F5344CB8AC3E}">
        <p14:creationId xmlns:p14="http://schemas.microsoft.com/office/powerpoint/2010/main" val="3697122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4518" y="0"/>
            <a:ext cx="7525883" cy="82296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998" y="958134"/>
            <a:ext cx="5764363" cy="157399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Колыбельные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997" y="2726572"/>
            <a:ext cx="5648164" cy="45465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Баю-</a:t>
            </a:r>
            <a:r>
              <a:rPr lang="ru-RU" sz="2400" dirty="0" err="1">
                <a:solidFill>
                  <a:srgbClr val="000000"/>
                </a:solidFill>
              </a:rPr>
              <a:t>баюшки</a:t>
            </a:r>
            <a:r>
              <a:rPr lang="ru-RU" sz="2400" dirty="0">
                <a:solidFill>
                  <a:srgbClr val="000000"/>
                </a:solidFill>
              </a:rPr>
              <a:t>, баю, 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Не </a:t>
            </a:r>
            <a:r>
              <a:rPr lang="ru-RU" sz="2400" dirty="0" err="1">
                <a:solidFill>
                  <a:srgbClr val="000000"/>
                </a:solidFill>
              </a:rPr>
              <a:t>ложися</a:t>
            </a:r>
            <a:r>
              <a:rPr lang="ru-RU" sz="2400" dirty="0">
                <a:solidFill>
                  <a:srgbClr val="000000"/>
                </a:solidFill>
              </a:rPr>
              <a:t> на краю,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Придёт серенький волчок,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И ухватит за бочок,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И утащит во лесок,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Под ракитовый кусток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Там пташки поют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тебе спать не дадут.</a:t>
            </a:r>
          </a:p>
          <a:p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56699" y="708763"/>
            <a:ext cx="6573702" cy="7532209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C06C1-03CD-4838-91A6-F3ED9B633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7" r="25588" b="1"/>
          <a:stretch/>
        </p:blipFill>
        <p:spPr>
          <a:xfrm>
            <a:off x="8271982" y="924044"/>
            <a:ext cx="6358420" cy="7316926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507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29853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0398" cy="82296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464369"/>
            <a:ext cx="4402993" cy="331211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</a:rPr>
              <a:t>Детский игровой фольклор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8689" y="962239"/>
            <a:ext cx="6367301" cy="6276761"/>
          </a:xfrm>
        </p:spPr>
        <p:txBody>
          <a:bodyPr anchor="ctr">
            <a:normAutofit/>
          </a:bodyPr>
          <a:lstStyle/>
          <a:p>
            <a:r>
              <a:rPr lang="ru-RU" sz="2880">
                <a:solidFill>
                  <a:srgbClr val="000000"/>
                </a:solidFill>
              </a:rPr>
              <a:t>В детском игровом фольклоре можно выделить 2 группы текстов: </a:t>
            </a:r>
          </a:p>
          <a:p>
            <a:r>
              <a:rPr lang="ru-RU" sz="2880">
                <a:solidFill>
                  <a:srgbClr val="000000"/>
                </a:solidFill>
              </a:rPr>
              <a:t>игровые прелюдии (считалки и т.д.) </a:t>
            </a:r>
          </a:p>
          <a:p>
            <a:r>
              <a:rPr lang="ru-RU" sz="2880">
                <a:solidFill>
                  <a:srgbClr val="000000"/>
                </a:solidFill>
              </a:rPr>
              <a:t> «вербальные игровые тексты»: </a:t>
            </a:r>
          </a:p>
          <a:p>
            <a:pPr marL="0" indent="0">
              <a:buNone/>
            </a:pPr>
            <a:r>
              <a:rPr lang="ru-RU" sz="2880">
                <a:solidFill>
                  <a:srgbClr val="000000"/>
                </a:solidFill>
              </a:rPr>
              <a:t>игровые приговорки (молчанки, сечки, голосянки) и припевки и т.д.</a:t>
            </a:r>
          </a:p>
        </p:txBody>
      </p:sp>
    </p:spTree>
    <p:extLst>
      <p:ext uri="{BB962C8B-B14F-4D97-AF65-F5344CB8AC3E}">
        <p14:creationId xmlns:p14="http://schemas.microsoft.com/office/powerpoint/2010/main" val="149051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715" y="755120"/>
            <a:ext cx="4206594" cy="1946785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считалочки</a:t>
            </a:r>
          </a:p>
        </p:txBody>
      </p:sp>
      <p:sp>
        <p:nvSpPr>
          <p:cNvPr id="3" name="Rectangle 2"/>
          <p:cNvSpPr/>
          <p:nvPr/>
        </p:nvSpPr>
        <p:spPr>
          <a:xfrm>
            <a:off x="778717" y="2926081"/>
            <a:ext cx="4206593" cy="4542503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indent="-274320" defTabSz="1097280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Всем с детства известно стихотворение «Раз, два, три, четыре, пять — вышел зайчик погулять…», однако не все знают, что написано оно в 1851 году.</a:t>
            </a:r>
          </a:p>
          <a:p>
            <a:pPr indent="-274320" defTabSz="1097280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Его автор — Федор Миллер.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6867" y="0"/>
            <a:ext cx="9063533" cy="82296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25" y="669342"/>
            <a:ext cx="7900918" cy="688702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L9-qYAAP9T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87035" y="1404153"/>
            <a:ext cx="7223197" cy="54173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5505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1" y="0"/>
            <a:ext cx="13776593" cy="330472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>
                <a:solidFill>
                  <a:srgbClr val="FFFFFF"/>
                </a:solidFill>
              </a:rPr>
              <a:t>считалки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071" y="3711564"/>
            <a:ext cx="11800258" cy="3232771"/>
          </a:xfrm>
        </p:spPr>
        <p:txBody>
          <a:bodyPr numCol="3">
            <a:noAutofit/>
          </a:bodyPr>
          <a:lstStyle/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Вышел месяц из тумана,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Вынул ножик из кармана,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Буду резать, буду бить,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Всё равно тебе водить.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 err="1">
                <a:solidFill>
                  <a:srgbClr val="000000"/>
                </a:solidFill>
              </a:rPr>
              <a:t>Эники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беники</a:t>
            </a:r>
            <a:r>
              <a:rPr lang="ru-RU" sz="1920" dirty="0">
                <a:solidFill>
                  <a:srgbClr val="000000"/>
                </a:solidFill>
              </a:rPr>
              <a:t> ели вареники,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 err="1">
                <a:solidFill>
                  <a:srgbClr val="000000"/>
                </a:solidFill>
              </a:rPr>
              <a:t>Эники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беники</a:t>
            </a:r>
            <a:r>
              <a:rPr lang="ru-RU" sz="1920" dirty="0">
                <a:solidFill>
                  <a:srgbClr val="000000"/>
                </a:solidFill>
              </a:rPr>
              <a:t> съели вареники,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 err="1">
                <a:solidFill>
                  <a:srgbClr val="000000"/>
                </a:solidFill>
              </a:rPr>
              <a:t>Эники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беники</a:t>
            </a:r>
            <a:r>
              <a:rPr lang="ru-RU" sz="1920" dirty="0">
                <a:solidFill>
                  <a:srgbClr val="000000"/>
                </a:solidFill>
              </a:rPr>
              <a:t>, хоп!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Вышел зелёный сироп.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 err="1">
                <a:solidFill>
                  <a:srgbClr val="000000"/>
                </a:solidFill>
              </a:rPr>
              <a:t>Эни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бени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рики</a:t>
            </a:r>
            <a:r>
              <a:rPr lang="ru-RU" sz="1920" dirty="0">
                <a:solidFill>
                  <a:srgbClr val="000000"/>
                </a:solidFill>
              </a:rPr>
              <a:t>, таки,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Турба, </a:t>
            </a:r>
            <a:r>
              <a:rPr lang="ru-RU" sz="1920" dirty="0" err="1">
                <a:solidFill>
                  <a:srgbClr val="000000"/>
                </a:solidFill>
              </a:rPr>
              <a:t>урба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синтибряки</a:t>
            </a:r>
            <a:r>
              <a:rPr lang="ru-RU" sz="1920" dirty="0">
                <a:solidFill>
                  <a:srgbClr val="000000"/>
                </a:solidFill>
              </a:rPr>
              <a:t>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 err="1">
                <a:solidFill>
                  <a:srgbClr val="000000"/>
                </a:solidFill>
              </a:rPr>
              <a:t>Эус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бэус</a:t>
            </a:r>
            <a:r>
              <a:rPr lang="ru-RU" sz="1920" dirty="0">
                <a:solidFill>
                  <a:srgbClr val="000000"/>
                </a:solidFill>
              </a:rPr>
              <a:t>, </a:t>
            </a:r>
            <a:r>
              <a:rPr lang="ru-RU" sz="1920" dirty="0" err="1">
                <a:solidFill>
                  <a:srgbClr val="000000"/>
                </a:solidFill>
              </a:rPr>
              <a:t>краснобэус</a:t>
            </a:r>
            <a:r>
              <a:rPr lang="ru-RU" sz="1920" dirty="0">
                <a:solidFill>
                  <a:srgbClr val="000000"/>
                </a:solidFill>
              </a:rPr>
              <a:t>,</a:t>
            </a:r>
          </a:p>
          <a:p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Бац!</a:t>
            </a:r>
          </a:p>
        </p:txBody>
      </p:sp>
    </p:spTree>
    <p:extLst>
      <p:ext uri="{BB962C8B-B14F-4D97-AF65-F5344CB8AC3E}">
        <p14:creationId xmlns:p14="http://schemas.microsoft.com/office/powerpoint/2010/main" val="123396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1652" y="1226821"/>
            <a:ext cx="851534" cy="25146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1653" y="1005294"/>
            <a:ext cx="483870" cy="2046517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73593" y="769073"/>
            <a:ext cx="201930" cy="2055834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467844" y="762859"/>
            <a:ext cx="394334" cy="2090832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72866" y="762859"/>
            <a:ext cx="13089436" cy="18497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208" y="960471"/>
            <a:ext cx="12317636" cy="1454522"/>
          </a:xfrm>
        </p:spPr>
        <p:txBody>
          <a:bodyPr>
            <a:normAutofit/>
          </a:bodyPr>
          <a:lstStyle/>
          <a:p>
            <a:r>
              <a:rPr lang="ru-RU" sz="4800">
                <a:solidFill>
                  <a:srgbClr val="FFFFFF"/>
                </a:solidFill>
              </a:rPr>
              <a:t>нелепицы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1641149" y="2988524"/>
            <a:ext cx="11650794" cy="4280608"/>
          </a:xfrm>
        </p:spPr>
        <p:txBody>
          <a:bodyPr numCol="3" anchor="ctr">
            <a:normAutofit/>
          </a:bodyPr>
          <a:lstStyle/>
          <a:p>
            <a:pPr marL="0" indent="0">
              <a:buNone/>
            </a:pPr>
            <a:r>
              <a:rPr lang="ru-RU" sz="2040" dirty="0"/>
              <a:t>Ехала деревня</a:t>
            </a:r>
          </a:p>
          <a:p>
            <a:pPr marL="0" indent="0">
              <a:buNone/>
            </a:pPr>
            <a:r>
              <a:rPr lang="ru-RU" sz="2040" dirty="0"/>
              <a:t>Мимо мужика.</a:t>
            </a:r>
          </a:p>
          <a:p>
            <a:pPr marL="0" indent="0">
              <a:buNone/>
            </a:pPr>
            <a:r>
              <a:rPr lang="ru-RU" sz="2040" dirty="0"/>
              <a:t>Вдруг из-под собаки</a:t>
            </a:r>
          </a:p>
          <a:p>
            <a:pPr marL="0" indent="0">
              <a:buNone/>
            </a:pPr>
            <a:r>
              <a:rPr lang="ru-RU" sz="2040" dirty="0"/>
              <a:t>Лают ворота.</a:t>
            </a:r>
          </a:p>
          <a:p>
            <a:pPr marL="0" indent="0">
              <a:buNone/>
            </a:pPr>
            <a:r>
              <a:rPr lang="ru-RU" sz="2040" dirty="0"/>
              <a:t>Он схватил дубинку</a:t>
            </a:r>
          </a:p>
          <a:p>
            <a:pPr marL="0" indent="0">
              <a:buNone/>
            </a:pPr>
            <a:r>
              <a:rPr lang="ru-RU" sz="2040" dirty="0"/>
              <a:t>Разрубил топор.</a:t>
            </a:r>
          </a:p>
          <a:p>
            <a:pPr marL="0" indent="0">
              <a:buNone/>
            </a:pPr>
            <a:r>
              <a:rPr lang="ru-RU" sz="2040" dirty="0"/>
              <a:t>А по нашей кошке</a:t>
            </a:r>
          </a:p>
          <a:p>
            <a:pPr marL="0" indent="0">
              <a:buNone/>
            </a:pPr>
            <a:r>
              <a:rPr lang="ru-RU" sz="2040" dirty="0"/>
              <a:t>Пробежал забор.</a:t>
            </a:r>
          </a:p>
          <a:p>
            <a:endParaRPr lang="ru-RU" sz="2040" dirty="0"/>
          </a:p>
          <a:p>
            <a:endParaRPr lang="ru-RU" sz="2040" dirty="0"/>
          </a:p>
          <a:p>
            <a:pPr marL="0" indent="0">
              <a:buNone/>
            </a:pPr>
            <a:r>
              <a:rPr lang="ru-RU" sz="2040" dirty="0"/>
              <a:t>Дело было в январе</a:t>
            </a:r>
          </a:p>
          <a:p>
            <a:pPr marL="0" indent="0">
              <a:buNone/>
            </a:pPr>
            <a:r>
              <a:rPr lang="ru-RU" sz="2040" dirty="0"/>
              <a:t>Первого апреля.</a:t>
            </a:r>
          </a:p>
          <a:p>
            <a:pPr marL="0" indent="0">
              <a:buNone/>
            </a:pPr>
            <a:r>
              <a:rPr lang="ru-RU" sz="2040" dirty="0"/>
              <a:t>Жарко было во дворе</a:t>
            </a:r>
          </a:p>
          <a:p>
            <a:pPr marL="0" indent="0">
              <a:buNone/>
            </a:pPr>
            <a:r>
              <a:rPr lang="ru-RU" sz="2040" dirty="0"/>
              <a:t>Мы окоченели.</a:t>
            </a:r>
          </a:p>
          <a:p>
            <a:endParaRPr lang="ru-RU" sz="2040" dirty="0"/>
          </a:p>
          <a:p>
            <a:endParaRPr lang="ru-RU" sz="2040" dirty="0"/>
          </a:p>
          <a:p>
            <a:endParaRPr lang="ru-RU" sz="2040" dirty="0"/>
          </a:p>
          <a:p>
            <a:endParaRPr lang="ru-RU" sz="2040" dirty="0"/>
          </a:p>
          <a:p>
            <a:endParaRPr lang="ru-RU" sz="2040" dirty="0"/>
          </a:p>
          <a:p>
            <a:endParaRPr lang="ru-RU" sz="2040" dirty="0"/>
          </a:p>
          <a:p>
            <a:pPr marL="0" indent="0">
              <a:buNone/>
            </a:pPr>
            <a:r>
              <a:rPr lang="ru-RU" sz="2040" dirty="0"/>
              <a:t>По железному мосту</a:t>
            </a:r>
          </a:p>
          <a:p>
            <a:pPr marL="0" indent="0">
              <a:buNone/>
            </a:pPr>
            <a:r>
              <a:rPr lang="ru-RU" sz="2040" dirty="0"/>
              <a:t>Сделанном из досок,</a:t>
            </a:r>
          </a:p>
          <a:p>
            <a:pPr marL="0" indent="0">
              <a:buNone/>
            </a:pPr>
            <a:r>
              <a:rPr lang="ru-RU" sz="2040" dirty="0"/>
              <a:t>Шел высокий человек</a:t>
            </a:r>
          </a:p>
          <a:p>
            <a:pPr marL="0" indent="0">
              <a:buNone/>
            </a:pPr>
            <a:r>
              <a:rPr lang="ru-RU" sz="2040" dirty="0"/>
              <a:t>Низенького роста.</a:t>
            </a:r>
          </a:p>
          <a:p>
            <a:pPr marL="0" indent="0">
              <a:buNone/>
            </a:pPr>
            <a:r>
              <a:rPr lang="ru-RU" sz="2040" dirty="0"/>
              <a:t>Был кудрявый без волос,</a:t>
            </a:r>
          </a:p>
          <a:p>
            <a:pPr marL="0" indent="0">
              <a:buNone/>
            </a:pPr>
            <a:r>
              <a:rPr lang="ru-RU" sz="2040" dirty="0"/>
              <a:t>Тоненький как бочка.</a:t>
            </a:r>
          </a:p>
          <a:p>
            <a:pPr marL="0" indent="0">
              <a:buNone/>
            </a:pPr>
            <a:r>
              <a:rPr lang="ru-RU" sz="2040" dirty="0"/>
              <a:t>Не было детей у него</a:t>
            </a:r>
          </a:p>
          <a:p>
            <a:pPr marL="0" indent="0">
              <a:buNone/>
            </a:pPr>
            <a:r>
              <a:rPr lang="ru-RU" sz="2040" dirty="0"/>
              <a:t>Только сын да дочка.</a:t>
            </a:r>
          </a:p>
          <a:p>
            <a:endParaRPr lang="ru-RU" sz="2040" dirty="0"/>
          </a:p>
        </p:txBody>
      </p:sp>
    </p:spTree>
    <p:extLst>
      <p:ext uri="{BB962C8B-B14F-4D97-AF65-F5344CB8AC3E}">
        <p14:creationId xmlns:p14="http://schemas.microsoft.com/office/powerpoint/2010/main" val="205203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1" y="0"/>
            <a:ext cx="13776593" cy="330472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>
                <a:solidFill>
                  <a:srgbClr val="FFFFFF"/>
                </a:solidFill>
              </a:rPr>
              <a:t>скороговорки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071" y="3711564"/>
            <a:ext cx="11800258" cy="323277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В печурке - три чурки, три гуся, три утки.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Бобр Добр для бобрят.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Бобры Добры идут в боры.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Дятел дуб долбил, да не </a:t>
            </a:r>
            <a:r>
              <a:rPr lang="ru-RU" sz="2400" dirty="0" err="1">
                <a:solidFill>
                  <a:srgbClr val="000000"/>
                </a:solidFill>
              </a:rPr>
              <a:t>додолбил</a:t>
            </a:r>
            <a:r>
              <a:rPr lang="ru-RU" sz="2400" dirty="0">
                <a:solidFill>
                  <a:srgbClr val="000000"/>
                </a:solidFill>
              </a:rPr>
              <a:t>.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endParaRPr lang="ru-RU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Ехал грека через реку,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Видит грека - в реке рак,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Сунул грека руку в реку,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</a:rPr>
              <a:t>Рак за руку греку цап.</a:t>
            </a:r>
          </a:p>
          <a:p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1" y="0"/>
            <a:ext cx="13776593" cy="330472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>
                <a:solidFill>
                  <a:srgbClr val="FFFFFF"/>
                </a:solidFill>
              </a:rPr>
              <a:t>дразнилки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071" y="3711564"/>
            <a:ext cx="11800258" cy="3232771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Любопытному на рынке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Прищемили нос в корзинке.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Любопытному на днях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Прищемили нос на днях.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Любопытной Варваре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Нос на рынке оторвали.</a:t>
            </a:r>
          </a:p>
          <a:p>
            <a:pPr marL="0" indent="0">
              <a:buNone/>
            </a:pPr>
            <a:endParaRPr lang="ru-RU" sz="24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Дядя хрюша - повторюша, 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А по имени Индюша.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Все тарелки облизал,</a:t>
            </a: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</a:rPr>
              <a:t>А спасибо не сказал!</a:t>
            </a:r>
          </a:p>
          <a:p>
            <a:endParaRPr lang="ru-RU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5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FFFF"/>
                </a:solidFill>
              </a:rPr>
              <a:t>Определение детской литературы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071" y="1923394"/>
            <a:ext cx="12478182" cy="3452648"/>
          </a:xfrm>
        </p:spPr>
        <p:txBody>
          <a:bodyPr>
            <a:normAutofit/>
          </a:bodyPr>
          <a:lstStyle/>
          <a:p>
            <a:pPr algn="just"/>
            <a:r>
              <a:rPr lang="ru-RU" sz="2160" dirty="0">
                <a:solidFill>
                  <a:srgbClr val="000000"/>
                </a:solidFill>
              </a:rPr>
              <a:t>Детская литература – это комплекс произведений, созданный специально для детей с учетом психофизиологических особенностей их развития. </a:t>
            </a:r>
          </a:p>
          <a:p>
            <a:pPr algn="just"/>
            <a:r>
              <a:rPr lang="ru-RU" sz="2160" dirty="0">
                <a:solidFill>
                  <a:srgbClr val="000000"/>
                </a:solidFill>
              </a:rPr>
              <a:t>В быту детской литературой считаются все книги, которые читают дети.</a:t>
            </a:r>
          </a:p>
          <a:p>
            <a:pPr algn="just"/>
            <a:endParaRPr lang="ru-RU" sz="2160" dirty="0">
              <a:solidFill>
                <a:srgbClr val="000000"/>
              </a:solidFill>
            </a:endParaRPr>
          </a:p>
          <a:p>
            <a:pPr algn="just"/>
            <a:r>
              <a:rPr lang="ru-RU" sz="2160" dirty="0">
                <a:solidFill>
                  <a:srgbClr val="000000"/>
                </a:solidFill>
              </a:rPr>
              <a:t>Детская литература – предмет, изучающий историю литературы, которая изначально адресована детям, а также литературу, которая будучи не предназначена детям, но с течением времени включается в </a:t>
            </a:r>
            <a:r>
              <a:rPr lang="ru-RU" sz="2160" b="1" dirty="0">
                <a:solidFill>
                  <a:srgbClr val="000000"/>
                </a:solidFill>
              </a:rPr>
              <a:t>круг детского чтения.</a:t>
            </a:r>
            <a:r>
              <a:rPr lang="ru-RU" sz="216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191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29853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0398" cy="82296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464369"/>
            <a:ext cx="4402993" cy="3312118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FFFFFF"/>
                </a:solidFill>
              </a:rPr>
              <a:t>Современные жанры детского фольклора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8689" y="962239"/>
            <a:ext cx="6367301" cy="6276761"/>
          </a:xfrm>
        </p:spPr>
        <p:txBody>
          <a:bodyPr anchor="ctr">
            <a:normAutofit/>
          </a:bodyPr>
          <a:lstStyle/>
          <a:p>
            <a:r>
              <a:rPr lang="ru-RU" sz="2880" dirty="0">
                <a:solidFill>
                  <a:srgbClr val="000000"/>
                </a:solidFill>
              </a:rPr>
              <a:t>Сформировались в середине 20 века</a:t>
            </a:r>
          </a:p>
          <a:p>
            <a:r>
              <a:rPr lang="ru-RU" sz="2880" dirty="0">
                <a:solidFill>
                  <a:srgbClr val="000000"/>
                </a:solidFill>
              </a:rPr>
              <a:t>Социальные факторы:</a:t>
            </a:r>
          </a:p>
          <a:p>
            <a:pPr marL="0" indent="0">
              <a:buNone/>
            </a:pPr>
            <a:r>
              <a:rPr lang="ru-RU" sz="2880" dirty="0">
                <a:solidFill>
                  <a:srgbClr val="000000"/>
                </a:solidFill>
              </a:rPr>
              <a:t>большинство детей стало городскими жителями, а в их развитии осталась неизменная потребность пройти через этап ярких переживаний необъяснимого и чудесного которое вызывает чувство страха и потребностью его преодолеть. </a:t>
            </a:r>
          </a:p>
          <a:p>
            <a:pPr marL="0" indent="0">
              <a:buNone/>
            </a:pPr>
            <a:endParaRPr lang="ru-RU" sz="288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2880" dirty="0">
                <a:solidFill>
                  <a:srgbClr val="000000"/>
                </a:solidFill>
              </a:rPr>
              <a:t>Кругозор современных детей формируют городской быт и СМИ.</a:t>
            </a:r>
          </a:p>
        </p:txBody>
      </p:sp>
    </p:spTree>
    <p:extLst>
      <p:ext uri="{BB962C8B-B14F-4D97-AF65-F5344CB8AC3E}">
        <p14:creationId xmlns:p14="http://schemas.microsoft.com/office/powerpoint/2010/main" val="186694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4630399" cy="8228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" y="1275419"/>
            <a:ext cx="877825" cy="808152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097" y="787381"/>
            <a:ext cx="6708944" cy="17179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58" y="1048729"/>
            <a:ext cx="5913949" cy="1242937"/>
          </a:xfrm>
        </p:spPr>
        <p:txBody>
          <a:bodyPr anchor="ctr">
            <a:normAutofit/>
          </a:bodyPr>
          <a:lstStyle/>
          <a:p>
            <a:r>
              <a:rPr lang="ru-RU" sz="3960" b="1"/>
              <a:t>Современные жанры детского фольклора </a:t>
            </a:r>
            <a:endParaRPr lang="ru-RU" sz="396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035" y="3029666"/>
            <a:ext cx="5989955" cy="4412548"/>
          </a:xfrm>
        </p:spPr>
        <p:txBody>
          <a:bodyPr anchor="ctr">
            <a:normAutofit/>
          </a:bodyPr>
          <a:lstStyle/>
          <a:p>
            <a:r>
              <a:rPr lang="ru-RU" sz="2040"/>
              <a:t>страшилки (страшные истории);</a:t>
            </a:r>
          </a:p>
          <a:p>
            <a:r>
              <a:rPr lang="ru-RU" sz="2040"/>
              <a:t>школьные альбомы (анкеты);</a:t>
            </a:r>
          </a:p>
          <a:p>
            <a:r>
              <a:rPr lang="ru-RU" sz="2040"/>
              <a:t>анекдоты;</a:t>
            </a:r>
          </a:p>
          <a:p>
            <a:r>
              <a:rPr lang="ru-RU" sz="2040"/>
              <a:t>граффити;</a:t>
            </a:r>
          </a:p>
          <a:p>
            <a:r>
              <a:rPr lang="ru-RU" sz="2040"/>
              <a:t>пародии;</a:t>
            </a:r>
          </a:p>
          <a:p>
            <a:r>
              <a:rPr lang="ru-RU" sz="2040"/>
              <a:t>садистские стишки;</a:t>
            </a:r>
          </a:p>
          <a:p>
            <a:r>
              <a:rPr lang="ru-RU" sz="2040"/>
              <a:t>детские тайные языки.</a:t>
            </a:r>
          </a:p>
          <a:p>
            <a:r>
              <a:rPr lang="ru-RU" sz="2040"/>
              <a:t>(современный детский фольклор собран в книге «Русский  школьный фольклор. От «вызываний» Пиковой дамы до семейных рассказов», М., 1998).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r="3" b="12727"/>
          <a:stretch/>
        </p:blipFill>
        <p:spPr>
          <a:xfrm>
            <a:off x="8146060" y="735777"/>
            <a:ext cx="5478500" cy="671213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5840" y="7790688"/>
            <a:ext cx="1261872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606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1" y="0"/>
            <a:ext cx="13776593" cy="330472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>
                <a:solidFill>
                  <a:srgbClr val="FFFFFF"/>
                </a:solidFill>
              </a:rPr>
              <a:t>Страшилки в стихах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071" y="3711564"/>
            <a:ext cx="11800258" cy="3232771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Ночью страхи страшные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По квартире шастают,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Смотрят, смотрят, кто не спит,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Притворяется лежит!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Вот на тех наводят страх,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Что мороз по коже... АХ!</a:t>
            </a:r>
          </a:p>
          <a:p>
            <a:endParaRPr lang="ru-RU" sz="1680" dirty="0">
              <a:solidFill>
                <a:srgbClr val="000000"/>
              </a:solidFill>
            </a:endParaRPr>
          </a:p>
          <a:p>
            <a:endParaRPr lang="ru-RU" sz="168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Живет старуха: 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"Три глаза, три уха,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Страшна, горбата,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Платье в заплатах!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Все слышит, все видит,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Каждого обидит!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Не спрячешься - заберет!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Вот!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В черном доме черный кот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В черной комнате живет!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Ночью он по дому рыщет,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Распустив свои когтищи!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Ты его остерегись,</a:t>
            </a:r>
          </a:p>
          <a:p>
            <a:pPr marL="0" indent="0">
              <a:buNone/>
            </a:pPr>
            <a:r>
              <a:rPr lang="ru-RU" sz="1680" dirty="0">
                <a:solidFill>
                  <a:srgbClr val="000000"/>
                </a:solidFill>
              </a:rPr>
              <a:t>Смело крикни: "Ну-ка, брысь!"</a:t>
            </a:r>
          </a:p>
        </p:txBody>
      </p:sp>
    </p:spTree>
    <p:extLst>
      <p:ext uri="{BB962C8B-B14F-4D97-AF65-F5344CB8AC3E}">
        <p14:creationId xmlns:p14="http://schemas.microsoft.com/office/powerpoint/2010/main" val="4041795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4630399" cy="82288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395" y="464316"/>
            <a:ext cx="12079346" cy="1558138"/>
          </a:xfrm>
        </p:spPr>
        <p:txBody>
          <a:bodyPr anchor="b">
            <a:normAutofit/>
          </a:bodyPr>
          <a:lstStyle/>
          <a:p>
            <a:r>
              <a:rPr lang="ru-RU" sz="5760" dirty="0"/>
              <a:t>Страшилки в прозе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2398615"/>
            <a:ext cx="13745514" cy="9380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3696"/>
            <a:ext cx="13660034" cy="51215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19" y="3119410"/>
            <a:ext cx="6734892" cy="4645873"/>
          </a:xfrm>
        </p:spPr>
        <p:txBody>
          <a:bodyPr anchor="ctr">
            <a:normAutofit/>
          </a:bodyPr>
          <a:lstStyle/>
          <a:p>
            <a:r>
              <a:rPr lang="ru-RU" sz="2160" dirty="0"/>
              <a:t>Как правило, для страшилок характерны устойчивые мотивы: «чёрная рука», «кровавое пятно», «зелёные глаза», «гроб на колёсиках» и т.д. Такой рассказ состоит из нескольких предложений, по ходу развития действия напряжение нарастает, а в финальной фразе достигает своего пика.</a:t>
            </a:r>
          </a:p>
          <a:p>
            <a:r>
              <a:rPr lang="ru-RU" sz="2160" b="1" dirty="0"/>
              <a:t>«Красное пятно». </a:t>
            </a:r>
            <a:r>
              <a:rPr lang="ru-RU" sz="2160" dirty="0"/>
              <a:t>Одна семья получила новую квартиру, но на стене было красное пятно. Его хотели стереть, но ничего не получилось. Тогда пятно заклеили обоями, но оно проступило сквозь обои. И каждую ночь кто-нибудь умирал. А пятно после каждой смерти становилось еще ярче.</a:t>
            </a:r>
          </a:p>
          <a:p>
            <a:endParaRPr lang="ru-RU" sz="192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20566" b="-1"/>
          <a:stretch/>
        </p:blipFill>
        <p:spPr>
          <a:xfrm>
            <a:off x="7093839" y="2981106"/>
            <a:ext cx="6180332" cy="44570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3648" y="2775633"/>
            <a:ext cx="938040" cy="182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0370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1" y="0"/>
            <a:ext cx="13776593" cy="330472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>
                <a:solidFill>
                  <a:srgbClr val="FFFFFF"/>
                </a:solidFill>
              </a:rPr>
              <a:t>Садистские стишки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(</a:t>
            </a:r>
            <a:r>
              <a:rPr lang="ru-RU" sz="4800">
                <a:solidFill>
                  <a:srgbClr val="FFFFFF"/>
                </a:solidFill>
              </a:rPr>
              <a:t>уже не так популярны)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9065" y="3762208"/>
            <a:ext cx="10109183" cy="2872116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Маленький мальчик на лифте катался.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Все хорошо. Только трос оборвался.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Роется мама в куче костей: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«Где же кроссовки за сорок рублей?»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192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Мне мама в детстве выколола глазки,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Чтоб я в шкафу варенье не нашел.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Теперь я не хожу в кино и не читаю сказки,</a:t>
            </a:r>
          </a:p>
          <a:p>
            <a:pPr marL="0" indent="0">
              <a:buNone/>
            </a:pPr>
            <a:r>
              <a:rPr lang="ru-RU" sz="1920" dirty="0">
                <a:solidFill>
                  <a:srgbClr val="000000"/>
                </a:solidFill>
              </a:rPr>
              <a:t>Зато я нюхаю и слышу хорошо!</a:t>
            </a:r>
          </a:p>
          <a:p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25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193CE2-B0EC-4026-9E1B-D3AB092C165C}"/>
              </a:ext>
            </a:extLst>
          </p:cNvPr>
          <p:cNvSpPr/>
          <p:nvPr/>
        </p:nvSpPr>
        <p:spPr>
          <a:xfrm>
            <a:off x="3522133" y="897466"/>
            <a:ext cx="7450667" cy="659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Вопросы для обсуждения: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считалки и прибаутки важны для детских игр? Как они помогают в социализации ребенка?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элементы в этих жанрах могут быть полезны при обучении детей счету и рифме?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2: Интерактивное задание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группах по три человека придумайте (вспомните)  новую считалку или прибаутку, используя ключевые элементы: ритм, рифму и игровой характер. Примеры из презентации могут послужить вам основой.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3: Практическое задание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Каждая группа представит свою считалку или прибаутку классу, организовав короткую игру. Остальные студенты могут оценить, насколько считалка или прибаутка подходит для использования в детских играх.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4: Анализ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Проанализируйте, как созданные вами считалки могут быть использованы на уроках русского языка для обучения рифме, ритму и развитию творческих навыков у детей.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27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743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31743"/>
          </a:xfrm>
          <a:prstGeom prst="rect">
            <a:avLst/>
          </a:prstGeom>
          <a:solidFill>
            <a:srgbClr val="E5E0D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317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97203" y="558522"/>
            <a:ext cx="7722394" cy="1269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Истоки детской литературы в России</a:t>
            </a:r>
            <a:endParaRPr lang="en-US" sz="3950" dirty="0"/>
          </a:p>
        </p:txBody>
      </p:sp>
      <p:sp>
        <p:nvSpPr>
          <p:cNvPr id="6" name="Shape 2"/>
          <p:cNvSpPr/>
          <p:nvPr/>
        </p:nvSpPr>
        <p:spPr>
          <a:xfrm>
            <a:off x="6490335" y="2132528"/>
            <a:ext cx="22860" cy="5540693"/>
          </a:xfrm>
          <a:prstGeom prst="roundRect">
            <a:avLst>
              <a:gd name="adj" fmla="val 373177"/>
            </a:avLst>
          </a:prstGeom>
          <a:solidFill>
            <a:srgbClr val="BDB8DF"/>
          </a:solidFill>
          <a:ln/>
        </p:spPr>
      </p:sp>
      <p:sp>
        <p:nvSpPr>
          <p:cNvPr id="7" name="Shape 3"/>
          <p:cNvSpPr/>
          <p:nvPr/>
        </p:nvSpPr>
        <p:spPr>
          <a:xfrm>
            <a:off x="6707386" y="2578060"/>
            <a:ext cx="710803" cy="22860"/>
          </a:xfrm>
          <a:prstGeom prst="roundRect">
            <a:avLst>
              <a:gd name="adj" fmla="val 373177"/>
            </a:avLst>
          </a:prstGeom>
          <a:solidFill>
            <a:srgbClr val="BDB8DF"/>
          </a:solidFill>
          <a:ln/>
        </p:spPr>
      </p:sp>
      <p:sp>
        <p:nvSpPr>
          <p:cNvPr id="8" name="Shape 4"/>
          <p:cNvSpPr/>
          <p:nvPr/>
        </p:nvSpPr>
        <p:spPr>
          <a:xfrm>
            <a:off x="6273284" y="2361009"/>
            <a:ext cx="456962" cy="4569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6442353" y="2437090"/>
            <a:ext cx="118824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50" dirty="0"/>
          </a:p>
        </p:txBody>
      </p:sp>
      <p:sp>
        <p:nvSpPr>
          <p:cNvPr id="10" name="Text 6"/>
          <p:cNvSpPr/>
          <p:nvPr/>
        </p:nvSpPr>
        <p:spPr>
          <a:xfrm>
            <a:off x="7618809" y="2335530"/>
            <a:ext cx="253888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XI-XIII века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618809" y="2774633"/>
            <a:ext cx="6300788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Тема детства отсутствовала в русской литературе. Круг чтения взрослых и детей был общим, в основном это были переводы византийских произведений.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6707386" y="4600932"/>
            <a:ext cx="710803" cy="22860"/>
          </a:xfrm>
          <a:prstGeom prst="roundRect">
            <a:avLst>
              <a:gd name="adj" fmla="val 373177"/>
            </a:avLst>
          </a:prstGeom>
          <a:solidFill>
            <a:srgbClr val="BDB8DF"/>
          </a:solidFill>
          <a:ln/>
        </p:spPr>
      </p:sp>
      <p:sp>
        <p:nvSpPr>
          <p:cNvPr id="13" name="Shape 9"/>
          <p:cNvSpPr/>
          <p:nvPr/>
        </p:nvSpPr>
        <p:spPr>
          <a:xfrm>
            <a:off x="6273284" y="4383881"/>
            <a:ext cx="456962" cy="4569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6414016" y="4459962"/>
            <a:ext cx="175498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50" dirty="0"/>
          </a:p>
        </p:txBody>
      </p:sp>
      <p:sp>
        <p:nvSpPr>
          <p:cNvPr id="15" name="Text 11"/>
          <p:cNvSpPr/>
          <p:nvPr/>
        </p:nvSpPr>
        <p:spPr>
          <a:xfrm>
            <a:off x="7618809" y="4358402"/>
            <a:ext cx="253888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XV век</a:t>
            </a:r>
            <a:endParaRPr lang="en-US" sz="1950" dirty="0"/>
          </a:p>
        </p:txBody>
      </p:sp>
      <p:sp>
        <p:nvSpPr>
          <p:cNvPr id="16" name="Text 12"/>
          <p:cNvSpPr/>
          <p:nvPr/>
        </p:nvSpPr>
        <p:spPr>
          <a:xfrm>
            <a:off x="7618809" y="4797504"/>
            <a:ext cx="6300788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Формируется представление о детстве как особой поре жизни. Появляются первые ростки беллетристики – произведения с занимательным сюжетом.</a:t>
            </a:r>
            <a:endParaRPr lang="en-US" sz="1550" dirty="0"/>
          </a:p>
        </p:txBody>
      </p:sp>
      <p:sp>
        <p:nvSpPr>
          <p:cNvPr id="17" name="Shape 13"/>
          <p:cNvSpPr/>
          <p:nvPr/>
        </p:nvSpPr>
        <p:spPr>
          <a:xfrm>
            <a:off x="6707386" y="6623804"/>
            <a:ext cx="710803" cy="22860"/>
          </a:xfrm>
          <a:prstGeom prst="roundRect">
            <a:avLst>
              <a:gd name="adj" fmla="val 373177"/>
            </a:avLst>
          </a:prstGeom>
          <a:solidFill>
            <a:srgbClr val="BDB8DF"/>
          </a:solidFill>
          <a:ln/>
        </p:spPr>
      </p:sp>
      <p:sp>
        <p:nvSpPr>
          <p:cNvPr id="18" name="Shape 14"/>
          <p:cNvSpPr/>
          <p:nvPr/>
        </p:nvSpPr>
        <p:spPr>
          <a:xfrm>
            <a:off x="6273284" y="6406753"/>
            <a:ext cx="456962" cy="45696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6415088" y="6482834"/>
            <a:ext cx="173355" cy="304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50" dirty="0"/>
          </a:p>
        </p:txBody>
      </p:sp>
      <p:sp>
        <p:nvSpPr>
          <p:cNvPr id="20" name="Text 16"/>
          <p:cNvSpPr/>
          <p:nvPr/>
        </p:nvSpPr>
        <p:spPr>
          <a:xfrm>
            <a:off x="7618809" y="6381274"/>
            <a:ext cx="2538889" cy="317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XVI век</a:t>
            </a:r>
            <a:endParaRPr lang="en-US" sz="1950" dirty="0"/>
          </a:p>
        </p:txBody>
      </p:sp>
      <p:sp>
        <p:nvSpPr>
          <p:cNvPr id="21" name="Text 17"/>
          <p:cNvSpPr/>
          <p:nvPr/>
        </p:nvSpPr>
        <p:spPr>
          <a:xfrm>
            <a:off x="7618809" y="6820376"/>
            <a:ext cx="6300788" cy="649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Издана первая печатная "Азбука" Ивана Федорова (1574), положившая начало учебной литературе для детей.</a:t>
            </a:r>
            <a:endParaRPr lang="en-US" sz="15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619726"/>
            <a:ext cx="129023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Развитие детской литературы в XVII веке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779877"/>
            <a:ext cx="329624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Учебная литература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412456"/>
            <a:ext cx="3898821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Развивалась от готовой информации к диалогу с ребенком. Появляются книги, отвечающие на детские "почему?".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77987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Поэзия для детей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412456"/>
            <a:ext cx="3898821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Зарождается в 30-40-х годах. Первым детским поэтом был Савватий, писавший о пользе учения.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77987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Проза для детей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412456"/>
            <a:ext cx="389882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Адаптируются русские воинские повести. Появляются зачатки жанра рассказа.</a:t>
            </a:r>
            <a:endParaRPr lang="en-US" sz="19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935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086" y="242888"/>
            <a:ext cx="2592229" cy="19435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80204" y="2963704"/>
            <a:ext cx="7999214" cy="607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Детская литература в XVIII веке</a:t>
            </a:r>
            <a:endParaRPr lang="en-US" sz="3800" dirty="0"/>
          </a:p>
        </p:txBody>
      </p:sp>
      <p:sp>
        <p:nvSpPr>
          <p:cNvPr id="5" name="Shape 1"/>
          <p:cNvSpPr/>
          <p:nvPr/>
        </p:nvSpPr>
        <p:spPr>
          <a:xfrm>
            <a:off x="680204" y="6089809"/>
            <a:ext cx="13269992" cy="22860"/>
          </a:xfrm>
          <a:prstGeom prst="roundRect">
            <a:avLst>
              <a:gd name="adj" fmla="val 357074"/>
            </a:avLst>
          </a:prstGeom>
          <a:solidFill>
            <a:srgbClr val="BDB8DF"/>
          </a:solidFill>
          <a:ln/>
        </p:spPr>
      </p:sp>
      <p:sp>
        <p:nvSpPr>
          <p:cNvPr id="6" name="Shape 2"/>
          <p:cNvSpPr/>
          <p:nvPr/>
        </p:nvSpPr>
        <p:spPr>
          <a:xfrm>
            <a:off x="3937635" y="5409605"/>
            <a:ext cx="22860" cy="680204"/>
          </a:xfrm>
          <a:prstGeom prst="roundRect">
            <a:avLst>
              <a:gd name="adj" fmla="val 357074"/>
            </a:avLst>
          </a:prstGeom>
          <a:solidFill>
            <a:srgbClr val="BDB8DF"/>
          </a:solidFill>
          <a:ln/>
        </p:spPr>
      </p:sp>
      <p:sp>
        <p:nvSpPr>
          <p:cNvPr id="7" name="Shape 3"/>
          <p:cNvSpPr/>
          <p:nvPr/>
        </p:nvSpPr>
        <p:spPr>
          <a:xfrm>
            <a:off x="3730466" y="5871210"/>
            <a:ext cx="437198" cy="437198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3892153" y="5943957"/>
            <a:ext cx="113705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250" dirty="0"/>
          </a:p>
        </p:txBody>
      </p:sp>
      <p:sp>
        <p:nvSpPr>
          <p:cNvPr id="9" name="Text 5"/>
          <p:cNvSpPr/>
          <p:nvPr/>
        </p:nvSpPr>
        <p:spPr>
          <a:xfrm>
            <a:off x="2734389" y="4173379"/>
            <a:ext cx="2429351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Начало века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874514" y="4593550"/>
            <a:ext cx="6149221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 Петре I издаются в основном переводы книг по точным наукам и ремеслам. Появляется "Юности честное зерцало" (1717).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7303651" y="6089809"/>
            <a:ext cx="22860" cy="680204"/>
          </a:xfrm>
          <a:prstGeom prst="roundRect">
            <a:avLst>
              <a:gd name="adj" fmla="val 357074"/>
            </a:avLst>
          </a:prstGeom>
          <a:solidFill>
            <a:srgbClr val="BDB8DF"/>
          </a:solidFill>
          <a:ln/>
        </p:spPr>
      </p:sp>
      <p:sp>
        <p:nvSpPr>
          <p:cNvPr id="12" name="Shape 8"/>
          <p:cNvSpPr/>
          <p:nvPr/>
        </p:nvSpPr>
        <p:spPr>
          <a:xfrm>
            <a:off x="7096482" y="5871210"/>
            <a:ext cx="437198" cy="437198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7231023" y="5943957"/>
            <a:ext cx="167997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250" dirty="0"/>
          </a:p>
        </p:txBody>
      </p:sp>
      <p:sp>
        <p:nvSpPr>
          <p:cNvPr id="14" name="Text 10"/>
          <p:cNvSpPr/>
          <p:nvPr/>
        </p:nvSpPr>
        <p:spPr>
          <a:xfrm>
            <a:off x="6100405" y="6964323"/>
            <a:ext cx="2429351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Середина века</a:t>
            </a:r>
            <a:endParaRPr lang="en-US" sz="1900" dirty="0"/>
          </a:p>
        </p:txBody>
      </p:sp>
      <p:sp>
        <p:nvSpPr>
          <p:cNvPr id="15" name="Text 11"/>
          <p:cNvSpPr/>
          <p:nvPr/>
        </p:nvSpPr>
        <p:spPr>
          <a:xfrm>
            <a:off x="4240530" y="7384494"/>
            <a:ext cx="6149221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Наблюдается спад в издании детских книг.</a:t>
            </a:r>
            <a:endParaRPr lang="en-US" sz="1500" dirty="0"/>
          </a:p>
        </p:txBody>
      </p:sp>
      <p:sp>
        <p:nvSpPr>
          <p:cNvPr id="16" name="Shape 12"/>
          <p:cNvSpPr/>
          <p:nvPr/>
        </p:nvSpPr>
        <p:spPr>
          <a:xfrm>
            <a:off x="10669786" y="5409605"/>
            <a:ext cx="22860" cy="680204"/>
          </a:xfrm>
          <a:prstGeom prst="roundRect">
            <a:avLst>
              <a:gd name="adj" fmla="val 357074"/>
            </a:avLst>
          </a:prstGeom>
          <a:solidFill>
            <a:srgbClr val="BDB8DF"/>
          </a:solidFill>
          <a:ln/>
        </p:spPr>
      </p:sp>
      <p:sp>
        <p:nvSpPr>
          <p:cNvPr id="17" name="Shape 13"/>
          <p:cNvSpPr/>
          <p:nvPr/>
        </p:nvSpPr>
        <p:spPr>
          <a:xfrm>
            <a:off x="10462617" y="5871210"/>
            <a:ext cx="437198" cy="437198"/>
          </a:xfrm>
          <a:prstGeom prst="roundRect">
            <a:avLst>
              <a:gd name="adj" fmla="val 1867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10598229" y="5943957"/>
            <a:ext cx="165854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5"/>
          <p:cNvSpPr/>
          <p:nvPr/>
        </p:nvSpPr>
        <p:spPr>
          <a:xfrm>
            <a:off x="9466540" y="3862507"/>
            <a:ext cx="2429351" cy="303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Конец века</a:t>
            </a:r>
            <a:endParaRPr lang="en-US" sz="1900" dirty="0"/>
          </a:p>
        </p:txBody>
      </p:sp>
      <p:sp>
        <p:nvSpPr>
          <p:cNvPr id="20" name="Text 16"/>
          <p:cNvSpPr/>
          <p:nvPr/>
        </p:nvSpPr>
        <p:spPr>
          <a:xfrm>
            <a:off x="7606665" y="4282678"/>
            <a:ext cx="6149221" cy="932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 Екатерине II разрабатывается педагогическая система. Н.И. Новиков издает первый детский журнал "Детское чтение для сердца и разума" (1785-1789).</a:t>
            </a:r>
            <a:endParaRPr lang="en-US" sz="1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7840" y="1453039"/>
            <a:ext cx="4998601" cy="532352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82704" y="1003935"/>
            <a:ext cx="7778591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Детская литература в первой половине XIX века</a:t>
            </a:r>
            <a:endParaRPr lang="en-US" sz="3800" dirty="0"/>
          </a:p>
        </p:txBody>
      </p:sp>
      <p:sp>
        <p:nvSpPr>
          <p:cNvPr id="5" name="Shape 1"/>
          <p:cNvSpPr/>
          <p:nvPr/>
        </p:nvSpPr>
        <p:spPr>
          <a:xfrm>
            <a:off x="682704" y="2735104"/>
            <a:ext cx="438864" cy="438864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844987" y="2808208"/>
            <a:ext cx="114181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1316593" y="2735104"/>
            <a:ext cx="24384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Народность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1316593" y="3156942"/>
            <a:ext cx="714470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Главным вопросом становится выражение в произведениях "народного духа".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682704" y="3883343"/>
            <a:ext cx="438864" cy="438864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817840" y="3956447"/>
            <a:ext cx="168593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1316593" y="3883343"/>
            <a:ext cx="24384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Жанры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1316593" y="4305181"/>
            <a:ext cx="714470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Расцвет литературной сказки - стихотворной, прозаической и драматической.</a:t>
            </a:r>
            <a:endParaRPr lang="en-US" sz="1500" dirty="0"/>
          </a:p>
        </p:txBody>
      </p:sp>
      <p:sp>
        <p:nvSpPr>
          <p:cNvPr id="13" name="Shape 9"/>
          <p:cNvSpPr/>
          <p:nvPr/>
        </p:nvSpPr>
        <p:spPr>
          <a:xfrm>
            <a:off x="682704" y="5031581"/>
            <a:ext cx="438864" cy="438864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818793" y="5104686"/>
            <a:ext cx="166568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5" name="Text 11"/>
          <p:cNvSpPr/>
          <p:nvPr/>
        </p:nvSpPr>
        <p:spPr>
          <a:xfrm>
            <a:off x="1316593" y="5031581"/>
            <a:ext cx="4108609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Научно-популярная литература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1316593" y="5453420"/>
            <a:ext cx="7144703" cy="311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Широкое распространение получают научно-популярные издания для детей.</a:t>
            </a:r>
            <a:endParaRPr lang="en-US" sz="1500" dirty="0"/>
          </a:p>
        </p:txBody>
      </p:sp>
      <p:sp>
        <p:nvSpPr>
          <p:cNvPr id="17" name="Shape 13"/>
          <p:cNvSpPr/>
          <p:nvPr/>
        </p:nvSpPr>
        <p:spPr>
          <a:xfrm>
            <a:off x="682704" y="6179820"/>
            <a:ext cx="438864" cy="438864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812363" y="6252924"/>
            <a:ext cx="179427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19" name="Text 15"/>
          <p:cNvSpPr/>
          <p:nvPr/>
        </p:nvSpPr>
        <p:spPr>
          <a:xfrm>
            <a:off x="1316593" y="6179820"/>
            <a:ext cx="2438400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Язык</a:t>
            </a:r>
            <a:endParaRPr lang="en-US" sz="1900" dirty="0"/>
          </a:p>
        </p:txBody>
      </p:sp>
      <p:sp>
        <p:nvSpPr>
          <p:cNvPr id="20" name="Text 16"/>
          <p:cNvSpPr/>
          <p:nvPr/>
        </p:nvSpPr>
        <p:spPr>
          <a:xfrm>
            <a:off x="1316593" y="6601658"/>
            <a:ext cx="7144703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Формируется особый язык детской литературы, основанный на живой разговорной речи.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29853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0398" cy="82296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464369"/>
            <a:ext cx="4402993" cy="3312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Intencionální, neintencionální literatura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8689" y="962239"/>
            <a:ext cx="6367301" cy="6276761"/>
          </a:xfrm>
        </p:spPr>
        <p:txBody>
          <a:bodyPr anchor="ctr">
            <a:normAutofit/>
          </a:bodyPr>
          <a:lstStyle/>
          <a:p>
            <a:r>
              <a:rPr lang="en-US" sz="2880" dirty="0" err="1">
                <a:solidFill>
                  <a:srgbClr val="000000"/>
                </a:solidFill>
              </a:rPr>
              <a:t>Intencionální</a:t>
            </a:r>
            <a:r>
              <a:rPr lang="ru-RU" sz="2880" dirty="0">
                <a:solidFill>
                  <a:srgbClr val="000000"/>
                </a:solidFill>
              </a:rPr>
              <a:t>-  адресованная детям, предназначенная для детей</a:t>
            </a:r>
          </a:p>
          <a:p>
            <a:endParaRPr lang="ru-RU" sz="2880" dirty="0">
              <a:solidFill>
                <a:srgbClr val="000000"/>
              </a:solidFill>
            </a:endParaRPr>
          </a:p>
          <a:p>
            <a:r>
              <a:rPr lang="en-US" sz="2880" dirty="0">
                <a:solidFill>
                  <a:srgbClr val="000000"/>
                </a:solidFill>
              </a:rPr>
              <a:t> </a:t>
            </a:r>
            <a:r>
              <a:rPr lang="en-US" sz="2880" dirty="0" err="1">
                <a:solidFill>
                  <a:srgbClr val="000000"/>
                </a:solidFill>
              </a:rPr>
              <a:t>neintencionální</a:t>
            </a:r>
            <a:r>
              <a:rPr lang="en-US" sz="2880" dirty="0">
                <a:solidFill>
                  <a:srgbClr val="000000"/>
                </a:solidFill>
              </a:rPr>
              <a:t> </a:t>
            </a:r>
            <a:r>
              <a:rPr lang="en-US" sz="2880" dirty="0" err="1">
                <a:solidFill>
                  <a:srgbClr val="000000"/>
                </a:solidFill>
              </a:rPr>
              <a:t>literatura</a:t>
            </a:r>
            <a:r>
              <a:rPr lang="ru-RU" sz="2880" dirty="0">
                <a:solidFill>
                  <a:srgbClr val="000000"/>
                </a:solidFill>
              </a:rPr>
              <a:t>- изначально не предназначалась для детей, а для взрослых, но стала входить в круг детского чтения</a:t>
            </a:r>
          </a:p>
          <a:p>
            <a:pPr marL="0" indent="0">
              <a:buNone/>
            </a:pPr>
            <a:r>
              <a:rPr lang="ru-RU" sz="2880" dirty="0">
                <a:solidFill>
                  <a:srgbClr val="000000"/>
                </a:solidFill>
              </a:rPr>
              <a:t>(знаменитые сказки А.С. Пушкина, Ш. Перро, В. </a:t>
            </a:r>
            <a:r>
              <a:rPr lang="ru-RU" sz="2880" dirty="0" err="1">
                <a:solidFill>
                  <a:srgbClr val="000000"/>
                </a:solidFill>
              </a:rPr>
              <a:t>Гауфа</a:t>
            </a:r>
            <a:r>
              <a:rPr lang="ru-RU" sz="2880" dirty="0">
                <a:solidFill>
                  <a:srgbClr val="000000"/>
                </a:solidFill>
              </a:rPr>
              <a:t>, Г. Х. Андерсена, братьев Гримм и многие другие)</a:t>
            </a:r>
          </a:p>
        </p:txBody>
      </p:sp>
    </p:spTree>
    <p:extLst>
      <p:ext uri="{BB962C8B-B14F-4D97-AF65-F5344CB8AC3E}">
        <p14:creationId xmlns:p14="http://schemas.microsoft.com/office/powerpoint/2010/main" val="3594575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63" y="910947"/>
            <a:ext cx="4938355" cy="640758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53639" y="602813"/>
            <a:ext cx="7609523" cy="1369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Поэзия в детском чтении: И.А. Крылов</a:t>
            </a:r>
            <a:endParaRPr lang="en-US" sz="4300" dirty="0"/>
          </a:p>
        </p:txBody>
      </p:sp>
      <p:sp>
        <p:nvSpPr>
          <p:cNvPr id="5" name="Shape 1"/>
          <p:cNvSpPr/>
          <p:nvPr/>
        </p:nvSpPr>
        <p:spPr>
          <a:xfrm>
            <a:off x="6253639" y="2301597"/>
            <a:ext cx="7609523" cy="1628894"/>
          </a:xfrm>
          <a:prstGeom prst="roundRect">
            <a:avLst>
              <a:gd name="adj" fmla="val 565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6480453" y="2528411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Басни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6480453" y="3002399"/>
            <a:ext cx="71558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Крылов начал писать басни во второй половине жизни. Первая басня "Дуб и трость" опубликована в 1806 году.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6253639" y="4149685"/>
            <a:ext cx="7609523" cy="1628894"/>
          </a:xfrm>
          <a:prstGeom prst="roundRect">
            <a:avLst>
              <a:gd name="adj" fmla="val 565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6480453" y="4376499"/>
            <a:ext cx="3184565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Нравственный кодекс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6480453" y="4850487"/>
            <a:ext cx="71558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Басни Крылова содержат важные житейские истины, легко усваиваемые детским сознанием.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6253639" y="5997773"/>
            <a:ext cx="7609523" cy="1628894"/>
          </a:xfrm>
          <a:prstGeom prst="roundRect">
            <a:avLst>
              <a:gd name="adj" fmla="val 565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6480453" y="6224588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Язык</a:t>
            </a:r>
            <a:endParaRPr lang="en-US" sz="2150" dirty="0"/>
          </a:p>
        </p:txBody>
      </p:sp>
      <p:sp>
        <p:nvSpPr>
          <p:cNvPr id="13" name="Text 9"/>
          <p:cNvSpPr/>
          <p:nvPr/>
        </p:nvSpPr>
        <p:spPr>
          <a:xfrm>
            <a:off x="6480453" y="6698575"/>
            <a:ext cx="715589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Чеканные строки басен стали крылатыми выражениями в русском языке.</a:t>
            </a:r>
            <a:endParaRPr lang="en-US" sz="17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ACCBFE-A40D-4388-A772-30E8957D3153}"/>
              </a:ext>
            </a:extLst>
          </p:cNvPr>
          <p:cNvSpPr/>
          <p:nvPr/>
        </p:nvSpPr>
        <p:spPr>
          <a:xfrm>
            <a:off x="3657600" y="1714143"/>
            <a:ext cx="73152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ПОЭЗИЯ В ДЕТСКОМ ЧТЕНИИ Иван Андреевич Крылов Как «детский» поэт Крылов принадлежит XIX веку: басни, прочно вошедшие в круг детского чтения, он стал писать во второй половине жизни. Первая его басня «Дуб и трость» была опубликована в 1806 году; вскоре стали один за другим выходить небольшие сборники. И с тех пор басни Крылова прочно утвердились в чтении детей. Басня, как известно, относится к сатирическому жанру, истоки которого уходят своими корнями в глубокую древность. Тогда басня представляла собой маленький нравоучительный рассказ или притчу, в которых обычно действовали наделенные человеческими чертами животные, реже – люди. Басни Крылова содержат целый нравственный кодекс, на котором дети воспитывались поколение за поколением. В чеканных строчках которых содержатся простые, но важные житейские истины. «А вы, друзья, как ни садитесь, / </a:t>
            </a:r>
            <a:r>
              <a:rPr lang="ru-RU" dirty="0" err="1"/>
              <a:t>Всѐ</a:t>
            </a:r>
            <a:r>
              <a:rPr lang="ru-RU" dirty="0"/>
              <a:t> в музыканты не годитесь». О незадачливых людях, дела не знающих, подменяющих его суетой и болтовней. Детское сознание легко усваивает нравственные нормы и истины, изложенные языком басен</a:t>
            </a:r>
          </a:p>
        </p:txBody>
      </p:sp>
    </p:spTree>
    <p:extLst>
      <p:ext uri="{BB962C8B-B14F-4D97-AF65-F5344CB8AC3E}">
        <p14:creationId xmlns:p14="http://schemas.microsoft.com/office/powerpoint/2010/main" val="3821297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67AE69-384B-40BA-82AF-522C13899274}"/>
              </a:ext>
            </a:extLst>
          </p:cNvPr>
          <p:cNvSpPr/>
          <p:nvPr/>
        </p:nvSpPr>
        <p:spPr>
          <a:xfrm>
            <a:off x="3657600" y="934859"/>
            <a:ext cx="7315200" cy="63598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Лебедь, Щука и Рак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 товарищах согласья нет,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лад их дело не пойдет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выйдет из него не дело, только мука.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 Лебедь, Рак, да Щука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Везти с поклажей воз взялись,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вместе трое все в него впряглись;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кожи лезут вон, а возу всё нет ходу!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Поклажа бы для них казалась и легка: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Лебедь рвётся в облака,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Рак пятится назад, а Щука тянет в воду.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виноват из них, кто прав — судить не нам;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ТОЛЬКО воз и ныне там.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1814</a:t>
            </a:r>
          </a:p>
        </p:txBody>
      </p:sp>
    </p:spTree>
    <p:extLst>
      <p:ext uri="{BB962C8B-B14F-4D97-AF65-F5344CB8AC3E}">
        <p14:creationId xmlns:p14="http://schemas.microsoft.com/office/powerpoint/2010/main" val="3450181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8909" y="627698"/>
            <a:ext cx="13032581" cy="1426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В.А. Жуковский и А.С. Пушкин в детской литературе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09" y="2510790"/>
            <a:ext cx="6345079" cy="392144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8909" y="6717506"/>
            <a:ext cx="2853571" cy="356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В.А. Жуковский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8909" y="7211139"/>
            <a:ext cx="6345079" cy="730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Известен балладами и сказками. Его переводы стали значительными событиями в русской литературе.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412" y="2510790"/>
            <a:ext cx="6345079" cy="392144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6412" y="6717506"/>
            <a:ext cx="2853571" cy="356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А.С. Пушкин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86412" y="7211139"/>
            <a:ext cx="6345079" cy="730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Многие лирические произведения Пушкина вошли в круг детского чтения. Особенно популярны его сказки.</a:t>
            </a:r>
            <a:endParaRPr lang="en-US" sz="17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AA73520-A5EE-4D37-8992-AB80BBADC6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/>
              <a:t>ОТГАДАЙТЕ!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5FA6B32-7774-456E-A4B3-8DD55146C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ru-RU" sz="7200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sz="7200" dirty="0">
                <a:latin typeface="Times New Roman" pitchFamily="18" charset="0"/>
              </a:rPr>
              <a:t>СК.ЗК.  .  Р.Б. К.  .  Р.БК.</a:t>
            </a:r>
          </a:p>
        </p:txBody>
      </p:sp>
    </p:spTree>
  </p:cSld>
  <p:clrMapOvr>
    <a:masterClrMapping/>
  </p:clrMapOvr>
  <p:transition spd="slow">
    <p:circl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29853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0398" cy="82296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464369"/>
            <a:ext cx="4402993" cy="3312118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FFFFFF"/>
                </a:solidFill>
              </a:rPr>
              <a:t>Цели детской литературы:</a:t>
            </a:r>
            <a:br>
              <a:rPr lang="ru-RU">
                <a:solidFill>
                  <a:srgbClr val="FFFFFF"/>
                </a:solidFill>
              </a:rPr>
            </a:b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8689" y="962239"/>
            <a:ext cx="6367301" cy="6276761"/>
          </a:xfrm>
        </p:spPr>
        <p:txBody>
          <a:bodyPr anchor="ctr">
            <a:normAutofit/>
          </a:bodyPr>
          <a:lstStyle/>
          <a:p>
            <a:endParaRPr lang="ru-RU" sz="2880">
              <a:solidFill>
                <a:srgbClr val="000000"/>
              </a:solidFill>
            </a:endParaRPr>
          </a:p>
          <a:p>
            <a:r>
              <a:rPr lang="ru-RU" sz="2880">
                <a:solidFill>
                  <a:srgbClr val="000000"/>
                </a:solidFill>
              </a:rPr>
              <a:t>Развитие языковой картины мира</a:t>
            </a:r>
          </a:p>
          <a:p>
            <a:r>
              <a:rPr lang="ru-RU" sz="2880">
                <a:solidFill>
                  <a:srgbClr val="000000"/>
                </a:solidFill>
              </a:rPr>
              <a:t>Формирование понятийного аппарата</a:t>
            </a:r>
          </a:p>
          <a:p>
            <a:r>
              <a:rPr lang="ru-RU" sz="2880">
                <a:solidFill>
                  <a:srgbClr val="000000"/>
                </a:solidFill>
              </a:rPr>
              <a:t>Система ценностей</a:t>
            </a:r>
          </a:p>
          <a:p>
            <a:r>
              <a:rPr lang="ru-RU" sz="2880">
                <a:solidFill>
                  <a:srgbClr val="000000"/>
                </a:solidFill>
              </a:rPr>
              <a:t>Становление личности</a:t>
            </a:r>
          </a:p>
          <a:p>
            <a:r>
              <a:rPr lang="ru-RU" sz="2880">
                <a:solidFill>
                  <a:srgbClr val="000000"/>
                </a:solidFill>
              </a:rPr>
              <a:t>Развитие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3640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8050" y="0"/>
            <a:ext cx="13092350" cy="82296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352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5E59CC-7059-4455-9789-EDFBBE8F5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983" r="60644" b="14447"/>
          <a:stretch/>
        </p:blipFill>
        <p:spPr>
          <a:xfrm>
            <a:off x="3332989" y="3"/>
            <a:ext cx="7422908" cy="8229599"/>
          </a:xfrm>
          <a:custGeom>
            <a:avLst/>
            <a:gdLst>
              <a:gd name="connsiteX0" fmla="*/ 0 w 9414510"/>
              <a:gd name="connsiteY0" fmla="*/ 0 h 6857999"/>
              <a:gd name="connsiteX1" fmla="*/ 9414510 w 9414510"/>
              <a:gd name="connsiteY1" fmla="*/ 0 h 6857999"/>
              <a:gd name="connsiteX2" fmla="*/ 9414510 w 9414510"/>
              <a:gd name="connsiteY2" fmla="*/ 6857999 h 6857999"/>
              <a:gd name="connsiteX3" fmla="*/ 0 w 941451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14510" h="6857999">
                <a:moveTo>
                  <a:pt x="0" y="0"/>
                </a:moveTo>
                <a:lnTo>
                  <a:pt x="9414510" y="0"/>
                </a:lnTo>
                <a:lnTo>
                  <a:pt x="941451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1491616"/>
            <a:ext cx="4626864" cy="5246369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3F3F3F"/>
                </a:solidFill>
              </a:rPr>
              <a:t>Задачи детской литературы: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6660" y="1239585"/>
            <a:ext cx="6295644" cy="5750432"/>
          </a:xfrm>
        </p:spPr>
        <p:txBody>
          <a:bodyPr anchor="ctr">
            <a:normAutofit/>
          </a:bodyPr>
          <a:lstStyle/>
          <a:p>
            <a:r>
              <a:rPr lang="ru-RU" sz="2880">
                <a:solidFill>
                  <a:srgbClr val="FFFFFF"/>
                </a:solidFill>
              </a:rPr>
              <a:t>обучение эстетике и этике</a:t>
            </a:r>
          </a:p>
          <a:p>
            <a:r>
              <a:rPr lang="ru-RU" sz="2880">
                <a:solidFill>
                  <a:srgbClr val="FFFFFF"/>
                </a:solidFill>
              </a:rPr>
              <a:t>формирование языковой компетенции</a:t>
            </a:r>
          </a:p>
          <a:p>
            <a:r>
              <a:rPr lang="ru-RU" sz="2880">
                <a:solidFill>
                  <a:srgbClr val="FFFFFF"/>
                </a:solidFill>
              </a:rPr>
              <a:t>определение и формирование коммуникации между ребенком и взрослым</a:t>
            </a:r>
          </a:p>
        </p:txBody>
      </p:sp>
    </p:spTree>
    <p:extLst>
      <p:ext uri="{BB962C8B-B14F-4D97-AF65-F5344CB8AC3E}">
        <p14:creationId xmlns:p14="http://schemas.microsoft.com/office/powerpoint/2010/main" val="211686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21" y="0"/>
            <a:ext cx="13776593" cy="330472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071" y="992016"/>
            <a:ext cx="11800258" cy="1590676"/>
          </a:xfrm>
        </p:spPr>
        <p:txBody>
          <a:bodyPr>
            <a:normAutofit/>
          </a:bodyPr>
          <a:lstStyle/>
          <a:p>
            <a:pPr algn="ctr"/>
            <a:r>
              <a:rPr lang="ru-RU" sz="4800" b="1">
                <a:solidFill>
                  <a:srgbClr val="FFFFFF"/>
                </a:solidFill>
              </a:rPr>
              <a:t>Функции детской литературы: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071" y="3711564"/>
            <a:ext cx="12478182" cy="4256377"/>
          </a:xfrm>
        </p:spPr>
        <p:txBody>
          <a:bodyPr>
            <a:normAutofit lnSpcReduction="10000"/>
          </a:bodyPr>
          <a:lstStyle/>
          <a:p>
            <a:r>
              <a:rPr lang="ru-RU" sz="2160" b="1" dirty="0">
                <a:solidFill>
                  <a:srgbClr val="000000"/>
                </a:solidFill>
              </a:rPr>
              <a:t>Развлекательная</a:t>
            </a:r>
            <a:r>
              <a:rPr lang="ru-RU" sz="2160" dirty="0">
                <a:solidFill>
                  <a:srgbClr val="000000"/>
                </a:solidFill>
              </a:rPr>
              <a:t>  - получение удовольствия, посредством чтения книг.</a:t>
            </a:r>
          </a:p>
          <a:p>
            <a:pPr marL="0" indent="0">
              <a:buNone/>
            </a:pPr>
            <a:r>
              <a:rPr lang="ru-RU" sz="2160" dirty="0">
                <a:solidFill>
                  <a:srgbClr val="000000"/>
                </a:solidFill>
              </a:rPr>
              <a:t> Без учета функции наслаждения юный читатель становится читателем по принуждению</a:t>
            </a:r>
          </a:p>
          <a:p>
            <a:r>
              <a:rPr lang="ru-RU" sz="2160" b="1" dirty="0">
                <a:solidFill>
                  <a:srgbClr val="000000"/>
                </a:solidFill>
              </a:rPr>
              <a:t>Образовательная.</a:t>
            </a:r>
            <a:r>
              <a:rPr lang="ru-RU" sz="2160" dirty="0">
                <a:solidFill>
                  <a:srgbClr val="000000"/>
                </a:solidFill>
              </a:rPr>
              <a:t> Ребенок узнает много нового для себя. Расширяет кругозор (познает окружающий мир посредством чтения)</a:t>
            </a:r>
          </a:p>
          <a:p>
            <a:r>
              <a:rPr lang="ru-RU" sz="2160" b="1" dirty="0">
                <a:solidFill>
                  <a:srgbClr val="000000"/>
                </a:solidFill>
              </a:rPr>
              <a:t>Риторическая.</a:t>
            </a:r>
            <a:r>
              <a:rPr lang="ru-RU" sz="2160" dirty="0">
                <a:solidFill>
                  <a:srgbClr val="000000"/>
                </a:solidFill>
              </a:rPr>
              <a:t> У ребенка развивается речь. Ребенок читая, учится наслаждаться словом и произведением, он пока что невольно оказывается в роли соавтора произведения.</a:t>
            </a:r>
          </a:p>
          <a:p>
            <a:r>
              <a:rPr lang="ru-RU" sz="2160" b="1" dirty="0">
                <a:solidFill>
                  <a:srgbClr val="000000"/>
                </a:solidFill>
              </a:rPr>
              <a:t>Коммуникативная.</a:t>
            </a:r>
            <a:r>
              <a:rPr lang="ru-RU" sz="2160" dirty="0">
                <a:solidFill>
                  <a:srgbClr val="000000"/>
                </a:solidFill>
              </a:rPr>
              <a:t> Передача информации или побуждение к действию.</a:t>
            </a:r>
          </a:p>
          <a:p>
            <a:r>
              <a:rPr lang="ru-RU" sz="2160" b="1" dirty="0">
                <a:solidFill>
                  <a:srgbClr val="000000"/>
                </a:solidFill>
              </a:rPr>
              <a:t>Эстетическая.</a:t>
            </a:r>
            <a:r>
              <a:rPr lang="ru-RU" sz="2160" dirty="0">
                <a:solidFill>
                  <a:srgbClr val="000000"/>
                </a:solidFill>
              </a:rPr>
              <a:t> Воздействие на эстетическое сознание, воспитание эстетического вкуса, чувства прекрасного, понимание истинного в художественной словесности.</a:t>
            </a:r>
          </a:p>
          <a:p>
            <a:r>
              <a:rPr lang="ru-RU" sz="2160" b="1" u="sng" dirty="0">
                <a:solidFill>
                  <a:srgbClr val="000000"/>
                </a:solidFill>
              </a:rPr>
              <a:t>Воспитательная. </a:t>
            </a:r>
            <a:r>
              <a:rPr lang="ru-RU" sz="2160" dirty="0">
                <a:solidFill>
                  <a:srgbClr val="000000"/>
                </a:solidFill>
              </a:rPr>
              <a:t>Книга – модель нашей жизни. Отражение поступков и поведения. Чего делать нельзя и что делать можно. (</a:t>
            </a:r>
            <a:r>
              <a:rPr lang="en-US" sz="2160" dirty="0">
                <a:solidFill>
                  <a:srgbClr val="000000"/>
                </a:solidFill>
              </a:rPr>
              <a:t>?)</a:t>
            </a:r>
            <a:endParaRPr lang="ru-RU" sz="2160" dirty="0">
              <a:solidFill>
                <a:srgbClr val="000000"/>
              </a:solidFill>
            </a:endParaRPr>
          </a:p>
          <a:p>
            <a:endParaRPr lang="ru-RU" sz="156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5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1652" y="1226821"/>
            <a:ext cx="851534" cy="25146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1653" y="1005294"/>
            <a:ext cx="483870" cy="2046517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73593" y="769073"/>
            <a:ext cx="201930" cy="2055834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3467844" y="762859"/>
            <a:ext cx="394334" cy="2090832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72866" y="762859"/>
            <a:ext cx="13089436" cy="18497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16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208" y="960471"/>
            <a:ext cx="12317636" cy="1454522"/>
          </a:xfrm>
        </p:spPr>
        <p:txBody>
          <a:bodyPr>
            <a:normAutofit/>
          </a:bodyPr>
          <a:lstStyle/>
          <a:p>
            <a:r>
              <a:rPr lang="ru-RU" sz="4800" b="1">
                <a:solidFill>
                  <a:srgbClr val="FFFFFF"/>
                </a:solidFill>
              </a:rPr>
              <a:t>Характерные черты детской литературы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149" y="2988524"/>
            <a:ext cx="11650794" cy="4280608"/>
          </a:xfrm>
        </p:spPr>
        <p:txBody>
          <a:bodyPr anchor="ctr">
            <a:normAutofit/>
          </a:bodyPr>
          <a:lstStyle/>
          <a:p>
            <a:r>
              <a:rPr lang="ru-RU" sz="2040" b="1"/>
              <a:t>Отведение детям главной роли</a:t>
            </a:r>
            <a:endParaRPr lang="ru-RU" sz="2040"/>
          </a:p>
          <a:p>
            <a:r>
              <a:rPr lang="ru-RU" sz="2040"/>
              <a:t>Соответствие детскому возрасту по тематике</a:t>
            </a:r>
          </a:p>
          <a:p>
            <a:r>
              <a:rPr lang="ru-RU" sz="2040"/>
              <a:t>Относительно небольшой объём, множество рисунков (особенно в книгах для маленьких детей)</a:t>
            </a:r>
          </a:p>
          <a:p>
            <a:r>
              <a:rPr lang="ru-RU" sz="2040"/>
              <a:t>Простой язык</a:t>
            </a:r>
          </a:p>
          <a:p>
            <a:r>
              <a:rPr lang="ru-RU" sz="2040"/>
              <a:t>Большое количество диалогов и действий, мало описаний</a:t>
            </a:r>
          </a:p>
          <a:p>
            <a:r>
              <a:rPr lang="ru-RU" sz="2040"/>
              <a:t>Множество приключений</a:t>
            </a:r>
          </a:p>
          <a:p>
            <a:r>
              <a:rPr lang="ru-RU" sz="2040"/>
              <a:t>Счастливый конец (победа добра над злом) – не всегда</a:t>
            </a:r>
          </a:p>
          <a:p>
            <a:r>
              <a:rPr lang="ru-RU" sz="2040"/>
              <a:t>Часто имеет своей целью воспитание</a:t>
            </a:r>
          </a:p>
          <a:p>
            <a:endParaRPr lang="ru-RU" sz="2040"/>
          </a:p>
          <a:p>
            <a:r>
              <a:rPr lang="ru-RU" sz="2040" b="1"/>
              <a:t>Специфика детской литературы обусловлена в первую очередь возрастом читателя.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146863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C2F4CBFA-B385-4B16-B63B-29D40EBF7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F698CE04-5039-4B4D-B676-5DDF946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16046" y="676702"/>
            <a:ext cx="4996762" cy="7174337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B7FFC8-6FAA-4120-AC51-F1C9C825A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US" sz="21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FF5B224B-4446-4B75-8B12-7FAFA8ED8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US" sz="216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807611F-497E-428E-9B8B-0192C7897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/>
              <a:endParaRPr lang="en-US" sz="216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2128" y="1359021"/>
            <a:ext cx="3895811" cy="5241037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FFFFFF"/>
                </a:solidFill>
              </a:rPr>
              <a:t>Детский фольклор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1" y="1359023"/>
            <a:ext cx="7561170" cy="5241036"/>
          </a:xfrm>
        </p:spPr>
        <p:txBody>
          <a:bodyPr anchor="ctr">
            <a:normAutofit/>
          </a:bodyPr>
          <a:lstStyle/>
          <a:p>
            <a:r>
              <a:rPr lang="ru-RU" sz="2880" dirty="0"/>
              <a:t>Детский фольклор – специфическая область устного художественного творчества, имеющего свою поэтику, свою форму бытования, своих носителей. </a:t>
            </a:r>
          </a:p>
          <a:p>
            <a:r>
              <a:rPr lang="ru-RU" sz="2880" dirty="0"/>
              <a:t>Детский фольклор тесно связан с фольклором взрослых, зависим от среды его бытования, жанровой системы и все процессы которым подвержен фольклор взрослых так или иначе находит отражение в детском фольклоре. </a:t>
            </a:r>
          </a:p>
          <a:p>
            <a:r>
              <a:rPr lang="ru-RU" sz="2880" dirty="0"/>
              <a:t>Общий признак детского фольклора – соотнесение худ. текста с игрой.</a:t>
            </a:r>
          </a:p>
        </p:txBody>
      </p:sp>
    </p:spTree>
    <p:extLst>
      <p:ext uri="{BB962C8B-B14F-4D97-AF65-F5344CB8AC3E}">
        <p14:creationId xmlns:p14="http://schemas.microsoft.com/office/powerpoint/2010/main" val="395910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111851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89" y="744470"/>
            <a:ext cx="4569922" cy="6605626"/>
          </a:xfrm>
        </p:spPr>
        <p:txBody>
          <a:bodyPr>
            <a:normAutofit/>
          </a:bodyPr>
          <a:lstStyle/>
          <a:p>
            <a:r>
              <a:rPr lang="ru-RU" sz="5040">
                <a:solidFill>
                  <a:schemeClr val="bg1"/>
                </a:solidFill>
              </a:rPr>
              <a:t>Детский фольклор. Классификация.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CCBE59-EB37-4935-8F31-12F2F018A69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562067" y="744470"/>
          <a:ext cx="7516368" cy="6605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226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1978</Words>
  <Application>Microsoft Office PowerPoint</Application>
  <PresentationFormat>Произвольный</PresentationFormat>
  <Paragraphs>301</Paragraphs>
  <Slides>34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45" baseType="lpstr">
      <vt:lpstr>Outfit Extra Bold</vt:lpstr>
      <vt:lpstr>Calibri Light</vt:lpstr>
      <vt:lpstr>Wingdings</vt:lpstr>
      <vt:lpstr>Arial</vt:lpstr>
      <vt:lpstr>Times New Roman</vt:lpstr>
      <vt:lpstr>Calibri</vt:lpstr>
      <vt:lpstr>Tahoma</vt:lpstr>
      <vt:lpstr>Arimo</vt:lpstr>
      <vt:lpstr>Office Theme</vt:lpstr>
      <vt:lpstr>Тема Office</vt:lpstr>
      <vt:lpstr>Океан</vt:lpstr>
      <vt:lpstr>Презентация PowerPoint</vt:lpstr>
      <vt:lpstr>Определение детской литературы</vt:lpstr>
      <vt:lpstr>Intencionální, neintencionální literatura</vt:lpstr>
      <vt:lpstr>Цели детской литературы: </vt:lpstr>
      <vt:lpstr>Задачи детской литературы:</vt:lpstr>
      <vt:lpstr>Функции детской литературы:</vt:lpstr>
      <vt:lpstr>Характерные черты детской литературы</vt:lpstr>
      <vt:lpstr>Детский фольклор</vt:lpstr>
      <vt:lpstr>Детский фольклор. Классификация.</vt:lpstr>
      <vt:lpstr>Поэзия пестования. колыбельные </vt:lpstr>
      <vt:lpstr>колыбельные</vt:lpstr>
      <vt:lpstr>Колыбельные</vt:lpstr>
      <vt:lpstr>Колыбельные</vt:lpstr>
      <vt:lpstr>Детский игровой фольклор</vt:lpstr>
      <vt:lpstr>считалочки</vt:lpstr>
      <vt:lpstr>считалки</vt:lpstr>
      <vt:lpstr>нелепицы</vt:lpstr>
      <vt:lpstr>скороговорки</vt:lpstr>
      <vt:lpstr>дразнилки</vt:lpstr>
      <vt:lpstr>Современные жанры детского фольклора </vt:lpstr>
      <vt:lpstr>Современные жанры детского фольклора </vt:lpstr>
      <vt:lpstr>Страшилки в стихах</vt:lpstr>
      <vt:lpstr>Страшилки в прозе</vt:lpstr>
      <vt:lpstr>Садистские стишки (уже не так популярны)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ОТГАДАЙТЕ!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NVG</cp:lastModifiedBy>
  <cp:revision>6</cp:revision>
  <dcterms:created xsi:type="dcterms:W3CDTF">2024-09-29T09:28:46Z</dcterms:created>
  <dcterms:modified xsi:type="dcterms:W3CDTF">2024-10-02T08:55:59Z</dcterms:modified>
</cp:coreProperties>
</file>