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67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9624" y="1145500"/>
            <a:ext cx="7544752" cy="3111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8150"/>
              </a:lnSpc>
              <a:buNone/>
            </a:pPr>
            <a:r>
              <a:rPr lang="en-US" sz="65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Русская детская литература начала XX века</a:t>
            </a:r>
            <a:endParaRPr lang="en-US" sz="6500" dirty="0"/>
          </a:p>
        </p:txBody>
      </p:sp>
      <p:sp>
        <p:nvSpPr>
          <p:cNvPr id="4" name="Text 1"/>
          <p:cNvSpPr/>
          <p:nvPr/>
        </p:nvSpPr>
        <p:spPr>
          <a:xfrm>
            <a:off x="799624" y="4599623"/>
            <a:ext cx="7544752" cy="1827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первые десятилетия XX века русская детская литература пережила значительные изменения. От элитарной литературы Серебряного века до массовой советской литературы, этот период характеризовался разнообразием стилей и подходов.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9624" y="6701314"/>
            <a:ext cx="365522" cy="365522"/>
          </a:xfrm>
          <a:prstGeom prst="roundRect">
            <a:avLst>
              <a:gd name="adj" fmla="val 2501377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79327" y="6684169"/>
            <a:ext cx="4211003" cy="3998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7321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4505" y="3689152"/>
            <a:ext cx="8210431" cy="7561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950"/>
              </a:lnSpc>
              <a:buNone/>
            </a:pPr>
            <a:r>
              <a:rPr lang="en-US" sz="47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Серебряный век (1892-1917)</a:t>
            </a:r>
            <a:endParaRPr lang="en-US" sz="4750" dirty="0"/>
          </a:p>
        </p:txBody>
      </p:sp>
      <p:sp>
        <p:nvSpPr>
          <p:cNvPr id="4" name="Shape 1"/>
          <p:cNvSpPr/>
          <p:nvPr/>
        </p:nvSpPr>
        <p:spPr>
          <a:xfrm>
            <a:off x="804505" y="5048488"/>
            <a:ext cx="517088" cy="517088"/>
          </a:xfrm>
          <a:prstGeom prst="roundRect">
            <a:avLst>
              <a:gd name="adj" fmla="val 40008"/>
            </a:avLst>
          </a:prstGeom>
          <a:solidFill>
            <a:srgbClr val="EEEFF5"/>
          </a:solidFill>
          <a:ln/>
          <a:effectLst>
            <a:outerShdw blurRad="57150" dist="2794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998815" y="5125522"/>
            <a:ext cx="1284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850" dirty="0"/>
          </a:p>
        </p:txBody>
      </p:sp>
      <p:sp>
        <p:nvSpPr>
          <p:cNvPr id="6" name="Text 3"/>
          <p:cNvSpPr/>
          <p:nvPr/>
        </p:nvSpPr>
        <p:spPr>
          <a:xfrm>
            <a:off x="1551384" y="5048488"/>
            <a:ext cx="3440430" cy="756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Элитарная литература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1551384" y="5942409"/>
            <a:ext cx="3440430" cy="14711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Писатели-модернисты создавали произведения для детей: Бальмонт, Блок, Гумилёв, Есенин, Цветаева.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5221605" y="5048488"/>
            <a:ext cx="517088" cy="517088"/>
          </a:xfrm>
          <a:prstGeom prst="roundRect">
            <a:avLst>
              <a:gd name="adj" fmla="val 40008"/>
            </a:avLst>
          </a:prstGeom>
          <a:solidFill>
            <a:srgbClr val="EEEFF5"/>
          </a:solidFill>
          <a:ln/>
          <a:effectLst>
            <a:outerShdw blurRad="57150" dist="2794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378529" y="5125522"/>
            <a:ext cx="2032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850" dirty="0"/>
          </a:p>
        </p:txBody>
      </p:sp>
      <p:sp>
        <p:nvSpPr>
          <p:cNvPr id="10" name="Text 7"/>
          <p:cNvSpPr/>
          <p:nvPr/>
        </p:nvSpPr>
        <p:spPr>
          <a:xfrm>
            <a:off x="5968484" y="5048488"/>
            <a:ext cx="3024426" cy="378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Проза</a:t>
            </a:r>
            <a:endParaRPr lang="en-US" sz="2350" dirty="0"/>
          </a:p>
        </p:txBody>
      </p:sp>
      <p:sp>
        <p:nvSpPr>
          <p:cNvPr id="11" name="Text 8"/>
          <p:cNvSpPr/>
          <p:nvPr/>
        </p:nvSpPr>
        <p:spPr>
          <a:xfrm>
            <a:off x="5968484" y="5564386"/>
            <a:ext cx="3440430" cy="1838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Куприн, </a:t>
            </a:r>
            <a:r>
              <a:rPr lang="en-US" sz="18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Ремизов</a:t>
            </a:r>
            <a:r>
              <a:rPr lang="ru-RU" sz="18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,</a:t>
            </a:r>
            <a:r>
              <a:rPr lang="en-US" sz="18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Толстой писали сказки и рассказы, сочетая детскую культуру и народное творчество.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9638705" y="5048488"/>
            <a:ext cx="517088" cy="517088"/>
          </a:xfrm>
          <a:prstGeom prst="roundRect">
            <a:avLst>
              <a:gd name="adj" fmla="val 40008"/>
            </a:avLst>
          </a:prstGeom>
          <a:solidFill>
            <a:srgbClr val="EEEFF5"/>
          </a:solidFill>
          <a:ln/>
          <a:effectLst>
            <a:outerShdw blurRad="57150" dist="2794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9799201" y="5125522"/>
            <a:ext cx="19597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8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850" dirty="0"/>
          </a:p>
        </p:txBody>
      </p:sp>
      <p:sp>
        <p:nvSpPr>
          <p:cNvPr id="14" name="Text 11"/>
          <p:cNvSpPr/>
          <p:nvPr/>
        </p:nvSpPr>
        <p:spPr>
          <a:xfrm>
            <a:off x="10385584" y="5048488"/>
            <a:ext cx="3024426" cy="378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Иван Бунин</a:t>
            </a:r>
            <a:endParaRPr lang="en-US" sz="2350" dirty="0"/>
          </a:p>
        </p:txBody>
      </p:sp>
      <p:sp>
        <p:nvSpPr>
          <p:cNvPr id="15" name="Text 12"/>
          <p:cNvSpPr/>
          <p:nvPr/>
        </p:nvSpPr>
        <p:spPr>
          <a:xfrm>
            <a:off x="10385584" y="5564386"/>
            <a:ext cx="3440430" cy="1103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8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Публиковал стихи для детей и писал о теме детства.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341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6495" y="597218"/>
            <a:ext cx="7623810" cy="1428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5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Массовая детская литература</a:t>
            </a:r>
            <a:endParaRPr lang="en-US" sz="4500" dirty="0"/>
          </a:p>
        </p:txBody>
      </p:sp>
      <p:sp>
        <p:nvSpPr>
          <p:cNvPr id="4" name="Shape 1"/>
          <p:cNvSpPr/>
          <p:nvPr/>
        </p:nvSpPr>
        <p:spPr>
          <a:xfrm>
            <a:off x="6557010" y="2351961"/>
            <a:ext cx="30480" cy="5284232"/>
          </a:xfrm>
          <a:prstGeom prst="roundRect">
            <a:avLst>
              <a:gd name="adj" fmla="val 641328"/>
            </a:avLst>
          </a:prstGeom>
          <a:solidFill>
            <a:srgbClr val="C1C3D0"/>
          </a:solidFill>
          <a:ln/>
        </p:spPr>
      </p:sp>
      <p:sp>
        <p:nvSpPr>
          <p:cNvPr id="5" name="Shape 2"/>
          <p:cNvSpPr/>
          <p:nvPr/>
        </p:nvSpPr>
        <p:spPr>
          <a:xfrm>
            <a:off x="6786086" y="2825353"/>
            <a:ext cx="760095" cy="30480"/>
          </a:xfrm>
          <a:prstGeom prst="roundRect">
            <a:avLst>
              <a:gd name="adj" fmla="val 641328"/>
            </a:avLst>
          </a:prstGeom>
          <a:solidFill>
            <a:srgbClr val="C1C3D0"/>
          </a:solidFill>
          <a:ln/>
        </p:spPr>
      </p:sp>
      <p:sp>
        <p:nvSpPr>
          <p:cNvPr id="6" name="Shape 3"/>
          <p:cNvSpPr/>
          <p:nvPr/>
        </p:nvSpPr>
        <p:spPr>
          <a:xfrm>
            <a:off x="6327934" y="2596277"/>
            <a:ext cx="488633" cy="488633"/>
          </a:xfrm>
          <a:prstGeom prst="roundRect">
            <a:avLst>
              <a:gd name="adj" fmla="val 40005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6511528" y="2669143"/>
            <a:ext cx="121444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7766804" y="2569131"/>
            <a:ext cx="3644027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Вторая половина 19 века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7766804" y="3056573"/>
            <a:ext cx="6103501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Начало бурного развития массовой детской литературы.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786086" y="4659154"/>
            <a:ext cx="760095" cy="30480"/>
          </a:xfrm>
          <a:prstGeom prst="roundRect">
            <a:avLst>
              <a:gd name="adj" fmla="val 641328"/>
            </a:avLst>
          </a:prstGeom>
          <a:solidFill>
            <a:srgbClr val="C1C3D0"/>
          </a:solidFill>
          <a:ln/>
        </p:spPr>
      </p:sp>
      <p:sp>
        <p:nvSpPr>
          <p:cNvPr id="11" name="Shape 8"/>
          <p:cNvSpPr/>
          <p:nvPr/>
        </p:nvSpPr>
        <p:spPr>
          <a:xfrm>
            <a:off x="6327934" y="4430078"/>
            <a:ext cx="488633" cy="488633"/>
          </a:xfrm>
          <a:prstGeom prst="roundRect">
            <a:avLst>
              <a:gd name="adj" fmla="val 40005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6476167" y="4502944"/>
            <a:ext cx="192048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7766804" y="4402931"/>
            <a:ext cx="2857738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1880-е годы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7766804" y="4890373"/>
            <a:ext cx="6103501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Детская литература становится орудием политики под влиянием цензуры.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786086" y="6492954"/>
            <a:ext cx="760095" cy="30480"/>
          </a:xfrm>
          <a:prstGeom prst="roundRect">
            <a:avLst>
              <a:gd name="adj" fmla="val 641328"/>
            </a:avLst>
          </a:prstGeom>
          <a:solidFill>
            <a:srgbClr val="C1C3D0"/>
          </a:solidFill>
          <a:ln/>
        </p:spPr>
      </p:sp>
      <p:sp>
        <p:nvSpPr>
          <p:cNvPr id="16" name="Shape 13"/>
          <p:cNvSpPr/>
          <p:nvPr/>
        </p:nvSpPr>
        <p:spPr>
          <a:xfrm>
            <a:off x="6327934" y="6263878"/>
            <a:ext cx="488633" cy="488633"/>
          </a:xfrm>
          <a:prstGeom prst="roundRect">
            <a:avLst>
              <a:gd name="adj" fmla="val 40005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6479619" y="6336744"/>
            <a:ext cx="185261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7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700" dirty="0"/>
          </a:p>
        </p:txBody>
      </p:sp>
      <p:sp>
        <p:nvSpPr>
          <p:cNvPr id="18" name="Text 15"/>
          <p:cNvSpPr/>
          <p:nvPr/>
        </p:nvSpPr>
        <p:spPr>
          <a:xfrm>
            <a:off x="7766804" y="6236732"/>
            <a:ext cx="2857738" cy="3571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Начало 20 века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7766804" y="6724174"/>
            <a:ext cx="6103501" cy="694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Появление Лидии Чарской, написавшей около 80 книг для детей.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30052" y="652462"/>
            <a:ext cx="7856696" cy="1209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Детская литература в 20-30-е гг.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130052" y="2138243"/>
            <a:ext cx="7856696" cy="1074658"/>
          </a:xfrm>
          <a:prstGeom prst="roundRect">
            <a:avLst>
              <a:gd name="adj" fmla="val 15402"/>
            </a:avLst>
          </a:prstGeom>
          <a:solidFill>
            <a:srgbClr val="EEEFF5"/>
          </a:solidFill>
          <a:ln/>
          <a:effectLst>
            <a:outerShdw blurRad="45720" dist="2286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313884" y="2322076"/>
            <a:ext cx="351055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Государственный контроль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13884" y="2734747"/>
            <a:ext cx="7489031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Литература попадает под контроль Наркомпроса и других органов.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6130052" y="3396734"/>
            <a:ext cx="7856696" cy="1074658"/>
          </a:xfrm>
          <a:prstGeom prst="roundRect">
            <a:avLst>
              <a:gd name="adj" fmla="val 15402"/>
            </a:avLst>
          </a:prstGeom>
          <a:solidFill>
            <a:srgbClr val="EEEFF5"/>
          </a:solidFill>
          <a:ln/>
          <a:effectLst>
            <a:outerShdw blurRad="45720" dist="2286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6313884" y="3580567"/>
            <a:ext cx="425338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Идеологическая направленность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6313884" y="3993237"/>
            <a:ext cx="7489031" cy="2943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Цель - устранить у детей чувства индивидуализма, личной собственности.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130052" y="4655225"/>
            <a:ext cx="7856696" cy="1368981"/>
          </a:xfrm>
          <a:prstGeom prst="roundRect">
            <a:avLst>
              <a:gd name="adj" fmla="val 12091"/>
            </a:avLst>
          </a:prstGeom>
          <a:solidFill>
            <a:srgbClr val="EEEFF5"/>
          </a:solidFill>
          <a:ln/>
          <a:effectLst>
            <a:outerShdw blurRad="45720" dist="2286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6313884" y="4839057"/>
            <a:ext cx="241982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Тематика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6313884" y="5251728"/>
            <a:ext cx="7489031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Общественные темы вытесняют произведения интимно-семейного звучания.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6130052" y="6208038"/>
            <a:ext cx="7856696" cy="1368981"/>
          </a:xfrm>
          <a:prstGeom prst="roundRect">
            <a:avLst>
              <a:gd name="adj" fmla="val 12091"/>
            </a:avLst>
          </a:prstGeom>
          <a:solidFill>
            <a:srgbClr val="EEEFF5"/>
          </a:solidFill>
          <a:ln/>
          <a:effectLst>
            <a:outerShdw blurRad="45720" dist="2286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4" name="Text 11"/>
          <p:cNvSpPr/>
          <p:nvPr/>
        </p:nvSpPr>
        <p:spPr>
          <a:xfrm>
            <a:off x="6313884" y="6391870"/>
            <a:ext cx="2419826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ДЕТГИЗ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6313884" y="6804541"/>
            <a:ext cx="7489031" cy="5886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1933 основано Детское государственное издательство, получившее монополию на детскую книжность.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2567" y="603647"/>
            <a:ext cx="7611666" cy="1440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50"/>
              </a:lnSpc>
              <a:buNone/>
            </a:pPr>
            <a:r>
              <a:rPr lang="en-US" sz="45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Дискуссии о детской литературе</a:t>
            </a:r>
            <a:endParaRPr lang="en-US" sz="45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567" y="2372082"/>
            <a:ext cx="1094542" cy="17512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75364" y="2590919"/>
            <a:ext cx="3458885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Отношение к классике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7675364" y="3082171"/>
            <a:ext cx="6188869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Споры о необходимости традиций русской классики в советской литературе.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567" y="4123372"/>
            <a:ext cx="1094542" cy="175129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75364" y="4342209"/>
            <a:ext cx="2894409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Дискуссия о сказке</a:t>
            </a:r>
            <a:endParaRPr lang="en-US" sz="2250" dirty="0"/>
          </a:p>
        </p:txBody>
      </p:sp>
      <p:sp>
        <p:nvSpPr>
          <p:cNvPr id="9" name="Text 4"/>
          <p:cNvSpPr/>
          <p:nvPr/>
        </p:nvSpPr>
        <p:spPr>
          <a:xfrm>
            <a:off x="7675364" y="4833461"/>
            <a:ext cx="6188869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Вопрос о роли сказки в воспитании детей.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567" y="5874663"/>
            <a:ext cx="1094542" cy="175129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75364" y="6093500"/>
            <a:ext cx="3786068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Содержание литературы</a:t>
            </a:r>
            <a:endParaRPr lang="en-US" sz="2250" dirty="0"/>
          </a:p>
        </p:txBody>
      </p:sp>
      <p:sp>
        <p:nvSpPr>
          <p:cNvPr id="12" name="Text 6"/>
          <p:cNvSpPr/>
          <p:nvPr/>
        </p:nvSpPr>
        <p:spPr>
          <a:xfrm>
            <a:off x="7675364" y="6584752"/>
            <a:ext cx="6188869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1929-31 гг. дискуссии сместились в сторону содержания детской литературы.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0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2709" y="567809"/>
            <a:ext cx="5434013" cy="679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Корней Чуковский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1020961" y="1556742"/>
            <a:ext cx="22860" cy="6106239"/>
          </a:xfrm>
          <a:prstGeom prst="roundRect">
            <a:avLst>
              <a:gd name="adj" fmla="val 812980"/>
            </a:avLst>
          </a:prstGeom>
          <a:solidFill>
            <a:srgbClr val="C1C3D0"/>
          </a:solidFill>
          <a:ln/>
        </p:spPr>
      </p:sp>
      <p:sp>
        <p:nvSpPr>
          <p:cNvPr id="5" name="Shape 2"/>
          <p:cNvSpPr/>
          <p:nvPr/>
        </p:nvSpPr>
        <p:spPr>
          <a:xfrm>
            <a:off x="1241822" y="2009894"/>
            <a:ext cx="722709" cy="22860"/>
          </a:xfrm>
          <a:prstGeom prst="roundRect">
            <a:avLst>
              <a:gd name="adj" fmla="val 812980"/>
            </a:avLst>
          </a:prstGeom>
          <a:solidFill>
            <a:srgbClr val="C1C3D0"/>
          </a:solidFill>
          <a:ln/>
        </p:spPr>
      </p:sp>
      <p:sp>
        <p:nvSpPr>
          <p:cNvPr id="6" name="Shape 3"/>
          <p:cNvSpPr/>
          <p:nvPr/>
        </p:nvSpPr>
        <p:spPr>
          <a:xfrm>
            <a:off x="800100" y="1789033"/>
            <a:ext cx="464582" cy="464582"/>
          </a:xfrm>
          <a:prstGeom prst="roundRect">
            <a:avLst>
              <a:gd name="adj" fmla="val 40003"/>
            </a:avLst>
          </a:prstGeom>
          <a:solidFill>
            <a:srgbClr val="EEEFF5"/>
          </a:solidFill>
          <a:ln/>
          <a:effectLst>
            <a:outerShdw blurRad="50800" dist="2540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7" name="Text 4"/>
          <p:cNvSpPr/>
          <p:nvPr/>
        </p:nvSpPr>
        <p:spPr>
          <a:xfrm>
            <a:off x="974646" y="1858328"/>
            <a:ext cx="115372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2168009" y="1763197"/>
            <a:ext cx="271700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1916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2168009" y="2226588"/>
            <a:ext cx="6253282" cy="330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Первая стихотворная сказка "Крокодил".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241822" y="3422928"/>
            <a:ext cx="722709" cy="22860"/>
          </a:xfrm>
          <a:prstGeom prst="roundRect">
            <a:avLst>
              <a:gd name="adj" fmla="val 812980"/>
            </a:avLst>
          </a:prstGeom>
          <a:solidFill>
            <a:srgbClr val="C1C3D0"/>
          </a:solidFill>
          <a:ln/>
        </p:spPr>
      </p:sp>
      <p:sp>
        <p:nvSpPr>
          <p:cNvPr id="11" name="Shape 8"/>
          <p:cNvSpPr/>
          <p:nvPr/>
        </p:nvSpPr>
        <p:spPr>
          <a:xfrm>
            <a:off x="800100" y="3202067"/>
            <a:ext cx="464582" cy="464582"/>
          </a:xfrm>
          <a:prstGeom prst="roundRect">
            <a:avLst>
              <a:gd name="adj" fmla="val 40003"/>
            </a:avLst>
          </a:prstGeom>
          <a:solidFill>
            <a:srgbClr val="EEEFF5"/>
          </a:solidFill>
          <a:ln/>
          <a:effectLst>
            <a:outerShdw blurRad="50800" dist="2540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941070" y="3271361"/>
            <a:ext cx="182523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2168009" y="3176230"/>
            <a:ext cx="271700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1923-1926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2168009" y="3639622"/>
            <a:ext cx="6253282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Публикация "Мойдодыра", "Тараканища", "Мухи-Цокотухи", "Бармалея", "Телефона".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1241822" y="5166241"/>
            <a:ext cx="722709" cy="22860"/>
          </a:xfrm>
          <a:prstGeom prst="roundRect">
            <a:avLst>
              <a:gd name="adj" fmla="val 812980"/>
            </a:avLst>
          </a:prstGeom>
          <a:solidFill>
            <a:srgbClr val="C1C3D0"/>
          </a:solidFill>
          <a:ln/>
        </p:spPr>
      </p:sp>
      <p:sp>
        <p:nvSpPr>
          <p:cNvPr id="16" name="Shape 13"/>
          <p:cNvSpPr/>
          <p:nvPr/>
        </p:nvSpPr>
        <p:spPr>
          <a:xfrm>
            <a:off x="800100" y="4945380"/>
            <a:ext cx="464582" cy="464582"/>
          </a:xfrm>
          <a:prstGeom prst="roundRect">
            <a:avLst>
              <a:gd name="adj" fmla="val 40003"/>
            </a:avLst>
          </a:prstGeom>
          <a:solidFill>
            <a:srgbClr val="EEEFF5"/>
          </a:solidFill>
          <a:ln/>
          <a:effectLst>
            <a:outerShdw blurRad="50800" dist="2540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944404" y="5014674"/>
            <a:ext cx="175974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2168009" y="4919543"/>
            <a:ext cx="271700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1933</a:t>
            </a:r>
            <a:endParaRPr lang="en-US" sz="2100" dirty="0"/>
          </a:p>
        </p:txBody>
      </p:sp>
      <p:sp>
        <p:nvSpPr>
          <p:cNvPr id="19" name="Text 16"/>
          <p:cNvSpPr/>
          <p:nvPr/>
        </p:nvSpPr>
        <p:spPr>
          <a:xfrm>
            <a:off x="2168009" y="5382935"/>
            <a:ext cx="6253282" cy="660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Выход книги "От двух до пяти" с "Заповедями для детских поэтов".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1241822" y="6909554"/>
            <a:ext cx="722709" cy="22860"/>
          </a:xfrm>
          <a:prstGeom prst="roundRect">
            <a:avLst>
              <a:gd name="adj" fmla="val 812980"/>
            </a:avLst>
          </a:prstGeom>
          <a:solidFill>
            <a:srgbClr val="C1C3D0"/>
          </a:solidFill>
          <a:ln/>
        </p:spPr>
      </p:sp>
      <p:sp>
        <p:nvSpPr>
          <p:cNvPr id="21" name="Shape 18"/>
          <p:cNvSpPr/>
          <p:nvPr/>
        </p:nvSpPr>
        <p:spPr>
          <a:xfrm>
            <a:off x="800100" y="6688693"/>
            <a:ext cx="464582" cy="464582"/>
          </a:xfrm>
          <a:prstGeom prst="roundRect">
            <a:avLst>
              <a:gd name="adj" fmla="val 40003"/>
            </a:avLst>
          </a:prstGeom>
          <a:solidFill>
            <a:srgbClr val="EEEFF5"/>
          </a:solidFill>
          <a:ln/>
          <a:effectLst>
            <a:outerShdw blurRad="50800" dist="2540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933807" y="6757988"/>
            <a:ext cx="197168" cy="3259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550" dirty="0"/>
          </a:p>
        </p:txBody>
      </p:sp>
      <p:sp>
        <p:nvSpPr>
          <p:cNvPr id="23" name="Text 20"/>
          <p:cNvSpPr/>
          <p:nvPr/>
        </p:nvSpPr>
        <p:spPr>
          <a:xfrm>
            <a:off x="2168009" y="6662857"/>
            <a:ext cx="2717006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1960-е</a:t>
            </a:r>
            <a:endParaRPr lang="en-US" sz="2100" dirty="0"/>
          </a:p>
        </p:txBody>
      </p:sp>
      <p:sp>
        <p:nvSpPr>
          <p:cNvPr id="24" name="Text 21"/>
          <p:cNvSpPr/>
          <p:nvPr/>
        </p:nvSpPr>
        <p:spPr>
          <a:xfrm>
            <a:off x="2168009" y="7126248"/>
            <a:ext cx="6253282" cy="3302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Работа над пересказом Библии для детей.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784622"/>
            <a:ext cx="7979212" cy="812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Владимир Маяковский</a:t>
            </a:r>
            <a:endParaRPr lang="en-US" sz="5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2090499"/>
            <a:ext cx="4053840" cy="25054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4904542"/>
            <a:ext cx="4053840" cy="812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"Тучкины штучки" (1917-1918)</a:t>
            </a:r>
            <a:endParaRPr lang="en-US" sz="2550" dirty="0"/>
          </a:p>
        </p:txBody>
      </p:sp>
      <p:sp>
        <p:nvSpPr>
          <p:cNvPr id="5" name="Text 2"/>
          <p:cNvSpPr/>
          <p:nvPr/>
        </p:nvSpPr>
        <p:spPr>
          <a:xfrm>
            <a:off x="864037" y="5864662"/>
            <a:ext cx="4053840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Первая попытка Маяковского писать для детей. Неожиданные метафоры и неологизмы.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61" y="2090499"/>
            <a:ext cx="4053959" cy="25054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161" y="4904542"/>
            <a:ext cx="4053959" cy="8120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"Что такое хорошо и что такое плохо" (1925)</a:t>
            </a:r>
            <a:endParaRPr lang="en-US" sz="2550" dirty="0"/>
          </a:p>
        </p:txBody>
      </p:sp>
      <p:sp>
        <p:nvSpPr>
          <p:cNvPr id="8" name="Text 4"/>
          <p:cNvSpPr/>
          <p:nvPr/>
        </p:nvSpPr>
        <p:spPr>
          <a:xfrm>
            <a:off x="5288161" y="5864662"/>
            <a:ext cx="4053959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Самая удачная книжка Маяковского для детей. Стихотворные миниатюры о морали.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2090499"/>
            <a:ext cx="4053840" cy="25054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2404" y="4904542"/>
            <a:ext cx="3248501" cy="406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"Кем быть" (1928)</a:t>
            </a:r>
            <a:endParaRPr lang="en-US" sz="2550" dirty="0"/>
          </a:p>
        </p:txBody>
      </p:sp>
      <p:sp>
        <p:nvSpPr>
          <p:cNvPr id="11" name="Text 6"/>
          <p:cNvSpPr/>
          <p:nvPr/>
        </p:nvSpPr>
        <p:spPr>
          <a:xfrm>
            <a:off x="9712404" y="5458658"/>
            <a:ext cx="4053840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Популярное стихотворение о выборе профессии, сохраняющее актуальность до сих пор.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975009"/>
            <a:ext cx="6497003" cy="8121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350"/>
              </a:lnSpc>
              <a:buNone/>
            </a:pPr>
            <a:r>
              <a:rPr lang="en-US" sz="51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Самуил Маршак</a:t>
            </a:r>
            <a:endParaRPr lang="en-US" sz="5100" dirty="0"/>
          </a:p>
        </p:txBody>
      </p:sp>
      <p:sp>
        <p:nvSpPr>
          <p:cNvPr id="3" name="Text 1"/>
          <p:cNvSpPr/>
          <p:nvPr/>
        </p:nvSpPr>
        <p:spPr>
          <a:xfrm>
            <a:off x="864037" y="3404235"/>
            <a:ext cx="3248501" cy="406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Драматургия</a:t>
            </a:r>
            <a:endParaRPr lang="en-US" sz="2550" dirty="0"/>
          </a:p>
        </p:txBody>
      </p:sp>
      <p:sp>
        <p:nvSpPr>
          <p:cNvPr id="4" name="Text 2"/>
          <p:cNvSpPr/>
          <p:nvPr/>
        </p:nvSpPr>
        <p:spPr>
          <a:xfrm>
            <a:off x="864037" y="4057055"/>
            <a:ext cx="3898821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"Терем-Теремок" (1940), "Кошкин дом", "Двенадцать месяцев" (1943). Сочетание стихов и прозы, живые характеры.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404235"/>
            <a:ext cx="3248501" cy="406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Поэзия</a:t>
            </a:r>
            <a:endParaRPr lang="en-US" sz="2550" dirty="0"/>
          </a:p>
        </p:txBody>
      </p:sp>
      <p:sp>
        <p:nvSpPr>
          <p:cNvPr id="6" name="Text 4"/>
          <p:cNvSpPr/>
          <p:nvPr/>
        </p:nvSpPr>
        <p:spPr>
          <a:xfrm>
            <a:off x="5372695" y="4057055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"Сказка о глупом мышонке", "Багаж", "Вот какой рассеянный", цикл "Детки в клетке".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404235"/>
            <a:ext cx="3248501" cy="4060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50"/>
              </a:lnSpc>
              <a:buNone/>
            </a:pPr>
            <a:r>
              <a:rPr lang="en-US" sz="25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Переводы</a:t>
            </a:r>
            <a:endParaRPr lang="en-US" sz="2550" dirty="0"/>
          </a:p>
        </p:txBody>
      </p:sp>
      <p:sp>
        <p:nvSpPr>
          <p:cNvPr id="8" name="Text 6"/>
          <p:cNvSpPr/>
          <p:nvPr/>
        </p:nvSpPr>
        <p:spPr>
          <a:xfrm>
            <a:off x="9881354" y="4057055"/>
            <a:ext cx="38988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Английская поэзия, народные песенки. Представил русскому читателю Джанни Родари.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49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8194" y="3435787"/>
            <a:ext cx="6947773" cy="740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00"/>
              </a:lnSpc>
              <a:buNone/>
            </a:pPr>
            <a:r>
              <a:rPr lang="en-US" sz="46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Поэты группы ОБЭРИУ</a:t>
            </a:r>
            <a:endParaRPr lang="en-US" sz="4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94" y="4514374"/>
            <a:ext cx="562928" cy="56292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88194" y="5302448"/>
            <a:ext cx="2963108" cy="370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Авангард</a:t>
            </a:r>
            <a:endParaRPr lang="en-US" sz="2300" dirty="0"/>
          </a:p>
        </p:txBody>
      </p:sp>
      <p:sp>
        <p:nvSpPr>
          <p:cNvPr id="6" name="Text 2"/>
          <p:cNvSpPr/>
          <p:nvPr/>
        </p:nvSpPr>
        <p:spPr>
          <a:xfrm>
            <a:off x="788194" y="5807869"/>
            <a:ext cx="3010138" cy="1440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ОБЭРИУ - знак бессмыслицы и нелепицы. Манифест 1928 года.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6112" y="4514374"/>
            <a:ext cx="562928" cy="56292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136112" y="5302448"/>
            <a:ext cx="2963108" cy="370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Детское видение</a:t>
            </a:r>
            <a:endParaRPr lang="en-US" sz="2300" dirty="0"/>
          </a:p>
        </p:txBody>
      </p:sp>
      <p:sp>
        <p:nvSpPr>
          <p:cNvPr id="9" name="Text 4"/>
          <p:cNvSpPr/>
          <p:nvPr/>
        </p:nvSpPr>
        <p:spPr>
          <a:xfrm>
            <a:off x="4136112" y="5807869"/>
            <a:ext cx="3010138" cy="10804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Исходили из "детского видения мира" в своем творчестве.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031" y="4514374"/>
            <a:ext cx="562928" cy="56292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84031" y="5302448"/>
            <a:ext cx="2963108" cy="370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Научный подход</a:t>
            </a:r>
            <a:endParaRPr lang="en-US" sz="2300" dirty="0"/>
          </a:p>
        </p:txBody>
      </p:sp>
      <p:sp>
        <p:nvSpPr>
          <p:cNvPr id="12" name="Text 6"/>
          <p:cNvSpPr/>
          <p:nvPr/>
        </p:nvSpPr>
        <p:spPr>
          <a:xfrm>
            <a:off x="7484031" y="5807869"/>
            <a:ext cx="3010138" cy="14406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Обращались к математике, физике, логике и естественным наукам.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1949" y="4514374"/>
            <a:ext cx="562928" cy="56292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31949" y="5302448"/>
            <a:ext cx="2963108" cy="3704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Цензура</a:t>
            </a:r>
            <a:endParaRPr lang="en-US" sz="2300" dirty="0"/>
          </a:p>
        </p:txBody>
      </p:sp>
      <p:sp>
        <p:nvSpPr>
          <p:cNvPr id="15" name="Text 8"/>
          <p:cNvSpPr/>
          <p:nvPr/>
        </p:nvSpPr>
        <p:spPr>
          <a:xfrm>
            <a:off x="10831949" y="5807869"/>
            <a:ext cx="3010257" cy="18008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 середины 30-х прекращаются публикации обэриутов. Многие были арестованы.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470</Words>
  <Application>Microsoft Office PowerPoint</Application>
  <PresentationFormat>Произвольный</PresentationFormat>
  <Paragraphs>83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Montserrat</vt:lpstr>
      <vt:lpstr>Arial</vt:lpstr>
      <vt:lpstr>Barlow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NVG</cp:lastModifiedBy>
  <cp:revision>2</cp:revision>
  <dcterms:created xsi:type="dcterms:W3CDTF">2024-10-30T20:45:22Z</dcterms:created>
  <dcterms:modified xsi:type="dcterms:W3CDTF">2024-10-31T08:28:55Z</dcterms:modified>
</cp:coreProperties>
</file>