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M Sans Medium" panose="020B0604020202020204" charset="0"/>
      <p:regular r:id="rId12"/>
    </p:embeddedFont>
    <p:embeddedFont>
      <p:font typeface="Inter" panose="020B0604020202020204" charset="0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14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010245"/>
            <a:ext cx="7415927" cy="4258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350"/>
              </a:lnSpc>
              <a:buNone/>
            </a:pPr>
            <a:r>
              <a:rPr lang="en-US" sz="67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Русская детская литература постсоветского периода</a:t>
            </a:r>
            <a:endParaRPr lang="en-US" sz="6700" dirty="0"/>
          </a:p>
        </p:txBody>
      </p:sp>
      <p:sp>
        <p:nvSpPr>
          <p:cNvPr id="4" name="Text 1"/>
          <p:cNvSpPr/>
          <p:nvPr/>
        </p:nvSpPr>
        <p:spPr>
          <a:xfrm>
            <a:off x="864037" y="5639157"/>
            <a:ext cx="74159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После распада СССР в 1991 году детская литература в России претерпела значительные изменения. Появились новые темы, жанры и авторы. Цензура ослабла, а коммерческие интересы стали играть большую роль.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032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2840" y="3541871"/>
            <a:ext cx="130047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Основные черты постсоветской детской литературы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812840" y="5603081"/>
            <a:ext cx="522565" cy="522565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5" name="Text 2"/>
          <p:cNvSpPr/>
          <p:nvPr/>
        </p:nvSpPr>
        <p:spPr>
          <a:xfrm>
            <a:off x="1016913" y="5690116"/>
            <a:ext cx="114300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700" dirty="0"/>
          </a:p>
        </p:txBody>
      </p:sp>
      <p:sp>
        <p:nvSpPr>
          <p:cNvPr id="6" name="Text 3"/>
          <p:cNvSpPr/>
          <p:nvPr/>
        </p:nvSpPr>
        <p:spPr>
          <a:xfrm>
            <a:off x="1567577" y="5603081"/>
            <a:ext cx="2903220" cy="362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Переводы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1567577" y="6105168"/>
            <a:ext cx="3425428" cy="1114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Увеличилось количество переводных книг, включая зарубежную классику.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5225177" y="5603081"/>
            <a:ext cx="522565" cy="522565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9" name="Text 6"/>
          <p:cNvSpPr/>
          <p:nvPr/>
        </p:nvSpPr>
        <p:spPr>
          <a:xfrm>
            <a:off x="5385911" y="5690116"/>
            <a:ext cx="201097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5979914" y="5603081"/>
            <a:ext cx="2903220" cy="362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Переоценка</a:t>
            </a:r>
            <a:endParaRPr lang="en-US" sz="2250" dirty="0"/>
          </a:p>
        </p:txBody>
      </p:sp>
      <p:sp>
        <p:nvSpPr>
          <p:cNvPr id="11" name="Text 8"/>
          <p:cNvSpPr/>
          <p:nvPr/>
        </p:nvSpPr>
        <p:spPr>
          <a:xfrm>
            <a:off x="5979914" y="6105168"/>
            <a:ext cx="3425428" cy="1486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Изменилось отношение к советскому периоду, пересмотрена школьная программа.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9637514" y="5603081"/>
            <a:ext cx="522565" cy="522565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13" name="Text 10"/>
          <p:cNvSpPr/>
          <p:nvPr/>
        </p:nvSpPr>
        <p:spPr>
          <a:xfrm>
            <a:off x="9795272" y="5690116"/>
            <a:ext cx="207050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700" dirty="0"/>
          </a:p>
        </p:txBody>
      </p:sp>
      <p:sp>
        <p:nvSpPr>
          <p:cNvPr id="14" name="Text 11"/>
          <p:cNvSpPr/>
          <p:nvPr/>
        </p:nvSpPr>
        <p:spPr>
          <a:xfrm>
            <a:off x="10392251" y="5603081"/>
            <a:ext cx="2903220" cy="362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Возвращение</a:t>
            </a:r>
            <a:endParaRPr lang="en-US" sz="2250" dirty="0"/>
          </a:p>
        </p:txBody>
      </p:sp>
      <p:sp>
        <p:nvSpPr>
          <p:cNvPr id="15" name="Text 12"/>
          <p:cNvSpPr/>
          <p:nvPr/>
        </p:nvSpPr>
        <p:spPr>
          <a:xfrm>
            <a:off x="10392251" y="6105168"/>
            <a:ext cx="3425428" cy="1114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Переиздаются забытые во время СССР книги, включая дореволюционные.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5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2248" y="661749"/>
            <a:ext cx="6016109" cy="751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900"/>
              </a:lnSpc>
              <a:buNone/>
            </a:pPr>
            <a:r>
              <a:rPr lang="en-US" sz="47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Григорий Остер</a:t>
            </a:r>
            <a:endParaRPr lang="en-US" sz="4700" dirty="0"/>
          </a:p>
        </p:txBody>
      </p:sp>
      <p:sp>
        <p:nvSpPr>
          <p:cNvPr id="4" name="Shape 1"/>
          <p:cNvSpPr/>
          <p:nvPr/>
        </p:nvSpPr>
        <p:spPr>
          <a:xfrm>
            <a:off x="1187887" y="1774627"/>
            <a:ext cx="30480" cy="5795129"/>
          </a:xfrm>
          <a:prstGeom prst="roundRect">
            <a:avLst>
              <a:gd name="adj" fmla="val 118430"/>
            </a:avLst>
          </a:prstGeom>
          <a:solidFill>
            <a:srgbClr val="D3D1C9"/>
          </a:solidFill>
          <a:ln/>
        </p:spPr>
      </p:sp>
      <p:sp>
        <p:nvSpPr>
          <p:cNvPr id="5" name="Shape 2"/>
          <p:cNvSpPr/>
          <p:nvPr/>
        </p:nvSpPr>
        <p:spPr>
          <a:xfrm>
            <a:off x="1443335" y="2300645"/>
            <a:ext cx="842248" cy="30480"/>
          </a:xfrm>
          <a:prstGeom prst="roundRect">
            <a:avLst>
              <a:gd name="adj" fmla="val 118430"/>
            </a:avLst>
          </a:prstGeom>
          <a:solidFill>
            <a:srgbClr val="D3D1C9"/>
          </a:solidFill>
          <a:ln/>
        </p:spPr>
      </p:sp>
      <p:sp>
        <p:nvSpPr>
          <p:cNvPr id="6" name="Shape 3"/>
          <p:cNvSpPr/>
          <p:nvPr/>
        </p:nvSpPr>
        <p:spPr>
          <a:xfrm>
            <a:off x="932438" y="2045256"/>
            <a:ext cx="541377" cy="541377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7" name="Text 4"/>
          <p:cNvSpPr/>
          <p:nvPr/>
        </p:nvSpPr>
        <p:spPr>
          <a:xfrm>
            <a:off x="1143893" y="2135386"/>
            <a:ext cx="118467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2526625" y="2015252"/>
            <a:ext cx="3007995" cy="375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1970-е</a:t>
            </a:r>
            <a:endParaRPr lang="en-US" sz="2350" dirty="0"/>
          </a:p>
        </p:txBody>
      </p:sp>
      <p:sp>
        <p:nvSpPr>
          <p:cNvPr id="9" name="Text 6"/>
          <p:cNvSpPr/>
          <p:nvPr/>
        </p:nvSpPr>
        <p:spPr>
          <a:xfrm>
            <a:off x="2526625" y="2535436"/>
            <a:ext cx="5775127" cy="769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Начало публикаций, включая "Котёнок по имени Гав" (1976).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1443335" y="4312563"/>
            <a:ext cx="842248" cy="30480"/>
          </a:xfrm>
          <a:prstGeom prst="roundRect">
            <a:avLst>
              <a:gd name="adj" fmla="val 118430"/>
            </a:avLst>
          </a:prstGeom>
          <a:solidFill>
            <a:srgbClr val="D3D1C9"/>
          </a:solidFill>
          <a:ln/>
        </p:spPr>
      </p:sp>
      <p:sp>
        <p:nvSpPr>
          <p:cNvPr id="11" name="Shape 8"/>
          <p:cNvSpPr/>
          <p:nvPr/>
        </p:nvSpPr>
        <p:spPr>
          <a:xfrm>
            <a:off x="932438" y="4057174"/>
            <a:ext cx="541377" cy="541377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12" name="Text 9"/>
          <p:cNvSpPr/>
          <p:nvPr/>
        </p:nvSpPr>
        <p:spPr>
          <a:xfrm>
            <a:off x="1099006" y="4147304"/>
            <a:ext cx="208240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2526625" y="4027170"/>
            <a:ext cx="3007995" cy="375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1990</a:t>
            </a:r>
            <a:endParaRPr lang="en-US" sz="2350" dirty="0"/>
          </a:p>
        </p:txBody>
      </p:sp>
      <p:sp>
        <p:nvSpPr>
          <p:cNvPr id="14" name="Text 11"/>
          <p:cNvSpPr/>
          <p:nvPr/>
        </p:nvSpPr>
        <p:spPr>
          <a:xfrm>
            <a:off x="2526625" y="4547354"/>
            <a:ext cx="5775127" cy="769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Выход самого популярного произведения "Вредные советы".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1443335" y="6324481"/>
            <a:ext cx="842248" cy="30480"/>
          </a:xfrm>
          <a:prstGeom prst="roundRect">
            <a:avLst>
              <a:gd name="adj" fmla="val 118430"/>
            </a:avLst>
          </a:prstGeom>
          <a:solidFill>
            <a:srgbClr val="D3D1C9"/>
          </a:solidFill>
          <a:ln/>
        </p:spPr>
      </p:sp>
      <p:sp>
        <p:nvSpPr>
          <p:cNvPr id="16" name="Shape 13"/>
          <p:cNvSpPr/>
          <p:nvPr/>
        </p:nvSpPr>
        <p:spPr>
          <a:xfrm>
            <a:off x="932438" y="6069092"/>
            <a:ext cx="541377" cy="541377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17" name="Text 14"/>
          <p:cNvSpPr/>
          <p:nvPr/>
        </p:nvSpPr>
        <p:spPr>
          <a:xfrm>
            <a:off x="1095911" y="6159222"/>
            <a:ext cx="214432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800" dirty="0"/>
          </a:p>
        </p:txBody>
      </p:sp>
      <p:sp>
        <p:nvSpPr>
          <p:cNvPr id="18" name="Text 15"/>
          <p:cNvSpPr/>
          <p:nvPr/>
        </p:nvSpPr>
        <p:spPr>
          <a:xfrm>
            <a:off x="2526625" y="6039088"/>
            <a:ext cx="3007995" cy="375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2000-е</a:t>
            </a:r>
            <a:endParaRPr lang="en-US" sz="2350" dirty="0"/>
          </a:p>
        </p:txBody>
      </p:sp>
      <p:sp>
        <p:nvSpPr>
          <p:cNvPr id="19" name="Text 16"/>
          <p:cNvSpPr/>
          <p:nvPr/>
        </p:nvSpPr>
        <p:spPr>
          <a:xfrm>
            <a:off x="2526625" y="6559272"/>
            <a:ext cx="5775127" cy="769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Продолжение серии "Вредные советы" для взрослых.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768191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Эдуард Успенский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437" y="1910001"/>
            <a:ext cx="7415927" cy="1422559"/>
          </a:xfrm>
          <a:prstGeom prst="roundRect">
            <a:avLst>
              <a:gd name="adj" fmla="val 2603"/>
            </a:avLst>
          </a:prstGeom>
          <a:solidFill>
            <a:srgbClr val="EDEBE3"/>
          </a:solidFill>
          <a:ln/>
        </p:spPr>
      </p:sp>
      <p:sp>
        <p:nvSpPr>
          <p:cNvPr id="5" name="Text 2"/>
          <p:cNvSpPr/>
          <p:nvPr/>
        </p:nvSpPr>
        <p:spPr>
          <a:xfrm>
            <a:off x="6597253" y="2156817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Популярность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597253" y="2690693"/>
            <a:ext cx="692229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Тиражи книг достигли миллионов экземпляров.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6350437" y="3579376"/>
            <a:ext cx="7415927" cy="1817608"/>
          </a:xfrm>
          <a:prstGeom prst="roundRect">
            <a:avLst>
              <a:gd name="adj" fmla="val 2037"/>
            </a:avLst>
          </a:prstGeom>
          <a:solidFill>
            <a:srgbClr val="EDEBE3"/>
          </a:solidFill>
          <a:ln/>
        </p:spPr>
      </p:sp>
      <p:sp>
        <p:nvSpPr>
          <p:cNvPr id="8" name="Text 5"/>
          <p:cNvSpPr/>
          <p:nvPr/>
        </p:nvSpPr>
        <p:spPr>
          <a:xfrm>
            <a:off x="6597253" y="3826193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Экранизации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6597253" y="4360069"/>
            <a:ext cx="692229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Многие произведения легли в основу мультфильмов и пьес.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50437" y="5643801"/>
            <a:ext cx="7415927" cy="1817608"/>
          </a:xfrm>
          <a:prstGeom prst="roundRect">
            <a:avLst>
              <a:gd name="adj" fmla="val 2037"/>
            </a:avLst>
          </a:prstGeom>
          <a:solidFill>
            <a:srgbClr val="EDEBE3"/>
          </a:solidFill>
          <a:ln/>
        </p:spPr>
      </p:sp>
      <p:sp>
        <p:nvSpPr>
          <p:cNvPr id="11" name="Text 8"/>
          <p:cNvSpPr/>
          <p:nvPr/>
        </p:nvSpPr>
        <p:spPr>
          <a:xfrm>
            <a:off x="6597253" y="5890617"/>
            <a:ext cx="4218623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Международное признание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6597253" y="6424493"/>
            <a:ext cx="692229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Переводы на 25 языков сделали его известным во всем мире.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3677" y="664488"/>
            <a:ext cx="6027063" cy="753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900"/>
              </a:lnSpc>
              <a:buNone/>
            </a:pPr>
            <a:r>
              <a:rPr lang="en-US" sz="47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Кир Булычёв</a:t>
            </a:r>
            <a:endParaRPr lang="en-US" sz="4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77" y="1779389"/>
            <a:ext cx="1205389" cy="192857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10658" y="2020372"/>
            <a:ext cx="3013472" cy="376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Алиса Селезнёва</a:t>
            </a:r>
            <a:endParaRPr lang="en-US" sz="2350" dirty="0"/>
          </a:p>
        </p:txBody>
      </p:sp>
      <p:sp>
        <p:nvSpPr>
          <p:cNvPr id="6" name="Text 2"/>
          <p:cNvSpPr/>
          <p:nvPr/>
        </p:nvSpPr>
        <p:spPr>
          <a:xfrm>
            <a:off x="2410658" y="2541508"/>
            <a:ext cx="588966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Продолжение популярной серии о девочке из будущего.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7" y="3707963"/>
            <a:ext cx="1205389" cy="192857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410658" y="3948946"/>
            <a:ext cx="3013472" cy="376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Эволюция серии</a:t>
            </a:r>
            <a:endParaRPr lang="en-US" sz="2350" dirty="0"/>
          </a:p>
        </p:txBody>
      </p:sp>
      <p:sp>
        <p:nvSpPr>
          <p:cNvPr id="9" name="Text 4"/>
          <p:cNvSpPr/>
          <p:nvPr/>
        </p:nvSpPr>
        <p:spPr>
          <a:xfrm>
            <a:off x="2410658" y="4470082"/>
            <a:ext cx="588966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Ранние рассказы считаются более сильными, чем поздние.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77" y="5636538"/>
            <a:ext cx="1205389" cy="192857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410658" y="5877520"/>
            <a:ext cx="3013472" cy="376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Последняя книга</a:t>
            </a:r>
            <a:endParaRPr lang="en-US" sz="2350" dirty="0"/>
          </a:p>
        </p:txBody>
      </p:sp>
      <p:sp>
        <p:nvSpPr>
          <p:cNvPr id="12" name="Text 6"/>
          <p:cNvSpPr/>
          <p:nvPr/>
        </p:nvSpPr>
        <p:spPr>
          <a:xfrm>
            <a:off x="2410658" y="6398657"/>
            <a:ext cx="588966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"Алиса и Алисия" закончена в 2003 году, незадолго до смерти автора.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Произвольный</PresentationFormat>
  <Paragraphs>41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DM Sans Medium</vt:lpstr>
      <vt:lpstr>Inter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NVG</cp:lastModifiedBy>
  <cp:revision>2</cp:revision>
  <dcterms:created xsi:type="dcterms:W3CDTF">2024-10-30T20:53:13Z</dcterms:created>
  <dcterms:modified xsi:type="dcterms:W3CDTF">2024-10-31T08:23:20Z</dcterms:modified>
</cp:coreProperties>
</file>