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Alice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Lora" panose="020B0604020202020204" charset="-52"/>
      <p:regular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1" d="100"/>
          <a:sy n="61" d="100"/>
        </p:scale>
        <p:origin x="6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5818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1207770"/>
            <a:ext cx="7415927" cy="4258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8350"/>
              </a:lnSpc>
              <a:buNone/>
            </a:pPr>
            <a:r>
              <a:rPr lang="en-US" sz="67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Русская детская литература второй половины XIX века</a:t>
            </a:r>
            <a:endParaRPr lang="en-US" sz="6700" dirty="0"/>
          </a:p>
        </p:txBody>
      </p:sp>
      <p:sp>
        <p:nvSpPr>
          <p:cNvPr id="4" name="Text 1"/>
          <p:cNvSpPr/>
          <p:nvPr/>
        </p:nvSpPr>
        <p:spPr>
          <a:xfrm>
            <a:off x="6350437" y="5836682"/>
            <a:ext cx="7415927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Этот период ознаменовался появлением выдающихся произведений для детей. Мы рассмотрим работы С.Т. Аксакова, Ф.М. Достоевского и Л.Н. Толстого.</a:t>
            </a:r>
            <a:endParaRPr lang="en-US" sz="19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14812" y="924878"/>
            <a:ext cx="7887176" cy="11220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400"/>
              </a:lnSpc>
              <a:buNone/>
            </a:pPr>
            <a:r>
              <a:rPr lang="en-US" sz="35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Творческое задание по произведениям Толстого</a:t>
            </a:r>
            <a:endParaRPr lang="en-US" sz="35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812" y="2316242"/>
            <a:ext cx="448866" cy="44886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14812" y="2944654"/>
            <a:ext cx="2244328" cy="2805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Диалог героев</a:t>
            </a:r>
            <a:endParaRPr lang="en-US" sz="1750" dirty="0"/>
          </a:p>
        </p:txBody>
      </p:sp>
      <p:sp>
        <p:nvSpPr>
          <p:cNvPr id="6" name="Text 2"/>
          <p:cNvSpPr/>
          <p:nvPr/>
        </p:nvSpPr>
        <p:spPr>
          <a:xfrm>
            <a:off x="6114812" y="3332798"/>
            <a:ext cx="7887176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Напишите воображаемый разговор между Филипком и Николенькой Иртеньевым.</a:t>
            </a:r>
            <a:endParaRPr lang="en-US" sz="14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812" y="4158615"/>
            <a:ext cx="448866" cy="44886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114812" y="4787027"/>
            <a:ext cx="2244328" cy="2805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Рефлексия</a:t>
            </a:r>
            <a:endParaRPr lang="en-US" sz="1750" dirty="0"/>
          </a:p>
        </p:txBody>
      </p:sp>
      <p:sp>
        <p:nvSpPr>
          <p:cNvPr id="9" name="Text 4"/>
          <p:cNvSpPr/>
          <p:nvPr/>
        </p:nvSpPr>
        <p:spPr>
          <a:xfrm>
            <a:off x="6114812" y="5175171"/>
            <a:ext cx="7887176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Поделитесь, какой эпизод в рассказах Толстого вам показался особенно важным.</a:t>
            </a:r>
            <a:endParaRPr lang="en-US" sz="14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4812" y="6000988"/>
            <a:ext cx="448866" cy="44886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114812" y="6629400"/>
            <a:ext cx="2244328" cy="2805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Сравнение</a:t>
            </a:r>
            <a:endParaRPr lang="en-US" sz="1750" dirty="0"/>
          </a:p>
        </p:txBody>
      </p:sp>
      <p:sp>
        <p:nvSpPr>
          <p:cNvPr id="12" name="Text 6"/>
          <p:cNvSpPr/>
          <p:nvPr/>
        </p:nvSpPr>
        <p:spPr>
          <a:xfrm>
            <a:off x="6114812" y="7017544"/>
            <a:ext cx="7887176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Сопоставьте темы произведений Толстого с современной детской литературой.</a:t>
            </a:r>
            <a:endParaRPr lang="en-US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5447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7229" y="2994660"/>
            <a:ext cx="9635847" cy="613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00"/>
              </a:lnSpc>
              <a:buNone/>
            </a:pPr>
            <a:r>
              <a:rPr lang="en-US" sz="38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Сказка "Аленький цветочек" С.Т. Аксакова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970240" y="3902631"/>
            <a:ext cx="22860" cy="3786664"/>
          </a:xfrm>
          <a:prstGeom prst="roundRect">
            <a:avLst>
              <a:gd name="adj" fmla="val 128849"/>
            </a:avLst>
          </a:prstGeom>
          <a:solidFill>
            <a:srgbClr val="D6D3CC"/>
          </a:solidFill>
          <a:ln/>
        </p:spPr>
      </p:sp>
      <p:sp>
        <p:nvSpPr>
          <p:cNvPr id="5" name="Shape 2"/>
          <p:cNvSpPr/>
          <p:nvPr/>
        </p:nvSpPr>
        <p:spPr>
          <a:xfrm>
            <a:off x="1179671" y="4332923"/>
            <a:ext cx="687229" cy="22860"/>
          </a:xfrm>
          <a:prstGeom prst="roundRect">
            <a:avLst>
              <a:gd name="adj" fmla="val 128849"/>
            </a:avLst>
          </a:prstGeom>
          <a:solidFill>
            <a:srgbClr val="D6D3CC"/>
          </a:solidFill>
          <a:ln/>
        </p:spPr>
      </p:sp>
      <p:sp>
        <p:nvSpPr>
          <p:cNvPr id="6" name="Shape 3"/>
          <p:cNvSpPr/>
          <p:nvPr/>
        </p:nvSpPr>
        <p:spPr>
          <a:xfrm>
            <a:off x="760809" y="4123492"/>
            <a:ext cx="441722" cy="441722"/>
          </a:xfrm>
          <a:prstGeom prst="roundRect">
            <a:avLst>
              <a:gd name="adj" fmla="val 6668"/>
            </a:avLst>
          </a:prstGeom>
          <a:solidFill>
            <a:srgbClr val="F0EDE6"/>
          </a:solidFill>
          <a:ln/>
        </p:spPr>
      </p:sp>
      <p:sp>
        <p:nvSpPr>
          <p:cNvPr id="7" name="Text 4"/>
          <p:cNvSpPr/>
          <p:nvPr/>
        </p:nvSpPr>
        <p:spPr>
          <a:xfrm>
            <a:off x="918567" y="4197072"/>
            <a:ext cx="126087" cy="294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1</a:t>
            </a:r>
            <a:endParaRPr lang="en-US" sz="2300" dirty="0"/>
          </a:p>
        </p:txBody>
      </p:sp>
      <p:sp>
        <p:nvSpPr>
          <p:cNvPr id="8" name="Text 5"/>
          <p:cNvSpPr/>
          <p:nvPr/>
        </p:nvSpPr>
        <p:spPr>
          <a:xfrm>
            <a:off x="2061567" y="4098965"/>
            <a:ext cx="2454473" cy="306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Сюжет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2061567" y="4523542"/>
            <a:ext cx="11881604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Девушка отправляется к чудовищу ради спасения отца. Она снимает проклятие своей любовью.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1179671" y="5660588"/>
            <a:ext cx="687229" cy="22860"/>
          </a:xfrm>
          <a:prstGeom prst="roundRect">
            <a:avLst>
              <a:gd name="adj" fmla="val 128849"/>
            </a:avLst>
          </a:prstGeom>
          <a:solidFill>
            <a:srgbClr val="D6D3CC"/>
          </a:solidFill>
          <a:ln/>
        </p:spPr>
      </p:sp>
      <p:sp>
        <p:nvSpPr>
          <p:cNvPr id="11" name="Shape 8"/>
          <p:cNvSpPr/>
          <p:nvPr/>
        </p:nvSpPr>
        <p:spPr>
          <a:xfrm>
            <a:off x="760809" y="5451158"/>
            <a:ext cx="441722" cy="441722"/>
          </a:xfrm>
          <a:prstGeom prst="roundRect">
            <a:avLst>
              <a:gd name="adj" fmla="val 6668"/>
            </a:avLst>
          </a:prstGeom>
          <a:solidFill>
            <a:srgbClr val="F0EDE6"/>
          </a:solidFill>
          <a:ln/>
        </p:spPr>
      </p:sp>
      <p:sp>
        <p:nvSpPr>
          <p:cNvPr id="12" name="Text 9"/>
          <p:cNvSpPr/>
          <p:nvPr/>
        </p:nvSpPr>
        <p:spPr>
          <a:xfrm>
            <a:off x="909280" y="5524738"/>
            <a:ext cx="144661" cy="294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2</a:t>
            </a:r>
            <a:endParaRPr lang="en-US" sz="2300" dirty="0"/>
          </a:p>
        </p:txBody>
      </p:sp>
      <p:sp>
        <p:nvSpPr>
          <p:cNvPr id="13" name="Text 10"/>
          <p:cNvSpPr/>
          <p:nvPr/>
        </p:nvSpPr>
        <p:spPr>
          <a:xfrm>
            <a:off x="2061567" y="5426631"/>
            <a:ext cx="2454473" cy="306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Символ</a:t>
            </a:r>
            <a:endParaRPr lang="en-US" sz="1900" dirty="0"/>
          </a:p>
        </p:txBody>
      </p:sp>
      <p:sp>
        <p:nvSpPr>
          <p:cNvPr id="14" name="Text 11"/>
          <p:cNvSpPr/>
          <p:nvPr/>
        </p:nvSpPr>
        <p:spPr>
          <a:xfrm>
            <a:off x="2061567" y="5851208"/>
            <a:ext cx="11881604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Волшебный цветок - центральный символ сказки. Он олицетворяет любовь и принятие.</a:t>
            </a:r>
            <a:endParaRPr lang="en-US" sz="1500" dirty="0"/>
          </a:p>
        </p:txBody>
      </p:sp>
      <p:sp>
        <p:nvSpPr>
          <p:cNvPr id="15" name="Shape 12"/>
          <p:cNvSpPr/>
          <p:nvPr/>
        </p:nvSpPr>
        <p:spPr>
          <a:xfrm>
            <a:off x="1179671" y="6988254"/>
            <a:ext cx="687229" cy="22860"/>
          </a:xfrm>
          <a:prstGeom prst="roundRect">
            <a:avLst>
              <a:gd name="adj" fmla="val 128849"/>
            </a:avLst>
          </a:prstGeom>
          <a:solidFill>
            <a:srgbClr val="D6D3CC"/>
          </a:solidFill>
          <a:ln/>
        </p:spPr>
      </p:sp>
      <p:sp>
        <p:nvSpPr>
          <p:cNvPr id="16" name="Shape 13"/>
          <p:cNvSpPr/>
          <p:nvPr/>
        </p:nvSpPr>
        <p:spPr>
          <a:xfrm>
            <a:off x="760809" y="6778823"/>
            <a:ext cx="441722" cy="441722"/>
          </a:xfrm>
          <a:prstGeom prst="roundRect">
            <a:avLst>
              <a:gd name="adj" fmla="val 6668"/>
            </a:avLst>
          </a:prstGeom>
          <a:solidFill>
            <a:srgbClr val="F0EDE6"/>
          </a:solidFill>
          <a:ln/>
        </p:spPr>
      </p:sp>
      <p:sp>
        <p:nvSpPr>
          <p:cNvPr id="17" name="Text 14"/>
          <p:cNvSpPr/>
          <p:nvPr/>
        </p:nvSpPr>
        <p:spPr>
          <a:xfrm>
            <a:off x="909876" y="6852404"/>
            <a:ext cx="143470" cy="294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3</a:t>
            </a:r>
            <a:endParaRPr lang="en-US" sz="2300" dirty="0"/>
          </a:p>
        </p:txBody>
      </p:sp>
      <p:sp>
        <p:nvSpPr>
          <p:cNvPr id="18" name="Text 15"/>
          <p:cNvSpPr/>
          <p:nvPr/>
        </p:nvSpPr>
        <p:spPr>
          <a:xfrm>
            <a:off x="2061567" y="6754297"/>
            <a:ext cx="2454473" cy="306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Сравнение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2061567" y="7178873"/>
            <a:ext cx="11881604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Сказка напоминает "Красавицу и чудовище". Обе истории учат не судить по внешности.</a:t>
            </a:r>
            <a:endParaRPr lang="en-US" sz="1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29508" y="653296"/>
            <a:ext cx="7484983" cy="14813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800"/>
              </a:lnSpc>
              <a:buNone/>
            </a:pPr>
            <a:r>
              <a:rPr lang="en-US" sz="46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Темы в "Аленьком цветочке"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829508" y="2756654"/>
            <a:ext cx="533162" cy="533162"/>
          </a:xfrm>
          <a:prstGeom prst="roundRect">
            <a:avLst>
              <a:gd name="adj" fmla="val 6668"/>
            </a:avLst>
          </a:prstGeom>
          <a:solidFill>
            <a:srgbClr val="F0EDE6"/>
          </a:solidFill>
          <a:ln/>
        </p:spPr>
      </p:sp>
      <p:sp>
        <p:nvSpPr>
          <p:cNvPr id="5" name="Text 2"/>
          <p:cNvSpPr/>
          <p:nvPr/>
        </p:nvSpPr>
        <p:spPr>
          <a:xfrm>
            <a:off x="1020008" y="2845475"/>
            <a:ext cx="152162" cy="355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7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1</a:t>
            </a:r>
            <a:endParaRPr lang="en-US" sz="2750" dirty="0"/>
          </a:p>
        </p:txBody>
      </p:sp>
      <p:sp>
        <p:nvSpPr>
          <p:cNvPr id="6" name="Text 3"/>
          <p:cNvSpPr/>
          <p:nvPr/>
        </p:nvSpPr>
        <p:spPr>
          <a:xfrm>
            <a:off x="1599605" y="2756654"/>
            <a:ext cx="2962632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Любовь и принятие</a:t>
            </a:r>
            <a:endParaRPr lang="en-US" sz="2300" dirty="0"/>
          </a:p>
        </p:txBody>
      </p:sp>
      <p:sp>
        <p:nvSpPr>
          <p:cNvPr id="7" name="Text 4"/>
          <p:cNvSpPr/>
          <p:nvPr/>
        </p:nvSpPr>
        <p:spPr>
          <a:xfrm>
            <a:off x="1599605" y="3269099"/>
            <a:ext cx="6714887" cy="7584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50"/>
              </a:lnSpc>
              <a:buNone/>
            </a:pPr>
            <a:r>
              <a:rPr lang="en-US" sz="18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Сила любви помогает преодолеть страх и разрушить проклятие.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829508" y="4531043"/>
            <a:ext cx="533162" cy="533162"/>
          </a:xfrm>
          <a:prstGeom prst="roundRect">
            <a:avLst>
              <a:gd name="adj" fmla="val 6668"/>
            </a:avLst>
          </a:prstGeom>
          <a:solidFill>
            <a:srgbClr val="F0EDE6"/>
          </a:solidFill>
          <a:ln/>
        </p:spPr>
      </p:sp>
      <p:sp>
        <p:nvSpPr>
          <p:cNvPr id="9" name="Text 6"/>
          <p:cNvSpPr/>
          <p:nvPr/>
        </p:nvSpPr>
        <p:spPr>
          <a:xfrm>
            <a:off x="1008817" y="4619863"/>
            <a:ext cx="174546" cy="355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7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2</a:t>
            </a:r>
            <a:endParaRPr lang="en-US" sz="2750" dirty="0"/>
          </a:p>
        </p:txBody>
      </p:sp>
      <p:sp>
        <p:nvSpPr>
          <p:cNvPr id="10" name="Text 7"/>
          <p:cNvSpPr/>
          <p:nvPr/>
        </p:nvSpPr>
        <p:spPr>
          <a:xfrm>
            <a:off x="1599605" y="4531043"/>
            <a:ext cx="2962632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Образ чудовища</a:t>
            </a:r>
            <a:endParaRPr lang="en-US" sz="2300" dirty="0"/>
          </a:p>
        </p:txBody>
      </p:sp>
      <p:sp>
        <p:nvSpPr>
          <p:cNvPr id="11" name="Text 8"/>
          <p:cNvSpPr/>
          <p:nvPr/>
        </p:nvSpPr>
        <p:spPr>
          <a:xfrm>
            <a:off x="1599605" y="5043488"/>
            <a:ext cx="6714887" cy="7584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50"/>
              </a:lnSpc>
              <a:buNone/>
            </a:pPr>
            <a:r>
              <a:rPr lang="en-US" sz="18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Внутренние качества важнее внешности. Чудовище оказывается добрым внутри.</a:t>
            </a:r>
            <a:endParaRPr lang="en-US" sz="1850" dirty="0"/>
          </a:p>
        </p:txBody>
      </p:sp>
      <p:sp>
        <p:nvSpPr>
          <p:cNvPr id="12" name="Shape 9"/>
          <p:cNvSpPr/>
          <p:nvPr/>
        </p:nvSpPr>
        <p:spPr>
          <a:xfrm>
            <a:off x="829508" y="6305431"/>
            <a:ext cx="533162" cy="533162"/>
          </a:xfrm>
          <a:prstGeom prst="roundRect">
            <a:avLst>
              <a:gd name="adj" fmla="val 6668"/>
            </a:avLst>
          </a:prstGeom>
          <a:solidFill>
            <a:srgbClr val="F0EDE6"/>
          </a:solidFill>
          <a:ln/>
        </p:spPr>
      </p:sp>
      <p:sp>
        <p:nvSpPr>
          <p:cNvPr id="13" name="Text 10"/>
          <p:cNvSpPr/>
          <p:nvPr/>
        </p:nvSpPr>
        <p:spPr>
          <a:xfrm>
            <a:off x="1009531" y="6394252"/>
            <a:ext cx="173117" cy="355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7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3</a:t>
            </a:r>
            <a:endParaRPr lang="en-US" sz="2750" dirty="0"/>
          </a:p>
        </p:txBody>
      </p:sp>
      <p:sp>
        <p:nvSpPr>
          <p:cNvPr id="14" name="Text 11"/>
          <p:cNvSpPr/>
          <p:nvPr/>
        </p:nvSpPr>
        <p:spPr>
          <a:xfrm>
            <a:off x="1599605" y="6305431"/>
            <a:ext cx="2962632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Символ цветка</a:t>
            </a:r>
            <a:endParaRPr lang="en-US" sz="2300" dirty="0"/>
          </a:p>
        </p:txBody>
      </p:sp>
      <p:sp>
        <p:nvSpPr>
          <p:cNvPr id="15" name="Text 12"/>
          <p:cNvSpPr/>
          <p:nvPr/>
        </p:nvSpPr>
        <p:spPr>
          <a:xfrm>
            <a:off x="1599605" y="6817876"/>
            <a:ext cx="6714887" cy="7584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50"/>
              </a:lnSpc>
              <a:buNone/>
            </a:pPr>
            <a:r>
              <a:rPr lang="en-US" sz="18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"Аленький цветочек" олицетворяет важные ценности и волшебство.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2212300"/>
            <a:ext cx="12902327" cy="1543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Творческое задание по "Аленькому цветочку"</a:t>
            </a:r>
            <a:endParaRPr lang="en-US" sz="4850" dirty="0"/>
          </a:p>
        </p:txBody>
      </p:sp>
      <p:sp>
        <p:nvSpPr>
          <p:cNvPr id="3" name="Text 1"/>
          <p:cNvSpPr/>
          <p:nvPr/>
        </p:nvSpPr>
        <p:spPr>
          <a:xfrm>
            <a:off x="864037" y="4372451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Сравнение версий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864037" y="5005030"/>
            <a:ext cx="615005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Найдите отличия между "Красавицей и чудовищем" и "Аленьким цветочком".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7623929" y="4372451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Рисунок символа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7623929" y="5005030"/>
            <a:ext cx="615005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Нарисуйте свое представление о волшебном цветке и его значении.</a:t>
            </a:r>
            <a:endParaRPr lang="en-US" sz="1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7806" y="783074"/>
            <a:ext cx="7601188" cy="1377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"Мальчик у Христа на елке" Ф.М. Достоевского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6257806" y="2491264"/>
            <a:ext cx="7601188" cy="1622346"/>
          </a:xfrm>
          <a:prstGeom prst="roundRect">
            <a:avLst>
              <a:gd name="adj" fmla="val 2038"/>
            </a:avLst>
          </a:prstGeom>
          <a:solidFill>
            <a:srgbClr val="F0EDE6"/>
          </a:solidFill>
          <a:ln/>
        </p:spPr>
      </p:sp>
      <p:sp>
        <p:nvSpPr>
          <p:cNvPr id="5" name="Text 2"/>
          <p:cNvSpPr/>
          <p:nvPr/>
        </p:nvSpPr>
        <p:spPr>
          <a:xfrm>
            <a:off x="6478191" y="2711648"/>
            <a:ext cx="2755344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Символы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6478191" y="3188137"/>
            <a:ext cx="7160419" cy="705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Холод и темнота подвала отражают внутреннее состояние мальчика.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6257806" y="4333994"/>
            <a:ext cx="7601188" cy="1269802"/>
          </a:xfrm>
          <a:prstGeom prst="roundRect">
            <a:avLst>
              <a:gd name="adj" fmla="val 2604"/>
            </a:avLst>
          </a:prstGeom>
          <a:solidFill>
            <a:srgbClr val="F0EDE6"/>
          </a:solidFill>
          <a:ln/>
        </p:spPr>
      </p:sp>
      <p:sp>
        <p:nvSpPr>
          <p:cNvPr id="8" name="Text 5"/>
          <p:cNvSpPr/>
          <p:nvPr/>
        </p:nvSpPr>
        <p:spPr>
          <a:xfrm>
            <a:off x="6478191" y="4554379"/>
            <a:ext cx="2786420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Религиозные мотивы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6478191" y="5030867"/>
            <a:ext cx="7160419" cy="35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Ребенок символизирует чистоту и невинность, как в Евангелии.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257806" y="5824180"/>
            <a:ext cx="7601188" cy="1622346"/>
          </a:xfrm>
          <a:prstGeom prst="roundRect">
            <a:avLst>
              <a:gd name="adj" fmla="val 2038"/>
            </a:avLst>
          </a:prstGeom>
          <a:solidFill>
            <a:srgbClr val="F0EDE6"/>
          </a:solidFill>
          <a:ln/>
        </p:spPr>
      </p:sp>
      <p:sp>
        <p:nvSpPr>
          <p:cNvPr id="11" name="Text 8"/>
          <p:cNvSpPr/>
          <p:nvPr/>
        </p:nvSpPr>
        <p:spPr>
          <a:xfrm>
            <a:off x="6478191" y="6044565"/>
            <a:ext cx="2755344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Социальная критика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6478191" y="6521053"/>
            <a:ext cx="7160419" cy="705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Рассказ отражает несправедливость взрослого мира по отношению к детям.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079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3311" y="607576"/>
            <a:ext cx="7597378" cy="1381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Анализ "Мальчика у Христа на елке"</a:t>
            </a:r>
            <a:endParaRPr lang="en-US" sz="43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311" y="2320052"/>
            <a:ext cx="1104781" cy="17677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09443" y="2540913"/>
            <a:ext cx="2762131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Трагичность судьбы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2209443" y="3018711"/>
            <a:ext cx="6161246" cy="7069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Автор показывает страдание ребенка в чуждом ему мире.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311" y="4087773"/>
            <a:ext cx="1104781" cy="176772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09443" y="4308634"/>
            <a:ext cx="3467933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Символика тепла и холода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2209443" y="4786432"/>
            <a:ext cx="6161246" cy="7069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Противопоставление холодного подвала и теплой рождественской елки Христа.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311" y="5855494"/>
            <a:ext cx="1104781" cy="176772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09443" y="6076355"/>
            <a:ext cx="4042529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Социальная несправедливость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2209443" y="6554153"/>
            <a:ext cx="6161246" cy="7069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Критика взрослого мира через призму детского восприятия.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8909" y="814507"/>
            <a:ext cx="12354163" cy="713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Творческое задание по рассказу Достоевского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09" y="1984296"/>
            <a:ext cx="6345079" cy="392144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8909" y="6191012"/>
            <a:ext cx="2853571" cy="3567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Иллюстрация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8909" y="6684645"/>
            <a:ext cx="6345079" cy="7303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Нарисуйте сцену из рассказа, которая вас особенно впечатлила.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412" y="1984296"/>
            <a:ext cx="6345079" cy="392144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86412" y="6191012"/>
            <a:ext cx="2853571" cy="3567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Рефлексия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486412" y="6684645"/>
            <a:ext cx="6345079" cy="365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Напишите, как рассказ изменил ваш взгляд на детство.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676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4859" y="3376374"/>
            <a:ext cx="6454378" cy="691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"Филипок" Л.Н. Толстого</a:t>
            </a:r>
            <a:endParaRPr lang="en-US" sz="4350" dirty="0"/>
          </a:p>
        </p:txBody>
      </p:sp>
      <p:sp>
        <p:nvSpPr>
          <p:cNvPr id="4" name="Shape 1"/>
          <p:cNvSpPr/>
          <p:nvPr/>
        </p:nvSpPr>
        <p:spPr>
          <a:xfrm>
            <a:off x="774859" y="4732377"/>
            <a:ext cx="13080683" cy="30480"/>
          </a:xfrm>
          <a:prstGeom prst="roundRect">
            <a:avLst>
              <a:gd name="adj" fmla="val 108961"/>
            </a:avLst>
          </a:prstGeom>
          <a:solidFill>
            <a:srgbClr val="D6D3CC"/>
          </a:solidFill>
          <a:ln/>
        </p:spPr>
      </p:sp>
      <p:sp>
        <p:nvSpPr>
          <p:cNvPr id="5" name="Shape 2"/>
          <p:cNvSpPr/>
          <p:nvPr/>
        </p:nvSpPr>
        <p:spPr>
          <a:xfrm>
            <a:off x="2865953" y="4732377"/>
            <a:ext cx="30480" cy="774859"/>
          </a:xfrm>
          <a:prstGeom prst="roundRect">
            <a:avLst>
              <a:gd name="adj" fmla="val 108961"/>
            </a:avLst>
          </a:prstGeom>
          <a:solidFill>
            <a:srgbClr val="D6D3CC"/>
          </a:solidFill>
          <a:ln/>
        </p:spPr>
      </p:sp>
      <p:sp>
        <p:nvSpPr>
          <p:cNvPr id="6" name="Shape 3"/>
          <p:cNvSpPr/>
          <p:nvPr/>
        </p:nvSpPr>
        <p:spPr>
          <a:xfrm>
            <a:off x="2632115" y="4483298"/>
            <a:ext cx="498158" cy="498157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sp>
        <p:nvSpPr>
          <p:cNvPr id="7" name="Text 4"/>
          <p:cNvSpPr/>
          <p:nvPr/>
        </p:nvSpPr>
        <p:spPr>
          <a:xfrm>
            <a:off x="2810113" y="4566285"/>
            <a:ext cx="142161" cy="332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1</a:t>
            </a:r>
            <a:endParaRPr lang="en-US" sz="2600" dirty="0"/>
          </a:p>
        </p:txBody>
      </p:sp>
      <p:sp>
        <p:nvSpPr>
          <p:cNvPr id="8" name="Text 5"/>
          <p:cNvSpPr/>
          <p:nvPr/>
        </p:nvSpPr>
        <p:spPr>
          <a:xfrm>
            <a:off x="1497330" y="5728692"/>
            <a:ext cx="2767608" cy="3459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Сюжет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996196" y="6207443"/>
            <a:ext cx="3769995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Маленький мальчик Филипок стремится попасть в школу, преодолевая страх.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7299960" y="4732377"/>
            <a:ext cx="30480" cy="774859"/>
          </a:xfrm>
          <a:prstGeom prst="roundRect">
            <a:avLst>
              <a:gd name="adj" fmla="val 108961"/>
            </a:avLst>
          </a:prstGeom>
          <a:solidFill>
            <a:srgbClr val="D6D3CC"/>
          </a:solidFill>
          <a:ln/>
        </p:spPr>
      </p:sp>
      <p:sp>
        <p:nvSpPr>
          <p:cNvPr id="11" name="Shape 8"/>
          <p:cNvSpPr/>
          <p:nvPr/>
        </p:nvSpPr>
        <p:spPr>
          <a:xfrm>
            <a:off x="7066121" y="4483298"/>
            <a:ext cx="498158" cy="498157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sp>
        <p:nvSpPr>
          <p:cNvPr id="12" name="Text 9"/>
          <p:cNvSpPr/>
          <p:nvPr/>
        </p:nvSpPr>
        <p:spPr>
          <a:xfrm>
            <a:off x="7233642" y="4566285"/>
            <a:ext cx="163116" cy="332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2</a:t>
            </a:r>
            <a:endParaRPr lang="en-US" sz="2600" dirty="0"/>
          </a:p>
        </p:txBody>
      </p:sp>
      <p:sp>
        <p:nvSpPr>
          <p:cNvPr id="13" name="Text 10"/>
          <p:cNvSpPr/>
          <p:nvPr/>
        </p:nvSpPr>
        <p:spPr>
          <a:xfrm>
            <a:off x="5931337" y="5728692"/>
            <a:ext cx="2767608" cy="3459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Характер героя</a:t>
            </a:r>
            <a:endParaRPr lang="en-US" sz="2150" dirty="0"/>
          </a:p>
        </p:txBody>
      </p:sp>
      <p:sp>
        <p:nvSpPr>
          <p:cNvPr id="14" name="Text 11"/>
          <p:cNvSpPr/>
          <p:nvPr/>
        </p:nvSpPr>
        <p:spPr>
          <a:xfrm>
            <a:off x="5430203" y="6207443"/>
            <a:ext cx="3769995" cy="1417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Филипок проявляет решительность и любознательность, несмотря на трудности.</a:t>
            </a:r>
            <a:endParaRPr lang="en-US" sz="1700" dirty="0"/>
          </a:p>
        </p:txBody>
      </p:sp>
      <p:sp>
        <p:nvSpPr>
          <p:cNvPr id="15" name="Shape 12"/>
          <p:cNvSpPr/>
          <p:nvPr/>
        </p:nvSpPr>
        <p:spPr>
          <a:xfrm>
            <a:off x="11733967" y="4732377"/>
            <a:ext cx="30480" cy="774859"/>
          </a:xfrm>
          <a:prstGeom prst="roundRect">
            <a:avLst>
              <a:gd name="adj" fmla="val 108961"/>
            </a:avLst>
          </a:prstGeom>
          <a:solidFill>
            <a:srgbClr val="D6D3CC"/>
          </a:solidFill>
          <a:ln/>
        </p:spPr>
      </p:sp>
      <p:sp>
        <p:nvSpPr>
          <p:cNvPr id="16" name="Shape 13"/>
          <p:cNvSpPr/>
          <p:nvPr/>
        </p:nvSpPr>
        <p:spPr>
          <a:xfrm>
            <a:off x="11500128" y="4483298"/>
            <a:ext cx="498158" cy="498157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sp>
        <p:nvSpPr>
          <p:cNvPr id="17" name="Text 14"/>
          <p:cNvSpPr/>
          <p:nvPr/>
        </p:nvSpPr>
        <p:spPr>
          <a:xfrm>
            <a:off x="11668244" y="4566285"/>
            <a:ext cx="161806" cy="332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3</a:t>
            </a:r>
            <a:endParaRPr lang="en-US" sz="2600" dirty="0"/>
          </a:p>
        </p:txBody>
      </p:sp>
      <p:sp>
        <p:nvSpPr>
          <p:cNvPr id="18" name="Text 15"/>
          <p:cNvSpPr/>
          <p:nvPr/>
        </p:nvSpPr>
        <p:spPr>
          <a:xfrm>
            <a:off x="10365343" y="5728692"/>
            <a:ext cx="2767608" cy="3459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Жизненный урок</a:t>
            </a:r>
            <a:endParaRPr lang="en-US" sz="2150" dirty="0"/>
          </a:p>
        </p:txBody>
      </p:sp>
      <p:sp>
        <p:nvSpPr>
          <p:cNvPr id="19" name="Text 16"/>
          <p:cNvSpPr/>
          <p:nvPr/>
        </p:nvSpPr>
        <p:spPr>
          <a:xfrm>
            <a:off x="9864209" y="6207443"/>
            <a:ext cx="3769995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История учит важности образования и преодоления собственных страхов.</a:t>
            </a:r>
            <a:endParaRPr lang="en-US" sz="1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709732"/>
            <a:ext cx="7415927" cy="2314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Трилогия Толстого "Детство", "Отрочество", "Юность"</a:t>
            </a:r>
            <a:endParaRPr lang="en-US" sz="4850" dirty="0"/>
          </a:p>
        </p:txBody>
      </p:sp>
      <p:sp>
        <p:nvSpPr>
          <p:cNvPr id="4" name="Shape 1"/>
          <p:cNvSpPr/>
          <p:nvPr/>
        </p:nvSpPr>
        <p:spPr>
          <a:xfrm>
            <a:off x="864037" y="3394591"/>
            <a:ext cx="7415927" cy="4125278"/>
          </a:xfrm>
          <a:prstGeom prst="roundRect">
            <a:avLst>
              <a:gd name="adj" fmla="val 898"/>
            </a:avLst>
          </a:prstGeom>
          <a:noFill/>
          <a:ln w="1524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79277" y="3409831"/>
            <a:ext cx="7385447" cy="149661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126093" y="3565565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Реализм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4822627" y="3565565"/>
            <a:ext cx="3195280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Толстой передает повседневные переживания детей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879277" y="4906447"/>
            <a:ext cx="7385447" cy="110156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1126093" y="5062180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Взросление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4822627" y="5062180"/>
            <a:ext cx="319528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Схожесть переживаний Филипка и героя "Детства"</a:t>
            </a:r>
            <a:endParaRPr lang="en-US" sz="1900" dirty="0"/>
          </a:p>
        </p:txBody>
      </p:sp>
      <p:sp>
        <p:nvSpPr>
          <p:cNvPr id="11" name="Shape 8"/>
          <p:cNvSpPr/>
          <p:nvPr/>
        </p:nvSpPr>
        <p:spPr>
          <a:xfrm>
            <a:off x="879277" y="6008013"/>
            <a:ext cx="7385447" cy="149661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1126093" y="6163747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Актуальность</a:t>
            </a:r>
            <a:endParaRPr lang="en-US" sz="1900" dirty="0"/>
          </a:p>
        </p:txBody>
      </p:sp>
      <p:sp>
        <p:nvSpPr>
          <p:cNvPr id="13" name="Text 10"/>
          <p:cNvSpPr/>
          <p:nvPr/>
        </p:nvSpPr>
        <p:spPr>
          <a:xfrm>
            <a:off x="4822627" y="6163747"/>
            <a:ext cx="3195280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Элементы, остающиеся важными в современной литературе</a:t>
            </a:r>
            <a:endParaRPr lang="en-US" sz="1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418</Words>
  <Application>Microsoft Office PowerPoint</Application>
  <PresentationFormat>Произвольный</PresentationFormat>
  <Paragraphs>80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Alice</vt:lpstr>
      <vt:lpstr>Arial</vt:lpstr>
      <vt:lpstr>Calibri</vt:lpstr>
      <vt:lpstr>Lora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NVG</cp:lastModifiedBy>
  <cp:revision>1</cp:revision>
  <dcterms:created xsi:type="dcterms:W3CDTF">2024-10-30T20:40:43Z</dcterms:created>
  <dcterms:modified xsi:type="dcterms:W3CDTF">2024-10-31T08:34:31Z</dcterms:modified>
</cp:coreProperties>
</file>