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DM Sans" panose="020B0604020202020204" charset="0"/>
      <p:regular r:id="rId16"/>
    </p:embeddedFont>
    <p:embeddedFont>
      <p:font typeface="PT Serif" panose="020B0604020202020204" charset="-52"/>
      <p:regular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61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546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47280"/>
            <a:ext cx="7556421" cy="2054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8050"/>
              </a:lnSpc>
              <a:buNone/>
            </a:pPr>
            <a:r>
              <a:rPr lang="en-US" sz="64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Советская научная фантастика 1960-х</a:t>
            </a:r>
            <a:endParaRPr lang="en-US" sz="6450" dirty="0"/>
          </a:p>
        </p:txBody>
      </p:sp>
      <p:sp>
        <p:nvSpPr>
          <p:cNvPr id="4" name="Text 1"/>
          <p:cNvSpPr/>
          <p:nvPr/>
        </p:nvSpPr>
        <p:spPr>
          <a:xfrm>
            <a:off x="793790" y="4441508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Золотой век советской научной фантастики. Космические приключения и роботы захватили умы читателей. Писатели мечтали о светлом будущем и технологических чудесах.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802273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270040" y="5785366"/>
            <a:ext cx="385500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9258" y="574358"/>
            <a:ext cx="7685484" cy="1367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350"/>
              </a:lnSpc>
              <a:buNone/>
            </a:pPr>
            <a:r>
              <a:rPr lang="en-US" sz="43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«Электроник — мальчик из чемодана»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1030367" y="2254210"/>
            <a:ext cx="22860" cy="5401032"/>
          </a:xfrm>
          <a:prstGeom prst="roundRect">
            <a:avLst>
              <a:gd name="adj" fmla="val 136729"/>
            </a:avLst>
          </a:prstGeom>
          <a:solidFill>
            <a:srgbClr val="D8D4D4"/>
          </a:solidFill>
          <a:ln/>
        </p:spPr>
      </p:sp>
      <p:sp>
        <p:nvSpPr>
          <p:cNvPr id="5" name="Shape 2"/>
          <p:cNvSpPr/>
          <p:nvPr/>
        </p:nvSpPr>
        <p:spPr>
          <a:xfrm>
            <a:off x="1253311" y="2711410"/>
            <a:ext cx="729258" cy="22860"/>
          </a:xfrm>
          <a:prstGeom prst="roundRect">
            <a:avLst>
              <a:gd name="adj" fmla="val 136729"/>
            </a:avLst>
          </a:prstGeom>
          <a:solidFill>
            <a:srgbClr val="D8D4D4"/>
          </a:solidFill>
          <a:ln/>
        </p:spPr>
      </p:sp>
      <p:sp>
        <p:nvSpPr>
          <p:cNvPr id="6" name="Shape 3"/>
          <p:cNvSpPr/>
          <p:nvPr/>
        </p:nvSpPr>
        <p:spPr>
          <a:xfrm>
            <a:off x="807422" y="2488525"/>
            <a:ext cx="468749" cy="468749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7" name="Text 4"/>
          <p:cNvSpPr/>
          <p:nvPr/>
        </p:nvSpPr>
        <p:spPr>
          <a:xfrm>
            <a:off x="954345" y="2558772"/>
            <a:ext cx="174903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550" dirty="0"/>
          </a:p>
        </p:txBody>
      </p:sp>
      <p:sp>
        <p:nvSpPr>
          <p:cNvPr id="8" name="Text 5"/>
          <p:cNvSpPr/>
          <p:nvPr/>
        </p:nvSpPr>
        <p:spPr>
          <a:xfrm>
            <a:off x="2187773" y="2462570"/>
            <a:ext cx="2734866" cy="341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Рождение идеи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2187773" y="2929414"/>
            <a:ext cx="6226969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Евгений Велтистов создает образ мальчика-робота Электроника. 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253311" y="4803458"/>
            <a:ext cx="729258" cy="22860"/>
          </a:xfrm>
          <a:prstGeom prst="roundRect">
            <a:avLst>
              <a:gd name="adj" fmla="val 136729"/>
            </a:avLst>
          </a:prstGeom>
          <a:solidFill>
            <a:srgbClr val="D8D4D4"/>
          </a:solidFill>
          <a:ln/>
        </p:spPr>
      </p:sp>
      <p:sp>
        <p:nvSpPr>
          <p:cNvPr id="11" name="Shape 8"/>
          <p:cNvSpPr/>
          <p:nvPr/>
        </p:nvSpPr>
        <p:spPr>
          <a:xfrm>
            <a:off x="807422" y="4580573"/>
            <a:ext cx="468749" cy="468749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12" name="Text 9"/>
          <p:cNvSpPr/>
          <p:nvPr/>
        </p:nvSpPr>
        <p:spPr>
          <a:xfrm>
            <a:off x="954345" y="4650819"/>
            <a:ext cx="174903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550" dirty="0"/>
          </a:p>
        </p:txBody>
      </p:sp>
      <p:sp>
        <p:nvSpPr>
          <p:cNvPr id="13" name="Text 10"/>
          <p:cNvSpPr/>
          <p:nvPr/>
        </p:nvSpPr>
        <p:spPr>
          <a:xfrm>
            <a:off x="2187773" y="4554617"/>
            <a:ext cx="2734866" cy="341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Публикация книги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2187773" y="5021461"/>
            <a:ext cx="6226969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 1964 году выходит первая книга о приключениях Электроника. Она мгновенно становится популярной.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1253311" y="6562130"/>
            <a:ext cx="729258" cy="22860"/>
          </a:xfrm>
          <a:prstGeom prst="roundRect">
            <a:avLst>
              <a:gd name="adj" fmla="val 136729"/>
            </a:avLst>
          </a:prstGeom>
          <a:solidFill>
            <a:srgbClr val="D8D4D4"/>
          </a:solidFill>
          <a:ln/>
        </p:spPr>
      </p:sp>
      <p:sp>
        <p:nvSpPr>
          <p:cNvPr id="16" name="Shape 13"/>
          <p:cNvSpPr/>
          <p:nvPr/>
        </p:nvSpPr>
        <p:spPr>
          <a:xfrm>
            <a:off x="807422" y="6339245"/>
            <a:ext cx="468749" cy="468749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17" name="Text 14"/>
          <p:cNvSpPr/>
          <p:nvPr/>
        </p:nvSpPr>
        <p:spPr>
          <a:xfrm>
            <a:off x="954345" y="6409492"/>
            <a:ext cx="174903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550" dirty="0"/>
          </a:p>
        </p:txBody>
      </p:sp>
      <p:sp>
        <p:nvSpPr>
          <p:cNvPr id="18" name="Text 15"/>
          <p:cNvSpPr/>
          <p:nvPr/>
        </p:nvSpPr>
        <p:spPr>
          <a:xfrm>
            <a:off x="2187773" y="6313289"/>
            <a:ext cx="2734866" cy="341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Влияние на культуру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2187773" y="6780133"/>
            <a:ext cx="6226969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История Электроника вдохновляет других авторов. Появляются новые книги о детях-роботах и космосе.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488" y="2270046"/>
            <a:ext cx="4919305" cy="368950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1058228"/>
            <a:ext cx="709076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«Тайна третьей планеты»</a:t>
            </a:r>
            <a:endParaRPr lang="en-US" sz="4650" dirty="0"/>
          </a:p>
        </p:txBody>
      </p:sp>
      <p:sp>
        <p:nvSpPr>
          <p:cNvPr id="5" name="Shape 1"/>
          <p:cNvSpPr/>
          <p:nvPr/>
        </p:nvSpPr>
        <p:spPr>
          <a:xfrm>
            <a:off x="793790" y="239780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6" name="Text 2"/>
          <p:cNvSpPr/>
          <p:nvPr/>
        </p:nvSpPr>
        <p:spPr>
          <a:xfrm>
            <a:off x="953691" y="2474238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800" dirty="0"/>
          </a:p>
        </p:txBody>
      </p:sp>
      <p:sp>
        <p:nvSpPr>
          <p:cNvPr id="7" name="Text 3"/>
          <p:cNvSpPr/>
          <p:nvPr/>
        </p:nvSpPr>
        <p:spPr>
          <a:xfrm>
            <a:off x="1530906" y="2397800"/>
            <a:ext cx="2927747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Космические приключения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1530906" y="3278029"/>
            <a:ext cx="2927747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Кир Булычев создает увлекательную историю о девочке Алисе Селезневой. </a:t>
            </a:r>
            <a:r>
              <a:rPr lang="en-US" sz="175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Она</a:t>
            </a: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75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путешествует</a:t>
            </a: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галактике.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4685467" y="239780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0" name="Text 6"/>
          <p:cNvSpPr/>
          <p:nvPr/>
        </p:nvSpPr>
        <p:spPr>
          <a:xfrm>
            <a:off x="4845368" y="2474238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800" dirty="0"/>
          </a:p>
        </p:txBody>
      </p:sp>
      <p:sp>
        <p:nvSpPr>
          <p:cNvPr id="11" name="Text 7"/>
          <p:cNvSpPr/>
          <p:nvPr/>
        </p:nvSpPr>
        <p:spPr>
          <a:xfrm>
            <a:off x="5422583" y="2397800"/>
            <a:ext cx="292774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Популярность</a:t>
            </a:r>
            <a:endParaRPr lang="en-US" sz="2300" dirty="0"/>
          </a:p>
        </p:txBody>
      </p:sp>
      <p:sp>
        <p:nvSpPr>
          <p:cNvPr id="12" name="Text 8"/>
          <p:cNvSpPr/>
          <p:nvPr/>
        </p:nvSpPr>
        <p:spPr>
          <a:xfrm>
            <a:off x="5422583" y="2905958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Книга становится бестселлером. Позже по ней снимают культовый мультфильм.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793790" y="5937409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4" name="Text 10"/>
          <p:cNvSpPr/>
          <p:nvPr/>
        </p:nvSpPr>
        <p:spPr>
          <a:xfrm>
            <a:off x="953691" y="6013847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800" dirty="0"/>
          </a:p>
        </p:txBody>
      </p:sp>
      <p:sp>
        <p:nvSpPr>
          <p:cNvPr id="15" name="Text 11"/>
          <p:cNvSpPr/>
          <p:nvPr/>
        </p:nvSpPr>
        <p:spPr>
          <a:xfrm>
            <a:off x="1530906" y="593740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Влияние</a:t>
            </a:r>
            <a:endParaRPr lang="en-US" sz="2300" dirty="0"/>
          </a:p>
        </p:txBody>
      </p:sp>
      <p:sp>
        <p:nvSpPr>
          <p:cNvPr id="16" name="Text 12"/>
          <p:cNvSpPr/>
          <p:nvPr/>
        </p:nvSpPr>
        <p:spPr>
          <a:xfrm>
            <a:off x="1530906" y="6445567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«Тайна третьей планеты» вдохновляет целое поколение на мечты о космосе.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4111" y="512207"/>
            <a:ext cx="3781663" cy="472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700"/>
              </a:lnSpc>
              <a:buNone/>
            </a:pPr>
            <a:r>
              <a:rPr lang="en-US" sz="29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Генрих Сапгир</a:t>
            </a:r>
            <a:endParaRPr lang="en-US" sz="29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11" y="1272897"/>
            <a:ext cx="4024789" cy="516755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04111" y="6746438"/>
            <a:ext cx="2170748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850"/>
              </a:lnSpc>
              <a:buNone/>
            </a:pPr>
            <a:r>
              <a:rPr lang="en-US" sz="14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Поэтическое мастерство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504111" y="7126724"/>
            <a:ext cx="4305895" cy="4610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1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Сапгир создает яркие образы в детской поэзии. Его стихи полны юмора и фантазии.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5169098" y="6746438"/>
            <a:ext cx="1890832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850"/>
              </a:lnSpc>
              <a:buNone/>
            </a:pPr>
            <a:r>
              <a:rPr lang="en-US" sz="14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Сюжет о Драконе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5169098" y="7126724"/>
            <a:ext cx="4305895" cy="4610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1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История о Драконе показывает его талант. Он умело сочетает комичное и поучительное.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9834086" y="6746438"/>
            <a:ext cx="2058829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850"/>
              </a:lnSpc>
              <a:buNone/>
            </a:pPr>
            <a:r>
              <a:rPr lang="en-US" sz="14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Влияние на литературу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9834086" y="7126724"/>
            <a:ext cx="4305895" cy="4610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1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Творчество Сапгира вдохновляет многих авторов. Оно формирует новый стиль детской поэзии.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69012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Журнал «Трамвай»: новый образ детского чтения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280190" y="2497693"/>
            <a:ext cx="3664863" cy="3148370"/>
          </a:xfrm>
          <a:prstGeom prst="roundRect">
            <a:avLst>
              <a:gd name="adj" fmla="val 1081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2724507"/>
            <a:ext cx="321123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Революция в детской литературе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6507004" y="3604736"/>
            <a:ext cx="32112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«Трамвай» приносит свежий взгляд на детское чтение. Он предлагает необычные истории и иллюстрации.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2497693"/>
            <a:ext cx="3664863" cy="3148370"/>
          </a:xfrm>
          <a:prstGeom prst="roundRect">
            <a:avLst>
              <a:gd name="adj" fmla="val 1081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10398681" y="2724507"/>
            <a:ext cx="321123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Раскрепощение творчества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10398681" y="3604736"/>
            <a:ext cx="321123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Авторы журнала экспериментируют с формой и содержанием. Они создают "прикольную" литературу для детей.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872877"/>
            <a:ext cx="7556421" cy="1687592"/>
          </a:xfrm>
          <a:prstGeom prst="roundRect">
            <a:avLst>
              <a:gd name="adj" fmla="val 2016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6507004" y="6099691"/>
            <a:ext cx="316134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Влияние на поколение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6507004" y="6607850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«Трамвай» формирует новый вкус у юных читателей. Он учит их мыслить нестандартно.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8060" y="679371"/>
            <a:ext cx="5010626" cy="626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900"/>
              </a:lnSpc>
              <a:buNone/>
            </a:pPr>
            <a:r>
              <a:rPr lang="en-US" sz="39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Григорий Остер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60" y="1591866"/>
            <a:ext cx="477203" cy="47720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68060" y="2259925"/>
            <a:ext cx="2691170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Нестандартные задачи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668060" y="2687479"/>
            <a:ext cx="7807881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Остер создает уникальные математические задачи. Они сочетают юмор и логику.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60" y="3565327"/>
            <a:ext cx="477203" cy="47720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68060" y="4233386"/>
            <a:ext cx="2505313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Развитие мышления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668060" y="4660940"/>
            <a:ext cx="7807881" cy="610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Его задачи стимулируют креативное мышление. Дети учатся решать проблемы нестандартно.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060" y="5844064"/>
            <a:ext cx="477203" cy="47720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68060" y="6512123"/>
            <a:ext cx="2505313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Юмор в обучении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668060" y="6939677"/>
            <a:ext cx="7807881" cy="610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Остер показывает, что учиться может быть весело. Его подход делает математику привлекательной.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50821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Вредные советы</a:t>
            </a:r>
            <a:endParaRPr lang="en-US" sz="46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1935242"/>
            <a:ext cx="1134070" cy="181451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216205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Идея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2268022" y="2670215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Остер придумывает концепцию "вредных советов". Он использует юмор для обучения.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749754"/>
            <a:ext cx="1134070" cy="181451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397656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Популярность</a:t>
            </a:r>
            <a:endParaRPr lang="en-US" sz="2300" dirty="0"/>
          </a:p>
        </p:txBody>
      </p:sp>
      <p:sp>
        <p:nvSpPr>
          <p:cNvPr id="9" name="Text 4"/>
          <p:cNvSpPr/>
          <p:nvPr/>
        </p:nvSpPr>
        <p:spPr>
          <a:xfrm>
            <a:off x="2268022" y="4484727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Книга становится бестселлером. Дети и взрослые восхищаются остроумием автора.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564267"/>
            <a:ext cx="1134070" cy="181451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79108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Влияние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2268022" y="6299240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"Вредные советы" меняют подход к воспитанию. Они учат детей думать самостоятельно.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0095" y="769382"/>
            <a:ext cx="7623810" cy="1425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«Детский детектив»: триумф массовых жанров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60095" y="2520315"/>
            <a:ext cx="7623810" cy="4939903"/>
          </a:xfrm>
          <a:prstGeom prst="roundRect">
            <a:avLst>
              <a:gd name="adj" fmla="val 65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67715" y="2527935"/>
            <a:ext cx="7607737" cy="62317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985957" y="2665809"/>
            <a:ext cx="2097405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Жанр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3525322" y="2665809"/>
            <a:ext cx="2093595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Особенности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6060877" y="2665809"/>
            <a:ext cx="2097405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Популярные серии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767715" y="3151108"/>
            <a:ext cx="7607737" cy="13180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985957" y="3288983"/>
            <a:ext cx="2097405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Детский детектив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3525322" y="3288983"/>
            <a:ext cx="2093595" cy="1042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Загадки, приключения, юные сыщики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6060877" y="3288983"/>
            <a:ext cx="2097405" cy="694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"Черный котенок", "Детский детектив"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767715" y="4469130"/>
            <a:ext cx="7607737" cy="13180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985957" y="4607004"/>
            <a:ext cx="2097405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Комиксы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3525322" y="4607004"/>
            <a:ext cx="2093595" cy="1042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Визуальные истории, супергерои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060877" y="4607004"/>
            <a:ext cx="2097405" cy="694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Черепашки-ниндзя, Дисней</a:t>
            </a:r>
            <a:endParaRPr lang="en-US" sz="1700" dirty="0"/>
          </a:p>
        </p:txBody>
      </p:sp>
      <p:sp>
        <p:nvSpPr>
          <p:cNvPr id="17" name="Shape 14"/>
          <p:cNvSpPr/>
          <p:nvPr/>
        </p:nvSpPr>
        <p:spPr>
          <a:xfrm>
            <a:off x="767715" y="5787152"/>
            <a:ext cx="7607737" cy="166544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985957" y="5925026"/>
            <a:ext cx="2097405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Фэнтези</a:t>
            </a:r>
            <a:endParaRPr lang="en-US" sz="1700" dirty="0"/>
          </a:p>
        </p:txBody>
      </p:sp>
      <p:sp>
        <p:nvSpPr>
          <p:cNvPr id="19" name="Text 16"/>
          <p:cNvSpPr/>
          <p:nvPr/>
        </p:nvSpPr>
        <p:spPr>
          <a:xfrm>
            <a:off x="3525322" y="5925026"/>
            <a:ext cx="2093595" cy="694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Магия, волшебные миры</a:t>
            </a:r>
            <a:endParaRPr lang="en-US" sz="1700" dirty="0"/>
          </a:p>
        </p:txBody>
      </p:sp>
      <p:sp>
        <p:nvSpPr>
          <p:cNvPr id="20" name="Text 17"/>
          <p:cNvSpPr/>
          <p:nvPr/>
        </p:nvSpPr>
        <p:spPr>
          <a:xfrm>
            <a:off x="6060877" y="5925026"/>
            <a:ext cx="2097405" cy="1389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"Хроники Нарнии", "Волшебник Изумрудного города"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1125" y="338733"/>
            <a:ext cx="4710708" cy="404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50"/>
              </a:lnSpc>
              <a:buNone/>
            </a:pPr>
            <a:r>
              <a:rPr lang="en-US" sz="25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«Гарри Поттер» Джоан Роулинг</a:t>
            </a:r>
            <a:endParaRPr lang="en-US" sz="2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25" y="989290"/>
            <a:ext cx="2564130" cy="388227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25" y="5010150"/>
            <a:ext cx="4466153" cy="276022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31125" y="7924324"/>
            <a:ext cx="1616988" cy="202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Волшебный мир</a:t>
            </a:r>
            <a:endParaRPr lang="en-US" sz="1250" dirty="0"/>
          </a:p>
        </p:txBody>
      </p:sp>
      <p:sp>
        <p:nvSpPr>
          <p:cNvPr id="6" name="Text 2"/>
          <p:cNvSpPr/>
          <p:nvPr/>
        </p:nvSpPr>
        <p:spPr>
          <a:xfrm>
            <a:off x="431125" y="8200192"/>
            <a:ext cx="4466153" cy="394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Роулинг создает удивительную вселенную магии. Хогвартс становится символом чудес и приключений.</a:t>
            </a:r>
            <a:endParaRPr lang="en-US" sz="9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064" y="5010150"/>
            <a:ext cx="4466153" cy="276022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082064" y="7924324"/>
            <a:ext cx="1616988" cy="202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Герои и магия</a:t>
            </a:r>
            <a:endParaRPr lang="en-US" sz="1250" dirty="0"/>
          </a:p>
        </p:txBody>
      </p:sp>
      <p:sp>
        <p:nvSpPr>
          <p:cNvPr id="9" name="Text 4"/>
          <p:cNvSpPr/>
          <p:nvPr/>
        </p:nvSpPr>
        <p:spPr>
          <a:xfrm>
            <a:off x="5082064" y="8200192"/>
            <a:ext cx="4466153" cy="394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Гарри и его друзья покоряют сердца читателей. Их приключения вдохновляют миллионы.</a:t>
            </a:r>
            <a:endParaRPr lang="en-US" sz="9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3002" y="5010150"/>
            <a:ext cx="4466273" cy="276034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33002" y="7924443"/>
            <a:ext cx="1805345" cy="202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Феномен популярности</a:t>
            </a:r>
            <a:endParaRPr lang="en-US" sz="1250" dirty="0"/>
          </a:p>
        </p:txBody>
      </p:sp>
      <p:sp>
        <p:nvSpPr>
          <p:cNvPr id="12" name="Text 6"/>
          <p:cNvSpPr/>
          <p:nvPr/>
        </p:nvSpPr>
        <p:spPr>
          <a:xfrm>
            <a:off x="9733002" y="8200311"/>
            <a:ext cx="4466273" cy="394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"Гарри Поттер" становится культурным явлением. Он возрождает интерес к чтению среди детей.</a:t>
            </a:r>
            <a:endParaRPr lang="en-US" sz="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454</Words>
  <Application>Microsoft Office PowerPoint</Application>
  <PresentationFormat>Произвольный</PresentationFormat>
  <Paragraphs>79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PT Serif</vt:lpstr>
      <vt:lpstr>DM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NVG</cp:lastModifiedBy>
  <cp:revision>2</cp:revision>
  <dcterms:created xsi:type="dcterms:W3CDTF">2024-10-30T20:58:53Z</dcterms:created>
  <dcterms:modified xsi:type="dcterms:W3CDTF">2024-10-31T08:19:43Z</dcterms:modified>
</cp:coreProperties>
</file>