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7" r:id="rId7"/>
    <p:sldId id="264" r:id="rId8"/>
    <p:sldId id="268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9916225-5217-C821-F768-48DD0E3441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ED074F7-78A0-F74C-630E-7EC50F868D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BA027480-BE1C-271F-CA77-EC35BCD8A95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B0602244-3E25-2EE5-7DEA-56B2189F25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C59E1081-36B5-0B56-5BE9-47C79134C07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6465784C-5AA1-CCC7-BB5A-EE09FEF94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628FE09-C73F-42F1-92FC-89794D2A9B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BD5156A-B205-FC7E-61F0-3C5BE8B165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590B77-73B7-42D9-8826-2156D0AAB79D}" type="slidenum">
              <a:rPr lang="cs-CZ" altLang="cs-CZ" smtClean="0">
                <a:latin typeface="Aptos" panose="020B00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altLang="cs-CZ">
              <a:latin typeface="Aptos" panose="020B00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00E8040-6A10-F63C-BCBE-E81B3695DD7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E5701D9-BCBA-2F96-7398-701F8D67C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81CD0EE3-C516-B7CE-569A-1F2B2CF5A9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C782D4-AD30-4E83-BE8D-0CB09C8D8F76}" type="slidenum">
              <a:rPr lang="cs-CZ" altLang="cs-CZ" smtClean="0">
                <a:latin typeface="Aptos" panose="020B00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altLang="cs-CZ">
              <a:latin typeface="Aptos" panose="020B00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0908CE9-3D22-669C-6577-E72DA2A9AC3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A1565BE-29DB-24F5-8382-DDA369FC9F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400BC34D-3370-0467-49C3-18D6032937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53BCC7-223F-4398-A93B-677F11FBEFFD}" type="slidenum">
              <a:rPr lang="cs-CZ" altLang="cs-CZ" smtClean="0">
                <a:latin typeface="Aptos" panose="020B00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altLang="cs-CZ">
              <a:latin typeface="Aptos" panose="020B00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BCADFD3-7D2A-7C16-AA13-31D2EE2D09E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A4177F8-996F-9409-988E-5275DA8BAB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7681E8D-9460-3D31-3542-277BF19CB6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10DD54-4EEE-4CDF-AFCE-7442DAE082E3}" type="slidenum">
              <a:rPr lang="cs-CZ" altLang="cs-CZ" smtClean="0">
                <a:latin typeface="Aptos" panose="020B00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altLang="cs-CZ">
              <a:latin typeface="Aptos" panose="020B00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F84B3244-7C87-B738-469F-567E869B5D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32D9D3A-E9B2-B3FC-D14E-0F72F94E1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23A326C7-B1D5-F951-ED88-19256CCF4F0D}"/>
              </a:ext>
            </a:extLst>
          </p:cNvPr>
          <p:cNvCxnSpPr/>
          <p:nvPr/>
        </p:nvCxnSpPr>
        <p:spPr>
          <a:xfrm>
            <a:off x="2417763" y="3529013"/>
            <a:ext cx="863758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/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67A794-28D1-D272-75C5-90FCACCC8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6C87BA-B100-2BE8-1F8E-1F2338416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16175" y="328613"/>
            <a:ext cx="4973638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931F79-F5D4-1B3E-0F79-4227A0B40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38275" y="798513"/>
            <a:ext cx="809625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D9056-C0D4-4612-8960-12EE4545BF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778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25">
            <a:extLst>
              <a:ext uri="{FF2B5EF4-FFF2-40B4-BE49-F238E27FC236}">
                <a16:creationId xmlns:a16="http://schemas.microsoft.com/office/drawing/2014/main" id="{27FA6AE3-0D97-9EC6-EB6E-F947A022A189}"/>
              </a:ext>
            </a:extLst>
          </p:cNvPr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FE19EB-6A87-5424-B76B-C81CB3FDE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752BC1-2091-A734-A0AF-3ABBB816F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A16AC2-CF5D-853E-1613-16F6D56A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2BDBD-92BD-4C79-839F-1CBB7BB46D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21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F7CC6FBB-D81E-791C-F95C-C207C62F6A8A}"/>
              </a:ext>
            </a:extLst>
          </p:cNvPr>
          <p:cNvCxnSpPr/>
          <p:nvPr/>
        </p:nvCxnSpPr>
        <p:spPr>
          <a:xfrm>
            <a:off x="9439275" y="798513"/>
            <a:ext cx="0" cy="46609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94A8CC-E234-59F9-ABFD-0AB26CF6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A9CB39-6C27-F3CA-AF6C-AB7AF64B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0ACF78-9BB0-839B-C84A-DFB482651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14BC7-A664-4A8C-AFF2-8FC840812C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00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2">
            <a:extLst>
              <a:ext uri="{FF2B5EF4-FFF2-40B4-BE49-F238E27FC236}">
                <a16:creationId xmlns:a16="http://schemas.microsoft.com/office/drawing/2014/main" id="{AC6A87DF-F4E5-8405-D9DC-AA535D9959CA}"/>
              </a:ext>
            </a:extLst>
          </p:cNvPr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BE51236-8E6D-EDC7-22CC-BF0D825A0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0D51FF-063F-73D2-1A0C-8990BA53E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62AA40E-41AE-27D2-4911-E529BB44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2E516-E673-4BFD-956A-EAB0A980FA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38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CB2545D2-4B17-6B98-ADCC-7FAEA02BBF38}"/>
              </a:ext>
            </a:extLst>
          </p:cNvPr>
          <p:cNvCxnSpPr/>
          <p:nvPr/>
        </p:nvCxnSpPr>
        <p:spPr>
          <a:xfrm>
            <a:off x="1454150" y="3805238"/>
            <a:ext cx="863123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1B76D7-EFBB-A243-DAA2-BB35E9C4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9D14C1-F0CE-0FF0-CA82-E84B035ED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F617F9-5216-6784-4E51-633742B6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A11C9-66F9-40EB-B447-3C05D4690C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54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34">
            <a:extLst>
              <a:ext uri="{FF2B5EF4-FFF2-40B4-BE49-F238E27FC236}">
                <a16:creationId xmlns:a16="http://schemas.microsoft.com/office/drawing/2014/main" id="{9684A6E9-A9D9-7EFC-897C-F8DC24DE3034}"/>
              </a:ext>
            </a:extLst>
          </p:cNvPr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3D7568A-6D87-0416-24EC-B9F727BDB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6DCEED8-D923-B59D-B3E0-05E902434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3F55E4D-E13A-9EDC-54A8-B059950E7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B7C66-105F-472F-9C5B-D647666B897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113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28">
            <a:extLst>
              <a:ext uri="{FF2B5EF4-FFF2-40B4-BE49-F238E27FC236}">
                <a16:creationId xmlns:a16="http://schemas.microsoft.com/office/drawing/2014/main" id="{593905BD-3485-A5CA-250A-4594DA6DF263}"/>
              </a:ext>
            </a:extLst>
          </p:cNvPr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BA3A9A46-A2ED-C969-5729-3C5787A40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0F813F1B-52B8-942A-E2C8-9A5A3E7CE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4449BED4-FF37-CDC3-1A66-B800E14B6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4090F-C975-406C-B37B-0DF09F7834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425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4">
            <a:extLst>
              <a:ext uri="{FF2B5EF4-FFF2-40B4-BE49-F238E27FC236}">
                <a16:creationId xmlns:a16="http://schemas.microsoft.com/office/drawing/2014/main" id="{11DDED65-618A-3C2B-BE50-054DE85A3E55}"/>
              </a:ext>
            </a:extLst>
          </p:cNvPr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00EDDF1-0274-A92F-C5B8-5116E85EA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72B3F57-2E67-AD81-C071-AD459F45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B7DF0BE7-EA44-5104-5E7A-C9CAFA19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4081B-4E0B-46A8-AEEC-28119B3F76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210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83B92A0-CCF8-2560-36A9-A52F0B60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C026158-4C18-EBE6-C305-D571AAE5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8C6AE64-6B93-4F7B-53F5-D1CD3C7D0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B6999-5EF8-4F5B-A8DF-ABDD74B97D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837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BDB8097B-7394-9C53-094B-D06806A9600A}"/>
              </a:ext>
            </a:extLst>
          </p:cNvPr>
          <p:cNvCxnSpPr/>
          <p:nvPr/>
        </p:nvCxnSpPr>
        <p:spPr>
          <a:xfrm>
            <a:off x="1447800" y="3205163"/>
            <a:ext cx="3270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089350B-683F-67C1-7263-FC9B48A4F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B49717D-1AC0-9755-5F44-EC39962E6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82D1FBC-C07E-9B8F-AA25-86585F4DC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EF09A-A4F3-4E10-A995-97E9196863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681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478D99DE-2918-D9C2-1297-B442F0161242}"/>
              </a:ext>
            </a:extLst>
          </p:cNvPr>
          <p:cNvGrpSpPr>
            <a:grpSpLocks/>
          </p:cNvGrpSpPr>
          <p:nvPr/>
        </p:nvGrpSpPr>
        <p:grpSpPr bwMode="auto">
          <a:xfrm>
            <a:off x="7477125" y="482600"/>
            <a:ext cx="4075113" cy="5148263"/>
            <a:chOff x="7477387" y="482170"/>
            <a:chExt cx="4074533" cy="5149101"/>
          </a:xfrm>
        </p:grpSpPr>
        <p:sp>
          <p:nvSpPr>
            <p:cNvPr id="6" name="Rectangle 17">
              <a:extLst>
                <a:ext uri="{FF2B5EF4-FFF2-40B4-BE49-F238E27FC236}">
                  <a16:creationId xmlns:a16="http://schemas.microsoft.com/office/drawing/2014/main" id="{4AB9F500-C991-E35B-D5ED-2E8670A9B4D6}"/>
                </a:ext>
              </a:extLst>
            </p:cNvPr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>
              <a:extLst>
                <a:ext uri="{FF2B5EF4-FFF2-40B4-BE49-F238E27FC236}">
                  <a16:creationId xmlns:a16="http://schemas.microsoft.com/office/drawing/2014/main" id="{6153E717-A575-8768-0008-780673C73CA8}"/>
                </a:ext>
              </a:extLst>
            </p:cNvPr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8" name="Straight Connector 30">
            <a:extLst>
              <a:ext uri="{FF2B5EF4-FFF2-40B4-BE49-F238E27FC236}">
                <a16:creationId xmlns:a16="http://schemas.microsoft.com/office/drawing/2014/main" id="{50B7C122-BD09-21A2-2D85-CAA85816D301}"/>
              </a:ext>
            </a:extLst>
          </p:cNvPr>
          <p:cNvCxnSpPr/>
          <p:nvPr/>
        </p:nvCxnSpPr>
        <p:spPr>
          <a:xfrm>
            <a:off x="1447800" y="3143250"/>
            <a:ext cx="552767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0E47CA2F-2979-9B93-CB6D-A7DE72B5CB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47800" y="5470525"/>
            <a:ext cx="5527675" cy="319088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104EA63D-DDBF-A68E-A6A9-04A41323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7800" y="319088"/>
            <a:ext cx="5540375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CC65397B-F1FC-E48C-1E52-A1AEB943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AB14-D23C-495F-BA9A-6A9BB3B3CA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0466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F59CFD8-E9B8-DEA3-8B50-9266D507F4E4}"/>
              </a:ext>
            </a:extLst>
          </p:cNvPr>
          <p:cNvSpPr/>
          <p:nvPr/>
        </p:nvSpPr>
        <p:spPr>
          <a:xfrm>
            <a:off x="0" y="2019300"/>
            <a:ext cx="12192000" cy="4106863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7" name="Picture 6">
            <a:extLst>
              <a:ext uri="{FF2B5EF4-FFF2-40B4-BE49-F238E27FC236}">
                <a16:creationId xmlns:a16="http://schemas.microsoft.com/office/drawing/2014/main" id="{B600E9FC-7B56-A4B9-9150-333AE1912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>
            <a:fillRect/>
          </a:stretch>
        </p:blipFill>
        <p:spPr bwMode="black">
          <a:xfrm>
            <a:off x="0" y="6126163"/>
            <a:ext cx="12192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6DC147-013C-60CB-73BA-D3DFE152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9604375" cy="10493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4D0E73FD-839E-8B04-DB6C-5A298FD6C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50975" y="2016125"/>
            <a:ext cx="9604375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BE238-48C8-9EC0-5422-4F9D2FB8F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54913" y="330200"/>
            <a:ext cx="3500437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E8BCE-EC65-76F0-38F0-3A7DEA436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0975" y="328613"/>
            <a:ext cx="593883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810B8-90A1-33BD-5139-DF17E3414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425" y="798513"/>
            <a:ext cx="811213" cy="5048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32B0B62F-BB10-4142-AEC1-DE8A2404D9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943771-934D-10AA-E7B3-8D47D6DCA56E}"/>
              </a:ext>
            </a:extLst>
          </p:cNvPr>
          <p:cNvCxnSpPr/>
          <p:nvPr/>
        </p:nvCxnSpPr>
        <p:spPr>
          <a:xfrm>
            <a:off x="0" y="6127750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2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3BA99ED-47D9-C99C-504C-FE816E0DCD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17763" y="801688"/>
            <a:ext cx="8637587" cy="25415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Mládež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8CF3262-F06E-8E4B-850C-AB6331FB99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17763" y="3530600"/>
            <a:ext cx="8637587" cy="9779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doc. Michal Kaplánek, Th.D.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84DC5E9-2110-1A92-34D6-9E56DE98C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936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i="1"/>
              <a:t>Do jaké kultury se má mladý člověk včlenit?</a:t>
            </a:r>
            <a:endParaRPr lang="cs-CZ" altLang="cs-CZ" b="1" i="1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B8BD585-C87A-7CE5-A0EB-EB9F0167DB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6763" y="1916113"/>
            <a:ext cx="10729912" cy="38893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b="1" dirty="0" err="1"/>
              <a:t>Cultural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Change</a:t>
            </a:r>
            <a:r>
              <a:rPr lang="cs-CZ" altLang="cs-CZ" sz="2800" b="1" dirty="0"/>
              <a:t>(s):</a:t>
            </a:r>
            <a:endParaRPr lang="cs-CZ" altLang="cs-CZ" sz="2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16. stol. – Humanismus: odklon od </a:t>
            </a:r>
            <a:r>
              <a:rPr lang="cs-CZ" altLang="cs-CZ" sz="2800" dirty="0" err="1"/>
              <a:t>teocentrismu</a:t>
            </a:r>
            <a:r>
              <a:rPr lang="cs-CZ" altLang="cs-CZ" sz="2800" dirty="0"/>
              <a:t> k antropocentrismu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18. stol. – Osvícenství: víra v člověka a jeho rozum; odklon od náboženství k </a:t>
            </a:r>
            <a:r>
              <a:rPr lang="cs-CZ" altLang="cs-CZ" sz="2800" dirty="0" err="1"/>
              <a:t>ideolgiím</a:t>
            </a:r>
            <a:endParaRPr lang="cs-CZ" altLang="cs-CZ" sz="2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2. pol. 20. stol. – konec „velkých příběhů“; ztráta víry v člověka a rozum; radikální pluralita a příklon k individualismu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Dnes - ???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EEADBD-73A3-14BB-0F4D-3ACD21FE9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Otázky k diskusi ve skupinkách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616C125-30F1-FB22-8DA6-ACF6A626FB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i="1"/>
              <a:t>Jaké vlastnosti mají lidé, které zařazujeme do kategorie „mládež“ nebo které označujeme přídavným jménem „mladí“?</a:t>
            </a:r>
            <a:endParaRPr lang="cs-CZ" altLang="cs-CZ"/>
          </a:p>
          <a:p>
            <a:pPr lvl="1" eaLnBrk="1" hangingPunct="1"/>
            <a:r>
              <a:rPr lang="cs-CZ" altLang="cs-CZ"/>
              <a:t>Dá se toto období nějak věkově ohraničit? Kdy začíná a kdy končí?</a:t>
            </a:r>
          </a:p>
          <a:p>
            <a:pPr lvl="1" eaLnBrk="1" hangingPunct="1"/>
            <a:r>
              <a:rPr lang="cs-CZ" altLang="cs-CZ"/>
              <a:t>Jak byste toto období charakterizovali? Co se vám vybaví, řekneme-li „mládež“?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415B80A-C0BA-D201-CD83-9A7EE6D9F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Definice mládí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95EBB7B-91C5-16CE-0249-0CC3295809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cs-CZ" altLang="cs-CZ"/>
              <a:t>rozdíl právního a mentálního rozlišení mezi dětstvím, mládím a dospělostí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doba mládí se stále rozšiřuje, mládí přestává být „pasáží“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kult mládí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i="1"/>
              <a:t>teenager</a:t>
            </a:r>
            <a:r>
              <a:rPr lang="cs-CZ" altLang="cs-CZ"/>
              <a:t> – participace dětí na životě starších kamarádů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 pojmy „vrstevnická skupina“, </a:t>
            </a:r>
            <a:r>
              <a:rPr lang="cs-CZ" altLang="cs-CZ" i="1"/>
              <a:t>„peer group“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Neil Postman kritizuje skutečnost, že děti přichází o dětství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konec mládí – adolescentní moratorium, hotel „Máma“,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prodloužení tohoto období primárně prodloužením přípravy na zaměstnání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sekundárně oddalováním převzetí plné odpovědnosti za svůj život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definice dospělosti, prodlužování provizória – výhody a nebezpečí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proč i lidé pokročilého věku chtějí pořád vypadat mladí? Strach ze smrti?</a:t>
            </a:r>
          </a:p>
          <a:p>
            <a:pPr eaLnBrk="1" hangingPunct="1"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A2513BD-52D7-1366-A830-D79C29E32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Psychologický pohled na mládí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8B98E11-59BC-58FB-E745-DD551F406B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cs-CZ" altLang="cs-CZ"/>
              <a:t>Erikson – vývojová psychologie (5. a 6. stádium vývoje osobnosti): adolescence, raná dospělost – identita a intimita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Identita – co to je?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Potřeba dosáhnout jasného „sebe-vědomí“ (identity);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faktory, které přispívají k ujasnění identity (peer group, parta),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faktory, které znesnadňují nalezení identity: postmoderna (tekutá identita), povrchnost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Intimita: schopnost sdílet se s druhým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F94EFA9-94D9-7EDF-1335-63B9C4096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Mládež jako kulturní skupina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F32A6B1-B147-47E3-D171-EF3ADA1B60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K pochopení vývoje mládeže jako zvláštní kulturní skupiny si potřebujeme objasnit následující pojmy:</a:t>
            </a:r>
          </a:p>
          <a:p>
            <a:pPr eaLnBrk="1" hangingPunct="1"/>
            <a:r>
              <a:rPr lang="cs-CZ" altLang="cs-CZ"/>
              <a:t>kultura</a:t>
            </a:r>
          </a:p>
          <a:p>
            <a:pPr eaLnBrk="1" hangingPunct="1"/>
            <a:r>
              <a:rPr lang="cs-CZ" altLang="cs-CZ"/>
              <a:t>enkulturace</a:t>
            </a:r>
          </a:p>
          <a:p>
            <a:pPr eaLnBrk="1" hangingPunct="1"/>
            <a:r>
              <a:rPr lang="cs-CZ" altLang="cs-CZ"/>
              <a:t>„kultura mládeže“</a:t>
            </a:r>
          </a:p>
          <a:p>
            <a:pPr eaLnBrk="1" hangingPunct="1"/>
            <a:r>
              <a:rPr lang="cs-CZ" altLang="cs-CZ"/>
              <a:t>parciální kultura, subkultura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83FF5DA-BBDD-1668-A758-BA676D997E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b="1"/>
              <a:t>Užší a širší pojetí kultury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D3E9BC2-F15A-4C17-1286-10B10D465B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sz="2200" b="1"/>
              <a:t>Úžší pojetí kultury:</a:t>
            </a:r>
            <a:r>
              <a:rPr lang="cs-CZ" altLang="cs-CZ" sz="2200"/>
              <a:t> „</a:t>
            </a:r>
            <a:r>
              <a:rPr lang="cs-CZ" altLang="cs-CZ" sz="2200" i="1"/>
              <a:t>Kulturní kompetence v sobě zahrnuje ochotu a schopnost uvažovat nad vlastním vnímáním a aktivně kriticky se zabývat </a:t>
            </a:r>
            <a:r>
              <a:rPr lang="cs-CZ" altLang="cs-CZ" sz="2200" b="1" i="1"/>
              <a:t>těmi oblastmi života, které nejsou zaměřeny na bezprostřední výsledek</a:t>
            </a:r>
            <a:r>
              <a:rPr lang="cs-CZ" altLang="cs-CZ" sz="2200" i="1"/>
              <a:t>.“ </a:t>
            </a:r>
            <a:r>
              <a:rPr lang="cs-CZ" altLang="cs-CZ" sz="2200"/>
              <a:t>(Opaschowski)</a:t>
            </a:r>
          </a:p>
          <a:p>
            <a:pPr eaLnBrk="1" hangingPunct="1">
              <a:spcBef>
                <a:spcPct val="0"/>
              </a:spcBef>
            </a:pPr>
            <a:endParaRPr lang="cs-CZ" altLang="cs-CZ" sz="2200"/>
          </a:p>
          <a:p>
            <a:pPr eaLnBrk="1" hangingPunct="1">
              <a:spcBef>
                <a:spcPct val="0"/>
              </a:spcBef>
            </a:pPr>
            <a:r>
              <a:rPr lang="cs-CZ" altLang="cs-CZ" sz="2200" b="1"/>
              <a:t>Širší pojetí:</a:t>
            </a:r>
            <a:r>
              <a:rPr lang="cs-CZ" altLang="cs-CZ" sz="2200"/>
              <a:t> Pojem „kultura“ zahrnuje </a:t>
            </a:r>
            <a:r>
              <a:rPr lang="cs-CZ" altLang="cs-CZ" sz="2200" b="1"/>
              <a:t>veškerou tvořivou činnost, kterou člověk utváří své prostředí, jakož i výsledky této činnosti</a:t>
            </a:r>
            <a:r>
              <a:rPr lang="cs-CZ" altLang="cs-CZ" sz="2200"/>
              <a:t>. Jestliže člověk utváří svoje prostředí, vychází sice z předpokladů, které mu poskytla příroda i kultura předchozích generací, ale současně vytváří cosi nového.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8CEA677-3FEC-F111-B0F8-0F14AEB55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16050" y="333375"/>
            <a:ext cx="9602788" cy="10477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800" b="1" dirty="0"/>
              <a:t>Pojem „kultura“</a:t>
            </a:r>
            <a:br>
              <a:rPr lang="cs-CZ" altLang="cs-CZ" sz="3800" b="1" dirty="0"/>
            </a:br>
            <a:r>
              <a:rPr lang="cs-CZ" altLang="cs-CZ" sz="2100" b="1" dirty="0"/>
              <a:t>(širší pojetí z hlediska antropologie)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E2717A9-8DCF-61E9-BCDD-1148A3A008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325" y="1916113"/>
            <a:ext cx="1058545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… První přesnou definici se pokusil podat v roce 1871 britský antropolog Edward Burnett Tylor: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/>
              <a:t>		Kultura je komplexní celek, zahrnující náboženské a etické hodnoty a systémy, právní předpisy, poznání, umění a všechny zvyky a schopnosti, kterými jedinec disponuje jako příslušník společnosti a které si osvojil učením</a:t>
            </a:r>
            <a:r>
              <a:rPr lang="cs-CZ" altLang="cs-CZ" sz="2400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… V současnosti se kultura nejčastěji definuje jako </a:t>
            </a:r>
            <a:r>
              <a:rPr lang="cs-CZ" altLang="cs-CZ" sz="2400" b="1"/>
              <a:t>celistvý systém významů, hodnot a společenských norem, kterými se řídí členové dané společnosti a které prostřednictvím enkulturace předávají dalším generacím</a:t>
            </a:r>
            <a:r>
              <a:rPr lang="cs-CZ" altLang="cs-CZ" sz="2400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		                                                                    (Z webových stránek Katedry filosofie a religionistiky TF JU)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EFB2E92-AE21-93A8-BA9D-CF6D5A0194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b="1" dirty="0"/>
              <a:t>Oblasti kultury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0B5F3E4-EC09-1518-14AB-73E2CC9CEF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Materiální kultura (civilizace, prostředí)</a:t>
            </a:r>
          </a:p>
          <a:p>
            <a:pPr eaLnBrk="1" hangingPunct="1"/>
            <a:r>
              <a:rPr lang="cs-CZ" altLang="cs-CZ"/>
              <a:t>Duchovní kultura (morálka, věda, umění, náboženství) </a:t>
            </a:r>
          </a:p>
          <a:p>
            <a:pPr eaLnBrk="1" hangingPunct="1"/>
            <a:r>
              <a:rPr lang="cs-CZ" altLang="cs-CZ"/>
              <a:t>Sociální kultura (rodina, právo, stát)</a:t>
            </a:r>
          </a:p>
          <a:p>
            <a:pPr eaLnBrk="1" hangingPunct="1"/>
            <a:r>
              <a:rPr lang="cs-CZ" altLang="cs-CZ"/>
              <a:t>Osobní kultura (Cicero: kultura duše): vnitřní a mravní formace člověka, která přetváří jeho přirozené vlastnosti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	Kultura duše je duší veškeré kultury!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8054A37-F6C4-013E-4CE0-CF024A15A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b="1"/>
              <a:t>Enkulturace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89DBFC5-AB13-D61D-8DD0-40DE1EAABC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</a:t>
            </a:r>
            <a:r>
              <a:rPr lang="cs-CZ" altLang="cs-CZ" sz="2400" b="1"/>
              <a:t>Enkulturace</a:t>
            </a:r>
            <a:r>
              <a:rPr lang="cs-CZ" altLang="cs-CZ" sz="2400"/>
              <a:t> 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universální kulturní proces, který funguje v jedné každé konkrétní kultuře a v životě jednoho každého individuálního nositele kultury,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adaptivní začleňování jednotlivců do příslušné</a:t>
            </a:r>
            <a:r>
              <a:rPr lang="cs-CZ" altLang="cs-CZ" sz="2400"/>
              <a:t> etnické interetnické nebo multietnické  </a:t>
            </a:r>
            <a:r>
              <a:rPr lang="cs-CZ" altLang="cs-CZ" sz="2400" b="1"/>
              <a:t>kultury, </a:t>
            </a:r>
            <a:r>
              <a:rPr lang="cs-CZ" altLang="cs-CZ" sz="2400"/>
              <a:t>do jejího jazyka a do jejích tradic,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fundamentální v období dětství, ale i jako celoživotní učební proces.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výchova je intencionální a  institucionalizovaná enkulturační pomoc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				                </a:t>
            </a:r>
            <a:r>
              <a:rPr lang="cs-CZ" altLang="cs-CZ" sz="1400"/>
              <a:t>(Nahodil, cit. dle dr. P. Kuchaře)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97</TotalTime>
  <Words>691</Words>
  <Application>Microsoft Office PowerPoint</Application>
  <PresentationFormat>Širokoúhlá obrazovka</PresentationFormat>
  <Paragraphs>63</Paragraphs>
  <Slides>10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Gill Sans MT</vt:lpstr>
      <vt:lpstr>Arial</vt:lpstr>
      <vt:lpstr>Aptos</vt:lpstr>
      <vt:lpstr>Wingdings</vt:lpstr>
      <vt:lpstr>Galerie</vt:lpstr>
      <vt:lpstr>Mládež</vt:lpstr>
      <vt:lpstr>Otázky k diskusi ve skupinkách</vt:lpstr>
      <vt:lpstr>Definice mládí</vt:lpstr>
      <vt:lpstr>Psychologický pohled na mládí</vt:lpstr>
      <vt:lpstr>Mládež jako kulturní skupina</vt:lpstr>
      <vt:lpstr>Užší a širší pojetí kultury</vt:lpstr>
      <vt:lpstr>Pojem „kultura“ (širší pojetí z hlediska antropologie)</vt:lpstr>
      <vt:lpstr>Oblasti kultury</vt:lpstr>
      <vt:lpstr>Enkulturace</vt:lpstr>
      <vt:lpstr>Do jaké kultury se má mladý člověk včlenit?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pedagogika: Mládež</dc:title>
  <dc:creator>ju</dc:creator>
  <cp:lastModifiedBy>Michal Kaplánek</cp:lastModifiedBy>
  <cp:revision>7</cp:revision>
  <dcterms:created xsi:type="dcterms:W3CDTF">2017-02-20T09:47:43Z</dcterms:created>
  <dcterms:modified xsi:type="dcterms:W3CDTF">2024-09-20T14:45:17Z</dcterms:modified>
</cp:coreProperties>
</file>