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-18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-18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-18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-18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-18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-18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-18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-18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-1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B840754E-7533-9987-6113-D775AEDDAE5F}"/>
              </a:ext>
            </a:extLst>
          </p:cNvPr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2BF6BBFF-3ACE-0E6D-D57D-81F04D660FD6}"/>
              </a:ext>
            </a:extLst>
          </p:cNvPr>
          <p:cNvSpPr/>
          <p:nvPr/>
        </p:nvSpPr>
        <p:spPr>
          <a:xfrm>
            <a:off x="0" y="0"/>
            <a:ext cx="12192000" cy="4572000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C2EFDFC0-DF43-7E37-E9D8-80E410776035}"/>
              </a:ext>
            </a:extLst>
          </p:cNvPr>
          <p:cNvCxnSpPr/>
          <p:nvPr/>
        </p:nvCxnSpPr>
        <p:spPr>
          <a:xfrm flipV="1">
            <a:off x="8386763" y="5264150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/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6BAD18F-7177-86BB-2DA5-94F0B6C53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198EB74-9468-EA97-A191-3097D91D0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C0E7F4D-5242-1BDA-4FF8-1A5F4D43A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7C6F3-8DDF-4816-8D08-A1429337587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350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C882A-7122-0924-A236-44949A4A7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3BA98-A138-FEEB-C728-7AD1CA70A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0DDD4-79ED-66DC-7A27-857200D0C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20764-E7C5-4CA1-A508-2FA3F07A699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3015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>
            <a:extLst>
              <a:ext uri="{FF2B5EF4-FFF2-40B4-BE49-F238E27FC236}">
                <a16:creationId xmlns:a16="http://schemas.microsoft.com/office/drawing/2014/main" id="{9E4D1E94-B199-556D-7D67-4441A3177679}"/>
              </a:ext>
            </a:extLst>
          </p:cNvPr>
          <p:cNvCxnSpPr/>
          <p:nvPr/>
        </p:nvCxnSpPr>
        <p:spPr>
          <a:xfrm rot="5400000" flipV="1">
            <a:off x="10058400" y="58738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12B65D0-4040-17D0-843D-5986493B4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A40443-EE48-9676-B2C5-D9C3DC7A5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5BFBB41-AA77-FD6E-1CA7-B792BC9B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2C62A-2754-4FAE-8ABF-6885B8508C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7551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42DC58-D1E8-2370-16B5-3A13D3AA7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5867E-F938-EF41-0B4A-2732C17F8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55270-F0CB-BFF3-8EA3-CEF3D2F29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12A9-205E-409C-8987-5622CD161A7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5042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37346278-99D4-EE29-DC50-A4A625A36345}"/>
              </a:ext>
            </a:extLst>
          </p:cNvPr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C1F635CB-38A6-08FE-C167-27F578013382}"/>
              </a:ext>
            </a:extLst>
          </p:cNvPr>
          <p:cNvSpPr/>
          <p:nvPr/>
        </p:nvSpPr>
        <p:spPr>
          <a:xfrm>
            <a:off x="0" y="0"/>
            <a:ext cx="12192000" cy="4572000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2A5A6D8F-CAFC-B806-2C57-5D344033EA4A}"/>
              </a:ext>
            </a:extLst>
          </p:cNvPr>
          <p:cNvCxnSpPr/>
          <p:nvPr/>
        </p:nvCxnSpPr>
        <p:spPr>
          <a:xfrm flipV="1">
            <a:off x="8386763" y="5264150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/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06F6A30-16EA-12D3-FFD1-FCE88A777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B0DDF6D-5511-1A2C-851F-59F8106BF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7220ED9-FD21-4C30-9726-89FFC92E0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27527-52AD-4017-B774-DCCE53F1AE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2569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EEFCE67-714C-A2B5-029A-6989117D1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F209304-0ED2-C4AA-385D-4DAB3A630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74EB98-2187-8628-6088-B19665BBD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B30AE-F9C8-43F8-B76E-5195C35D78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51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10E575B-B8B4-C130-228C-BE6B8C3C8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1100942-5E2B-6890-E767-E961344D4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A0B5568-0D26-225B-E9FA-09D22DF5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86B82-E781-493B-A99B-F98457841C0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11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B12AB2-2AD9-4EE7-07C2-1A43E7BC5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43D8428-2827-EBFF-83F3-35F4CB35A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6E7BED6-1273-D785-F904-C17510186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841E9-96A9-44E3-954C-FFF37B3360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995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6DF91D-0CCE-CA77-5C48-C0E1FEB47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043318-7E3B-41DB-FCBD-7EB51A68B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0DE50B-C003-D976-9FA2-A5013EF55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D4089-ED0D-42CA-ADB8-F4CD0AEB4C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128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7D0476D-20C6-AD51-BF59-3A5F0AE6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3A6D9-A9A8-54E5-49CF-3F0A8EE65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9C39C-7802-B011-FADD-06EAF0F33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E71C1-B1A1-4131-A47B-A89859C57B6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035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D703E061-E431-1357-7E4E-13878424BD46}"/>
              </a:ext>
            </a:extLst>
          </p:cNvPr>
          <p:cNvCxnSpPr/>
          <p:nvPr/>
        </p:nvCxnSpPr>
        <p:spPr>
          <a:xfrm flipV="1">
            <a:off x="8386763" y="5264150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/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3ACD3AC-22BB-66DC-6206-93988F982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53A738AE-C931-A0A3-7843-BD05ED78A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A70F3D2-74D8-FC6E-7778-6AB7BB5C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B2CBB-4918-41C0-8D1C-4B53EFFBE0F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5122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8BE20E-9A82-5BCB-7B60-320623564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938" y="585788"/>
            <a:ext cx="9720262" cy="149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44ED85E-8908-4D69-2C07-3E389B92A0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38" y="2286000"/>
            <a:ext cx="9720262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Po kliknutí můžete upravovat styly textu v předloze.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2AA8E-49CE-521F-8EF1-0660F2220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23938" y="6470650"/>
            <a:ext cx="2154237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DB091-CB8A-1C85-873C-7440FCF6BE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3463" y="6470650"/>
            <a:ext cx="5900737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07EE3-C26A-32A8-7D7E-971D41DECE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37863" y="6470650"/>
            <a:ext cx="973137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87D41832-80CD-4BCC-AD35-5D32F323E5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600296E-BD47-E451-C871-271361CB9DC9}"/>
              </a:ext>
            </a:extLst>
          </p:cNvPr>
          <p:cNvCxnSpPr/>
          <p:nvPr/>
        </p:nvCxnSpPr>
        <p:spPr>
          <a:xfrm flipV="1">
            <a:off x="762000" y="827088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4" r:id="rId2"/>
    <p:sldLayoutId id="2147483731" r:id="rId3"/>
    <p:sldLayoutId id="2147483725" r:id="rId4"/>
    <p:sldLayoutId id="2147483726" r:id="rId5"/>
    <p:sldLayoutId id="2147483727" r:id="rId6"/>
    <p:sldLayoutId id="2147483732" r:id="rId7"/>
    <p:sldLayoutId id="2147483728" r:id="rId8"/>
    <p:sldLayoutId id="2147483733" r:id="rId9"/>
    <p:sldLayoutId id="2147483729" r:id="rId10"/>
    <p:sldLayoutId id="2147483734" r:id="rId11"/>
  </p:sldLayoutIdLst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5000" kern="1200" cap="all" spc="100">
          <a:solidFill>
            <a:srgbClr val="0D0D0D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0D0D0D"/>
          </a:solidFill>
          <a:latin typeface="Tw Cen MT Condensed" panose="020B0606020104020203" pitchFamily="34" charset="-18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0D0D0D"/>
          </a:solidFill>
          <a:latin typeface="Tw Cen MT Condensed" panose="020B0606020104020203" pitchFamily="34" charset="-18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0D0D0D"/>
          </a:solidFill>
          <a:latin typeface="Tw Cen MT Condensed" panose="020B0606020104020203" pitchFamily="34" charset="-18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0D0D0D"/>
          </a:solidFill>
          <a:latin typeface="Tw Cen MT Condensed" panose="020B0606020104020203" pitchFamily="34" charset="-18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0D0D0D"/>
          </a:solidFill>
          <a:latin typeface="Tw Cen MT Condensed" panose="020B0606020104020203" pitchFamily="34" charset="-1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0D0D0D"/>
          </a:solidFill>
          <a:latin typeface="Tw Cen MT Condensed" panose="020B0606020104020203" pitchFamily="34" charset="-1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0D0D0D"/>
          </a:solidFill>
          <a:latin typeface="Tw Cen MT Condensed" panose="020B0606020104020203" pitchFamily="34" charset="-1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0D0D0D"/>
          </a:solidFill>
          <a:latin typeface="Tw Cen MT Condensed" panose="020B0606020104020203" pitchFamily="34" charset="-18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-18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13" indent="-136525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447675" indent="-136525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3725" indent="-136525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6288" indent="-136525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D3F3AA3-6196-8D9B-73A9-2CEEEB616B2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4959350"/>
            <a:ext cx="11543456" cy="14636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Otevřená práce s mládeží - pokračování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0E55F7E-1CC6-91DB-3ACF-9DF9F26342A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90800" y="4581525"/>
            <a:ext cx="6629400" cy="536575"/>
          </a:xfrm>
        </p:spPr>
        <p:txBody>
          <a:bodyPr rtlCol="0"/>
          <a:lstStyle/>
          <a:p>
            <a:pPr fontAlgn="auto">
              <a:buFont typeface="Tw Cen MT" panose="020B0602020104020603" pitchFamily="34" charset="0"/>
              <a:buNone/>
              <a:defRPr/>
            </a:pPr>
            <a:r>
              <a:rPr lang="cs-CZ" altLang="cs-CZ" dirty="0"/>
              <a:t>doc. Michal Kaplánek, Th.D.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59FE728-A9D3-B66D-F63C-06C0923BDB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800">
                <a:solidFill>
                  <a:schemeClr val="tx1">
                    <a:lumMod val="95000"/>
                    <a:lumOff val="5000"/>
                  </a:schemeClr>
                </a:solidFill>
              </a:rPr>
              <a:t>Práce se skupinou a její dynamikou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D301566-8093-818C-343B-C9481C7075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/>
              <a:t>Role sociálního pedagoga je zde v práci „sociálního architekta“, který přiměřeně ovlivňuje skupinové procesy a buduje atmosféru prostředí (Robertson)</a:t>
            </a:r>
          </a:p>
          <a:p>
            <a:r>
              <a:rPr lang="cs-CZ" altLang="cs-CZ" sz="2800"/>
              <a:t>Předpoklady: </a:t>
            </a:r>
          </a:p>
          <a:p>
            <a:pPr lvl="1"/>
            <a:r>
              <a:rPr lang="cs-CZ" altLang="cs-CZ" sz="2400"/>
              <a:t>znalost rolí a vztahů ve skupině (sociogram)</a:t>
            </a:r>
          </a:p>
          <a:p>
            <a:pPr lvl="1"/>
            <a:r>
              <a:rPr lang="cs-CZ" altLang="cs-CZ" sz="2400"/>
              <a:t>znalost pravidel vývoje skupiny</a:t>
            </a:r>
          </a:p>
          <a:p>
            <a:pPr lvl="1"/>
            <a:r>
              <a:rPr lang="cs-CZ" altLang="cs-CZ" sz="2400"/>
              <a:t>ovládání metod zaměřených na změnu obrazu skupiny, jako např. metoda systemické konstelace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10F8535-966F-7357-063C-D5B3C7621C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800">
                <a:solidFill>
                  <a:schemeClr val="tx1">
                    <a:lumMod val="95000"/>
                    <a:lumOff val="5000"/>
                  </a:schemeClr>
                </a:solidFill>
              </a:rPr>
              <a:t>Interakce skupiny mládeže se společností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50F7A2D-682F-76F6-0AB2-54D95A92A5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Umožnit „přivlastnění sociálního prostoru“, ale přitom zůstat v komunikaci s vnějším prostředím (obcí, komunitou)</a:t>
            </a:r>
          </a:p>
          <a:p>
            <a:r>
              <a:rPr lang="cs-CZ" altLang="cs-CZ"/>
              <a:t>Kompenzace formální výchovy výchovou neformální a informální, aby nebyla škola jediným místem participace</a:t>
            </a:r>
          </a:p>
          <a:p>
            <a:r>
              <a:rPr lang="cs-CZ" altLang="cs-CZ"/>
              <a:t>Participace na životě obce, kraje, státu („strukturovaný dialog s mládeží“)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1BA7EFF-5390-66E6-10D5-59D7C1128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>
                <a:solidFill>
                  <a:schemeClr val="tx1">
                    <a:lumMod val="95000"/>
                    <a:lumOff val="5000"/>
                  </a:schemeClr>
                </a:solidFill>
              </a:rPr>
              <a:t>Volnočasová kompetence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BD01525-64B3-A386-B75A-37B65F1BE4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Pedagogika volného času je také výchova „pro volný čas“</a:t>
            </a:r>
          </a:p>
          <a:p>
            <a:r>
              <a:rPr lang="cs-CZ" altLang="cs-CZ"/>
              <a:t>Cílem je získání „volnočasové kompetence“</a:t>
            </a:r>
          </a:p>
          <a:p>
            <a:pPr lvl="1"/>
            <a:r>
              <a:rPr lang="cs-CZ" altLang="cs-CZ"/>
              <a:t>Umět svobodně zacházet s úseky života, v nichž se mohu svobodně rozhodovat</a:t>
            </a:r>
          </a:p>
          <a:p>
            <a:pPr lvl="1"/>
            <a:r>
              <a:rPr lang="cs-CZ" altLang="cs-CZ"/>
              <a:t>Dosáhnout kompetencí, které mi umožní plnohodnotně prožívat také ty životní období a chvíle, kdy nevykonávám placenou práci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94E416C-B9F8-0DF2-4154-228459964A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3938" y="115888"/>
            <a:ext cx="10760075" cy="19685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Individuální pedagogické doprovázení – </a:t>
            </a:r>
            <a:r>
              <a:rPr lang="cs-CZ" altLang="cs-CZ" sz="3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Informal</a:t>
            </a:r>
            <a:r>
              <a:rPr lang="cs-CZ" altLang="cs-CZ" sz="3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altLang="cs-CZ" sz="3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Education</a:t>
            </a:r>
            <a:endParaRPr lang="cs-CZ" altLang="cs-CZ" sz="3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49831C0-9403-92F9-3991-549F16B67D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33600" y="1844675"/>
            <a:ext cx="7924800" cy="4708525"/>
          </a:xfrm>
        </p:spPr>
        <p:txBody>
          <a:bodyPr/>
          <a:lstStyle/>
          <a:p>
            <a:pPr marL="609600" indent="-609600">
              <a:buFont typeface="Tw Cen MT" panose="020B0602020104020603" pitchFamily="34" charset="-18"/>
              <a:buNone/>
            </a:pPr>
            <a:r>
              <a:rPr lang="cs-CZ" altLang="cs-CZ" sz="2400"/>
              <a:t>Ústřední role pedagoga: </a:t>
            </a:r>
            <a:r>
              <a:rPr lang="cs-CZ" altLang="cs-CZ" sz="2400" b="1"/>
              <a:t>Informální pedagog“ vytváří atmosféru dialogu a je vnímavý k situaci mladých lidí:</a:t>
            </a:r>
            <a:endParaRPr lang="cs-CZ" altLang="cs-CZ" sz="2400"/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2400"/>
              <a:t>vytváří a podporuje „forked road situations“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2400"/>
              <a:t>řídí se třemi principy: be with – be open – go with the flow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2400"/>
              <a:t>předává znalosti, schopnosti a ctnosti, které jsou předpokladem politické participace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2400"/>
              <a:t>realizuje procesní kurikulum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2400"/>
              <a:t>jeho metodou je „learning by doing“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2400"/>
              <a:t>provádí pravidelně sebereflexi a sebehodnocení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2400"/>
              <a:t>má jasné poředí hodnot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endParaRPr lang="cs-CZ" altLang="cs-CZ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DE8460C-3B26-401F-3176-B3D11F5A04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663" y="0"/>
            <a:ext cx="11049000" cy="1125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Zásady sociálně-pedagogické práce s mládeží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409A01B-8E06-B357-1D08-A72C1B1D88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35188" y="1412875"/>
            <a:ext cx="7924800" cy="5257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600"/>
              <a:t>Doprovázet v autonomním vytváření vlastního života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600"/>
              <a:t>Vycházet z aktuální osobní situace mladého člověka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600"/>
              <a:t>Rozvíjet kritické myšlení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600"/>
              <a:t>Vytvářet podmínky k budování silné vnitřní identity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600"/>
              <a:t>Pracovat na základě profesionálního pomáhajícího vztahu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600"/>
              <a:t>Pracovat se skupinou a její dynamikou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600"/>
              <a:t>Poskytnout mládeži prostor k interakci se společností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600"/>
              <a:t>Umožnit získat volnočasovou kompetenci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4452AB4-0C29-81B5-C550-FA3BB0A87E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700">
                <a:solidFill>
                  <a:schemeClr val="tx1">
                    <a:lumMod val="95000"/>
                    <a:lumOff val="5000"/>
                  </a:schemeClr>
                </a:solidFill>
              </a:rPr>
              <a:t>Doprovázet v autonomním vytváření vlastního života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2EAF31F-DBC7-1FBB-EEA3-83AD452BF4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Individualizace = každý je režisérem vlastního života</a:t>
            </a:r>
          </a:p>
          <a:p>
            <a:r>
              <a:rPr lang="cs-CZ" altLang="cs-CZ"/>
              <a:t>Doprovázení =</a:t>
            </a:r>
            <a:r>
              <a:rPr lang="cs-CZ" altLang="cs-CZ" i="1"/>
              <a:t> Hilfe zur Selbsthilfe</a:t>
            </a:r>
          </a:p>
          <a:p>
            <a:r>
              <a:rPr lang="cs-CZ" altLang="cs-CZ"/>
              <a:t>Autonomie = rostoucí nezávislost na rodičích, ale také na vlivu referenční skupiny, reklamy a dobových trendů</a:t>
            </a:r>
          </a:p>
          <a:p>
            <a:r>
              <a:rPr lang="cs-CZ" altLang="cs-CZ"/>
              <a:t>Autonomie je vždy relativní. Svoboda neznamená život bez závazků.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E76FAC5-EC8F-2176-AEB0-D0301FD178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700">
                <a:solidFill>
                  <a:schemeClr val="tx1">
                    <a:lumMod val="95000"/>
                    <a:lumOff val="5000"/>
                  </a:schemeClr>
                </a:solidFill>
              </a:rPr>
              <a:t>Vycházet z aktuální osobní situace mladého člověka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97BE0D7-13C4-FA09-A8ED-E69A7AA88C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Východisko: detailní životní analýza situace mladého člověka, z níž pak vycházejí požadavky, cíle a úkoly</a:t>
            </a:r>
          </a:p>
          <a:p>
            <a:r>
              <a:rPr lang="cs-CZ" altLang="cs-CZ"/>
              <a:t>Předpoklad (viz inf.education): be with</a:t>
            </a:r>
          </a:p>
          <a:p>
            <a:r>
              <a:rPr lang="cs-CZ" altLang="cs-CZ"/>
              <a:t>Otázka pedagoga: Čím můžeme přispět k osobnostnímu růstu a rozvoji tohoto mladého člověka?</a:t>
            </a:r>
          </a:p>
          <a:p>
            <a:r>
              <a:rPr lang="cs-CZ" altLang="cs-CZ"/>
              <a:t>Pomoc k vytvoření „životního projektu“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1F99A18-7205-B090-93CE-5A01873BC7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>
                <a:solidFill>
                  <a:schemeClr val="tx1">
                    <a:lumMod val="95000"/>
                    <a:lumOff val="5000"/>
                  </a:schemeClr>
                </a:solidFill>
              </a:rPr>
              <a:t>Rozvoj kritického myšlení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D4D6E52-27D1-FA7B-86AC-D85B1A1AC4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/>
              <a:t>Rozvoj kritického myšlení = učit se rozlišovat (pravé od falešného)</a:t>
            </a:r>
          </a:p>
          <a:p>
            <a:r>
              <a:rPr lang="cs-CZ" altLang="cs-CZ" sz="2800"/>
              <a:t>Rozvoj morálního úsudku (Kohlberg)</a:t>
            </a:r>
          </a:p>
          <a:p>
            <a:r>
              <a:rPr lang="cs-CZ" altLang="cs-CZ" sz="2800"/>
              <a:t>Soustředit se na existenciální otázky:</a:t>
            </a:r>
          </a:p>
          <a:p>
            <a:pPr lvl="1"/>
            <a:r>
              <a:rPr lang="cs-CZ" altLang="cs-CZ" sz="2400"/>
              <a:t>Kdo  jsem?</a:t>
            </a:r>
          </a:p>
          <a:p>
            <a:pPr lvl="1"/>
            <a:r>
              <a:rPr lang="cs-CZ" altLang="cs-CZ" sz="2400"/>
              <a:t>Jaké vztahy chci mít s ostatními lidmi?</a:t>
            </a:r>
          </a:p>
          <a:p>
            <a:pPr lvl="1"/>
            <a:r>
              <a:rPr lang="cs-CZ" altLang="cs-CZ" sz="2400"/>
              <a:t>V jaké společnosti chci žít?</a:t>
            </a:r>
          </a:p>
          <a:p>
            <a:r>
              <a:rPr lang="cs-CZ" altLang="cs-CZ" sz="2800"/>
              <a:t>Předpoklady pedagoga:</a:t>
            </a:r>
          </a:p>
          <a:p>
            <a:pPr lvl="1"/>
            <a:r>
              <a:rPr lang="cs-CZ" altLang="cs-CZ" sz="2400"/>
              <a:t>Kritické myšlení a autentický vztah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DFD9A0C-98CC-E94D-0D36-713E8DDF5E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00100" indent="-800100" fontAlgn="auto">
              <a:spcAft>
                <a:spcPts val="0"/>
              </a:spcAft>
              <a:defRPr/>
            </a:pPr>
            <a:r>
              <a:rPr lang="cs-CZ" altLang="cs-CZ" sz="4100">
                <a:solidFill>
                  <a:schemeClr val="tx1">
                    <a:lumMod val="95000"/>
                    <a:lumOff val="5000"/>
                  </a:schemeClr>
                </a:solidFill>
              </a:rPr>
              <a:t>Budování silné vnitřní identity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B13B570-5198-4E81-3090-31386B2EBB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95325" y="2420938"/>
            <a:ext cx="10729913" cy="39608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Mladý člověk je již od mládí stavěn před úkol zvládat více identit. Chová se jinak v různých rolích. 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„Identita přestupní stanice“, kdy chování je úzce spojené s právě hranou rolí, vyvolává otázky a nároky: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Otázky: Kdo opravdu jsem? Jaké je moje pravé já?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Nároky: zvládnout tzv. multiidentitu na základě stabilního obrazu intrapersonální identity, která je tvořena vědomím totožnosti sebe sama: „Já jsem zde, a takový/á tady budu i zítra.“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Kerry Young: Self-image – Self esteem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Konfrontace s náboženskými a kulturními kořeny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CA24358-5050-1FAE-8B40-9BDA596AF9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>
                <a:solidFill>
                  <a:schemeClr val="tx1">
                    <a:lumMod val="95000"/>
                    <a:lumOff val="5000"/>
                  </a:schemeClr>
                </a:solidFill>
              </a:rPr>
              <a:t>Profesionální pomáhající vztah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7B301D9-89FE-E0AE-40DF-DDB14266E9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23938" y="2286000"/>
            <a:ext cx="10328275" cy="4022725"/>
          </a:xfrm>
        </p:spPr>
        <p:txBody>
          <a:bodyPr/>
          <a:lstStyle/>
          <a:p>
            <a:r>
              <a:rPr lang="cs-CZ" altLang="cs-CZ"/>
              <a:t>Vytváření identity je celoživotní úkol, v němž hrají významnou roli tzv. „significant others“</a:t>
            </a:r>
          </a:p>
          <a:p>
            <a:r>
              <a:rPr lang="cs-CZ" altLang="cs-CZ"/>
              <a:t>Kdo jsou „significant others“ v mém životě? (Podnět k rozhovoru ve skupině)</a:t>
            </a:r>
          </a:p>
          <a:p>
            <a:r>
              <a:rPr lang="cs-CZ" altLang="cs-CZ"/>
              <a:t>Může být sociální pedagog „significant other“?</a:t>
            </a:r>
          </a:p>
          <a:p>
            <a:r>
              <a:rPr lang="cs-CZ" altLang="cs-CZ"/>
              <a:t>Má být sociální pedagog „significant other“?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91992AA-3796-93DF-CE45-EA4A12830A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>
                <a:solidFill>
                  <a:schemeClr val="tx1">
                    <a:lumMod val="95000"/>
                    <a:lumOff val="5000"/>
                  </a:schemeClr>
                </a:solidFill>
              </a:rPr>
              <a:t>Otázky pro diskusi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98434380-162C-E90B-5768-B3F01A55EC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91440" indent="-91440" fontAlgn="auto">
              <a:buFont typeface="Wingdings" panose="05000000000000000000" pitchFamily="2" charset="2"/>
              <a:buNone/>
              <a:defRPr/>
            </a:pPr>
            <a:r>
              <a:rPr lang="cs-CZ" altLang="cs-CZ" sz="2800" u="sng"/>
              <a:t>1. část diskuse</a:t>
            </a:r>
            <a:r>
              <a:rPr lang="cs-CZ" altLang="cs-CZ" sz="2800"/>
              <a:t> (10 + 10 min.)</a:t>
            </a:r>
          </a:p>
          <a:p>
            <a:pPr marL="91440" indent="-91440" fontAlgn="auto">
              <a:buFont typeface="Tw Cen MT" panose="020B0602020104020603" pitchFamily="34" charset="0"/>
              <a:buChar char=" "/>
              <a:defRPr/>
            </a:pPr>
            <a:r>
              <a:rPr lang="cs-CZ" altLang="cs-CZ" sz="2800"/>
              <a:t>Který člověk měl (nebo má) na mě největší vliv? V rodině? Mimo rodinu?</a:t>
            </a:r>
          </a:p>
          <a:p>
            <a:pPr marL="91440" indent="-91440" fontAlgn="auto">
              <a:buFont typeface="Tw Cen MT" panose="020B0602020104020603" pitchFamily="34" charset="0"/>
              <a:buChar char=" "/>
              <a:defRPr/>
            </a:pPr>
            <a:r>
              <a:rPr lang="cs-CZ" altLang="cs-CZ" sz="2800"/>
              <a:t>Hraje pracovník s mládeží někdy tuto roli? Pokud ano, uveďte příklady.</a:t>
            </a:r>
          </a:p>
          <a:p>
            <a:pPr marL="91440" indent="-91440" fontAlgn="auto">
              <a:buFont typeface="Wingdings" panose="05000000000000000000" pitchFamily="2" charset="2"/>
              <a:buNone/>
              <a:defRPr/>
            </a:pPr>
            <a:r>
              <a:rPr lang="cs-CZ" altLang="cs-CZ" sz="2800"/>
              <a:t>2. část diskuse (10 + 10 min.)</a:t>
            </a:r>
          </a:p>
          <a:p>
            <a:pPr marL="91440" indent="-91440" fontAlgn="auto">
              <a:buFont typeface="Tw Cen MT" panose="020B0602020104020603" pitchFamily="34" charset="0"/>
              <a:buChar char=" "/>
              <a:defRPr/>
            </a:pPr>
            <a:r>
              <a:rPr lang="cs-CZ" altLang="cs-CZ" sz="2800"/>
              <a:t>Je to tak dobře?</a:t>
            </a:r>
            <a:endParaRPr lang="cs-CZ" altLang="cs-CZ" sz="2800" u="sng"/>
          </a:p>
          <a:p>
            <a:pPr marL="91440" indent="-91440" fontAlgn="auto">
              <a:buFont typeface="Tw Cen MT" panose="020B0602020104020603" pitchFamily="34" charset="0"/>
              <a:buChar char=" "/>
              <a:defRPr/>
            </a:pPr>
            <a:r>
              <a:rPr lang="cs-CZ" altLang="cs-CZ" sz="2800"/>
              <a:t>Jaké poučení si z toho vezmeme pro vztahy k těm, kdo jsou nám svěřeni?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74</TotalTime>
  <Words>695</Words>
  <Application>Microsoft Office PowerPoint</Application>
  <PresentationFormat>Širokoúhlá obrazovka</PresentationFormat>
  <Paragraphs>73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Tw Cen MT</vt:lpstr>
      <vt:lpstr>Tw Cen MT Condensed</vt:lpstr>
      <vt:lpstr>Wingdings</vt:lpstr>
      <vt:lpstr>Wingdings 3</vt:lpstr>
      <vt:lpstr>Integrál</vt:lpstr>
      <vt:lpstr>Otevřená práce s mládeží - pokračování</vt:lpstr>
      <vt:lpstr>Individuální pedagogické doprovázení – Informal Education</vt:lpstr>
      <vt:lpstr>Zásady sociálně-pedagogické práce s mládeží</vt:lpstr>
      <vt:lpstr>Doprovázet v autonomním vytváření vlastního života</vt:lpstr>
      <vt:lpstr>Vycházet z aktuální osobní situace mladého člověka</vt:lpstr>
      <vt:lpstr>Rozvoj kritického myšlení</vt:lpstr>
      <vt:lpstr>Budování silné vnitřní identity</vt:lpstr>
      <vt:lpstr>Profesionální pomáhající vztah</vt:lpstr>
      <vt:lpstr>Otázky pro diskusi</vt:lpstr>
      <vt:lpstr>Práce se skupinou a její dynamikou</vt:lpstr>
      <vt:lpstr>Interakce skupiny mládeže se společností</vt:lpstr>
      <vt:lpstr>Volnočasová kompetence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pedagogika Neorganizovaná mládež II.</dc:title>
  <dc:creator>ju</dc:creator>
  <cp:lastModifiedBy>Michal Kaplánek</cp:lastModifiedBy>
  <cp:revision>5</cp:revision>
  <dcterms:created xsi:type="dcterms:W3CDTF">2017-03-20T08:01:11Z</dcterms:created>
  <dcterms:modified xsi:type="dcterms:W3CDTF">2024-09-20T14:53:24Z</dcterms:modified>
</cp:coreProperties>
</file>