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CBE8C-94C8-469F-8897-1DDB388F129D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53B79-F8F4-41D8-B6B4-7303C707F8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74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9ED23-02A7-4AF1-A223-78284838995F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5494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607797-58BD-466E-8A6D-3F181ECA7060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8DE0D92-6038-4DE7-BB4C-4D8BCAEF6F4B}" type="slidenum">
              <a:rPr lang="cs-CZ" altLang="cs-CZ" sz="1200"/>
              <a:pPr algn="r"/>
              <a:t>13</a:t>
            </a:fld>
            <a:endParaRPr lang="cs-CZ" altLang="cs-CZ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396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360D3-B969-4BB2-BB0B-157CC505F185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FEB0D37-2FDB-40F5-9753-DE1800B924F3}" type="slidenum">
              <a:rPr lang="cs-CZ" altLang="cs-CZ" sz="1200"/>
              <a:pPr algn="r"/>
              <a:t>14</a:t>
            </a:fld>
            <a:endParaRPr lang="cs-CZ" altLang="cs-CZ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243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D064E-6774-456C-967D-97F6B42E5FCB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CAFC66A-B50A-4E91-86C1-89C5444909BF}" type="slidenum">
              <a:rPr lang="cs-CZ" altLang="cs-CZ" sz="1200"/>
              <a:pPr algn="r"/>
              <a:t>15</a:t>
            </a:fld>
            <a:endParaRPr lang="cs-CZ" altLang="cs-CZ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7462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B08B7-3144-47E8-B9F3-08C7799FE2F1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A2311DC1-753A-4704-A834-0995E58620B8}" type="slidenum">
              <a:rPr lang="cs-CZ" altLang="cs-CZ" sz="1200"/>
              <a:pPr algn="r"/>
              <a:t>16</a:t>
            </a:fld>
            <a:endParaRPr lang="cs-CZ" altLang="cs-CZ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0008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0C838-62B0-412F-8BBB-EA868246D82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642A984-E2C5-48EE-9507-22BF3C6619B5}" type="slidenum">
              <a:rPr lang="cs-CZ" altLang="cs-CZ" sz="1200"/>
              <a:pPr algn="r"/>
              <a:t>17</a:t>
            </a:fld>
            <a:endParaRPr lang="cs-CZ" altLang="cs-CZ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992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875E513-C147-491B-B98C-09D795526AD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6A34953-9CD6-431C-AF74-859A7E9CC0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Otevřená </a:t>
            </a:r>
            <a:br>
              <a:rPr lang="cs-CZ"/>
            </a:br>
            <a:r>
              <a:rPr lang="cs-CZ"/>
              <a:t>práce </a:t>
            </a:r>
            <a:r>
              <a:rPr lang="cs-CZ" dirty="0"/>
              <a:t>s mládeží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Michal Kaplánek</a:t>
            </a:r>
          </a:p>
        </p:txBody>
      </p:sp>
    </p:spTree>
    <p:extLst>
      <p:ext uri="{BB962C8B-B14F-4D97-AF65-F5344CB8AC3E}">
        <p14:creationId xmlns:p14="http://schemas.microsoft.com/office/powerpoint/2010/main" val="2674968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/>
              <a:t>Metody sociální práce v NZDM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u="sng"/>
              <a:t>Individuální: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kontaktní práce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případová práce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poradenství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zprostředkování navazujících služeb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u="sng"/>
              <a:t>Skupinová: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práce se skupinami návštěvníků zařízení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terénní služby</a:t>
            </a:r>
          </a:p>
        </p:txBody>
      </p:sp>
    </p:spTree>
    <p:extLst>
      <p:ext uri="{BB962C8B-B14F-4D97-AF65-F5344CB8AC3E}">
        <p14:creationId xmlns:p14="http://schemas.microsoft.com/office/powerpoint/2010/main" val="238245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800"/>
              <a:t>Pedagogické metody práce </a:t>
            </a:r>
            <a:br>
              <a:rPr lang="cs-CZ" altLang="cs-CZ" sz="3800"/>
            </a:br>
            <a:r>
              <a:rPr lang="cs-CZ" altLang="cs-CZ" sz="3800"/>
              <a:t>v otevřených klubech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/>
              <a:t>Skutečně realizované postupy: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Doprovázení na základě vztahu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Pedagogická komunikace ve skupině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Podpora vrstevnické komunikace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Podpora vzniku a rozvoje skupiny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Zpětná vazba, společné plánování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/>
              <a:t>Koncepce, na něž je možné navázat: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Informální edukace (</a:t>
            </a:r>
            <a:r>
              <a:rPr lang="cs-CZ" altLang="cs-CZ" sz="2800" dirty="0" err="1"/>
              <a:t>individ</a:t>
            </a:r>
            <a:r>
              <a:rPr lang="cs-CZ" altLang="cs-CZ" sz="2800" dirty="0"/>
              <a:t>. </a:t>
            </a:r>
            <a:r>
              <a:rPr lang="cs-CZ" altLang="cs-CZ" sz="2800" dirty="0" err="1"/>
              <a:t>ped.doprovázení</a:t>
            </a:r>
            <a:r>
              <a:rPr lang="cs-CZ" altLang="cs-CZ" sz="28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Pedagogika sociálního prostoru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Animace</a:t>
            </a:r>
          </a:p>
        </p:txBody>
      </p:sp>
    </p:spTree>
    <p:extLst>
      <p:ext uri="{BB962C8B-B14F-4D97-AF65-F5344CB8AC3E}">
        <p14:creationId xmlns:p14="http://schemas.microsoft.com/office/powerpoint/2010/main" val="3626515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2567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altLang="cs-CZ" sz="3800" b="1" dirty="0"/>
              <a:t>Principy otevřené práce              s mládeží </a:t>
            </a:r>
            <a:r>
              <a:rPr lang="cs-CZ" altLang="cs-CZ" sz="3400" b="1" dirty="0"/>
              <a:t>(dle </a:t>
            </a:r>
            <a:r>
              <a:rPr lang="cs-CZ" altLang="cs-CZ" sz="3400" b="1" dirty="0" err="1"/>
              <a:t>Opaschowského</a:t>
            </a:r>
            <a:r>
              <a:rPr lang="cs-CZ" altLang="cs-CZ" sz="3400" b="1" dirty="0"/>
              <a:t>)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2135561" y="1916832"/>
            <a:ext cx="7705725" cy="4419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 	- dostupnost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otevřenost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přitažlivost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samostatné rozvržení času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dobrovolnost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nenucenost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možnost výběru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možnost svobodného rozhodnutí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- možnost být iniciativní </a:t>
            </a:r>
          </a:p>
        </p:txBody>
      </p:sp>
    </p:spTree>
    <p:extLst>
      <p:ext uri="{BB962C8B-B14F-4D97-AF65-F5344CB8AC3E}">
        <p14:creationId xmlns:p14="http://schemas.microsoft.com/office/powerpoint/2010/main" val="2300569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/>
              <a:t>Dostupnost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/>
              <a:t>Nabídka je pro adresáta místně lehce dostupná a musí se k němu dostat, aby ji mohl osobně přijmout (např. na základě „ústní reklamy“).</a:t>
            </a:r>
          </a:p>
          <a:p>
            <a:r>
              <a:rPr lang="cs-CZ" altLang="cs-CZ"/>
              <a:t>Nabídka je orientovaná na zájmy účastníků a celé cílové skupiny.</a:t>
            </a:r>
          </a:p>
          <a:p>
            <a:r>
              <a:rPr lang="cs-CZ" altLang="cs-CZ"/>
              <a:t>Roviny dostupnosti: místní, časová, motivační</a:t>
            </a:r>
          </a:p>
        </p:txBody>
      </p:sp>
    </p:spTree>
    <p:extLst>
      <p:ext uri="{BB962C8B-B14F-4D97-AF65-F5344CB8AC3E}">
        <p14:creationId xmlns:p14="http://schemas.microsoft.com/office/powerpoint/2010/main" val="1974245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/>
              <a:t>Otevřenost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cs-CZ" altLang="cs-CZ" i="1"/>
              <a:t>Otevřenost</a:t>
            </a:r>
            <a:r>
              <a:rPr lang="cs-CZ" altLang="cs-CZ"/>
              <a:t> pro všechny, i pro nové lidi a pro různé skupiny, </a:t>
            </a:r>
            <a:r>
              <a:rPr lang="cs-CZ" altLang="cs-CZ" i="1"/>
              <a:t>nízkoprahovost</a:t>
            </a:r>
            <a:r>
              <a:rPr lang="cs-CZ" altLang="cs-CZ"/>
              <a:t>.</a:t>
            </a:r>
          </a:p>
          <a:p>
            <a:r>
              <a:rPr lang="cs-CZ" altLang="cs-CZ"/>
              <a:t>Proces směřující od </a:t>
            </a:r>
            <a:r>
              <a:rPr lang="cs-CZ" altLang="cs-CZ" i="1"/>
              <a:t>libovolnosti </a:t>
            </a:r>
            <a:r>
              <a:rPr lang="cs-CZ" altLang="cs-CZ"/>
              <a:t>k </a:t>
            </a:r>
            <a:r>
              <a:rPr lang="cs-CZ" altLang="cs-CZ" i="1"/>
              <a:t>participaci.</a:t>
            </a:r>
          </a:p>
          <a:p>
            <a:r>
              <a:rPr lang="cs-CZ" altLang="cs-CZ" i="1"/>
              <a:t>Umožnit fluktuaci </a:t>
            </a:r>
            <a:r>
              <a:rPr lang="cs-CZ" altLang="cs-CZ"/>
              <a:t>účastníků, bez pevného seznamu členů.</a:t>
            </a:r>
          </a:p>
          <a:p>
            <a:r>
              <a:rPr lang="cs-CZ" altLang="cs-CZ" i="1"/>
              <a:t>Neužívat trestů</a:t>
            </a:r>
          </a:p>
          <a:p>
            <a:r>
              <a:rPr lang="cs-CZ" altLang="cs-CZ"/>
              <a:t>Nechtít mít všechno detailně naplánované</a:t>
            </a:r>
          </a:p>
        </p:txBody>
      </p:sp>
    </p:spTree>
    <p:extLst>
      <p:ext uri="{BB962C8B-B14F-4D97-AF65-F5344CB8AC3E}">
        <p14:creationId xmlns:p14="http://schemas.microsoft.com/office/powerpoint/2010/main" val="243977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/>
              <a:t>Přitažlivost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Přitažlivé</a:t>
            </a:r>
          </a:p>
          <a:p>
            <a:r>
              <a:rPr lang="cs-CZ" altLang="cs-CZ"/>
              <a:t>prostředí  (sociální a ekologická animace)</a:t>
            </a:r>
          </a:p>
          <a:p>
            <a:r>
              <a:rPr lang="cs-CZ" altLang="cs-CZ"/>
              <a:t>zařízení   (materiální animace)</a:t>
            </a:r>
          </a:p>
          <a:p>
            <a:r>
              <a:rPr lang="cs-CZ" altLang="cs-CZ"/>
              <a:t>nabídky   </a:t>
            </a:r>
          </a:p>
          <a:p>
            <a:r>
              <a:rPr lang="cs-CZ" altLang="cs-CZ"/>
              <a:t>média       (mediální animace)</a:t>
            </a:r>
          </a:p>
          <a:p>
            <a:r>
              <a:rPr lang="cs-CZ" altLang="cs-CZ"/>
              <a:t>osoby       (personální animace)</a:t>
            </a:r>
          </a:p>
        </p:txBody>
      </p:sp>
    </p:spTree>
    <p:extLst>
      <p:ext uri="{BB962C8B-B14F-4D97-AF65-F5344CB8AC3E}">
        <p14:creationId xmlns:p14="http://schemas.microsoft.com/office/powerpoint/2010/main" val="16493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/>
              <a:t>Samostatné rozvržení času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Účastník má možnost pružně rozhodovat o rozvržení času, tj. o délce, rychlosti, intenzitě a přestávkách v činnosti, aby tak zůstal „pánem svého času“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Omezeno:</a:t>
            </a:r>
          </a:p>
          <a:p>
            <a:r>
              <a:rPr lang="cs-CZ" altLang="cs-CZ"/>
              <a:t>nutnou pravidelností akcí</a:t>
            </a:r>
          </a:p>
          <a:p>
            <a:r>
              <a:rPr lang="cs-CZ" altLang="cs-CZ"/>
              <a:t>domluvou ve skupině (vztahy)</a:t>
            </a:r>
          </a:p>
        </p:txBody>
      </p:sp>
    </p:spTree>
    <p:extLst>
      <p:ext uri="{BB962C8B-B14F-4D97-AF65-F5344CB8AC3E}">
        <p14:creationId xmlns:p14="http://schemas.microsoft.com/office/powerpoint/2010/main" val="1144994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67608" y="692696"/>
            <a:ext cx="7024744" cy="792088"/>
          </a:xfrm>
        </p:spPr>
        <p:txBody>
          <a:bodyPr/>
          <a:lstStyle/>
          <a:p>
            <a:r>
              <a:rPr lang="cs-CZ" altLang="cs-CZ" b="1" dirty="0"/>
              <a:t>Dobrovolnost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98979" y="1916833"/>
            <a:ext cx="7924800" cy="1154113"/>
          </a:xfrm>
        </p:spPr>
        <p:txBody>
          <a:bodyPr>
            <a:normAutofit/>
          </a:bodyPr>
          <a:lstStyle/>
          <a:p>
            <a:r>
              <a:rPr lang="cs-CZ" altLang="cs-CZ" dirty="0"/>
              <a:t>Činnost vybraná na základě záliby a zájmu</a:t>
            </a:r>
          </a:p>
          <a:p>
            <a:r>
              <a:rPr lang="cs-CZ" altLang="cs-CZ" dirty="0"/>
              <a:t>Jedná se o trvalou dobrovolnost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063750" y="32131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3200" b="1" dirty="0"/>
              <a:t>Bez nátlaku – Možnost rozhodnout se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135188" y="4581525"/>
            <a:ext cx="8229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Možnost cítit se jako doma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Podpořit rozšířenou možností výběru</a:t>
            </a:r>
          </a:p>
          <a:p>
            <a:pPr>
              <a:spcBef>
                <a:spcPct val="20000"/>
              </a:spcBef>
            </a:pPr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181165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Youth work – Jugendarbeit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 angličtině a v němčině se používá výraz </a:t>
            </a:r>
            <a:r>
              <a:rPr lang="cs-CZ" altLang="cs-CZ" i="1"/>
              <a:t>práce s mládeží </a:t>
            </a:r>
            <a:r>
              <a:rPr lang="cs-CZ" altLang="cs-CZ"/>
              <a:t>(youth work – Jugendarbeit) pro veškerou socializační pomoc a podporu mladých lidí mimo školu a rodinu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ČR je tato oblast uměle rozdělena mezi sféru pedagogiky volného času (zájmové vzdělávání) a sociální práce (NZDM)</a:t>
            </a:r>
          </a:p>
        </p:txBody>
      </p:sp>
    </p:spTree>
    <p:extLst>
      <p:ext uri="{BB962C8B-B14F-4D97-AF65-F5344CB8AC3E}">
        <p14:creationId xmlns:p14="http://schemas.microsoft.com/office/powerpoint/2010/main" val="51412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39616" y="692696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Neorganizovaná mládež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7568" y="1340769"/>
            <a:ext cx="7924800" cy="50403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Zavádějící pojem, který (možná nevědomky) navazuje na představu z doby totality: jen ten, kdo je „organizován“, je v pořádku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Dnes (cca od r. 2000) tímto pojmem označujeme mladé lidi, kteří propadají sítem sociálních vztahů v běžných skupinách – ve třídě, na pracovišti, v zájmových činnostech, často i v rodině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Jsou to tedy mladí lidé, „kteří nejsou sami schopni řešit náročné životní situace, což u nich výsledně vede k moratoriu identity“ (Svoboda).</a:t>
            </a:r>
          </a:p>
        </p:txBody>
      </p:sp>
    </p:spTree>
    <p:extLst>
      <p:ext uri="{BB962C8B-B14F-4D97-AF65-F5344CB8AC3E}">
        <p14:creationId xmlns:p14="http://schemas.microsoft.com/office/powerpoint/2010/main" val="9260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800"/>
              <a:t>Formy a metody práce </a:t>
            </a:r>
            <a:br>
              <a:rPr lang="cs-CZ" altLang="cs-CZ" sz="3800"/>
            </a:br>
            <a:r>
              <a:rPr lang="cs-CZ" altLang="cs-CZ" sz="3800"/>
              <a:t>s „neorganizovanou mládeží“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u="sng"/>
              <a:t>Formy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Nízkoprahová zařízení pro děti a mládež</a:t>
            </a:r>
          </a:p>
          <a:p>
            <a:pPr>
              <a:lnSpc>
                <a:spcPct val="80000"/>
              </a:lnSpc>
            </a:pPr>
            <a:r>
              <a:rPr lang="cs-CZ" altLang="cs-CZ"/>
              <a:t>Streetwork</a:t>
            </a:r>
          </a:p>
          <a:p>
            <a:pPr>
              <a:lnSpc>
                <a:spcPct val="80000"/>
              </a:lnSpc>
            </a:pPr>
            <a:r>
              <a:rPr lang="cs-CZ" altLang="cs-CZ"/>
              <a:t>Otevřené kluby</a:t>
            </a:r>
          </a:p>
          <a:p>
            <a:pPr>
              <a:lnSpc>
                <a:spcPct val="80000"/>
              </a:lnSpc>
            </a:pPr>
            <a:r>
              <a:rPr lang="cs-CZ" altLang="cs-CZ"/>
              <a:t>Salesiánské oratoře a kluby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u="sng"/>
              <a:t>Metody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Preventivní programy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Poradenská činnost</a:t>
            </a:r>
          </a:p>
          <a:p>
            <a:pPr>
              <a:lnSpc>
                <a:spcPct val="80000"/>
              </a:lnSpc>
            </a:pPr>
            <a:r>
              <a:rPr lang="cs-CZ" altLang="cs-CZ"/>
              <a:t>Individuální pedagogické doprovázení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Animace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Pedagogika sociálního prostoru</a:t>
            </a:r>
          </a:p>
        </p:txBody>
      </p:sp>
    </p:spTree>
    <p:extLst>
      <p:ext uri="{BB962C8B-B14F-4D97-AF65-F5344CB8AC3E}">
        <p14:creationId xmlns:p14="http://schemas.microsoft.com/office/powerpoint/2010/main" val="368890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 idx="4294967295"/>
          </p:nvPr>
        </p:nvSpPr>
        <p:spPr>
          <a:xfrm>
            <a:off x="2207569" y="404665"/>
            <a:ext cx="8015287" cy="968375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Nízkoprahová zařízení pro děti a mládež</a:t>
            </a:r>
            <a:br>
              <a:rPr lang="cs-CZ" altLang="cs-CZ" sz="3200" b="1" dirty="0"/>
            </a:br>
            <a:r>
              <a:rPr lang="cs-CZ" altLang="cs-CZ" sz="3200" b="1" dirty="0"/>
              <a:t> </a:t>
            </a:r>
            <a:r>
              <a:rPr lang="cs-CZ" altLang="cs-CZ" sz="2100" dirty="0"/>
              <a:t>(§ 62 zák. č. 108/2006 Sb., o sociálních službách)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268413"/>
            <a:ext cx="8229600" cy="52562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(1) Nízkoprahová zařízení pro děti a mládež poskytují ambulantní, popřípadě terénní služby dětem ve věku od 6 do 26 let ohroženým společensky nežádoucími jevy. Cílem služby je zlepšit kvalitu jejich života předcházením nebo snížením sociálních a zdravotních rizik souvisejících se způsobem jejich života, umožnit jim lépe se orientovat v jejich sociálním prostředí a vytvářet podmínky k řešení jejich nepříznivé sociální situace. Služba může být poskytována osobám anonymně.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(2) Služba podle odstavce 1 obsahuje tyto základní činnosti: </a:t>
            </a:r>
            <a:br>
              <a:rPr lang="cs-CZ" altLang="cs-CZ" sz="2000" dirty="0"/>
            </a:br>
            <a:r>
              <a:rPr lang="cs-CZ" altLang="cs-CZ" sz="2000" dirty="0"/>
              <a:t>a) </a:t>
            </a:r>
            <a:r>
              <a:rPr lang="cs-CZ" altLang="cs-CZ" sz="2000" b="1" dirty="0"/>
              <a:t>výchovné, vzdělávací a aktivizační činnosti</a:t>
            </a:r>
            <a:r>
              <a:rPr lang="cs-CZ" altLang="cs-CZ" sz="2000" dirty="0"/>
              <a:t>, </a:t>
            </a:r>
            <a:r>
              <a:rPr lang="cs-CZ" altLang="cs-CZ" sz="1600" dirty="0"/>
              <a:t>(srov. § 35, odst. 1 f) </a:t>
            </a:r>
            <a:br>
              <a:rPr lang="cs-CZ" altLang="cs-CZ" sz="1600" dirty="0"/>
            </a:br>
            <a:r>
              <a:rPr lang="cs-CZ" altLang="cs-CZ" sz="2000" dirty="0"/>
              <a:t>b) zprostředkování kontaktu se společenským prostředím, </a:t>
            </a:r>
            <a:br>
              <a:rPr lang="cs-CZ" altLang="cs-CZ" sz="2000" dirty="0"/>
            </a:br>
            <a:r>
              <a:rPr lang="cs-CZ" altLang="cs-CZ" sz="2000" dirty="0"/>
              <a:t>c) sociálně terapeutické činnosti, </a:t>
            </a:r>
            <a:br>
              <a:rPr lang="cs-CZ" altLang="cs-CZ" sz="2000" dirty="0"/>
            </a:br>
            <a:r>
              <a:rPr lang="cs-CZ" altLang="cs-CZ" sz="2000" dirty="0"/>
              <a:t>d) pomoc při uplatňování práv, oprávněných zájmů a při obstarávání osobních záležitostí.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280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692696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cs-CZ" altLang="cs-CZ" dirty="0" err="1"/>
              <a:t>Streetwork</a:t>
            </a:r>
            <a:endParaRPr lang="cs-CZ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556793"/>
            <a:ext cx="7924800" cy="5301208"/>
          </a:xfrm>
        </p:spPr>
        <p:txBody>
          <a:bodyPr/>
          <a:lstStyle/>
          <a:p>
            <a:r>
              <a:rPr lang="cs-CZ" altLang="cs-CZ" dirty="0"/>
              <a:t>Podstatou práce </a:t>
            </a:r>
            <a:r>
              <a:rPr lang="cs-CZ" altLang="cs-CZ" dirty="0" err="1"/>
              <a:t>streetworkera</a:t>
            </a:r>
            <a:r>
              <a:rPr lang="cs-CZ" altLang="cs-CZ" dirty="0"/>
              <a:t> je </a:t>
            </a:r>
            <a:r>
              <a:rPr lang="cs-CZ" altLang="cs-CZ" b="1" dirty="0"/>
              <a:t>být     s mladými lidmi v jejich prostředí </a:t>
            </a:r>
            <a:r>
              <a:rPr lang="cs-CZ" altLang="cs-CZ" dirty="0"/>
              <a:t>a podle možností jim </a:t>
            </a:r>
            <a:r>
              <a:rPr lang="cs-CZ" altLang="cs-CZ" b="1" dirty="0"/>
              <a:t>pomáhat při zvládání konkrétních problémů</a:t>
            </a:r>
          </a:p>
          <a:p>
            <a:r>
              <a:rPr lang="cs-CZ" altLang="cs-CZ" dirty="0" err="1"/>
              <a:t>Streetworker</a:t>
            </a:r>
            <a:r>
              <a:rPr lang="cs-CZ" altLang="cs-CZ" dirty="0"/>
              <a:t> </a:t>
            </a:r>
            <a:r>
              <a:rPr lang="cs-CZ" altLang="cs-CZ" b="1" dirty="0"/>
              <a:t>respektuje</a:t>
            </a:r>
            <a:r>
              <a:rPr lang="cs-CZ" altLang="cs-CZ" dirty="0"/>
              <a:t> způsob života scény, do níž vstupuje; proto k němu mohou mít mladí lidé důvěru</a:t>
            </a:r>
          </a:p>
          <a:p>
            <a:r>
              <a:rPr lang="cs-CZ" altLang="cs-CZ" dirty="0" err="1"/>
              <a:t>Streetworker</a:t>
            </a:r>
            <a:r>
              <a:rPr lang="cs-CZ" altLang="cs-CZ" dirty="0"/>
              <a:t> je </a:t>
            </a:r>
            <a:r>
              <a:rPr lang="cs-CZ" altLang="cs-CZ" b="1" dirty="0"/>
              <a:t>na straně mladých lidí </a:t>
            </a:r>
            <a:r>
              <a:rPr lang="cs-CZ" altLang="cs-CZ" dirty="0"/>
              <a:t>(etické dilema)</a:t>
            </a:r>
          </a:p>
        </p:txBody>
      </p:sp>
    </p:spTree>
    <p:extLst>
      <p:ext uri="{BB962C8B-B14F-4D97-AF65-F5344CB8AC3E}">
        <p14:creationId xmlns:p14="http://schemas.microsoft.com/office/powerpoint/2010/main" val="74397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Otevřené kluby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560" y="2023168"/>
            <a:ext cx="79248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Zejména kolem roku 2000 vznikaly v rámci domů dětí a mládeže „otevřené kluby“, jako prostor pro tzv. „spontánní činnost“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Vzhledem ke klesajícímu počtu adolescentů, kteří si volí pravidelnou zájmovou činnost, rozhodly se některé DDM nabízet také tuto formu činnosti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Oficiálně se zde nerealizuje sociální práce</a:t>
            </a:r>
          </a:p>
        </p:txBody>
      </p:sp>
    </p:spTree>
    <p:extLst>
      <p:ext uri="{BB962C8B-B14F-4D97-AF65-F5344CB8AC3E}">
        <p14:creationId xmlns:p14="http://schemas.microsoft.com/office/powerpoint/2010/main" val="399039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Salesiánské oratoře a kluby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Salesiánská střediska provozují všechny uvedené formy (kromě streetworku), ale v různých kombinacích, s různými věkovými skupinami – a přitom v rámci jednoho projektu (SaSM).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Podle salesiánského projektu pracuje v současnosti 10 středisek volného času v 9 českých a moravských městech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6 středisek je registrováno jako DDM, v 5 střediscích funguje NZDM jako registrovaní sociální služba, ve všech je klubová činnost (oratoř, otevřený klub).</a:t>
            </a:r>
          </a:p>
        </p:txBody>
      </p:sp>
    </p:spTree>
    <p:extLst>
      <p:ext uri="{BB962C8B-B14F-4D97-AF65-F5344CB8AC3E}">
        <p14:creationId xmlns:p14="http://schemas.microsoft.com/office/powerpoint/2010/main" val="3237966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Salesiánské oratoře a kluby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Oratoř</a:t>
            </a:r>
            <a:r>
              <a:rPr lang="cs-CZ" altLang="cs-CZ"/>
              <a:t> (v ČR) : pravidelný prostor pro sportovní a zábavnou činnost pro děti.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 b="1"/>
              <a:t>Klub</a:t>
            </a:r>
            <a:r>
              <a:rPr lang="cs-CZ" altLang="cs-CZ"/>
              <a:t>: forma práce, která chce poskytnout dospívající mládeži prostor k vzájemnému setkávání a zábavě a případně nabídnout alternativu k nabídkám komerční zábavy apod.</a:t>
            </a:r>
          </a:p>
        </p:txBody>
      </p:sp>
    </p:spTree>
    <p:extLst>
      <p:ext uri="{BB962C8B-B14F-4D97-AF65-F5344CB8AC3E}">
        <p14:creationId xmlns:p14="http://schemas.microsoft.com/office/powerpoint/2010/main" val="1547054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</TotalTime>
  <Words>899</Words>
  <Application>Microsoft Office PowerPoint</Application>
  <PresentationFormat>Širokoúhlá obrazovka</PresentationFormat>
  <Paragraphs>110</Paragraphs>
  <Slides>17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</vt:lpstr>
      <vt:lpstr>Wingdings 2</vt:lpstr>
      <vt:lpstr>Austin</vt:lpstr>
      <vt:lpstr>Otevřená  práce s mládeží</vt:lpstr>
      <vt:lpstr>Youth work – Jugendarbeit</vt:lpstr>
      <vt:lpstr>Neorganizovaná mládež</vt:lpstr>
      <vt:lpstr>Formy a metody práce  s „neorganizovanou mládeží“</vt:lpstr>
      <vt:lpstr>Nízkoprahová zařízení pro děti a mládež  (§ 62 zák. č. 108/2006 Sb., o sociálních službách) </vt:lpstr>
      <vt:lpstr>Streetwork</vt:lpstr>
      <vt:lpstr>Otevřené kluby</vt:lpstr>
      <vt:lpstr>Salesiánské oratoře a kluby</vt:lpstr>
      <vt:lpstr>Salesiánské oratoře a kluby</vt:lpstr>
      <vt:lpstr>Metody sociální práce v NZDM</vt:lpstr>
      <vt:lpstr>Pedagogické metody práce  v otevřených klubech</vt:lpstr>
      <vt:lpstr>Principy otevřené práce              s mládeží (dle Opaschowského)</vt:lpstr>
      <vt:lpstr>Dostupnost</vt:lpstr>
      <vt:lpstr>Otevřenost</vt:lpstr>
      <vt:lpstr>Přitažlivost</vt:lpstr>
      <vt:lpstr>Samostatné rozvržení času</vt:lpstr>
      <vt:lpstr>Dobrovolnost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mládeží</dc:title>
  <dc:creator>kaplanek</dc:creator>
  <cp:lastModifiedBy>Michal Kaplánek</cp:lastModifiedBy>
  <cp:revision>6</cp:revision>
  <dcterms:created xsi:type="dcterms:W3CDTF">2022-02-11T21:46:33Z</dcterms:created>
  <dcterms:modified xsi:type="dcterms:W3CDTF">2024-09-20T14:54:20Z</dcterms:modified>
</cp:coreProperties>
</file>