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1D0D5D-4D82-426D-978C-086F3785A1E4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A11E49-1AB6-4F66-87D9-B2038B4A16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939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EC09-E888-41FA-9CA7-F00894A562B8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A5876-BA35-4A0C-B511-1EAB0401D5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EC09-E888-41FA-9CA7-F00894A562B8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A5876-BA35-4A0C-B511-1EAB0401D5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EC09-E888-41FA-9CA7-F00894A562B8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A5876-BA35-4A0C-B511-1EAB0401D59D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EC09-E888-41FA-9CA7-F00894A562B8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A5876-BA35-4A0C-B511-1EAB0401D59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EC09-E888-41FA-9CA7-F00894A562B8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A5876-BA35-4A0C-B511-1EAB0401D5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EC09-E888-41FA-9CA7-F00894A562B8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A5876-BA35-4A0C-B511-1EAB0401D59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EC09-E888-41FA-9CA7-F00894A562B8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A5876-BA35-4A0C-B511-1EAB0401D5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EC09-E888-41FA-9CA7-F00894A562B8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A5876-BA35-4A0C-B511-1EAB0401D5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EC09-E888-41FA-9CA7-F00894A562B8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A5876-BA35-4A0C-B511-1EAB0401D5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EC09-E888-41FA-9CA7-F00894A562B8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A5876-BA35-4A0C-B511-1EAB0401D59D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EC09-E888-41FA-9CA7-F00894A562B8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A5876-BA35-4A0C-B511-1EAB0401D59D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444EC09-E888-41FA-9CA7-F00894A562B8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E7A5876-BA35-4A0C-B511-1EAB0401D59D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trendwolves.com/blog/browsing-the-margin-of-youth-cultur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Subkultury mládeže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Michal </a:t>
            </a:r>
            <a:r>
              <a:rPr lang="cs-CZ" dirty="0" err="1"/>
              <a:t>Kaplánek</a:t>
            </a:r>
            <a:r>
              <a:rPr lang="cs-CZ" dirty="0"/>
              <a:t>, </a:t>
            </a:r>
            <a:r>
              <a:rPr lang="cs-CZ" dirty="0" err="1"/>
              <a:t>Th.D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8469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3600"/>
              <a:t>Rozmazané životy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3600"/>
              <a:t>Tvorba vlastního „superjá“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3600"/>
              <a:t>Touha „někam patřit“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3600"/>
              <a:t>Celistvé vnímání – duše, tělo, duch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3600"/>
              <a:t>Testování hranic lidské psychiky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3600"/>
              <a:t>Překračování hranic – iritace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cs-CZ" altLang="cs-CZ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800"/>
              <a:t>Společné trendy dnešních subkultur</a:t>
            </a:r>
          </a:p>
        </p:txBody>
      </p:sp>
    </p:spTree>
    <p:extLst>
      <p:ext uri="{BB962C8B-B14F-4D97-AF65-F5344CB8AC3E}">
        <p14:creationId xmlns:p14="http://schemas.microsoft.com/office/powerpoint/2010/main" val="363198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Mladí lidé si chtějí sami „slepovat“ svoji identitu (patchwork identity) </a:t>
            </a:r>
          </a:p>
          <a:p>
            <a:r>
              <a:rPr lang="cs-CZ" altLang="cs-CZ"/>
              <a:t>Nechtějí být zařazeni do škatulek</a:t>
            </a:r>
          </a:p>
          <a:p>
            <a:r>
              <a:rPr lang="cs-CZ" altLang="cs-CZ"/>
              <a:t>Očekávání různých referenčních skupin se přizpůsobují jen částečně</a:t>
            </a:r>
          </a:p>
          <a:p>
            <a:r>
              <a:rPr lang="cs-CZ" altLang="cs-CZ"/>
              <a:t>Zpochybnění identity – gender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1 – Rozmazané životy</a:t>
            </a:r>
          </a:p>
        </p:txBody>
      </p:sp>
    </p:spTree>
    <p:extLst>
      <p:ext uri="{BB962C8B-B14F-4D97-AF65-F5344CB8AC3E}">
        <p14:creationId xmlns:p14="http://schemas.microsoft.com/office/powerpoint/2010/main" val="80625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Mladý člověk chce v něčem vynikat a nechce dostávat ocenění „zadarmo“</a:t>
            </a:r>
          </a:p>
          <a:p>
            <a:r>
              <a:rPr lang="cs-CZ" altLang="cs-CZ"/>
              <a:t>Chce se prezentovat špičkovým výkonem, v oblasti, kde je „expertem“</a:t>
            </a:r>
          </a:p>
          <a:p>
            <a:r>
              <a:rPr lang="cs-CZ" altLang="cs-CZ"/>
              <a:t>Získávání uznání prostřednictvím sociálních sítí</a:t>
            </a:r>
          </a:p>
          <a:p>
            <a:r>
              <a:rPr lang="cs-CZ" altLang="cs-CZ"/>
              <a:t>Rostoucí význam informální edukace</a:t>
            </a:r>
          </a:p>
          <a:p>
            <a:r>
              <a:rPr lang="cs-CZ" altLang="cs-CZ"/>
              <a:t>Testování sebe sama</a:t>
            </a:r>
          </a:p>
          <a:p>
            <a:endParaRPr lang="cs-CZ" altLang="cs-CZ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2 – Tvorba vlastního „superjá“</a:t>
            </a:r>
          </a:p>
        </p:txBody>
      </p:sp>
    </p:spTree>
    <p:extLst>
      <p:ext uri="{BB962C8B-B14F-4D97-AF65-F5344CB8AC3E}">
        <p14:creationId xmlns:p14="http://schemas.microsoft.com/office/powerpoint/2010/main" val="1783087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Kmeny: příslušnost do komunity, nejprve virtuální, zpravidla navazuje skutečné setkání (akce), které může nabýt pravidelnosti a silně ovlivnit životy jednotlivců</a:t>
            </a:r>
          </a:p>
          <a:p>
            <a:pPr>
              <a:lnSpc>
                <a:spcPct val="90000"/>
              </a:lnSpc>
            </a:pPr>
            <a:r>
              <a:rPr lang="cs-CZ" altLang="cs-CZ"/>
              <a:t>Přijímací rituály, někdy dost náročné</a:t>
            </a:r>
          </a:p>
          <a:p>
            <a:pPr>
              <a:lnSpc>
                <a:spcPct val="90000"/>
              </a:lnSpc>
            </a:pPr>
            <a:r>
              <a:rPr lang="cs-CZ" altLang="cs-CZ"/>
              <a:t>Odpověď pedagogiky: vytvářet společenství, aby mladí lidé mohli někam patřit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3 – Touha „někam patřit“</a:t>
            </a:r>
          </a:p>
        </p:txBody>
      </p:sp>
    </p:spTree>
    <p:extLst>
      <p:ext uri="{BB962C8B-B14F-4D97-AF65-F5344CB8AC3E}">
        <p14:creationId xmlns:p14="http://schemas.microsoft.com/office/powerpoint/2010/main" val="1221057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Vnímání všemi  smysly</a:t>
            </a:r>
          </a:p>
          <a:p>
            <a:r>
              <a:rPr lang="cs-CZ" altLang="cs-CZ"/>
              <a:t>Návrat k sobě samému – meditace</a:t>
            </a:r>
          </a:p>
          <a:p>
            <a:r>
              <a:rPr lang="cs-CZ" altLang="cs-CZ"/>
              <a:t>Návrat k lidem kolem mě</a:t>
            </a:r>
          </a:p>
          <a:p>
            <a:r>
              <a:rPr lang="cs-CZ" altLang="cs-CZ"/>
              <a:t>Návrat k živé hudbě</a:t>
            </a:r>
          </a:p>
          <a:p>
            <a:r>
              <a:rPr lang="cs-CZ" altLang="cs-CZ"/>
              <a:t>Návrat k přírodě</a:t>
            </a:r>
          </a:p>
          <a:p>
            <a:r>
              <a:rPr lang="cs-CZ" altLang="cs-CZ"/>
              <a:t>Discover your emotions! (Sebepoznání)</a:t>
            </a:r>
          </a:p>
          <a:p>
            <a:r>
              <a:rPr lang="cs-CZ" altLang="cs-CZ"/>
              <a:t>Nebojí se projevit svou zranitelnost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4 – Celistvé vnímání</a:t>
            </a:r>
          </a:p>
        </p:txBody>
      </p:sp>
    </p:spTree>
    <p:extLst>
      <p:ext uri="{BB962C8B-B14F-4D97-AF65-F5344CB8AC3E}">
        <p14:creationId xmlns:p14="http://schemas.microsoft.com/office/powerpoint/2010/main" val="996138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Testování: co dokáže lidská mysl</a:t>
            </a:r>
          </a:p>
          <a:p>
            <a:r>
              <a:rPr lang="cs-CZ" altLang="cs-CZ"/>
              <a:t>Jak souvisí psychično a tělesno?</a:t>
            </a:r>
          </a:p>
          <a:p>
            <a:r>
              <a:rPr lang="cs-CZ" altLang="cs-CZ"/>
              <a:t>Dosáhnout a pokusit se překročit hranice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5 – Na hranici lidské psychiky</a:t>
            </a:r>
          </a:p>
        </p:txBody>
      </p:sp>
    </p:spTree>
    <p:extLst>
      <p:ext uri="{BB962C8B-B14F-4D97-AF65-F5344CB8AC3E}">
        <p14:creationId xmlns:p14="http://schemas.microsoft.com/office/powerpoint/2010/main" val="2878099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Mainstream není cool</a:t>
            </a:r>
          </a:p>
          <a:p>
            <a:r>
              <a:rPr lang="cs-CZ" altLang="cs-CZ"/>
              <a:t>Originalita až do extrému</a:t>
            </a:r>
          </a:p>
          <a:p>
            <a:r>
              <a:rPr lang="cs-CZ" altLang="cs-CZ"/>
              <a:t>Dělat si legraci ze všeho</a:t>
            </a:r>
          </a:p>
          <a:p>
            <a:r>
              <a:rPr lang="cs-CZ" altLang="cs-CZ"/>
              <a:t>Překračovat hranice normality (včetně ošklivosti)</a:t>
            </a:r>
          </a:p>
          <a:p>
            <a:r>
              <a:rPr lang="cs-CZ" altLang="cs-CZ"/>
              <a:t>Může to být projev existenciální nejistoty</a:t>
            </a:r>
          </a:p>
          <a:p>
            <a:r>
              <a:rPr lang="cs-CZ" altLang="cs-CZ"/>
              <a:t>Reakce pedagoga: ničemu se nediv!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6 – Překračování hranic</a:t>
            </a:r>
          </a:p>
        </p:txBody>
      </p:sp>
    </p:spTree>
    <p:extLst>
      <p:ext uri="{BB962C8B-B14F-4D97-AF65-F5344CB8AC3E}">
        <p14:creationId xmlns:p14="http://schemas.microsoft.com/office/powerpoint/2010/main" val="2973120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/>
              <a:t>Zásadou zakladatelů salesiánů dona Boska bylo: „mít rád to, co mají rádi mladí lidé“</a:t>
            </a:r>
          </a:p>
          <a:p>
            <a:r>
              <a:rPr lang="cs-CZ" altLang="cs-CZ" dirty="0"/>
              <a:t>Současně je nutné: zachovat svou roli, reprezentovat tradiční kulturu</a:t>
            </a:r>
          </a:p>
          <a:p>
            <a:r>
              <a:rPr lang="cs-CZ" altLang="cs-CZ" dirty="0"/>
              <a:t>Proto můžeme doporučit tento postup:</a:t>
            </a:r>
          </a:p>
          <a:p>
            <a:pPr lvl="1"/>
            <a:r>
              <a:rPr lang="cs-CZ" altLang="cs-CZ" dirty="0"/>
              <a:t>NASLOUCHAT</a:t>
            </a:r>
          </a:p>
          <a:p>
            <a:pPr lvl="1"/>
            <a:r>
              <a:rPr lang="cs-CZ" altLang="cs-CZ" dirty="0"/>
              <a:t>POCHOPIT</a:t>
            </a:r>
          </a:p>
          <a:p>
            <a:pPr lvl="1"/>
            <a:r>
              <a:rPr lang="cs-CZ" altLang="cs-CZ" dirty="0"/>
              <a:t>ANIMOVAT</a:t>
            </a:r>
          </a:p>
          <a:p>
            <a:pPr lvl="1"/>
            <a:r>
              <a:rPr lang="cs-CZ" altLang="cs-CZ" dirty="0"/>
              <a:t>KULTIVOVAT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Co s tím?</a:t>
            </a:r>
          </a:p>
        </p:txBody>
      </p:sp>
    </p:spTree>
    <p:extLst>
      <p:ext uri="{BB962C8B-B14F-4D97-AF65-F5344CB8AC3E}">
        <p14:creationId xmlns:p14="http://schemas.microsoft.com/office/powerpoint/2010/main" val="3632819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cs-CZ" altLang="cs-CZ" sz="2400"/>
              <a:t>do 50. let 20. století se mladí lidé přizpůsobovali kultuře dospělých, </a:t>
            </a:r>
          </a:p>
          <a:p>
            <a:pPr lvl="1"/>
            <a:r>
              <a:rPr lang="cs-CZ" altLang="cs-CZ" sz="2400"/>
              <a:t>docházelo k celkové enkulturaci do tradiční kultury,</a:t>
            </a:r>
          </a:p>
          <a:p>
            <a:pPr lvl="1"/>
            <a:r>
              <a:rPr lang="cs-CZ" altLang="cs-CZ" sz="2400"/>
              <a:t>enkulturace je významná stále, ale už není samozřejmá, </a:t>
            </a:r>
          </a:p>
          <a:p>
            <a:pPr lvl="1"/>
            <a:r>
              <a:rPr lang="cs-CZ" altLang="cs-CZ" sz="2400"/>
              <a:t>mladí lidé žijí v mnoha kulturách, které jsou velmi rozdílné; </a:t>
            </a:r>
          </a:p>
          <a:p>
            <a:pPr lvl="1"/>
            <a:r>
              <a:rPr lang="cs-CZ" altLang="cs-CZ" sz="2400"/>
              <a:t>můžeme pouze identifikovat základní společné (a někdy i protikladné) trendy; jedná se opět o trendy ovlivněné formováním vztahů v postmoderní společnosti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800"/>
              <a:t>Mládež – skupina s vlastní kulturou?</a:t>
            </a:r>
          </a:p>
        </p:txBody>
      </p:sp>
    </p:spTree>
    <p:extLst>
      <p:ext uri="{BB962C8B-B14F-4D97-AF65-F5344CB8AC3E}">
        <p14:creationId xmlns:p14="http://schemas.microsoft.com/office/powerpoint/2010/main" val="669859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Postmaterialismus</a:t>
            </a:r>
          </a:p>
          <a:p>
            <a:pPr>
              <a:lnSpc>
                <a:spcPct val="90000"/>
              </a:lnSpc>
            </a:pPr>
            <a:r>
              <a:rPr lang="cs-CZ" altLang="cs-CZ"/>
              <a:t>Estetizace</a:t>
            </a:r>
          </a:p>
          <a:p>
            <a:pPr>
              <a:lnSpc>
                <a:spcPct val="90000"/>
              </a:lnSpc>
            </a:pPr>
            <a:r>
              <a:rPr lang="cs-CZ" altLang="cs-CZ"/>
              <a:t>Vliv médií a sociálních sítí</a:t>
            </a:r>
          </a:p>
          <a:p>
            <a:pPr>
              <a:lnSpc>
                <a:spcPct val="90000"/>
              </a:lnSpc>
            </a:pPr>
            <a:r>
              <a:rPr lang="cs-CZ" altLang="cs-CZ"/>
              <a:t>Sebeinscenování</a:t>
            </a:r>
          </a:p>
          <a:p>
            <a:pPr>
              <a:lnSpc>
                <a:spcPct val="90000"/>
              </a:lnSpc>
            </a:pPr>
            <a:r>
              <a:rPr lang="cs-CZ" altLang="cs-CZ"/>
              <a:t>Povrchnost (Design statt Dasein)</a:t>
            </a:r>
          </a:p>
          <a:p>
            <a:pPr>
              <a:lnSpc>
                <a:spcPct val="90000"/>
              </a:lnSpc>
            </a:pPr>
            <a:r>
              <a:rPr lang="cs-CZ" altLang="cs-CZ"/>
              <a:t>Hledání alternativ (vzdor)</a:t>
            </a:r>
          </a:p>
          <a:p>
            <a:pPr>
              <a:lnSpc>
                <a:spcPct val="90000"/>
              </a:lnSpc>
            </a:pPr>
            <a:r>
              <a:rPr lang="cs-CZ" altLang="cs-CZ"/>
              <a:t>Touha po originalitě</a:t>
            </a:r>
          </a:p>
          <a:p>
            <a:pPr>
              <a:lnSpc>
                <a:spcPct val="90000"/>
              </a:lnSpc>
            </a:pPr>
            <a:r>
              <a:rPr lang="cs-CZ" altLang="cs-CZ"/>
              <a:t>Touha po přijetí do referenční skupiny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 dirty="0"/>
              <a:t>Postmoderní znaky kultur mládeže</a:t>
            </a:r>
          </a:p>
        </p:txBody>
      </p:sp>
    </p:spTree>
    <p:extLst>
      <p:ext uri="{BB962C8B-B14F-4D97-AF65-F5344CB8AC3E}">
        <p14:creationId xmlns:p14="http://schemas.microsoft.com/office/powerpoint/2010/main" val="2787242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sz="2800"/>
              <a:t>Pojem „parciální kultura“zavedl na začátku 70. let Robert R. Bell. Je to „relativně koherentní kulturní systémy, které představují v rámci celkového systému národní kultury „svět sám pro sebe“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Subkultury jsou další „světy“, které si vytvořily takové strukturální a funkční vlastnosti, které jejich členy do jisté míry odlišují od ostatní společnosti 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Podle Baackeho synonyma 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Subkultury</a:t>
            </a:r>
          </a:p>
        </p:txBody>
      </p:sp>
    </p:spTree>
    <p:extLst>
      <p:ext uri="{BB962C8B-B14F-4D97-AF65-F5344CB8AC3E}">
        <p14:creationId xmlns:p14="http://schemas.microsoft.com/office/powerpoint/2010/main" val="1900473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1" name="Picture 5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1342" y="2274566"/>
            <a:ext cx="3384550" cy="3024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4582" name="Picture 6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1916113"/>
            <a:ext cx="3381375" cy="3889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950913" y="5440363"/>
            <a:ext cx="34782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000"/>
              <a:t>Subkultura = parciální kultura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4643438" y="5445125"/>
            <a:ext cx="3824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000"/>
              <a:t>Subkultura vybočuje z „normálu“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2627313" y="162877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altLang="cs-CZ"/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1700124" y="1346200"/>
            <a:ext cx="62936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2400" dirty="0"/>
              <a:t>Obrázek převzat z německé učebnice (D. </a:t>
            </a:r>
            <a:r>
              <a:rPr lang="cs-CZ" altLang="cs-CZ" sz="2400" dirty="0" err="1"/>
              <a:t>Baacke</a:t>
            </a:r>
            <a:r>
              <a:rPr lang="cs-CZ" altLang="cs-CZ" sz="2400" dirty="0"/>
              <a:t>)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755650" y="2205038"/>
            <a:ext cx="3744913" cy="3671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2001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4572000" y="2205038"/>
            <a:ext cx="3887788" cy="3671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67544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baseline="0">
                <a:solidFill>
                  <a:schemeClr val="tx1"/>
                </a:solidFill>
                <a:latin typeface="Hind Regular" pitchFamily="2" charset="-18"/>
                <a:ea typeface="+mj-ea"/>
                <a:cs typeface="Hind Regular" pitchFamily="2" charset="-18"/>
              </a:defRPr>
            </a:lvl1pPr>
          </a:lstStyle>
          <a:p>
            <a:r>
              <a:rPr lang="cs-CZ" altLang="cs-CZ" sz="3600" b="1" dirty="0"/>
              <a:t>Postavení subkultur </a:t>
            </a:r>
          </a:p>
          <a:p>
            <a:r>
              <a:rPr lang="cs-CZ" altLang="cs-CZ" sz="3600" b="1" dirty="0"/>
              <a:t>v rámci národní kultury</a:t>
            </a:r>
          </a:p>
        </p:txBody>
      </p:sp>
    </p:spTree>
    <p:extLst>
      <p:ext uri="{BB962C8B-B14F-4D97-AF65-F5344CB8AC3E}">
        <p14:creationId xmlns:p14="http://schemas.microsoft.com/office/powerpoint/2010/main" val="968821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Hip hop</a:t>
            </a:r>
          </a:p>
          <a:p>
            <a:r>
              <a:rPr lang="cs-CZ" altLang="cs-CZ"/>
              <a:t>Techno</a:t>
            </a:r>
          </a:p>
          <a:p>
            <a:r>
              <a:rPr lang="cs-CZ" altLang="cs-CZ"/>
              <a:t>Skinheads</a:t>
            </a:r>
          </a:p>
          <a:p>
            <a:r>
              <a:rPr lang="cs-CZ" altLang="cs-CZ"/>
              <a:t>Punk rock</a:t>
            </a:r>
          </a:p>
          <a:p>
            <a:r>
              <a:rPr lang="cs-CZ" altLang="cs-CZ"/>
              <a:t>Parkour</a:t>
            </a:r>
          </a:p>
          <a:p>
            <a:r>
              <a:rPr lang="cs-CZ" altLang="cs-CZ"/>
              <a:t>Emo</a:t>
            </a:r>
          </a:p>
          <a:p>
            <a:r>
              <a:rPr lang="cs-CZ" altLang="cs-CZ"/>
              <a:t>Gothic</a:t>
            </a:r>
          </a:p>
          <a:p>
            <a:endParaRPr lang="cs-CZ" altLang="cs-CZ"/>
          </a:p>
          <a:p>
            <a:endParaRPr lang="cs-CZ" altLang="cs-CZ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Subkultury - příklady</a:t>
            </a:r>
          </a:p>
        </p:txBody>
      </p:sp>
    </p:spTree>
    <p:extLst>
      <p:ext uri="{BB962C8B-B14F-4D97-AF65-F5344CB8AC3E}">
        <p14:creationId xmlns:p14="http://schemas.microsoft.com/office/powerpoint/2010/main" val="2309279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800"/>
              <a:t>	Pojem </a:t>
            </a:r>
            <a:r>
              <a:rPr lang="cs-CZ" altLang="cs-CZ" sz="2800" i="1"/>
              <a:t>scéna</a:t>
            </a:r>
            <a:r>
              <a:rPr lang="cs-CZ" altLang="cs-CZ" sz="2800"/>
              <a:t> vznikl ve Velké Británii, a to ve městech. Oproti subkultuře je pro scénu charakteristická </a:t>
            </a:r>
            <a:r>
              <a:rPr lang="cs-CZ" altLang="cs-CZ" sz="2800" i="1"/>
              <a:t>aktualita</a:t>
            </a:r>
            <a:r>
              <a:rPr lang="cs-CZ" altLang="cs-CZ" sz="2800"/>
              <a:t> a (virtuální) </a:t>
            </a:r>
            <a:r>
              <a:rPr lang="cs-CZ" altLang="cs-CZ" sz="2800" i="1"/>
              <a:t>orientace na určité centrum</a:t>
            </a:r>
            <a:r>
              <a:rPr lang="cs-CZ" altLang="cs-CZ" sz="2800"/>
              <a:t> (město, místo, čtvrť, hospoda). Dnes – díky médiím a sociálním sítím – může ke scéně patřit jednotlivec, který se s dalšími účastníky scény fyzicky nikdy neviděl a na místě, kde scéna vznikla, nikdy nebyl. Patří ke scéně většinou virtuálně,fyzicky pak v symbolických okamžicích. 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Scéna</a:t>
            </a:r>
          </a:p>
        </p:txBody>
      </p:sp>
    </p:spTree>
    <p:extLst>
      <p:ext uri="{BB962C8B-B14F-4D97-AF65-F5344CB8AC3E}">
        <p14:creationId xmlns:p14="http://schemas.microsoft.com/office/powerpoint/2010/main" val="1252008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sz="2800"/>
              <a:t>Tekutá identita, surfování mezi subkulturami</a:t>
            </a:r>
          </a:p>
          <a:p>
            <a:r>
              <a:rPr lang="cs-CZ" altLang="cs-CZ" sz="2800"/>
              <a:t>Subkultury jsou mrtvé. Teď žijí kmeny - </a:t>
            </a:r>
            <a:r>
              <a:rPr lang="cs-CZ" altLang="cs-CZ" sz="2800" b="1"/>
              <a:t>Underwebtribes</a:t>
            </a:r>
            <a:r>
              <a:rPr lang="cs-CZ" altLang="cs-CZ" sz="2800"/>
              <a:t>. (…) Nejste součástí jednoho či druhého kmene, ale účastníte se života celé řády různých kmenů.</a:t>
            </a:r>
          </a:p>
          <a:p>
            <a:r>
              <a:rPr lang="cs-CZ" altLang="cs-CZ" sz="2800"/>
              <a:t>Protože každý z nás je originál, je každý členem rozdílných kmenů, které spoluvytváří naši osobnost.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cs-CZ" altLang="cs-CZ" sz="2000"/>
              <a:t> </a:t>
            </a:r>
            <a:r>
              <a:rPr lang="cs-CZ" altLang="cs-CZ" sz="2000">
                <a:hlinkClick r:id="rId2"/>
              </a:rPr>
              <a:t>https://trendwolves.com/blog/browsing-the-margin-of-youth-culture</a:t>
            </a:r>
            <a:r>
              <a:rPr lang="cs-CZ" altLang="cs-CZ" sz="2000"/>
              <a:t>  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800"/>
              <a:t>Ani subkultury, ani scény, ale kmeny</a:t>
            </a:r>
          </a:p>
        </p:txBody>
      </p:sp>
    </p:spTree>
    <p:extLst>
      <p:ext uri="{BB962C8B-B14F-4D97-AF65-F5344CB8AC3E}">
        <p14:creationId xmlns:p14="http://schemas.microsoft.com/office/powerpoint/2010/main" val="2828077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Subkultury 70. – 90. let se staly širokými hnutími, které ovlivňují současné styly</a:t>
            </a:r>
          </a:p>
          <a:p>
            <a:r>
              <a:rPr lang="cs-CZ" altLang="cs-CZ"/>
              <a:t>Nejedná se ani tak o retrostyly, jako spíše o revival (oživení původní myšlenky v nové formě)</a:t>
            </a:r>
          </a:p>
          <a:p>
            <a:r>
              <a:rPr lang="cs-CZ" altLang="cs-CZ"/>
              <a:t>Nadhled: nihil novum sub sole!</a:t>
            </a:r>
          </a:p>
          <a:p>
            <a:r>
              <a:rPr lang="cs-CZ" altLang="cs-CZ"/>
              <a:t>Hledání autentických hodnot v kulturách mládeže; komunikace s mládeží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A přece subkultury!</a:t>
            </a:r>
          </a:p>
        </p:txBody>
      </p:sp>
    </p:spTree>
    <p:extLst>
      <p:ext uri="{BB962C8B-B14F-4D97-AF65-F5344CB8AC3E}">
        <p14:creationId xmlns:p14="http://schemas.microsoft.com/office/powerpoint/2010/main" val="23839476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</TotalTime>
  <Words>735</Words>
  <Application>Microsoft Office PowerPoint</Application>
  <PresentationFormat>Předvádění na obrazovce (4:3)</PresentationFormat>
  <Paragraphs>95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Calibri</vt:lpstr>
      <vt:lpstr>Candara</vt:lpstr>
      <vt:lpstr>Symbol</vt:lpstr>
      <vt:lpstr>Wingdings</vt:lpstr>
      <vt:lpstr>Vlnění</vt:lpstr>
      <vt:lpstr>Subkultury mládeže</vt:lpstr>
      <vt:lpstr>Mládež – skupina s vlastní kulturou?</vt:lpstr>
      <vt:lpstr>Postmoderní znaky kultur mládeže</vt:lpstr>
      <vt:lpstr>Subkultury</vt:lpstr>
      <vt:lpstr>Prezentace aplikace PowerPoint</vt:lpstr>
      <vt:lpstr>Subkultury - příklady</vt:lpstr>
      <vt:lpstr>Scéna</vt:lpstr>
      <vt:lpstr>Ani subkultury, ani scény, ale kmeny</vt:lpstr>
      <vt:lpstr>A přece subkultury!</vt:lpstr>
      <vt:lpstr>Společné trendy dnešních subkultur</vt:lpstr>
      <vt:lpstr>1 – Rozmazané životy</vt:lpstr>
      <vt:lpstr>2 – Tvorba vlastního „superjá“</vt:lpstr>
      <vt:lpstr>3 – Touha „někam patřit“</vt:lpstr>
      <vt:lpstr>4 – Celistvé vnímání</vt:lpstr>
      <vt:lpstr>5 – Na hranici lidské psychiky</vt:lpstr>
      <vt:lpstr>6 – Překračování hranic</vt:lpstr>
      <vt:lpstr>Co s tím?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Subkultury mládeže</dc:title>
  <dc:creator>kaplanek</dc:creator>
  <cp:lastModifiedBy>Michal Kaplánek</cp:lastModifiedBy>
  <cp:revision>2</cp:revision>
  <dcterms:created xsi:type="dcterms:W3CDTF">2021-01-08T18:43:59Z</dcterms:created>
  <dcterms:modified xsi:type="dcterms:W3CDTF">2024-09-20T14:41:52Z</dcterms:modified>
</cp:coreProperties>
</file>