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9" r:id="rId3"/>
    <p:sldId id="257" r:id="rId4"/>
    <p:sldId id="268" r:id="rId5"/>
    <p:sldId id="258" r:id="rId6"/>
    <p:sldId id="260" r:id="rId7"/>
    <p:sldId id="263" r:id="rId8"/>
    <p:sldId id="264" r:id="rId9"/>
    <p:sldId id="266" r:id="rId10"/>
    <p:sldId id="265" r:id="rId11"/>
    <p:sldId id="267" r:id="rId12"/>
    <p:sldId id="269" r:id="rId13"/>
    <p:sldId id="271" r:id="rId14"/>
    <p:sldId id="262" r:id="rId15"/>
    <p:sldId id="26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35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36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3059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430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8312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722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405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79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932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127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640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94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72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3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5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68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0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05PBOIdSe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o5vD8LPod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porady/10000000180-dospivani/215253000150001/" TargetMode="External"/><Relationship Id="rId2" Type="http://schemas.openxmlformats.org/officeDocument/2006/relationships/hyperlink" Target="https://www.ceskatelevize.cz/porady/10000000180-dospivani/215253000150003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0l1GnH6ZWM" TargetMode="External"/><Relationship Id="rId2" Type="http://schemas.openxmlformats.org/officeDocument/2006/relationships/hyperlink" Target="https://www.youtube.com/watch?v=J0MtQgS6IZ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S05PBOIdSe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Dospívání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(pozdní dětství, adolescence)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496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rodiče…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fotr lotr a matka kráva?</a:t>
            </a:r>
          </a:p>
          <a:p>
            <a:endParaRPr lang="cs-CZ" dirty="0" smtClean="0"/>
          </a:p>
          <a:p>
            <a:r>
              <a:rPr lang="cs-CZ" dirty="0" smtClean="0"/>
              <a:t>Jakou roli nebo jaké role mohou mít pro adolescenty, když už nejsou autoritou</a:t>
            </a:r>
            <a:r>
              <a:rPr lang="cs-CZ" dirty="0" smtClean="0"/>
              <a:t>…..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Co dělali Vaši rodiče, když jste dospívali?</a:t>
            </a:r>
          </a:p>
          <a:p>
            <a:r>
              <a:rPr lang="cs-CZ" dirty="0"/>
              <a:t>A co vy byste potřebovali do rodičů – když teď vidíte zpět…</a:t>
            </a:r>
          </a:p>
          <a:p>
            <a:r>
              <a:rPr lang="cs-CZ" dirty="0" smtClean="0"/>
              <a:t>RODIČE JSOU DŮLEŽITÍ!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19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1475" y="361950"/>
            <a:ext cx="3829050" cy="613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160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Adolescence, jak nejlépe na ni…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… aby dospívání nebylo bolestivou (smrtelnou) nemocí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Dospívající nechtějí jen přežívat…. Žít nejlepší dospívání, co může být. Tvořit vztahy- doplňující materiál</a:t>
            </a:r>
            <a:endParaRPr lang="cs-CZ" dirty="0"/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www.youtube.com/watch?v=S05PBOIdSeE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Držte si svoje děti – Gábor Maté</a:t>
            </a:r>
          </a:p>
          <a:p>
            <a:r>
              <a:rPr lang="cs-CZ" b="1" dirty="0" smtClean="0"/>
              <a:t>Já můžu dospět (konečně)</a:t>
            </a:r>
            <a:r>
              <a:rPr lang="cs-CZ" dirty="0" smtClean="0"/>
              <a:t>, když dospívají mé děti?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51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Ještě další pojmy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99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Sekulární akcelerace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posledních 150 let přibližně o čtyři roky – polovina dívek dnes má první periodu mezi 12 a 13 </a:t>
            </a:r>
            <a:r>
              <a:rPr lang="cs-CZ" dirty="0" smtClean="0"/>
              <a:t>roky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Psychicky však dříve nedospívají, naopak…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445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Odložená dospělost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cs-CZ" altLang="cs-CZ" dirty="0" smtClean="0">
              <a:solidFill>
                <a:srgbClr val="40444A"/>
              </a:solidFill>
              <a:latin typeface="Source Sans Pro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cs-CZ" altLang="cs-CZ" dirty="0" smtClean="0">
                <a:solidFill>
                  <a:srgbClr val="40444A"/>
                </a:solidFill>
                <a:latin typeface="Source Sans Pro"/>
              </a:rPr>
              <a:t>Pozdější psychické dospívání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cs-CZ" altLang="cs-CZ" dirty="0" smtClean="0">
                <a:solidFill>
                  <a:srgbClr val="40444A"/>
                </a:solidFill>
                <a:latin typeface="Source Sans Pro"/>
              </a:rPr>
              <a:t>Později vstupují </a:t>
            </a:r>
            <a:r>
              <a:rPr lang="cs-CZ" altLang="cs-CZ" dirty="0">
                <a:solidFill>
                  <a:srgbClr val="40444A"/>
                </a:solidFill>
                <a:latin typeface="Source Sans Pro"/>
              </a:rPr>
              <a:t>do formálních struktur společnosti </a:t>
            </a:r>
            <a:r>
              <a:rPr lang="cs-CZ" altLang="cs-CZ" dirty="0" smtClean="0">
                <a:solidFill>
                  <a:srgbClr val="40444A"/>
                </a:solidFill>
                <a:latin typeface="Source Sans Pro"/>
              </a:rPr>
              <a:t>- </a:t>
            </a:r>
            <a:r>
              <a:rPr lang="cs-CZ" altLang="cs-CZ" dirty="0">
                <a:solidFill>
                  <a:srgbClr val="40444A"/>
                </a:solidFill>
                <a:latin typeface="Source Sans Pro"/>
              </a:rPr>
              <a:t>zaměstnání nebo manželství. </a:t>
            </a:r>
            <a:endParaRPr lang="cs-CZ" altLang="cs-CZ" dirty="0" smtClean="0">
              <a:solidFill>
                <a:srgbClr val="40444A"/>
              </a:solidFill>
              <a:latin typeface="Source Sans Pro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cs-CZ" altLang="cs-CZ" dirty="0">
              <a:solidFill>
                <a:srgbClr val="40444A"/>
              </a:solidFill>
              <a:latin typeface="Source Sans Pro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cs-CZ" altLang="cs-CZ" dirty="0" smtClean="0">
                <a:solidFill>
                  <a:srgbClr val="40444A"/>
                </a:solidFill>
                <a:latin typeface="Source Sans Pro"/>
              </a:rPr>
              <a:t>Velká Británie -  </a:t>
            </a:r>
            <a:r>
              <a:rPr lang="cs-CZ" altLang="cs-CZ" dirty="0">
                <a:solidFill>
                  <a:srgbClr val="40444A"/>
                </a:solidFill>
                <a:latin typeface="Source Sans Pro"/>
              </a:rPr>
              <a:t>průměrný věk uzavření prvního manželství </a:t>
            </a:r>
            <a:r>
              <a:rPr lang="cs-CZ" altLang="cs-CZ" dirty="0" smtClean="0">
                <a:solidFill>
                  <a:srgbClr val="40444A"/>
                </a:solidFill>
                <a:latin typeface="Source Sans Pro"/>
              </a:rPr>
              <a:t>v r. </a:t>
            </a:r>
            <a:r>
              <a:rPr lang="cs-CZ" altLang="cs-CZ" dirty="0">
                <a:solidFill>
                  <a:srgbClr val="40444A"/>
                </a:solidFill>
                <a:latin typeface="Source Sans Pro"/>
              </a:rPr>
              <a:t>2013 32,5 let u mužů a 30,6 let u žen.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cs-CZ" altLang="cs-CZ" sz="1000" dirty="0">
                <a:solidFill>
                  <a:srgbClr val="000000"/>
                </a:solidFill>
                <a:latin typeface="Source Sans Pro"/>
              </a:rPr>
              <a:t>  </a:t>
            </a:r>
            <a:endParaRPr lang="cs-CZ" altLang="cs-CZ" sz="18400" dirty="0">
              <a:solidFill>
                <a:srgbClr val="000000"/>
              </a:solidFill>
              <a:latin typeface="Source Sans Pro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cs-CZ" altLang="cs-CZ" dirty="0" smtClean="0">
                <a:solidFill>
                  <a:srgbClr val="40444A"/>
                </a:solidFill>
                <a:latin typeface="Source Sans Pro"/>
              </a:rPr>
              <a:t>Česko: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cs-CZ" altLang="cs-CZ" dirty="0" smtClean="0">
                <a:solidFill>
                  <a:srgbClr val="40444A"/>
                </a:solidFill>
                <a:latin typeface="Source Sans Pro"/>
              </a:rPr>
              <a:t>r.1961 muži </a:t>
            </a:r>
            <a:r>
              <a:rPr lang="cs-CZ" altLang="cs-CZ" dirty="0">
                <a:solidFill>
                  <a:srgbClr val="40444A"/>
                </a:solidFill>
                <a:latin typeface="Source Sans Pro"/>
              </a:rPr>
              <a:t>do </a:t>
            </a:r>
            <a:r>
              <a:rPr lang="cs-CZ" altLang="cs-CZ" dirty="0" err="1" smtClean="0">
                <a:solidFill>
                  <a:srgbClr val="40444A"/>
                </a:solidFill>
                <a:latin typeface="Source Sans Pro"/>
              </a:rPr>
              <a:t>prvn</a:t>
            </a:r>
            <a:r>
              <a:rPr lang="cs-CZ" altLang="cs-CZ" dirty="0" smtClean="0">
                <a:solidFill>
                  <a:srgbClr val="40444A"/>
                </a:solidFill>
                <a:latin typeface="Source Sans Pro"/>
              </a:rPr>
              <a:t> </a:t>
            </a:r>
            <a:r>
              <a:rPr lang="cs-CZ" altLang="cs-CZ" dirty="0">
                <a:solidFill>
                  <a:srgbClr val="40444A"/>
                </a:solidFill>
                <a:latin typeface="Source Sans Pro"/>
              </a:rPr>
              <a:t>manželství ve věku 24 let, ženy </a:t>
            </a:r>
            <a:r>
              <a:rPr lang="cs-CZ" altLang="cs-CZ" dirty="0" smtClean="0">
                <a:solidFill>
                  <a:srgbClr val="40444A"/>
                </a:solidFill>
                <a:latin typeface="Source Sans Pro"/>
              </a:rPr>
              <a:t>21 let . </a:t>
            </a:r>
            <a:endParaRPr lang="cs-CZ" altLang="cs-CZ" dirty="0">
              <a:solidFill>
                <a:srgbClr val="40444A"/>
              </a:solidFill>
              <a:latin typeface="Source Sans Pro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cs-CZ" altLang="cs-CZ" dirty="0" smtClean="0">
                <a:solidFill>
                  <a:srgbClr val="40444A"/>
                </a:solidFill>
                <a:latin typeface="Source Sans Pro"/>
              </a:rPr>
              <a:t>r. 2012 </a:t>
            </a:r>
            <a:r>
              <a:rPr lang="cs-CZ" altLang="cs-CZ" dirty="0">
                <a:solidFill>
                  <a:srgbClr val="40444A"/>
                </a:solidFill>
                <a:latin typeface="Source Sans Pro"/>
              </a:rPr>
              <a:t>to u mužů bylo 32 let a u žen 29 </a:t>
            </a:r>
            <a:r>
              <a:rPr lang="cs-CZ" altLang="cs-CZ" dirty="0" smtClean="0">
                <a:solidFill>
                  <a:srgbClr val="40444A"/>
                </a:solidFill>
                <a:latin typeface="Source Sans Pro"/>
              </a:rPr>
              <a:t>let</a:t>
            </a:r>
            <a:endParaRPr lang="cs-CZ" altLang="cs-CZ" sz="20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cs-CZ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</a:rPr>
              <a:t>Proč to tak je? Měla by se odložit dospělost?</a:t>
            </a:r>
            <a:endParaRPr lang="cs-CZ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-948646"/>
            <a:ext cx="65" cy="2354491"/>
          </a:xfrm>
          <a:prstGeom prst="rect">
            <a:avLst/>
          </a:prstGeom>
          <a:solidFill>
            <a:srgbClr val="F2F5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53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ource Sans Pro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457200"/>
            <a:ext cx="2032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98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věk – na konci (11-12 let) je dítě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Fyzicky zdatné, štíhlé, svalnaté</a:t>
            </a:r>
          </a:p>
          <a:p>
            <a:r>
              <a:rPr lang="cs-CZ" dirty="0" smtClean="0"/>
              <a:t>Rozumné, pragmatické, cílevědomé</a:t>
            </a:r>
          </a:p>
          <a:p>
            <a:r>
              <a:rPr lang="cs-CZ" dirty="0" smtClean="0"/>
              <a:t>Citově vyrovnané, respektuje autoritu</a:t>
            </a:r>
          </a:p>
          <a:p>
            <a:r>
              <a:rPr lang="cs-CZ" dirty="0" smtClean="0"/>
              <a:t>Má dobrý odhad svých schopností</a:t>
            </a:r>
          </a:p>
          <a:p>
            <a:r>
              <a:rPr lang="cs-CZ" dirty="0" smtClean="0"/>
              <a:t>Má dobrou schopnost </a:t>
            </a:r>
            <a:r>
              <a:rPr lang="cs-CZ" dirty="0" err="1" smtClean="0"/>
              <a:t>sebeorganizace</a:t>
            </a:r>
            <a:r>
              <a:rPr lang="cs-CZ" dirty="0" smtClean="0"/>
              <a:t>, vůli dokončovat věci</a:t>
            </a:r>
          </a:p>
          <a:p>
            <a:r>
              <a:rPr lang="cs-CZ" dirty="0" smtClean="0"/>
              <a:t>Rozumí velmi dobře pravidlům a dodržují je</a:t>
            </a:r>
          </a:p>
          <a:p>
            <a:r>
              <a:rPr lang="cs-CZ" dirty="0" smtClean="0"/>
              <a:t>Komunikuje své myšlenky a potřeby velmi efektivně</a:t>
            </a:r>
          </a:p>
          <a:p>
            <a:endParaRPr lang="cs-CZ" dirty="0"/>
          </a:p>
          <a:p>
            <a:r>
              <a:rPr lang="cs-CZ" dirty="0" smtClean="0"/>
              <a:t>Proč se to </a:t>
            </a:r>
            <a:r>
              <a:rPr lang="cs-CZ" sz="2000" b="1" dirty="0" smtClean="0"/>
              <a:t>všechno vytratí</a:t>
            </a:r>
            <a:r>
              <a:rPr lang="cs-CZ" dirty="0" smtClean="0"/>
              <a:t>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654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EVOKACE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Sladkých patnáct?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www.youtube.com/watch?v=Wo5vD8LPodg</a:t>
            </a:r>
            <a:endParaRPr lang="cs-CZ" dirty="0" smtClean="0"/>
          </a:p>
          <a:p>
            <a:r>
              <a:rPr lang="cs-CZ" dirty="0" smtClean="0"/>
              <a:t>Co </a:t>
            </a:r>
            <a:r>
              <a:rPr lang="cs-CZ" dirty="0" smtClean="0"/>
              <a:t>se </a:t>
            </a:r>
            <a:r>
              <a:rPr lang="cs-CZ" dirty="0" smtClean="0"/>
              <a:t>stalo, o čem mluví dívka v písni?</a:t>
            </a:r>
          </a:p>
          <a:p>
            <a:endParaRPr lang="cs-CZ" dirty="0"/>
          </a:p>
          <a:p>
            <a:r>
              <a:rPr lang="cs-CZ" b="1" dirty="0" smtClean="0"/>
              <a:t>Rozdíly mezi obdobím dětství a dospívání</a:t>
            </a:r>
            <a:r>
              <a:rPr lang="cs-CZ" b="1" dirty="0" smtClean="0"/>
              <a:t>?</a:t>
            </a:r>
          </a:p>
          <a:p>
            <a:endParaRPr lang="cs-CZ" b="1" dirty="0" smtClean="0"/>
          </a:p>
          <a:p>
            <a:r>
              <a:rPr lang="cs-CZ" b="1" dirty="0" smtClean="0"/>
              <a:t>Jakou funkci v lidském životě má adolescence</a:t>
            </a:r>
            <a:r>
              <a:rPr lang="cs-CZ" b="1" dirty="0" smtClean="0"/>
              <a:t>?</a:t>
            </a:r>
          </a:p>
          <a:p>
            <a:endParaRPr lang="cs-CZ" b="1" dirty="0" smtClean="0"/>
          </a:p>
          <a:p>
            <a:r>
              <a:rPr lang="cs-CZ" b="1" dirty="0" smtClean="0"/>
              <a:t>Prochází každý ve své životě fází adolescence</a:t>
            </a:r>
            <a:r>
              <a:rPr lang="cs-CZ" b="1" dirty="0" smtClean="0"/>
              <a:t>?</a:t>
            </a:r>
          </a:p>
          <a:p>
            <a:endParaRPr lang="cs-CZ" b="1" dirty="0" smtClean="0"/>
          </a:p>
          <a:p>
            <a:r>
              <a:rPr lang="cs-CZ" b="1" dirty="0" smtClean="0"/>
              <a:t>Jaké jsou mýty o adolescenci?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26613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Všechno </a:t>
            </a:r>
            <a:r>
              <a:rPr lang="cs-CZ" dirty="0" smtClean="0"/>
              <a:t>je jinak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https://www.ceskatelevize.cz/porady/10000000180-dospivani/215253000150003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https://www.ceskatelevize.cz/porady/10000000180-dospivani/215253000150001/</a:t>
            </a:r>
            <a:endParaRPr lang="cs-CZ" dirty="0"/>
          </a:p>
          <a:p>
            <a:r>
              <a:rPr lang="cs-CZ" dirty="0" smtClean="0"/>
              <a:t>Co všechno je v pubertě jinak?</a:t>
            </a:r>
          </a:p>
          <a:p>
            <a:r>
              <a:rPr lang="cs-CZ" dirty="0" smtClean="0"/>
              <a:t>Chování?</a:t>
            </a:r>
          </a:p>
          <a:p>
            <a:r>
              <a:rPr lang="cs-CZ" dirty="0" smtClean="0"/>
              <a:t>Emoce?</a:t>
            </a:r>
          </a:p>
          <a:p>
            <a:r>
              <a:rPr lang="cs-CZ" dirty="0" smtClean="0"/>
              <a:t>Potřeby?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156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Emoce: Radosti, strachy, obavy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1070" y="1492867"/>
            <a:ext cx="4991876" cy="477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119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 dospívání</a:t>
            </a:r>
            <a:r>
              <a:rPr lang="cs-CZ" dirty="0" smtClean="0"/>
              <a:t>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Dítě je ve 12 letech v  nejlepší kondici</a:t>
            </a:r>
          </a:p>
          <a:p>
            <a:r>
              <a:rPr lang="cs-CZ" dirty="0" smtClean="0"/>
              <a:t>Tak co  je ještě potřeba? Co se musí stát? </a:t>
            </a:r>
          </a:p>
          <a:p>
            <a:r>
              <a:rPr lang="cs-CZ" dirty="0" smtClean="0"/>
              <a:t>Proč příroda ničí, co fungovalo?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Jaký má příroda důvod udělat nás adolescentem</a:t>
            </a:r>
            <a:r>
              <a:rPr lang="cs-CZ" dirty="0" smtClean="0"/>
              <a:t>?</a:t>
            </a:r>
          </a:p>
          <a:p>
            <a:r>
              <a:rPr lang="cs-CZ" dirty="0" smtClean="0"/>
              <a:t>Tzn. Biologická funkce přechodového období.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83186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48883"/>
            <a:ext cx="8915400" cy="5085182"/>
          </a:xfrm>
        </p:spPr>
        <p:txBody>
          <a:bodyPr>
            <a:normAutofit/>
          </a:bodyPr>
          <a:lstStyle/>
          <a:p>
            <a:r>
              <a:rPr lang="cs-CZ" b="1" dirty="0" smtClean="0"/>
              <a:t>Jaké jsou mýty o dospívání: dospívání jako zmatené, náročné, nelogické a negativní období, které je třeba přečkat </a:t>
            </a:r>
          </a:p>
          <a:p>
            <a:r>
              <a:rPr lang="cs-CZ" b="1" dirty="0" smtClean="0"/>
              <a:t>Mýty: </a:t>
            </a:r>
          </a:p>
          <a:p>
            <a:r>
              <a:rPr lang="cs-CZ" b="1" dirty="0">
                <a:hlinkClick r:id="rId2"/>
              </a:rPr>
              <a:t>https://</a:t>
            </a:r>
            <a:r>
              <a:rPr lang="cs-CZ" b="1" dirty="0" smtClean="0">
                <a:hlinkClick r:id="rId2"/>
              </a:rPr>
              <a:t>www.youtube.com/watch?v=J0MtQgS6IZU</a:t>
            </a:r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Mozek adolescenta:</a:t>
            </a:r>
          </a:p>
          <a:p>
            <a:r>
              <a:rPr lang="cs-CZ" b="1" dirty="0">
                <a:hlinkClick r:id="rId3"/>
              </a:rPr>
              <a:t>https://</a:t>
            </a:r>
            <a:r>
              <a:rPr lang="cs-CZ" b="1" dirty="0" smtClean="0">
                <a:hlinkClick r:id="rId3"/>
              </a:rPr>
              <a:t>www.youtube.com/watch?v=P0l1GnH6ZWM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Proč adolescenti riskují?</a:t>
            </a:r>
          </a:p>
          <a:p>
            <a:pPr marL="0" indent="0">
              <a:buNone/>
            </a:pPr>
            <a:r>
              <a:rPr lang="cs-CZ" b="1" dirty="0">
                <a:hlinkClick r:id="rId4"/>
              </a:rPr>
              <a:t>https://</a:t>
            </a:r>
            <a:r>
              <a:rPr lang="cs-CZ" b="1" dirty="0" smtClean="0">
                <a:hlinkClick r:id="rId4"/>
              </a:rPr>
              <a:t>www.youtube.com/watch?v=S05PBOIdSeE</a:t>
            </a: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54620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Málo nebo moc dospívání…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7118" y="1483567"/>
            <a:ext cx="10767494" cy="5094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Chlapec </a:t>
            </a:r>
            <a:r>
              <a:rPr lang="cs-CZ" b="1" dirty="0"/>
              <a:t>ve svých 15 letech </a:t>
            </a:r>
            <a:r>
              <a:rPr lang="cs-CZ" dirty="0"/>
              <a:t>rodičům úplně přerostl přes hlavu. V dětství se potýkal se závažnou nemocí a rodiče si pochopitelně nesmírně vážili toho, že nemoc zvládl a uzdravil se. Snažili se ho chránit před všemi úskalími a nebezpečími života. Hlavně aby si neublížil, nebyl smutný, měl všechno, co potřebuje. Pochopitelně, vždyť co je víc než to, že je zdravý a naživu</a:t>
            </a:r>
            <a:r>
              <a:rPr lang="cs-CZ" dirty="0" smtClean="0"/>
              <a:t>. Celkem </a:t>
            </a:r>
            <a:r>
              <a:rPr lang="cs-CZ" dirty="0"/>
              <a:t>nepozorovaně se ale stalo to, že se celá rodina začala řídit strachem – strachem o něj, později strachem z jeho reakcí a jeho chování. Všechno, co chlapec udělal, se snažili vyhodnotit dřív, než se objevily důsledky, a dopředu to za něj řešili. Nikdy nepoznal, co se děje na základě jeho rozhodnutí a chování, skutečný efekt a důsledek svého působení. Nepocítil tak žádnou zodpovědnost za své činy a svůj život. I když to rodina myslela maximálně dobře, výsledek se obrátil proti nim. Byla hlavním terčem chlapcovy agresivity.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/>
              <a:t>Dívka (20) </a:t>
            </a:r>
            <a:r>
              <a:rPr lang="cs-CZ" dirty="0"/>
              <a:t>najednou zcela nepochopitelně rezignovala na školu, práci, koníčky i přátele. Celé dospívání plnila všechny povinnosti, učila se výborně, nelítala venku s kamarády. Hrála tenis a po tréninku vždy mířila rovnou domů. S rodiči celou dobu vycházela výborně, nikdy nad ničím neprotestovala. Pak si ale zranila rameno a tenis byl na pár měsíců mimo. Najednou měla čas sama na sebe a svůj vnitřní svět, který byl ale prázdný, protože jej celé dospívání vyplňovaly povinnosti, výkon a pocit, že když vyhrávám, není co řešit a všechno je jasné.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995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Problémy…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589212" y="1637142"/>
            <a:ext cx="8383449" cy="47705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 defTabSz="914400">
              <a:lnSpc>
                <a:spcPct val="150000"/>
              </a:lnSpc>
              <a:buClrTx/>
              <a:buNone/>
            </a:pPr>
            <a:r>
              <a:rPr lang="cs-CZ" altLang="cs-CZ" dirty="0" smtClean="0"/>
              <a:t>Poruchy </a:t>
            </a:r>
            <a:r>
              <a:rPr lang="cs-CZ" altLang="cs-CZ" dirty="0"/>
              <a:t>příjmu potravy</a:t>
            </a:r>
          </a:p>
          <a:p>
            <a:pPr marL="0" lvl="0" indent="0" defTabSz="914400">
              <a:lnSpc>
                <a:spcPct val="150000"/>
              </a:lnSpc>
              <a:buClrTx/>
              <a:buNone/>
            </a:pPr>
            <a:r>
              <a:rPr lang="cs-CZ" altLang="cs-CZ" dirty="0"/>
              <a:t>Sebepoškozování, sebedestruktivní chování</a:t>
            </a:r>
          </a:p>
          <a:p>
            <a:pPr marL="0" lvl="0" indent="0" defTabSz="914400">
              <a:lnSpc>
                <a:spcPct val="150000"/>
              </a:lnSpc>
              <a:buClrTx/>
              <a:buNone/>
            </a:pPr>
            <a:r>
              <a:rPr lang="cs-CZ" altLang="cs-CZ" dirty="0"/>
              <a:t>Nezvladatelnost, agresivní chování</a:t>
            </a:r>
          </a:p>
          <a:p>
            <a:pPr marL="0" lvl="0" indent="0" defTabSz="914400">
              <a:lnSpc>
                <a:spcPct val="150000"/>
              </a:lnSpc>
              <a:buClrTx/>
              <a:buNone/>
            </a:pPr>
            <a:r>
              <a:rPr lang="cs-CZ" altLang="cs-CZ" dirty="0"/>
              <a:t>Delikventní chování, poruchy chování v rodině i mimo ni</a:t>
            </a:r>
          </a:p>
          <a:p>
            <a:pPr marL="0" lvl="0" indent="0" defTabSz="914400">
              <a:lnSpc>
                <a:spcPct val="150000"/>
              </a:lnSpc>
              <a:buClrTx/>
              <a:buNone/>
            </a:pPr>
            <a:r>
              <a:rPr lang="cs-CZ" altLang="cs-CZ" dirty="0"/>
              <a:t>Zneužívání psychoaktivních látek, závislosti</a:t>
            </a:r>
          </a:p>
          <a:p>
            <a:pPr marL="0" lvl="0" indent="0" defTabSz="914400">
              <a:lnSpc>
                <a:spcPct val="150000"/>
              </a:lnSpc>
              <a:buClrTx/>
              <a:buNone/>
            </a:pPr>
            <a:r>
              <a:rPr lang="cs-CZ" altLang="cs-CZ" dirty="0"/>
              <a:t>Únik od reality (počítačové hry, filmy, život ve fantazii apod.), podivínské chování</a:t>
            </a:r>
          </a:p>
          <a:p>
            <a:pPr marL="0" lvl="0" indent="0" defTabSz="914400">
              <a:lnSpc>
                <a:spcPct val="150000"/>
              </a:lnSpc>
              <a:buClrTx/>
              <a:buNone/>
            </a:pPr>
            <a:r>
              <a:rPr lang="cs-CZ" altLang="cs-CZ" dirty="0"/>
              <a:t>Uzavřenost, poruchy sociálních vztahů</a:t>
            </a:r>
          </a:p>
          <a:p>
            <a:pPr marL="0" lvl="0" indent="0" defTabSz="914400">
              <a:lnSpc>
                <a:spcPct val="150000"/>
              </a:lnSpc>
              <a:buClrTx/>
              <a:buNone/>
            </a:pPr>
            <a:r>
              <a:rPr lang="cs-CZ" altLang="cs-CZ" dirty="0"/>
              <a:t>Smutné nálady, až deprese, úzkosti</a:t>
            </a:r>
          </a:p>
          <a:p>
            <a:pPr marL="0" lvl="0" indent="0" defTabSz="914400">
              <a:lnSpc>
                <a:spcPct val="150000"/>
              </a:lnSpc>
              <a:buClrTx/>
              <a:buNone/>
            </a:pPr>
            <a:r>
              <a:rPr lang="cs-CZ" altLang="cs-CZ" dirty="0"/>
              <a:t>Demotivace, ztráta </a:t>
            </a:r>
            <a:r>
              <a:rPr lang="cs-CZ" altLang="cs-CZ" dirty="0" smtClean="0"/>
              <a:t>zájmu</a:t>
            </a:r>
          </a:p>
          <a:p>
            <a:pPr marL="0" lvl="0" indent="0" defTabSz="914400">
              <a:buClrTx/>
              <a:buNone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defTabSz="914400">
              <a:buClrTx/>
              <a:buNone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defTabSz="914400">
              <a:buClrTx/>
              <a:buNone/>
            </a:pPr>
            <a:r>
              <a:rPr lang="cs-CZ" altLang="cs-CZ" sz="2800" b="1" dirty="0" smtClean="0"/>
              <a:t>Příčiny??? Vidíme je</a:t>
            </a:r>
            <a:r>
              <a:rPr lang="cs-CZ" altLang="cs-CZ" sz="2800" b="1" dirty="0" smtClean="0"/>
              <a:t>? </a:t>
            </a:r>
            <a:endParaRPr kumimoji="0" lang="cs-CZ" altLang="cs-C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949027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264</TotalTime>
  <Words>529</Words>
  <Application>Microsoft Office PowerPoint</Application>
  <PresentationFormat>Širokoúhlá obrazovka</PresentationFormat>
  <Paragraphs>103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Source Sans Pro</vt:lpstr>
      <vt:lpstr>Wingdings 3</vt:lpstr>
      <vt:lpstr>Stébla</vt:lpstr>
      <vt:lpstr>Dospívání</vt:lpstr>
      <vt:lpstr>Školní věk – na konci (11-12 let) je dítě</vt:lpstr>
      <vt:lpstr>EVOKACE</vt:lpstr>
      <vt:lpstr>Všechno je jinak</vt:lpstr>
      <vt:lpstr>Emoce: Radosti, strachy, obavy</vt:lpstr>
      <vt:lpstr>Proč  dospívání? </vt:lpstr>
      <vt:lpstr>Mýty</vt:lpstr>
      <vt:lpstr>Málo nebo moc dospívání…</vt:lpstr>
      <vt:lpstr>Problémy…</vt:lpstr>
      <vt:lpstr>A co rodiče…</vt:lpstr>
      <vt:lpstr>Prezentace aplikace PowerPoint</vt:lpstr>
      <vt:lpstr>Adolescence, jak nejlépe na ni…</vt:lpstr>
      <vt:lpstr>Ještě další pojmy</vt:lpstr>
      <vt:lpstr>Sekulární akcelerace</vt:lpstr>
      <vt:lpstr>Odložená dospělost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Dospívání</dc:title>
  <dc:creator>Denglerova</dc:creator>
  <cp:lastModifiedBy>Barbara Strobachová</cp:lastModifiedBy>
  <cp:revision>14</cp:revision>
  <dcterms:created xsi:type="dcterms:W3CDTF">2023-12-04T11:48:47Z</dcterms:created>
  <dcterms:modified xsi:type="dcterms:W3CDTF">2024-12-02T10:53:07Z</dcterms:modified>
</cp:coreProperties>
</file>