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0" r:id="rId3"/>
    <p:sldId id="258" r:id="rId4"/>
    <p:sldId id="262" r:id="rId5"/>
    <p:sldId id="261" r:id="rId6"/>
    <p:sldId id="259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5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2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7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57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25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98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51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7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40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4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5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71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60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5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40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5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9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STÁŘÍ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8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Jiné u různých generací x u různých lidí („Slovutný kmete…)</a:t>
            </a:r>
          </a:p>
          <a:p>
            <a:r>
              <a:rPr lang="cs-CZ" dirty="0"/>
              <a:t>Stárnutí podléhá nejen tělo, ale mění se také biologické, psychické i sociální charakteristiky člověka.</a:t>
            </a:r>
          </a:p>
          <a:p>
            <a:r>
              <a:rPr lang="cs-CZ" dirty="0"/>
              <a:t>Proces stárnutí je nesoučasný, jelikož každý orgán stárne rozdílnou rychlostí.</a:t>
            </a:r>
          </a:p>
          <a:p>
            <a:r>
              <a:rPr lang="cs-CZ" dirty="0"/>
              <a:t>Typickým jevem stárnutí je omezení různých struktur a funkcí.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122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vyrovnání se se stářím…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1. Konstruktivní </a:t>
            </a:r>
            <a:r>
              <a:rPr lang="cs-CZ" dirty="0"/>
              <a:t>strategie: Člověk zachovává aktivitu, rozvíjí činnosti a zájmy z dřívějška, těší se z příjemných dostupných věcí a vztahů, je si vědom limitů i konečnosti života bez nepřiměřeného strachu a zoufalství.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---------------------------</a:t>
            </a:r>
          </a:p>
          <a:p>
            <a:r>
              <a:rPr lang="cs-CZ" dirty="0" smtClean="0"/>
              <a:t>2</a:t>
            </a:r>
            <a:r>
              <a:rPr lang="cs-CZ" dirty="0"/>
              <a:t>. Strategie závislosti: Přenechání aktivit a zodpovědností jiným, mladším, muž ženě apod. Starší lidé se stahují do soukromí, jsou bez ambicí. Ne ideální, ale přijatelná strategie. </a:t>
            </a:r>
            <a:endParaRPr lang="cs-CZ" dirty="0" smtClean="0"/>
          </a:p>
          <a:p>
            <a:r>
              <a:rPr lang="cs-CZ" dirty="0" smtClean="0"/>
              <a:t>3</a:t>
            </a:r>
            <a:r>
              <a:rPr lang="cs-CZ" dirty="0"/>
              <a:t>. Strategie obranná: Přehnaná aktivita obranného charakteru, která má zabránit myšlenkám na starosti a smrt. </a:t>
            </a:r>
            <a:endParaRPr lang="cs-CZ" dirty="0" smtClean="0"/>
          </a:p>
          <a:p>
            <a:r>
              <a:rPr lang="cs-CZ" dirty="0" smtClean="0"/>
              <a:t>4</a:t>
            </a:r>
            <a:r>
              <a:rPr lang="cs-CZ" dirty="0"/>
              <a:t>. Strategie </a:t>
            </a:r>
            <a:r>
              <a:rPr lang="cs-CZ" dirty="0" err="1"/>
              <a:t>hostility</a:t>
            </a:r>
            <a:r>
              <a:rPr lang="cs-CZ" dirty="0"/>
              <a:t>: Sklon dávat druhým lidem vinu za vlastní nezdary </a:t>
            </a:r>
            <a:endParaRPr lang="cs-CZ" dirty="0" smtClean="0"/>
          </a:p>
          <a:p>
            <a:r>
              <a:rPr lang="cs-CZ" dirty="0" smtClean="0"/>
              <a:t>5</a:t>
            </a:r>
            <a:r>
              <a:rPr lang="cs-CZ" dirty="0"/>
              <a:t>. Strategie </a:t>
            </a:r>
            <a:r>
              <a:rPr lang="cs-CZ" dirty="0" err="1"/>
              <a:t>sebenenávisti</a:t>
            </a:r>
            <a:r>
              <a:rPr lang="cs-CZ" dirty="0"/>
              <a:t>: Nadměrná kritičnost vůči sobě. Svůj život vnímají jako selhání. </a:t>
            </a:r>
          </a:p>
        </p:txBody>
      </p:sp>
    </p:spTree>
    <p:extLst>
      <p:ext uri="{BB962C8B-B14F-4D97-AF65-F5344CB8AC3E}">
        <p14:creationId xmlns:p14="http://schemas.microsoft.com/office/powerpoint/2010/main" val="278462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je nám stáří?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Stáří = </a:t>
            </a:r>
            <a:r>
              <a:rPr lang="cs-CZ" dirty="0" err="1" smtClean="0"/>
              <a:t>osovobození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Co všechno nemusím?</a:t>
            </a:r>
          </a:p>
          <a:p>
            <a:r>
              <a:rPr lang="cs-CZ" dirty="0" smtClean="0"/>
              <a:t>Jung – výsledek individuace…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76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je nám umírání?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https://www.youtube.com/watch?v=FIreRQ6Ovi8</a:t>
            </a:r>
          </a:p>
        </p:txBody>
      </p:sp>
    </p:spTree>
    <p:extLst>
      <p:ext uri="{BB962C8B-B14F-4D97-AF65-F5344CB8AC3E}">
        <p14:creationId xmlns:p14="http://schemas.microsoft.com/office/powerpoint/2010/main" val="83457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Čeho litujeme na smrtelné posteli… (</a:t>
            </a:r>
            <a:r>
              <a:rPr lang="cs-CZ" dirty="0" err="1" smtClean="0"/>
              <a:t>Bronie</a:t>
            </a:r>
            <a:r>
              <a:rPr lang="cs-CZ" dirty="0" smtClean="0"/>
              <a:t> </a:t>
            </a:r>
            <a:r>
              <a:rPr lang="cs-CZ" dirty="0" err="1" smtClean="0"/>
              <a:t>Ware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Přál bych si, abych měl odvahu žít opravdu podle sebe, ne podle očekávání druhých.</a:t>
            </a:r>
            <a:endParaRPr lang="cs-CZ" dirty="0"/>
          </a:p>
          <a:p>
            <a:r>
              <a:rPr lang="cs-CZ" b="1" dirty="0" smtClean="0"/>
              <a:t>Přál bych si, abych nepracoval tak tvrdě</a:t>
            </a:r>
            <a:endParaRPr lang="cs-CZ" dirty="0" smtClean="0"/>
          </a:p>
          <a:p>
            <a:r>
              <a:rPr lang="cs-CZ" b="1" dirty="0" smtClean="0"/>
              <a:t>Přál </a:t>
            </a:r>
            <a:r>
              <a:rPr lang="cs-CZ" b="1" dirty="0"/>
              <a:t>bych si, abych měl odvahu vyjádřit své pocity</a:t>
            </a:r>
            <a:endParaRPr lang="cs-CZ" dirty="0"/>
          </a:p>
          <a:p>
            <a:r>
              <a:rPr lang="cs-CZ" b="1" dirty="0" smtClean="0"/>
              <a:t>Přál </a:t>
            </a:r>
            <a:r>
              <a:rPr lang="cs-CZ" b="1" dirty="0"/>
              <a:t>bych si, abych si udržel vztahy se svými přáteli a byl s nimi stále v kontaktu</a:t>
            </a:r>
            <a:endParaRPr lang="cs-CZ" dirty="0"/>
          </a:p>
          <a:p>
            <a:r>
              <a:rPr lang="cs-CZ" b="1" dirty="0" smtClean="0"/>
              <a:t>Přál </a:t>
            </a:r>
            <a:r>
              <a:rPr lang="cs-CZ" b="1" dirty="0"/>
              <a:t>bych si, abych si dovolil být šťastnější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58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E. </a:t>
            </a:r>
            <a:r>
              <a:rPr lang="cs-CZ" dirty="0" err="1" smtClean="0"/>
              <a:t>Erikson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Integrita = vyrovnanost se sebou, s minulým životem i se </a:t>
            </a:r>
            <a:r>
              <a:rPr lang="cs-CZ" smtClean="0"/>
              <a:t>smrtí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b="1" dirty="0"/>
              <a:t>Zdravé děti se nebudou bát života, pokud jejich rodiče budou mít dostatek integrity, aby se nebál smrti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386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</TotalTime>
  <Words>275</Words>
  <Application>Microsoft Office PowerPoint</Application>
  <PresentationFormat>Širokoúhlá obrazovka</PresentationFormat>
  <Paragraphs>30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Organický</vt:lpstr>
      <vt:lpstr>STÁŘÍ</vt:lpstr>
      <vt:lpstr>Stárnutí</vt:lpstr>
      <vt:lpstr>Strategie vyrovnání se se stářím…</vt:lpstr>
      <vt:lpstr>K čemu je nám stáří?</vt:lpstr>
      <vt:lpstr>K čemu je nám umírání?</vt:lpstr>
      <vt:lpstr>Čeho litujeme na smrtelné posteli… (Bronie Ware)</vt:lpstr>
      <vt:lpstr>E. Erikson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STÁŘÍ</dc:title>
  <dc:creator>Denglerova</dc:creator>
  <cp:lastModifiedBy>Denglerova</cp:lastModifiedBy>
  <cp:revision>7</cp:revision>
  <dcterms:created xsi:type="dcterms:W3CDTF">2022-12-12T12:37:15Z</dcterms:created>
  <dcterms:modified xsi:type="dcterms:W3CDTF">2023-12-11T12:52:54Z</dcterms:modified>
</cp:coreProperties>
</file>