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5" r:id="rId4"/>
    <p:sldId id="294" r:id="rId5"/>
    <p:sldId id="262" r:id="rId6"/>
    <p:sldId id="263" r:id="rId7"/>
    <p:sldId id="261" r:id="rId8"/>
    <p:sldId id="264" r:id="rId9"/>
    <p:sldId id="279" r:id="rId10"/>
    <p:sldId id="280" r:id="rId11"/>
    <p:sldId id="278" r:id="rId12"/>
    <p:sldId id="277" r:id="rId13"/>
    <p:sldId id="269" r:id="rId14"/>
    <p:sldId id="275" r:id="rId15"/>
    <p:sldId id="265" r:id="rId16"/>
    <p:sldId id="272" r:id="rId17"/>
    <p:sldId id="281" r:id="rId18"/>
    <p:sldId id="271" r:id="rId19"/>
    <p:sldId id="273" r:id="rId20"/>
    <p:sldId id="287" r:id="rId21"/>
    <p:sldId id="286" r:id="rId22"/>
    <p:sldId id="282" r:id="rId23"/>
    <p:sldId id="285" r:id="rId24"/>
    <p:sldId id="300" r:id="rId25"/>
    <p:sldId id="270" r:id="rId26"/>
    <p:sldId id="301" r:id="rId27"/>
    <p:sldId id="302" r:id="rId28"/>
    <p:sldId id="284" r:id="rId29"/>
    <p:sldId id="276" r:id="rId30"/>
    <p:sldId id="290" r:id="rId31"/>
    <p:sldId id="303" r:id="rId32"/>
    <p:sldId id="297" r:id="rId33"/>
    <p:sldId id="283" r:id="rId34"/>
    <p:sldId id="298" r:id="rId35"/>
    <p:sldId id="299" r:id="rId36"/>
    <p:sldId id="274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91E1-5A54-41D1-897C-70EEEF1936C3}" type="datetimeFigureOut">
              <a:rPr lang="cs-CZ" smtClean="0"/>
              <a:t>21. 11. 2022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0ACB-E458-47BB-A615-D5076F2E1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60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91E1-5A54-41D1-897C-70EEEF1936C3}" type="datetimeFigureOut">
              <a:rPr lang="cs-CZ" smtClean="0"/>
              <a:t>21. 11. 2022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0ACB-E458-47BB-A615-D5076F2E1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6045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91E1-5A54-41D1-897C-70EEEF1936C3}" type="datetimeFigureOut">
              <a:rPr lang="cs-CZ" smtClean="0"/>
              <a:t>21. 11. 2022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0ACB-E458-47BB-A615-D5076F2E1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84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91E1-5A54-41D1-897C-70EEEF1936C3}" type="datetimeFigureOut">
              <a:rPr lang="cs-CZ" smtClean="0"/>
              <a:t>21. 11. 2022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0ACB-E458-47BB-A615-D5076F2E1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26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91E1-5A54-41D1-897C-70EEEF1936C3}" type="datetimeFigureOut">
              <a:rPr lang="cs-CZ" smtClean="0"/>
              <a:t>21. 11. 2022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0ACB-E458-47BB-A615-D5076F2E1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17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91E1-5A54-41D1-897C-70EEEF1936C3}" type="datetimeFigureOut">
              <a:rPr lang="cs-CZ" smtClean="0"/>
              <a:t>21. 11. 2022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0ACB-E458-47BB-A615-D5076F2E1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42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91E1-5A54-41D1-897C-70EEEF1936C3}" type="datetimeFigureOut">
              <a:rPr lang="cs-CZ" smtClean="0"/>
              <a:t>21. 11. 2022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0ACB-E458-47BB-A615-D5076F2E1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20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91E1-5A54-41D1-897C-70EEEF1936C3}" type="datetimeFigureOut">
              <a:rPr lang="cs-CZ" smtClean="0"/>
              <a:t>21. 11. 2022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0ACB-E458-47BB-A615-D5076F2E1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660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91E1-5A54-41D1-897C-70EEEF1936C3}" type="datetimeFigureOut">
              <a:rPr lang="cs-CZ" smtClean="0"/>
              <a:t>21. 11. 2022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0ACB-E458-47BB-A615-D5076F2E1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13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91E1-5A54-41D1-897C-70EEEF1936C3}" type="datetimeFigureOut">
              <a:rPr lang="cs-CZ" smtClean="0"/>
              <a:t>21. 11. 2022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0ACB-E458-47BB-A615-D5076F2E1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59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91E1-5A54-41D1-897C-70EEEF1936C3}" type="datetimeFigureOut">
              <a:rPr lang="cs-CZ" smtClean="0"/>
              <a:t>21. 11. 2022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0ACB-E458-47BB-A615-D5076F2E1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04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091E1-5A54-41D1-897C-70EEEF1936C3}" type="datetimeFigureOut">
              <a:rPr lang="cs-CZ" smtClean="0"/>
              <a:t>21. 11. 2022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C0ACB-E458-47BB-A615-D5076F2E1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17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nes.cz/technet/veda/mereni-emoce-umela-inteligence-mit-software.A180820_124915_veda_heg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UNfP7biVuA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vikbb37.blogspot.com/2011/10/4-veci-znaky-bibliograficke-univerzum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cernice.cz/aktuality-z-uradu/2018/04/emoce-interaktivni-vystava-pro-deti-i-dospele-od-14-4-do-24-6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eibsVyVYn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cs/photo/16087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Být člověkem (</a:t>
            </a:r>
            <a:r>
              <a:rPr lang="cs-CZ" dirty="0" err="1"/>
              <a:t>The</a:t>
            </a:r>
            <a:r>
              <a:rPr lang="cs-CZ" dirty="0"/>
              <a:t> Universal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Condition</a:t>
            </a:r>
            <a:r>
              <a:rPr lang="cs-CZ" dirty="0"/>
              <a:t>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Based</a:t>
            </a:r>
            <a:r>
              <a:rPr lang="cs-CZ" dirty="0"/>
              <a:t> on: Emoce a </a:t>
            </a:r>
            <a:r>
              <a:rPr lang="cs-CZ" dirty="0" err="1"/>
              <a:t>interkulturalita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8439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8" name="Rectangle 3087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Srovnání teorií</a:t>
            </a:r>
          </a:p>
        </p:txBody>
      </p:sp>
      <p:sp>
        <p:nvSpPr>
          <p:cNvPr id="3090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709803"/>
            <a:ext cx="7214616" cy="54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507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/>
              <a:t>Výzkumy fungování mozku praví…</a:t>
            </a:r>
          </a:p>
        </p:txBody>
      </p:sp>
      <p:sp>
        <p:nvSpPr>
          <p:cNvPr id="4" name="AutoShape 2" descr="Výsledek obrázku pro emoce fori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643469" y="1782981"/>
            <a:ext cx="4008384" cy="43939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cs-CZ" sz="2000" dirty="0"/>
              <a:t>Na základě výzkumu mozku: platí částečně všechny  teorie !</a:t>
            </a:r>
          </a:p>
          <a:p>
            <a:r>
              <a:rPr lang="cs-CZ" sz="2000"/>
              <a:t>Le</a:t>
            </a:r>
            <a:r>
              <a:rPr lang="cs-CZ" sz="2000" dirty="0"/>
              <a:t> </a:t>
            </a:r>
            <a:r>
              <a:rPr lang="cs-CZ" sz="2000"/>
              <a:t>Doux</a:t>
            </a:r>
            <a:r>
              <a:rPr lang="cs-CZ" sz="2000" dirty="0"/>
              <a:t>: dlouhý a krátký  emoční okruh (</a:t>
            </a:r>
            <a:r>
              <a:rPr lang="cs-CZ" sz="2000"/>
              <a:t>Papez</a:t>
            </a:r>
            <a:r>
              <a:rPr lang="cs-CZ" sz="2000" dirty="0"/>
              <a:t>, </a:t>
            </a:r>
            <a:r>
              <a:rPr lang="cs-CZ" sz="2000"/>
              <a:t>Mc</a:t>
            </a:r>
            <a:r>
              <a:rPr lang="cs-CZ" sz="2000" dirty="0"/>
              <a:t> </a:t>
            </a:r>
            <a:r>
              <a:rPr lang="cs-CZ" sz="2000"/>
              <a:t>Lean</a:t>
            </a:r>
            <a:r>
              <a:rPr lang="cs-CZ" sz="2000" dirty="0"/>
              <a:t>):</a:t>
            </a:r>
          </a:p>
          <a:p>
            <a:endParaRPr lang="cs-CZ" sz="2000" dirty="0"/>
          </a:p>
          <a:p>
            <a:r>
              <a:rPr lang="cs-CZ" sz="2000" b="1" dirty="0"/>
              <a:t>Podnět – limbický systém –reakce (výraz, fyziologie, prožitek)</a:t>
            </a:r>
          </a:p>
          <a:p>
            <a:endParaRPr lang="cs-CZ" sz="2000" b="1" dirty="0"/>
          </a:p>
          <a:p>
            <a:r>
              <a:rPr lang="cs-CZ" sz="2000" b="1" dirty="0"/>
              <a:t>Podnět – limbický systém – frontální </a:t>
            </a:r>
            <a:r>
              <a:rPr lang="cs-CZ" sz="2000" b="1"/>
              <a:t>lobus</a:t>
            </a:r>
            <a:r>
              <a:rPr lang="cs-CZ" sz="2000" b="1" dirty="0"/>
              <a:t> - reakce – ( zhodnocení: regulace emoce)</a:t>
            </a:r>
          </a:p>
          <a:p>
            <a:endParaRPr lang="cs-CZ" sz="2000" dirty="0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xmlns="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034" name="Isosceles Triangle 1033">
              <a:extLst>
                <a:ext uri="{FF2B5EF4-FFF2-40B4-BE49-F238E27FC236}">
                  <a16:creationId xmlns:a16="http://schemas.microsoft.com/office/drawing/2014/main" xmlns="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xmlns="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PROČ EMOCE PATŘÍ DO BUSINESSU? A JAK JE VYUŽÍT? | Lucie Hejhalová">
            <a:extLst>
              <a:ext uri="{FF2B5EF4-FFF2-40B4-BE49-F238E27FC236}">
                <a16:creationId xmlns:a16="http://schemas.microsoft.com/office/drawing/2014/main" xmlns="" id="{3DF73AB0-F019-4715-9047-A39DF1077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320" y="2713285"/>
            <a:ext cx="6253212" cy="250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7" name="Group 1036">
            <a:extLst>
              <a:ext uri="{FF2B5EF4-FFF2-40B4-BE49-F238E27FC236}">
                <a16:creationId xmlns:a16="http://schemas.microsoft.com/office/drawing/2014/main" xmlns="" id="{5995D10D-E9C9-47DB-AE7E-801FEF38F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038" name="Rectangle 1037">
              <a:extLst>
                <a:ext uri="{FF2B5EF4-FFF2-40B4-BE49-F238E27FC236}">
                  <a16:creationId xmlns:a16="http://schemas.microsoft.com/office/drawing/2014/main" xmlns="" id="{CC1A72C6-3DE4-4EC3-9AD5-9E0D40D8C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Isosceles Triangle 1038">
              <a:extLst>
                <a:ext uri="{FF2B5EF4-FFF2-40B4-BE49-F238E27FC236}">
                  <a16:creationId xmlns:a16="http://schemas.microsoft.com/office/drawing/2014/main" xmlns="" id="{0B0DA1F1-C391-4EDF-9FE0-23E86E137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2676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2" name="Rectangle 78">
            <a:extLst>
              <a:ext uri="{FF2B5EF4-FFF2-40B4-BE49-F238E27FC236}">
                <a16:creationId xmlns:a16="http://schemas.microsoft.com/office/drawing/2014/main" xmlns="" id="{61293230-B0F6-45B1-96D1-13D18E2429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Freeform: Shape 80">
            <a:extLst>
              <a:ext uri="{FF2B5EF4-FFF2-40B4-BE49-F238E27FC236}">
                <a16:creationId xmlns:a16="http://schemas.microsoft.com/office/drawing/2014/main" xmlns="" id="{0A1E0707-4985-454B-ACE0-4855BB5587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73257" y="0"/>
            <a:ext cx="3387508" cy="1065027"/>
          </a:xfrm>
        </p:spPr>
        <p:txBody>
          <a:bodyPr>
            <a:normAutofit/>
          </a:bodyPr>
          <a:lstStyle/>
          <a:p>
            <a:r>
              <a:rPr lang="cs-CZ" dirty="0"/>
              <a:t>Anebo tak…</a:t>
            </a:r>
          </a:p>
        </p:txBody>
      </p:sp>
      <p:sp>
        <p:nvSpPr>
          <p:cNvPr id="5130" name="Content Placeholder 5125">
            <a:extLst>
              <a:ext uri="{FF2B5EF4-FFF2-40B4-BE49-F238E27FC236}">
                <a16:creationId xmlns:a16="http://schemas.microsoft.com/office/drawing/2014/main" xmlns="" id="{A061A16B-54CA-4ED0-AE10-947E51912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7" y="2194101"/>
            <a:ext cx="3543298" cy="3973337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pic>
        <p:nvPicPr>
          <p:cNvPr id="5122" name="Picture 2" descr="Výsledek obrázku pro primární emo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509" y="19030"/>
            <a:ext cx="3836216" cy="681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38FAC3BA-0EDA-4C19-B10A-CB49017A5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928" y="1103086"/>
            <a:ext cx="4251766" cy="544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4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Emoce v interkulturním kontextu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462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Charles Darwin a evoluce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640838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400" b="1" dirty="0"/>
              <a:t>Charles Darwin</a:t>
            </a:r>
            <a:r>
              <a:rPr lang="cs-CZ" sz="2400" dirty="0"/>
              <a:t> (autor pojmu primární emoce) v knize „Výraz emocí u člověka a zvířat" </a:t>
            </a:r>
            <a:r>
              <a:rPr lang="cs-CZ" sz="2400" i="1" dirty="0"/>
              <a:t>(</a:t>
            </a:r>
            <a:r>
              <a:rPr lang="cs-CZ" sz="2400" i="1" dirty="0" err="1"/>
              <a:t>The</a:t>
            </a:r>
            <a:r>
              <a:rPr lang="cs-CZ" sz="2400" i="1" dirty="0"/>
              <a:t> </a:t>
            </a:r>
            <a:r>
              <a:rPr lang="cs-CZ" sz="2400" i="1" dirty="0" err="1"/>
              <a:t>expression</a:t>
            </a:r>
            <a:r>
              <a:rPr lang="cs-CZ" sz="2400" i="1" dirty="0"/>
              <a:t> </a:t>
            </a:r>
            <a:r>
              <a:rPr lang="cs-CZ" sz="2400" i="1" dirty="0" err="1"/>
              <a:t>of</a:t>
            </a:r>
            <a:r>
              <a:rPr lang="cs-CZ" sz="2400" i="1" dirty="0"/>
              <a:t> </a:t>
            </a:r>
            <a:r>
              <a:rPr lang="cs-CZ" sz="2400" i="1" dirty="0" err="1"/>
              <a:t>emotions</a:t>
            </a:r>
            <a:r>
              <a:rPr lang="cs-CZ" sz="2400" i="1" dirty="0"/>
              <a:t> in man and </a:t>
            </a:r>
            <a:r>
              <a:rPr lang="cs-CZ" sz="2400" i="1" dirty="0" err="1"/>
              <a:t>animals</a:t>
            </a:r>
            <a:r>
              <a:rPr lang="cs-CZ" sz="2400" i="1" dirty="0"/>
              <a:t>) </a:t>
            </a:r>
            <a:r>
              <a:rPr lang="cs-CZ" sz="2400" dirty="0"/>
              <a:t>z roku 1872: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400" dirty="0"/>
              <a:t>Teorii emocí podle  které má lidský výraz emocí podobné evoluční kořeny jako výrazové chování vyšších živočichů.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400" b="1" dirty="0"/>
              <a:t>Darwin považuje emoce za vrozené vzorce chování, které usnadňuje vnitrodruhovou komunikaci (Ale u vlků se seknul….)</a:t>
            </a:r>
          </a:p>
          <a:p>
            <a:endParaRPr lang="cs-CZ" sz="2000" b="1" dirty="0"/>
          </a:p>
        </p:txBody>
      </p:sp>
      <p:pic>
        <p:nvPicPr>
          <p:cNvPr id="6146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308" y="4348369"/>
            <a:ext cx="47625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910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</a:t>
            </a:r>
            <a:r>
              <a:rPr lang="cs-CZ" b="1" dirty="0"/>
              <a:t>primárních emocí </a:t>
            </a:r>
            <a:r>
              <a:rPr lang="cs-CZ" dirty="0"/>
              <a:t>– Robert </a:t>
            </a:r>
            <a:r>
              <a:rPr lang="cs-CZ" dirty="0" err="1"/>
              <a:t>Plutchik</a:t>
            </a:r>
            <a:r>
              <a:rPr lang="cs-CZ" dirty="0"/>
              <a:t> (funkce emocí v lidské evoluci)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16107"/>
              </p:ext>
            </p:extLst>
          </p:nvPr>
        </p:nvGraphicFramePr>
        <p:xfrm>
          <a:off x="1670179" y="1763484"/>
          <a:ext cx="8454482" cy="4729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28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73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73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73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95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524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Plutchikovy základní emoce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5248">
                <a:tc>
                  <a:txBody>
                    <a:bodyPr/>
                    <a:lstStyle/>
                    <a:p>
                      <a:pPr marL="237490"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Podnět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4465"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Poznatek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9560"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Cit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1295"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Chování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2730"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Efekt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82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hrozba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„nebezpečí"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strach, hrůza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útěk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ochrana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82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překážka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„nepřítel"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hněv, vztek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útok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destrukce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81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možný partner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„mít ho"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radost, extáze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námluvy, páření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reprodukce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13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ztráta ceněné osoby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„izolace"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smutek, žal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volání o pomoc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reintegrace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13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člen skupiny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„přítel"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přijetí, důvěra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družnost, sdílení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afiliace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989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nechutný objekt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,jed"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odpor, hnus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zvracení, odstranění objektu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rejekce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13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nové teritorium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„co je tam?"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očekávání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přezkoumávání, mapování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explorace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13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nečekaný nový objekt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„co to je?"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překvapení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>
                          <a:effectLst/>
                        </a:rPr>
                        <a:t>zastavení se, ostražitost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100" dirty="0">
                          <a:effectLst/>
                        </a:rPr>
                        <a:t>orientace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90100"/>
            <a:ext cx="1271158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cs-CZ" altLang="cs-CZ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23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úvaha: Emoce jsou…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Univerzální?</a:t>
            </a:r>
          </a:p>
          <a:p>
            <a:r>
              <a:rPr lang="cs-CZ" b="1" dirty="0"/>
              <a:t>Kulturně specifické?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!!! Zásadní rozdělení na</a:t>
            </a:r>
          </a:p>
          <a:p>
            <a:pPr marL="0" indent="0">
              <a:buNone/>
            </a:pPr>
            <a:r>
              <a:rPr lang="cs-CZ" dirty="0"/>
              <a:t>a) </a:t>
            </a:r>
            <a:r>
              <a:rPr lang="cs-CZ" b="1" dirty="0"/>
              <a:t>primární, vrozené, jednoduché emoce </a:t>
            </a:r>
            <a:r>
              <a:rPr lang="cs-CZ" dirty="0"/>
              <a:t>(společné se zvířaty, vývojově staré)</a:t>
            </a:r>
          </a:p>
          <a:p>
            <a:pPr marL="0" indent="0">
              <a:buNone/>
            </a:pPr>
            <a:r>
              <a:rPr lang="cs-CZ" dirty="0"/>
              <a:t>b) </a:t>
            </a:r>
            <a:r>
              <a:rPr lang="cs-CZ" b="1" dirty="0"/>
              <a:t>sekundární emoce </a:t>
            </a:r>
            <a:r>
              <a:rPr lang="cs-CZ" dirty="0"/>
              <a:t>(kognitivní složka - zhodnocení, delší okruh, vznikají ve vývoji později)</a:t>
            </a:r>
          </a:p>
        </p:txBody>
      </p:sp>
    </p:spTree>
    <p:extLst>
      <p:ext uri="{BB962C8B-B14F-4D97-AF65-F5344CB8AC3E}">
        <p14:creationId xmlns:p14="http://schemas.microsoft.com/office/powerpoint/2010/main" val="3171290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Poznejte emoce:</a:t>
            </a:r>
          </a:p>
        </p:txBody>
      </p:sp>
      <p:pic>
        <p:nvPicPr>
          <p:cNvPr id="4104" name="Picture 8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74374"/>
            <a:ext cx="6096000" cy="405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26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Interkulturní výzkumy a teorie: </a:t>
            </a:r>
            <a:r>
              <a:rPr lang="cs-CZ" dirty="0" err="1"/>
              <a:t>Ekman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9568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Paul </a:t>
            </a:r>
            <a:r>
              <a:rPr lang="cs-CZ" b="1" dirty="0" err="1"/>
              <a:t>Ekman</a:t>
            </a:r>
            <a:r>
              <a:rPr lang="cs-CZ" b="1" dirty="0"/>
              <a:t> </a:t>
            </a:r>
            <a:r>
              <a:rPr lang="cs-CZ" dirty="0"/>
              <a:t> 1969 významný mezikulturní výzkum</a:t>
            </a:r>
          </a:p>
          <a:p>
            <a:pPr marL="0" indent="0">
              <a:buNone/>
            </a:pPr>
            <a:r>
              <a:rPr lang="cs-CZ" dirty="0"/>
              <a:t>Kmenu </a:t>
            </a:r>
            <a:r>
              <a:rPr lang="cs-CZ" dirty="0" err="1"/>
              <a:t>Fori</a:t>
            </a:r>
            <a:r>
              <a:rPr lang="cs-CZ" dirty="0"/>
              <a:t> z nové Guineje</a:t>
            </a:r>
          </a:p>
          <a:p>
            <a:pPr marL="0" indent="0">
              <a:buNone/>
            </a:pPr>
            <a:r>
              <a:rPr lang="cs-CZ" dirty="0"/>
              <a:t> - předkládal stručný popis typických podnětových situací </a:t>
            </a:r>
          </a:p>
          <a:p>
            <a:pPr marL="0" indent="0">
              <a:buNone/>
            </a:pPr>
            <a:r>
              <a:rPr lang="cs-CZ" dirty="0"/>
              <a:t>-  nabídl fotky příslušníků západní civilizace – měli vybrat, který výraz tváře odpovídá emoci, která se váže k historce, kterou slyšeli. </a:t>
            </a:r>
          </a:p>
          <a:p>
            <a:pPr marL="0" indent="0">
              <a:buNone/>
            </a:pPr>
            <a:r>
              <a:rPr lang="cs-CZ" dirty="0"/>
              <a:t>- pak ukázali fotky kmene </a:t>
            </a:r>
            <a:r>
              <a:rPr lang="cs-CZ" dirty="0" err="1"/>
              <a:t>Fori</a:t>
            </a:r>
            <a:r>
              <a:rPr lang="cs-CZ" dirty="0"/>
              <a:t> studentům  v </a:t>
            </a:r>
            <a:r>
              <a:rPr lang="cs-CZ" dirty="0" err="1"/>
              <a:t>Americe,v</a:t>
            </a:r>
            <a:r>
              <a:rPr lang="cs-CZ" dirty="0"/>
              <a:t> Brazílii, v Japonsku. </a:t>
            </a:r>
          </a:p>
          <a:p>
            <a:pPr marL="0" indent="0">
              <a:buNone/>
            </a:pPr>
            <a:r>
              <a:rPr lang="cs-CZ" dirty="0"/>
              <a:t>Velká shoda ( ne 100 procent) ve spojování fotek se správnou emocí ukázala  na univerzální </a:t>
            </a:r>
            <a:r>
              <a:rPr lang="cs-CZ" b="1" dirty="0"/>
              <a:t>propojenost výrazů se základními emocemi</a:t>
            </a:r>
            <a:r>
              <a:rPr lang="cs-CZ" dirty="0"/>
              <a:t>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Tím se potvrdilo:</a:t>
            </a:r>
          </a:p>
          <a:p>
            <a:pPr marL="0" indent="0">
              <a:buNone/>
            </a:pPr>
            <a:r>
              <a:rPr lang="cs-CZ" dirty="0"/>
              <a:t>- </a:t>
            </a:r>
            <a:r>
              <a:rPr lang="cs-CZ" b="1" dirty="0"/>
              <a:t>že příslušníci různých kultur se mohou poměrně snadno dorozumět pomocí výrazu emoce</a:t>
            </a:r>
          </a:p>
          <a:p>
            <a:pPr marL="0" indent="0">
              <a:buNone/>
            </a:pPr>
            <a:r>
              <a:rPr lang="cs-CZ" b="1" dirty="0"/>
              <a:t>-</a:t>
            </a:r>
            <a:r>
              <a:rPr lang="cs-CZ" dirty="0"/>
              <a:t> ale i Darwinův předpoklad o původnosti výrazů jako pradávných signálů umožňujících přežití člověka.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0737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Paul </a:t>
            </a:r>
            <a:r>
              <a:rPr lang="cs-CZ" dirty="0" err="1"/>
              <a:t>Ekman</a:t>
            </a:r>
            <a:r>
              <a:rPr lang="cs-CZ" dirty="0"/>
              <a:t> : šest 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6490" y="1690688"/>
            <a:ext cx="10907486" cy="6371059"/>
          </a:xfrm>
        </p:spPr>
        <p:txBody>
          <a:bodyPr/>
          <a:lstStyle/>
          <a:p>
            <a:r>
              <a:rPr lang="cs-CZ" dirty="0"/>
              <a:t>Rozpoznávání a přiřazování výrazu na základě historek s emoční podtextem (těžkosti s překladem):</a:t>
            </a:r>
          </a:p>
        </p:txBody>
      </p:sp>
      <p:pic>
        <p:nvPicPr>
          <p:cNvPr id="5122" name="Picture 2" descr="Šest základních emoc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10" y="2486706"/>
            <a:ext cx="428625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101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45C1FB0-D278-4396-9D34-504E08DA6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Rozhodujeme rozumem?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1A43E2F-934E-4647-AC3A-4B1312B9D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Popravdě řečeno, víra ve </a:t>
            </a:r>
            <a:r>
              <a:rPr lang="cs-CZ" sz="24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všespásnost</a:t>
            </a:r>
            <a:r>
              <a:rPr lang="cs-CZ" sz="24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kritického myšlení mi přijde obecně přehnaná. Nejsme bytosti řízené rozumem, ale emocemi. A jeden z důvodů kulhavosti rozumu je, že si to obvykle nechceme připustit, a na svůj rozum jsme patřičně hrdí. To je právě ten kritický paradox, kvůli kterému ta míra argumentačního zmatku jen roste. </a:t>
            </a:r>
          </a:p>
          <a:p>
            <a:pPr marL="0" indent="0" algn="just">
              <a:buNone/>
            </a:pPr>
            <a:r>
              <a:rPr lang="cs-CZ" sz="24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(Tomáš Feřtek, specialista na vzdělávání, zdroj: FB, 2.12.2021)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11437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Eckman</a:t>
            </a:r>
            <a:r>
              <a:rPr lang="cs-CZ" dirty="0"/>
              <a:t>: </a:t>
            </a:r>
            <a:r>
              <a:rPr lang="cs-CZ" dirty="0" err="1"/>
              <a:t>FaCS</a:t>
            </a:r>
            <a:r>
              <a:rPr lang="cs-CZ" dirty="0"/>
              <a:t> - </a:t>
            </a:r>
            <a:r>
              <a:rPr lang="cs-CZ" dirty="0" err="1"/>
              <a:t>mikroexprese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Kódování výrazu (mimiky)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dirty="0" err="1"/>
              <a:t>Mikroexprese</a:t>
            </a:r>
            <a:r>
              <a:rPr lang="cs-CZ" dirty="0"/>
              <a:t> štěstí</a:t>
            </a:r>
          </a:p>
        </p:txBody>
      </p:sp>
      <p:pic>
        <p:nvPicPr>
          <p:cNvPr id="7176" name="Picture 8" descr="Výsledek obrázku pro kódování výrazu emoce mikroexpres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98641"/>
            <a:ext cx="5183188" cy="329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Výsledek obrázku pro kódování výrazu emoce mikroexpre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71" y="2505075"/>
            <a:ext cx="4577821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744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Počítačové kódování emocí…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Výzkumy MIT – učící se  stroje:</a:t>
            </a:r>
          </a:p>
          <a:p>
            <a:r>
              <a:rPr lang="cs-CZ" dirty="0">
                <a:hlinkClick r:id="rId2"/>
              </a:rPr>
              <a:t>https://www.idnes.cz/technet/veda/mereni-emoce-umela-inteligence-mit-software.A180820_124915_veda_hege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0353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Může počítač hodnotit emoce?</a:t>
            </a:r>
          </a:p>
        </p:txBody>
      </p:sp>
      <p:pic>
        <p:nvPicPr>
          <p:cNvPr id="6146" name="Picture 2" descr="Výsledek obrázku pro FaCS emo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24844"/>
            <a:ext cx="76200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850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3588"/>
          </a:xfrm>
        </p:spPr>
        <p:txBody>
          <a:bodyPr/>
          <a:lstStyle/>
          <a:p>
            <a:r>
              <a:rPr lang="cs-CZ" dirty="0"/>
              <a:t>Sekundární emoce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31235"/>
            <a:ext cx="10515600" cy="53273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Problém s rozpoznáním složitějších emocí – sekundární emoce, vyšší emoce: </a:t>
            </a:r>
          </a:p>
          <a:p>
            <a:pPr marL="0" indent="0">
              <a:buNone/>
            </a:pPr>
            <a:r>
              <a:rPr lang="cs-CZ" sz="2400" dirty="0"/>
              <a:t>Jsou reakcí na myšlenky a pocity. </a:t>
            </a:r>
          </a:p>
          <a:p>
            <a:pPr marL="0" indent="0">
              <a:buNone/>
            </a:pPr>
            <a:r>
              <a:rPr lang="cs-CZ" sz="2400" dirty="0"/>
              <a:t>Na rozdíl od primárních emocí nejsou vrozené, </a:t>
            </a:r>
            <a:r>
              <a:rPr lang="cs-CZ" sz="2400" b="1" dirty="0"/>
              <a:t>ale založené na zkušenosti</a:t>
            </a:r>
          </a:p>
          <a:p>
            <a:pPr marL="0" indent="0">
              <a:buNone/>
            </a:pPr>
            <a:r>
              <a:rPr lang="cs-CZ" sz="2400" dirty="0"/>
              <a:t>Novorozenec libost a nelibost - později přidává pocit strach a vztek. Sekundární emoce až postupně několik měsíců po narození – zkušenost, myšlení. </a:t>
            </a:r>
          </a:p>
          <a:p>
            <a:pPr marL="0" indent="0">
              <a:buNone/>
            </a:pPr>
            <a:r>
              <a:rPr lang="cs-CZ" sz="2400" dirty="0"/>
              <a:t>Můžeme je  do značné míry ovlivňovat </a:t>
            </a:r>
            <a:r>
              <a:rPr lang="cs-CZ" sz="2400" b="1" dirty="0"/>
              <a:t>myšlením. </a:t>
            </a:r>
          </a:p>
          <a:p>
            <a:pPr marL="0" indent="0">
              <a:buNone/>
            </a:pPr>
            <a:r>
              <a:rPr lang="cs-CZ" sz="2400" dirty="0" err="1"/>
              <a:t>Mc</a:t>
            </a:r>
            <a:r>
              <a:rPr lang="cs-CZ" sz="2400" dirty="0"/>
              <a:t> </a:t>
            </a:r>
            <a:r>
              <a:rPr lang="cs-CZ" sz="2400" dirty="0" err="1"/>
              <a:t>Dougall</a:t>
            </a:r>
            <a:r>
              <a:rPr lang="cs-CZ" sz="2400" dirty="0"/>
              <a:t>, </a:t>
            </a:r>
            <a:r>
              <a:rPr lang="cs-CZ" sz="2400" dirty="0" err="1"/>
              <a:t>Plutchik</a:t>
            </a:r>
            <a:r>
              <a:rPr lang="cs-CZ" sz="2400" dirty="0"/>
              <a:t>: Sekundární emoce jsou odvozovány z primárních </a:t>
            </a:r>
            <a:r>
              <a:rPr lang="cs-CZ" sz="2400" b="1" dirty="0"/>
              <a:t>míšením</a:t>
            </a:r>
            <a:r>
              <a:rPr lang="cs-CZ" sz="2400" dirty="0"/>
              <a:t>, což se děje zejména v situaci, která je neurčitá (v takovém případě se ostatně hovoří o „smíšených pocitech“, jako jsou např. rozpaky).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Na vytváření těchto emocí má vliv prostředí, ve kterém jedinec vyrůstá.</a:t>
            </a:r>
          </a:p>
          <a:p>
            <a:pPr marL="0" indent="0">
              <a:buNone/>
            </a:pPr>
            <a:r>
              <a:rPr lang="cs-CZ" sz="2400" b="1" dirty="0"/>
              <a:t>Např. lítost, hrdost, vina a stud, obdiv, úctu, pohrdání, závist.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Příklady:</a:t>
            </a:r>
          </a:p>
          <a:p>
            <a:pPr marL="0" indent="0">
              <a:buNone/>
            </a:pPr>
            <a:r>
              <a:rPr lang="cs-CZ" sz="2400" dirty="0"/>
              <a:t>Kmen lovců lebek („</a:t>
            </a:r>
            <a:r>
              <a:rPr lang="cs-CZ" sz="2400" dirty="0" err="1"/>
              <a:t>liget</a:t>
            </a:r>
            <a:r>
              <a:rPr lang="cs-CZ" sz="2400" dirty="0"/>
              <a:t> x </a:t>
            </a:r>
            <a:r>
              <a:rPr lang="cs-CZ" sz="2400" dirty="0" err="1"/>
              <a:t>beya</a:t>
            </a:r>
            <a:r>
              <a:rPr lang="cs-CZ" sz="2400" dirty="0"/>
              <a:t>“)</a:t>
            </a:r>
          </a:p>
          <a:p>
            <a:pPr marL="0" indent="0">
              <a:buNone/>
            </a:pPr>
            <a:r>
              <a:rPr lang="cs-CZ" sz="2400" dirty="0"/>
              <a:t>Japonsko – „</a:t>
            </a:r>
            <a:r>
              <a:rPr lang="cs-CZ" sz="2400" dirty="0" err="1"/>
              <a:t>amae</a:t>
            </a:r>
            <a:r>
              <a:rPr lang="cs-CZ" sz="2400" dirty="0"/>
              <a:t>“</a:t>
            </a:r>
          </a:p>
          <a:p>
            <a:pPr marL="0" indent="0">
              <a:buNone/>
            </a:pPr>
            <a:r>
              <a:rPr lang="cs-CZ" sz="2400" dirty="0"/>
              <a:t>Česko – „lítost“ (Kundera)</a:t>
            </a:r>
          </a:p>
        </p:txBody>
      </p:sp>
    </p:spTree>
    <p:extLst>
      <p:ext uri="{BB962C8B-B14F-4D97-AF65-F5344CB8AC3E}">
        <p14:creationId xmlns:p14="http://schemas.microsoft.com/office/powerpoint/2010/main" val="2663207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2C1C932-728F-FF46-5265-86476C000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Sekundární emoce a kultura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5CFCE4B-F6DC-0458-5484-1C1225D3A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/>
              <a:t>Na vytváření těchto emocí má vliv prostředí, ve kterém jedinec vyrůstá.</a:t>
            </a:r>
          </a:p>
          <a:p>
            <a:pPr marL="0" indent="0">
              <a:buNone/>
            </a:pPr>
            <a:r>
              <a:rPr lang="cs-CZ" sz="2800" b="1" dirty="0"/>
              <a:t>Např. lítost, hrdost, vina a stud, obdiv, úctu, pohrdání, závist.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b="1" dirty="0"/>
              <a:t>Příklady:</a:t>
            </a:r>
          </a:p>
          <a:p>
            <a:pPr marL="0" indent="0">
              <a:buNone/>
            </a:pPr>
            <a:r>
              <a:rPr lang="cs-CZ" sz="2800" dirty="0"/>
              <a:t>Kmen lovců lebek („</a:t>
            </a:r>
            <a:r>
              <a:rPr lang="cs-CZ" sz="2800" dirty="0" err="1"/>
              <a:t>liget</a:t>
            </a:r>
            <a:r>
              <a:rPr lang="cs-CZ" sz="2800" dirty="0"/>
              <a:t> x </a:t>
            </a:r>
            <a:r>
              <a:rPr lang="cs-CZ" sz="2800" dirty="0" err="1"/>
              <a:t>beya</a:t>
            </a:r>
            <a:r>
              <a:rPr lang="cs-CZ" sz="2800" dirty="0"/>
              <a:t>“)</a:t>
            </a:r>
          </a:p>
          <a:p>
            <a:pPr marL="0" indent="0">
              <a:buNone/>
            </a:pPr>
            <a:r>
              <a:rPr lang="cs-CZ" sz="2800" dirty="0"/>
              <a:t>Japonsko – „</a:t>
            </a:r>
            <a:r>
              <a:rPr lang="cs-CZ" sz="2800" dirty="0" err="1"/>
              <a:t>amae</a:t>
            </a:r>
            <a:r>
              <a:rPr lang="cs-CZ" sz="2800" dirty="0"/>
              <a:t>“</a:t>
            </a:r>
          </a:p>
          <a:p>
            <a:pPr marL="0" indent="0">
              <a:buNone/>
            </a:pPr>
            <a:r>
              <a:rPr lang="cs-CZ" sz="2800" dirty="0"/>
              <a:t>Česko – „lítost“ (Kundera)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9619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Univerzalita lidského prožívání?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Primární x sekundární a vyšší (lidské) emoce</a:t>
            </a:r>
          </a:p>
          <a:p>
            <a:pPr marL="0" indent="0">
              <a:buNone/>
            </a:pPr>
            <a:r>
              <a:rPr lang="cs-CZ" b="1" dirty="0"/>
              <a:t>Regulace emocí: </a:t>
            </a:r>
            <a:r>
              <a:rPr lang="cs-CZ" dirty="0"/>
              <a:t>„co mám cítit“ x „společné „co opravdu cítím“ – normy („display </a:t>
            </a:r>
            <a:r>
              <a:rPr lang="cs-CZ" dirty="0" err="1"/>
              <a:t>rules</a:t>
            </a:r>
            <a:r>
              <a:rPr lang="cs-CZ" dirty="0"/>
              <a:t>“)</a:t>
            </a:r>
          </a:p>
          <a:p>
            <a:pPr marL="0" indent="0">
              <a:buNone/>
            </a:pPr>
            <a:r>
              <a:rPr lang="cs-CZ" b="1" dirty="0"/>
              <a:t>Výraz</a:t>
            </a:r>
            <a:r>
              <a:rPr lang="cs-CZ" dirty="0"/>
              <a:t> – téměř univerzální u základních (primárních emocí), nespolehlivý u ostatních (složité emoce)</a:t>
            </a:r>
          </a:p>
          <a:p>
            <a:pPr marL="0" indent="0">
              <a:buNone/>
            </a:pPr>
            <a:r>
              <a:rPr lang="cs-CZ" dirty="0"/>
              <a:t>problém: hraní výrazu, intenzita výrazu (ovládnutí se – jak měřit?)</a:t>
            </a:r>
          </a:p>
          <a:p>
            <a:pPr marL="0" indent="0">
              <a:buNone/>
            </a:pPr>
            <a:r>
              <a:rPr lang="cs-CZ" b="1" dirty="0"/>
              <a:t>Význam</a:t>
            </a:r>
            <a:r>
              <a:rPr lang="cs-CZ" dirty="0"/>
              <a:t> – komplexní složité emoce, závislé na kontextu, kultuře…</a:t>
            </a:r>
          </a:p>
          <a:p>
            <a:pPr marL="0" indent="0">
              <a:buNone/>
            </a:pPr>
            <a:r>
              <a:rPr lang="cs-CZ" b="1" dirty="0"/>
              <a:t>Zhodnocení emocí: </a:t>
            </a:r>
            <a:r>
              <a:rPr lang="cs-CZ" dirty="0"/>
              <a:t>Američané x </a:t>
            </a:r>
            <a:r>
              <a:rPr lang="cs-CZ" dirty="0" err="1"/>
              <a:t>Čínani</a:t>
            </a:r>
            <a:r>
              <a:rPr lang="cs-CZ" dirty="0"/>
              <a:t>: cítí totéž, zažívají totéž, ale informují o tom jinak? (konvence)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2778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Jaké jsou Vaše zážitky s rozdílnými emocemi?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je jinak?</a:t>
            </a:r>
          </a:p>
          <a:p>
            <a:r>
              <a:rPr lang="cs-CZ" dirty="0" smtClean="0"/>
              <a:t>Co je stejně?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9814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Empatický člověk….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www.youtube.com/watch?v=jUNfP7biVuA</a:t>
            </a:r>
            <a:endParaRPr lang="cs-CZ" dirty="0" smtClean="0"/>
          </a:p>
          <a:p>
            <a:r>
              <a:rPr lang="cs-CZ" dirty="0" smtClean="0"/>
              <a:t>Zrcadlové neurony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8270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Kde je rozdíl?</a:t>
            </a:r>
            <a:br>
              <a:rPr lang="cs-CZ" b="1" dirty="0"/>
            </a:br>
            <a:r>
              <a:rPr lang="cs-CZ" b="1" dirty="0"/>
              <a:t>EMOČNÍ </a:t>
            </a:r>
            <a:r>
              <a:rPr lang="cs-CZ" b="1" dirty="0" err="1"/>
              <a:t>Sapir</a:t>
            </a:r>
            <a:r>
              <a:rPr lang="cs-CZ" b="1" dirty="0"/>
              <a:t>- </a:t>
            </a:r>
            <a:r>
              <a:rPr lang="cs-CZ" b="1" dirty="0" err="1"/>
              <a:t>Whorfova</a:t>
            </a:r>
            <a:r>
              <a:rPr lang="cs-CZ" b="1" dirty="0"/>
              <a:t> hypotéza (Gutfreund)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400" dirty="0"/>
              <a:t>Gutfreund (1995), </a:t>
            </a:r>
            <a:r>
              <a:rPr lang="cs-CZ" sz="2400" dirty="0" err="1"/>
              <a:t>Perlovsky</a:t>
            </a:r>
            <a:r>
              <a:rPr lang="cs-CZ" sz="2400" dirty="0"/>
              <a:t> (2009) – vliv emoční stránky jazyka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400" dirty="0"/>
              <a:t>každý jazyk způsobuje jiné emoce, jinou intenzitu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400" dirty="0"/>
              <a:t>Výzkum: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400" dirty="0"/>
              <a:t>Angličtina x španělština: respondenti reagovali emočněji, ať už jsou rodilí mluvčí kteréhokoliv z daných dvou jazyků</a:t>
            </a:r>
          </a:p>
        </p:txBody>
      </p:sp>
    </p:spTree>
    <p:extLst>
      <p:ext uri="{BB962C8B-B14F-4D97-AF65-F5344CB8AC3E}">
        <p14:creationId xmlns:p14="http://schemas.microsoft.com/office/powerpoint/2010/main" val="1223008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2B97F24A-32CE-4C1C-A50D-3016B394D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cs-CZ" sz="2600"/>
              <a:t>Kde je rozdíl?</a:t>
            </a:r>
            <a:br>
              <a:rPr lang="cs-CZ" sz="2600"/>
            </a:br>
            <a:r>
              <a:rPr lang="cs-CZ" sz="2600"/>
              <a:t>Výzkumy významu emocí: sémantický diferenciál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xmlns="" id="{6357EC4F-235E-4222-A36F-C7878ACE37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4" descr="Výsledek obrázku pro emoce sémantický diferenciál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630936" y="2807208"/>
            <a:ext cx="3429000" cy="34107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cs-CZ" sz="1200" b="1"/>
              <a:t>Denotativní význam – </a:t>
            </a:r>
            <a:r>
              <a:rPr lang="cs-CZ" sz="1200"/>
              <a:t>„objektivní“ označení slova, definice</a:t>
            </a:r>
          </a:p>
          <a:p>
            <a:pPr marL="0" indent="0">
              <a:buNone/>
            </a:pPr>
            <a:r>
              <a:rPr lang="cs-CZ" sz="1200" b="1"/>
              <a:t> Konotativní význam – </a:t>
            </a:r>
            <a:r>
              <a:rPr lang="cs-CZ" sz="1200"/>
              <a:t>vše, co je možné se slovem asociovat (v dané společnosti, konkrétní individuum, kontext)</a:t>
            </a:r>
          </a:p>
          <a:p>
            <a:pPr marL="0" indent="0">
              <a:buNone/>
            </a:pPr>
            <a:endParaRPr lang="cs-CZ" sz="1200" b="1"/>
          </a:p>
          <a:p>
            <a:pPr marL="0" indent="0">
              <a:buNone/>
            </a:pPr>
            <a:r>
              <a:rPr lang="cs-CZ" sz="1200"/>
              <a:t>Pedagogický výzkum, psychologický výzkum – prolínání denotativní a konotativní roviny. </a:t>
            </a:r>
          </a:p>
          <a:p>
            <a:pPr marL="0" indent="0">
              <a:buNone/>
            </a:pPr>
            <a:r>
              <a:rPr lang="cs-CZ" sz="1200"/>
              <a:t>Problém dotazníků obecně, částečně i rozhovorů.:</a:t>
            </a:r>
          </a:p>
          <a:p>
            <a:pPr marL="0" indent="0">
              <a:buNone/>
            </a:pPr>
            <a:r>
              <a:rPr lang="cs-CZ" sz="1200"/>
              <a:t> „Moje paní učitelka je hodná.“</a:t>
            </a:r>
          </a:p>
          <a:p>
            <a:pPr marL="0" indent="0">
              <a:buNone/>
            </a:pPr>
            <a:r>
              <a:rPr lang="cs-CZ" sz="1200"/>
              <a:t>„Venku je škaredě.“</a:t>
            </a:r>
          </a:p>
          <a:p>
            <a:pPr marL="0" indent="0">
              <a:buNone/>
            </a:pPr>
            <a:r>
              <a:rPr lang="cs-CZ" sz="120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056F53AC-991E-48A2-8B04-AAE666BEC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654296" y="1228439"/>
            <a:ext cx="6903720" cy="440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4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xmlns="" id="{36224BC0-EA58-466C-A612-E2BBD647E3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4268"/>
          <a:stretch/>
        </p:blipFill>
        <p:spPr>
          <a:xfrm>
            <a:off x="20" y="10"/>
            <a:ext cx="12191980" cy="258353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688361E-CC96-481C-B9FD-C7C7535CC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2583544"/>
            <a:ext cx="11186881" cy="413657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i="1" dirty="0"/>
              <a:t>…psychické procesy (spíše než stavy), které prožíváme jako náhlé vytržení z relativně neutrálního stavu našeho prožívání, emoce jsou ale zároveň něco, co aktivně děláme, ne jen co pasivně zakoušíme, jsou aktivitou (David C. </a:t>
            </a:r>
            <a:r>
              <a:rPr lang="cs-CZ" sz="2400" i="1" dirty="0" err="1"/>
              <a:t>Funder</a:t>
            </a:r>
            <a:r>
              <a:rPr lang="cs-CZ" sz="2400" i="1" dirty="0"/>
              <a:t>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cs-CZ" sz="2400" i="1" dirty="0"/>
              <a:t>„</a:t>
            </a:r>
            <a:r>
              <a:rPr lang="cs-CZ" sz="2400" i="1" dirty="0" err="1"/>
              <a:t>Emovere</a:t>
            </a:r>
            <a:r>
              <a:rPr lang="cs-CZ" sz="2400" i="1" dirty="0"/>
              <a:t>…“: Emoce jako průvodci, emoce jako hybatelé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cs-CZ" sz="2400" i="1" dirty="0"/>
              <a:t>Emoce jako možnost komunikace před jazykem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cs-CZ" sz="2400" i="1" dirty="0"/>
              <a:t>Emoce jako „</a:t>
            </a:r>
            <a:r>
              <a:rPr lang="cs-CZ" sz="2400" i="1" dirty="0" err="1"/>
              <a:t>condition</a:t>
            </a:r>
            <a:r>
              <a:rPr lang="cs-CZ" sz="2400" i="1" dirty="0"/>
              <a:t> </a:t>
            </a:r>
            <a:r>
              <a:rPr lang="cs-CZ" sz="2400" i="1" dirty="0" err="1"/>
              <a:t>humaine</a:t>
            </a:r>
            <a:r>
              <a:rPr lang="cs-CZ" sz="1800" i="1" dirty="0"/>
              <a:t>“…</a:t>
            </a:r>
            <a:endParaRPr lang="cs-CZ" sz="180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2934B87A-32D7-40C2-A865-3889EE967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6597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Sémantický diferenciál emocí</a:t>
            </a:r>
          </a:p>
        </p:txBody>
      </p:sp>
      <p:sp>
        <p:nvSpPr>
          <p:cNvPr id="8201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Výsledek obrázku pro sémantický diferenciál emo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709803"/>
            <a:ext cx="7214616" cy="54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7070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Emoce podle </a:t>
            </a:r>
            <a:r>
              <a:rPr lang="cs-CZ" dirty="0" err="1" smtClean="0"/>
              <a:t>Damasia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Somatické </a:t>
            </a:r>
            <a:r>
              <a:rPr lang="cs-CZ" dirty="0" err="1" smtClean="0"/>
              <a:t>markeryv</a:t>
            </a:r>
            <a:r>
              <a:rPr lang="cs-CZ" dirty="0" smtClean="0"/>
              <a:t> – somatické párování jako naučená odezva</a:t>
            </a:r>
          </a:p>
          <a:p>
            <a:endParaRPr lang="cs-CZ" dirty="0" smtClean="0"/>
          </a:p>
          <a:p>
            <a:r>
              <a:rPr lang="cs-CZ" dirty="0" smtClean="0"/>
              <a:t>„Pocity“ – role v efektivním rozhodování</a:t>
            </a:r>
          </a:p>
          <a:p>
            <a:endParaRPr lang="cs-CZ" dirty="0" smtClean="0"/>
          </a:p>
          <a:p>
            <a:r>
              <a:rPr lang="cs-CZ" dirty="0" err="1" smtClean="0"/>
              <a:t>Prefrontální</a:t>
            </a:r>
            <a:r>
              <a:rPr lang="cs-CZ" dirty="0" smtClean="0"/>
              <a:t> kůra</a:t>
            </a:r>
            <a:r>
              <a:rPr lang="cs-CZ" dirty="0"/>
              <a:t> </a:t>
            </a:r>
            <a:r>
              <a:rPr lang="cs-CZ" dirty="0" smtClean="0"/>
              <a:t>------ amygdala</a:t>
            </a:r>
          </a:p>
          <a:p>
            <a:endParaRPr lang="cs-CZ" dirty="0" smtClean="0"/>
          </a:p>
          <a:p>
            <a:r>
              <a:rPr lang="cs-CZ" dirty="0" smtClean="0"/>
              <a:t>Vliv emocí na rozhodování – Hráčský experiment – viz </a:t>
            </a:r>
            <a:r>
              <a:rPr lang="cs-CZ" dirty="0" err="1" smtClean="0"/>
              <a:t>Phineas</a:t>
            </a:r>
            <a:r>
              <a:rPr lang="cs-CZ" dirty="0" smtClean="0"/>
              <a:t> </a:t>
            </a:r>
            <a:r>
              <a:rPr lang="cs-CZ" dirty="0" err="1" smtClean="0"/>
              <a:t>Gage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7675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B4961D1-067A-4A9C-A91F-50190280C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Souhrn: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AF892F38-DD95-4E34-9BE9-A366D0EF4F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5341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Moc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51430"/>
            <a:ext cx="11353800" cy="5406570"/>
          </a:xfrm>
        </p:spPr>
        <p:txBody>
          <a:bodyPr>
            <a:normAutofit/>
          </a:bodyPr>
          <a:lstStyle/>
          <a:p>
            <a:pPr lvl="0"/>
            <a:r>
              <a:rPr lang="cs-CZ" b="1" dirty="0"/>
              <a:t>Emoce</a:t>
            </a:r>
            <a:r>
              <a:rPr lang="cs-CZ" dirty="0"/>
              <a:t> jsou nástrojem subjektivního </a:t>
            </a:r>
            <a:r>
              <a:rPr lang="cs-CZ" dirty="0" smtClean="0"/>
              <a:t>hodnocení i nástrojem </a:t>
            </a:r>
            <a:r>
              <a:rPr lang="cs-CZ" b="1" dirty="0" smtClean="0"/>
              <a:t>empatie. </a:t>
            </a:r>
            <a:r>
              <a:rPr lang="cs-CZ" b="1" dirty="0"/>
              <a:t>Poukazují tedy i na naše hodnoty</a:t>
            </a:r>
            <a:r>
              <a:rPr lang="cs-CZ" dirty="0"/>
              <a:t>; na způsob, jakým hodnotíme to, co se nám a s námi děje. </a:t>
            </a:r>
          </a:p>
          <a:p>
            <a:pPr lvl="0"/>
            <a:r>
              <a:rPr lang="cs-CZ" b="1" dirty="0"/>
              <a:t>Otevřenost</a:t>
            </a:r>
            <a:r>
              <a:rPr lang="cs-CZ" dirty="0"/>
              <a:t> vůči vlastnímu/cizímu prožívání nás vede i ke změně přístupu k našim/CIZÍM hodnotám. </a:t>
            </a:r>
          </a:p>
          <a:p>
            <a:pPr lvl="0"/>
            <a:r>
              <a:rPr lang="cs-CZ" b="1" dirty="0"/>
              <a:t>Dokážeme-li více reflektovat svoje pocity</a:t>
            </a:r>
            <a:r>
              <a:rPr lang="cs-CZ" dirty="0"/>
              <a:t>, dokážeme být více v kontaktu se svými autentickými hodnotami a odlišovat hodnoty </a:t>
            </a:r>
            <a:r>
              <a:rPr lang="cs-CZ" dirty="0" err="1"/>
              <a:t>introjektované</a:t>
            </a:r>
            <a:r>
              <a:rPr lang="cs-CZ" dirty="0"/>
              <a:t>. Jsme méně tím, kým bychom (podle těch kolem nás) měli být, a získáváme větší odvahu být sami sebou.  Můžeme vnímat i ty druhé.</a:t>
            </a:r>
          </a:p>
          <a:p>
            <a:pPr lvl="0"/>
            <a:r>
              <a:rPr lang="cs-CZ" b="1" dirty="0"/>
              <a:t>Poznání sama sebe, základní a sekundární emoce (jak fungují) a znalost kontextu a kultury </a:t>
            </a:r>
            <a:r>
              <a:rPr lang="cs-CZ" dirty="0"/>
              <a:t>= klíč ke komunikaci s cizinci a jejich pochopení</a:t>
            </a:r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5403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0F32DE7-E7B0-4CC5-B48E-1A11190AC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to vidí Honzák: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D7094AB3-E3CF-480A-A688-1EE101AF1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0522" y="1550504"/>
            <a:ext cx="5982277" cy="4780653"/>
          </a:xfrm>
        </p:spPr>
      </p:pic>
    </p:spTree>
    <p:extLst>
      <p:ext uri="{BB962C8B-B14F-4D97-AF65-F5344CB8AC3E}">
        <p14:creationId xmlns:p14="http://schemas.microsoft.com/office/powerpoint/2010/main" val="19873645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FD33724-A2F9-40C0-9F73-397C34171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41971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Jak pracuju/pracovat se svými/</a:t>
            </a:r>
            <a:r>
              <a:rPr lang="cs-CZ" b="1" dirty="0" err="1"/>
              <a:t>cizými</a:t>
            </a:r>
            <a:r>
              <a:rPr lang="cs-CZ" b="1" dirty="0"/>
              <a:t> se svými emocemi?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6C39588-27F1-4C65-A44C-293972EE5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8643"/>
            <a:ext cx="10515600" cy="377832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/>
              <a:t>v pomáhající profesi</a:t>
            </a:r>
          </a:p>
          <a:p>
            <a:pPr>
              <a:buFontTx/>
              <a:buChar char="-"/>
            </a:pPr>
            <a:r>
              <a:rPr lang="cs-CZ" dirty="0"/>
              <a:t>v zážitkové pedagogice</a:t>
            </a:r>
          </a:p>
          <a:p>
            <a:pPr>
              <a:buFontTx/>
              <a:buChar char="-"/>
            </a:pPr>
            <a:r>
              <a:rPr lang="cs-CZ" dirty="0"/>
              <a:t>při interkulturním kontaktu</a:t>
            </a:r>
          </a:p>
          <a:p>
            <a:pPr>
              <a:buFontTx/>
              <a:buChar char="-"/>
            </a:pPr>
            <a:r>
              <a:rPr lang="cs-CZ" dirty="0"/>
              <a:t>při krizové intervenci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83770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ek obrázku pro ekman femo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380" y="1250302"/>
            <a:ext cx="6867329" cy="432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346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3E19B5-FA64-47BA-9BFF-96478AE1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Harry Potter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dead</a:t>
            </a:r>
            <a:r>
              <a:rPr lang="cs-CZ" dirty="0"/>
              <a:t>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B1D9497-DD8C-4D9E-BBA7-2C773C019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https://www.youtube.com/watch?v=ieibsVyVYnU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4755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cs-CZ" sz="5400" dirty="0"/>
              <a:t>P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ops</a:t>
            </a:r>
            <a:r>
              <a:rPr lang="cs-CZ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své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emoce</a:t>
            </a:r>
            <a:r>
              <a:rPr lang="cs-CZ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(Harry Potter)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6601"/>
              </p:ext>
            </p:extLst>
          </p:nvPr>
        </p:nvGraphicFramePr>
        <p:xfrm>
          <a:off x="1396598" y="1863801"/>
          <a:ext cx="9398804" cy="4440749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93988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71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3100" b="0" cap="none" spc="0" dirty="0">
                          <a:solidFill>
                            <a:schemeClr val="tx1"/>
                          </a:solidFill>
                          <a:effectLst/>
                        </a:rPr>
                        <a:t>1. Popište okolnosti, situaci…</a:t>
                      </a:r>
                      <a:endParaRPr lang="cs-CZ" sz="31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5814" marB="17907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9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3100" b="0" cap="none" spc="0">
                          <a:solidFill>
                            <a:schemeClr val="tx1"/>
                          </a:solidFill>
                          <a:effectLst/>
                        </a:rPr>
                        <a:t>2. Co se stalo? Jaký byl spouštěč emoce?</a:t>
                      </a:r>
                      <a:endParaRPr lang="cs-CZ" sz="3100" b="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722" marB="17907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9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3100" b="0" cap="none" spc="0" dirty="0">
                          <a:solidFill>
                            <a:schemeClr val="tx1"/>
                          </a:solidFill>
                          <a:effectLst/>
                        </a:rPr>
                        <a:t>3. Co se přitom dělo s Vámi uvnitř? Popište to…</a:t>
                      </a:r>
                      <a:endParaRPr lang="cs-CZ" sz="31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722" marB="17907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9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3100" b="0" cap="none" spc="0">
                          <a:solidFill>
                            <a:schemeClr val="tx1"/>
                          </a:solidFill>
                          <a:effectLst/>
                        </a:rPr>
                        <a:t>4.Co mohli vidět svědci – co se dělo navenek…</a:t>
                      </a:r>
                      <a:endParaRPr lang="cs-CZ" sz="3100" b="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722" marB="17907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00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3100" b="0" cap="none" spc="0" dirty="0">
                          <a:solidFill>
                            <a:schemeClr val="tx1"/>
                          </a:solidFill>
                          <a:effectLst/>
                        </a:rPr>
                        <a:t>5. Jak vše dopadlo?  Co se stalo? Jak emoční stav skončil?</a:t>
                      </a:r>
                      <a:endParaRPr lang="cs-CZ" sz="31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722" marB="17907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Obrázek 4" descr="Obsah obrázku strom, exteriér, osoba, žena&#10;&#10;Popis byl vytvořen automaticky">
            <a:extLst>
              <a:ext uri="{FF2B5EF4-FFF2-40B4-BE49-F238E27FC236}">
                <a16:creationId xmlns:a16="http://schemas.microsoft.com/office/drawing/2014/main" xmlns="" id="{C666CA8C-2F5D-4BEF-9D95-03643EFBDC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8342"/>
          <a:stretch/>
        </p:blipFill>
        <p:spPr>
          <a:xfrm>
            <a:off x="8679543" y="1223778"/>
            <a:ext cx="3405537" cy="2960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9525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r>
              <a:rPr lang="cs-CZ" sz="5400"/>
              <a:t>Proces emoce: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133941"/>
              </p:ext>
            </p:extLst>
          </p:nvPr>
        </p:nvGraphicFramePr>
        <p:xfrm>
          <a:off x="414529" y="1825625"/>
          <a:ext cx="11361186" cy="4351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47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34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229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0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700">
                          <a:solidFill>
                            <a:schemeClr val="tx1"/>
                          </a:solidFill>
                          <a:effectLst/>
                        </a:rPr>
                        <a:t>Popište okolnosti, situaci…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7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7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700" b="0">
                          <a:solidFill>
                            <a:srgbClr val="C00000"/>
                          </a:solidFill>
                          <a:effectLst/>
                        </a:rPr>
                        <a:t>Okolnosti vzniku emocí </a:t>
                      </a:r>
                      <a:r>
                        <a:rPr lang="cs-CZ" sz="1700" b="0">
                          <a:solidFill>
                            <a:schemeClr val="tx1"/>
                          </a:solidFill>
                          <a:effectLst/>
                        </a:rPr>
                        <a:t>skrývají  individuální faktory emoce, které ostatní nemohou vidět, znát.</a:t>
                      </a:r>
                      <a:endParaRPr lang="cs-CZ" sz="17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0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700">
                          <a:solidFill>
                            <a:schemeClr val="tx1"/>
                          </a:solidFill>
                          <a:effectLst/>
                        </a:rPr>
                        <a:t>Co se stalo? Jaký byl spouštěč emoce?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700">
                          <a:solidFill>
                            <a:schemeClr val="tx1"/>
                          </a:solidFill>
                          <a:effectLst/>
                        </a:rPr>
                        <a:t>Podnět, vyvolávající emoci, tzv. </a:t>
                      </a:r>
                      <a:r>
                        <a:rPr lang="cs-CZ" sz="1700" err="1">
                          <a:solidFill>
                            <a:srgbClr val="C00000"/>
                          </a:solidFill>
                          <a:effectLst/>
                        </a:rPr>
                        <a:t>emociogenn</a:t>
                      </a:r>
                      <a:r>
                        <a:rPr lang="cs-CZ" sz="1700" err="1">
                          <a:solidFill>
                            <a:schemeClr val="tx1"/>
                          </a:solidFill>
                          <a:effectLst/>
                        </a:rPr>
                        <a:t>í</a:t>
                      </a:r>
                      <a:r>
                        <a:rPr lang="cs-CZ" sz="1700">
                          <a:solidFill>
                            <a:schemeClr val="tx1"/>
                          </a:solidFill>
                          <a:effectLst/>
                        </a:rPr>
                        <a:t>, někdy ji zjevný podnět vyvolává jen zdánlivě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0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700">
                          <a:solidFill>
                            <a:schemeClr val="tx1"/>
                          </a:solidFill>
                          <a:effectLst/>
                        </a:rPr>
                        <a:t>Co se přitom dělo s Vámi uvnitř? Popište to…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700">
                          <a:solidFill>
                            <a:srgbClr val="C00000"/>
                          </a:solidFill>
                          <a:effectLst/>
                        </a:rPr>
                        <a:t>Vnitřní prožitek</a:t>
                      </a:r>
                      <a:r>
                        <a:rPr lang="cs-CZ" sz="1700">
                          <a:solidFill>
                            <a:schemeClr val="tx1"/>
                          </a:solidFill>
                          <a:effectLst/>
                        </a:rPr>
                        <a:t>, fenomén emoce, pocit. Uvnitř probíhající fyziologické stavy, taktéž ovlivňují co, cítíme.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0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700">
                          <a:solidFill>
                            <a:schemeClr val="tx1"/>
                          </a:solidFill>
                          <a:effectLst/>
                        </a:rPr>
                        <a:t>Co mohli vidět svědci – co se dělo navenek…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700">
                          <a:solidFill>
                            <a:srgbClr val="C00000"/>
                          </a:solidFill>
                          <a:effectLst/>
                        </a:rPr>
                        <a:t>Navenek</a:t>
                      </a:r>
                      <a:r>
                        <a:rPr lang="cs-CZ" sz="1700">
                          <a:solidFill>
                            <a:schemeClr val="tx1"/>
                          </a:solidFill>
                          <a:effectLst/>
                        </a:rPr>
                        <a:t> je vidět vaše mimika, eventuálně </a:t>
                      </a:r>
                      <a:r>
                        <a:rPr lang="cs-CZ" sz="1700" err="1">
                          <a:solidFill>
                            <a:schemeClr val="tx1"/>
                          </a:solidFill>
                          <a:effectLst/>
                        </a:rPr>
                        <a:t>gestika</a:t>
                      </a:r>
                      <a:r>
                        <a:rPr lang="cs-CZ" sz="1700">
                          <a:solidFill>
                            <a:schemeClr val="tx1"/>
                          </a:solidFill>
                          <a:effectLst/>
                        </a:rPr>
                        <a:t>, spontánní chování, které emoci doprovází – výrazová stránka emoce. Některé fyziologické projevy, jako pocení, jsou též pozorovatelné.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29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700">
                          <a:solidFill>
                            <a:schemeClr val="tx1"/>
                          </a:solidFill>
                          <a:effectLst/>
                        </a:rPr>
                        <a:t>Jak vše skončilo?  Co se stalo? Jak emoční stav skončil? Proč?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700">
                          <a:solidFill>
                            <a:schemeClr val="tx1"/>
                          </a:solidFill>
                          <a:effectLst/>
                        </a:rPr>
                        <a:t>Vznik emoce je často </a:t>
                      </a:r>
                      <a:r>
                        <a:rPr lang="cs-CZ" sz="1700">
                          <a:solidFill>
                            <a:srgbClr val="C00000"/>
                          </a:solidFill>
                          <a:effectLst/>
                        </a:rPr>
                        <a:t>provázen </a:t>
                      </a:r>
                      <a:r>
                        <a:rPr lang="cs-CZ" sz="1700" i="1">
                          <a:solidFill>
                            <a:srgbClr val="C00000"/>
                          </a:solidFill>
                          <a:effectLst/>
                        </a:rPr>
                        <a:t>nějakým chováním/reakcí</a:t>
                      </a:r>
                      <a:r>
                        <a:rPr lang="cs-CZ" sz="1700">
                          <a:solidFill>
                            <a:srgbClr val="C00000"/>
                          </a:solidFill>
                          <a:effectLst/>
                        </a:rPr>
                        <a:t>, </a:t>
                      </a:r>
                      <a:r>
                        <a:rPr lang="cs-CZ" sz="1700">
                          <a:solidFill>
                            <a:schemeClr val="tx1"/>
                          </a:solidFill>
                          <a:effectLst/>
                        </a:rPr>
                        <a:t>kterou emoce vyvolala. Někdy ale emoce prostě vyvane, opadne sama po nějakém čase. Konec emoce může být urychlen sebeopanováním osoby, která získá kognitivní a volní kontrolu nad situací.</a:t>
                      </a:r>
                      <a:endParaRPr lang="cs-CZ" sz="1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207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Emoce jsou když… (složky emocí)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793" y="1443070"/>
            <a:ext cx="6321596" cy="3894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8154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Kterou složku nejlépe ovlivním?</a:t>
            </a:r>
          </a:p>
        </p:txBody>
      </p:sp>
      <p:pic>
        <p:nvPicPr>
          <p:cNvPr id="4" name="Zástupný symbol pro obsah 3" descr="http://www.odejana.cz/blog/emoce-chucka-norris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740" y="1858168"/>
            <a:ext cx="4909748" cy="4719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822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Teorie a </a:t>
            </a:r>
            <a:r>
              <a:rPr lang="cs-CZ" dirty="0" err="1"/>
              <a:t>fyzioloogie</a:t>
            </a:r>
            <a:r>
              <a:rPr lang="cs-CZ" dirty="0"/>
              <a:t> emocí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James </a:t>
            </a:r>
            <a:r>
              <a:rPr lang="cs-CZ" dirty="0" err="1"/>
              <a:t>Lange</a:t>
            </a:r>
            <a:r>
              <a:rPr lang="cs-CZ" dirty="0"/>
              <a:t>, </a:t>
            </a:r>
            <a:r>
              <a:rPr lang="cs-CZ" dirty="0" err="1"/>
              <a:t>Cannon</a:t>
            </a:r>
            <a:r>
              <a:rPr lang="cs-CZ" dirty="0"/>
              <a:t> Bard, </a:t>
            </a:r>
            <a:r>
              <a:rPr lang="cs-CZ" dirty="0" err="1"/>
              <a:t>Ellis</a:t>
            </a:r>
            <a:r>
              <a:rPr lang="cs-CZ" dirty="0"/>
              <a:t> (</a:t>
            </a:r>
            <a:r>
              <a:rPr lang="cs-CZ" dirty="0" err="1"/>
              <a:t>Schachter</a:t>
            </a:r>
            <a:r>
              <a:rPr lang="cs-CZ" dirty="0"/>
              <a:t>)</a:t>
            </a:r>
          </a:p>
          <a:p>
            <a:r>
              <a:rPr lang="cs-CZ" dirty="0"/>
              <a:t>KTERÁ JE PLATNÁ?</a:t>
            </a:r>
          </a:p>
        </p:txBody>
      </p:sp>
    </p:spTree>
    <p:extLst>
      <p:ext uri="{BB962C8B-B14F-4D97-AF65-F5344CB8AC3E}">
        <p14:creationId xmlns:p14="http://schemas.microsoft.com/office/powerpoint/2010/main" val="203546167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1199</Words>
  <Application>Microsoft Office PowerPoint</Application>
  <PresentationFormat>Širokoúhlá obrazovka</PresentationFormat>
  <Paragraphs>199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Segoe UI Historic</vt:lpstr>
      <vt:lpstr>Times New Roman</vt:lpstr>
      <vt:lpstr>Motiv Office</vt:lpstr>
      <vt:lpstr>Být člověkem (The Universal Human Condition)</vt:lpstr>
      <vt:lpstr>Rozhodujeme rozumem?</vt:lpstr>
      <vt:lpstr>Prezentace aplikace PowerPoint</vt:lpstr>
      <vt:lpstr>Harry Potter is dead…</vt:lpstr>
      <vt:lpstr>Popsat proces své emoce (Harry Potter):</vt:lpstr>
      <vt:lpstr>Proces emoce:</vt:lpstr>
      <vt:lpstr>Emoce jsou když… (složky emocí)</vt:lpstr>
      <vt:lpstr>Kterou složku nejlépe ovlivním?</vt:lpstr>
      <vt:lpstr>Teorie a fyzioloogie emocí</vt:lpstr>
      <vt:lpstr>Srovnání teorií</vt:lpstr>
      <vt:lpstr>Výzkumy fungování mozku praví…</vt:lpstr>
      <vt:lpstr>Anebo tak…</vt:lpstr>
      <vt:lpstr> Emoce v interkulturním kontextu</vt:lpstr>
      <vt:lpstr>Charles Darwin a evoluce</vt:lpstr>
      <vt:lpstr>Klasifikace primárních emocí – Robert Plutchik (funkce emocí v lidské evoluci)</vt:lpstr>
      <vt:lpstr>Základní úvaha: Emoce jsou…</vt:lpstr>
      <vt:lpstr>Poznejte emoce:</vt:lpstr>
      <vt:lpstr>Interkulturní výzkumy a teorie: Ekman</vt:lpstr>
      <vt:lpstr>Paul Ekman : šest základních emocí</vt:lpstr>
      <vt:lpstr>Eckman: FaCS - mikroexprese</vt:lpstr>
      <vt:lpstr>Počítačové kódování emocí…</vt:lpstr>
      <vt:lpstr>Může počítač hodnotit emoce?</vt:lpstr>
      <vt:lpstr>Sekundární emoce</vt:lpstr>
      <vt:lpstr>Sekundární emoce a kultura</vt:lpstr>
      <vt:lpstr>Univerzalita lidského prožívání?</vt:lpstr>
      <vt:lpstr>Jaké jsou Vaše zážitky s rozdílnými emocemi?</vt:lpstr>
      <vt:lpstr>Empatický člověk….</vt:lpstr>
      <vt:lpstr>Kde je rozdíl? EMOČNÍ Sapir- Whorfova hypotéza (Gutfreund)</vt:lpstr>
      <vt:lpstr>Kde je rozdíl? Výzkumy významu emocí: sémantický diferenciál</vt:lpstr>
      <vt:lpstr>Sémantický diferenciál emocí</vt:lpstr>
      <vt:lpstr>Emoce podle Damasia</vt:lpstr>
      <vt:lpstr>Souhrn:</vt:lpstr>
      <vt:lpstr>Moc emocí</vt:lpstr>
      <vt:lpstr>Jak to vidí Honzák:</vt:lpstr>
      <vt:lpstr>Jak pracuju/pracovat se svými/cizými se svými emocemi? 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Být člověkem (The Universal Human Condition)</dc:title>
  <dc:creator>Denglerova</dc:creator>
  <cp:lastModifiedBy>Denglerova</cp:lastModifiedBy>
  <cp:revision>35</cp:revision>
  <dcterms:created xsi:type="dcterms:W3CDTF">2019-10-21T10:38:11Z</dcterms:created>
  <dcterms:modified xsi:type="dcterms:W3CDTF">2022-11-21T10:06:29Z</dcterms:modified>
</cp:coreProperties>
</file>