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199912-8DE6-489F-B8C7-7C5AADC1294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75B683B-0AFF-4847-877B-E6A38B0C4B16}">
      <dgm:prSet/>
      <dgm:spPr/>
      <dgm:t>
        <a:bodyPr/>
        <a:lstStyle/>
        <a:p>
          <a:pPr>
            <a:defRPr cap="all"/>
          </a:pPr>
          <a:r>
            <a:rPr lang="cs-CZ" dirty="0"/>
            <a:t>K čemu se to hodí, co by se s tím mohlo dělat, jak to lze použít,...</a:t>
          </a:r>
          <a:endParaRPr lang="en-US" dirty="0"/>
        </a:p>
      </dgm:t>
    </dgm:pt>
    <dgm:pt modelId="{06B1E24D-F32A-493C-9A15-EC7970AEB5DF}" type="parTrans" cxnId="{51FBB4C3-3043-449E-92DB-90F669AE8326}">
      <dgm:prSet/>
      <dgm:spPr/>
      <dgm:t>
        <a:bodyPr/>
        <a:lstStyle/>
        <a:p>
          <a:endParaRPr lang="en-US"/>
        </a:p>
      </dgm:t>
    </dgm:pt>
    <dgm:pt modelId="{F0B61486-54C1-4A16-A4ED-9035393BD13F}" type="sibTrans" cxnId="{51FBB4C3-3043-449E-92DB-90F669AE8326}">
      <dgm:prSet/>
      <dgm:spPr/>
      <dgm:t>
        <a:bodyPr/>
        <a:lstStyle/>
        <a:p>
          <a:endParaRPr lang="en-US"/>
        </a:p>
      </dgm:t>
    </dgm:pt>
    <dgm:pt modelId="{1A0BBF22-0C6D-47EB-B882-3EEAC9793782}">
      <dgm:prSet custT="1"/>
      <dgm:spPr/>
      <dgm:t>
        <a:bodyPr/>
        <a:lstStyle/>
        <a:p>
          <a:pPr>
            <a:defRPr cap="all"/>
          </a:pPr>
          <a:endParaRPr lang="cs-CZ" sz="2000" b="1" i="1" dirty="0"/>
        </a:p>
        <a:p>
          <a:pPr>
            <a:defRPr cap="all"/>
          </a:pPr>
          <a:r>
            <a:rPr lang="cs-CZ" sz="2000" b="1" i="1" dirty="0"/>
            <a:t>Studenti ukazují, že umí informace použít</a:t>
          </a:r>
          <a:endParaRPr lang="en-US" sz="2000" dirty="0"/>
        </a:p>
      </dgm:t>
    </dgm:pt>
    <dgm:pt modelId="{A8547E2F-3912-4AD4-B40F-9FEC739FE721}" type="parTrans" cxnId="{AE6DAD3E-6374-4158-A3DC-A4CF0FC97724}">
      <dgm:prSet/>
      <dgm:spPr/>
      <dgm:t>
        <a:bodyPr/>
        <a:lstStyle/>
        <a:p>
          <a:endParaRPr lang="en-US"/>
        </a:p>
      </dgm:t>
    </dgm:pt>
    <dgm:pt modelId="{4A6732C8-EEE9-400E-835B-FF82C9280A00}" type="sibTrans" cxnId="{AE6DAD3E-6374-4158-A3DC-A4CF0FC97724}">
      <dgm:prSet/>
      <dgm:spPr/>
      <dgm:t>
        <a:bodyPr/>
        <a:lstStyle/>
        <a:p>
          <a:endParaRPr lang="en-US"/>
        </a:p>
      </dgm:t>
    </dgm:pt>
    <dgm:pt modelId="{EDEB0D16-6D02-401C-982F-0B039FFFC5E7}" type="pres">
      <dgm:prSet presAssocID="{D4199912-8DE6-489F-B8C7-7C5AADC1294D}" presName="root" presStyleCnt="0">
        <dgm:presLayoutVars>
          <dgm:dir/>
          <dgm:resizeHandles val="exact"/>
        </dgm:presLayoutVars>
      </dgm:prSet>
      <dgm:spPr/>
    </dgm:pt>
    <dgm:pt modelId="{2B4D4D8E-3D45-446A-BF74-395FC60FEDCB}" type="pres">
      <dgm:prSet presAssocID="{E75B683B-0AFF-4847-877B-E6A38B0C4B16}" presName="compNode" presStyleCnt="0"/>
      <dgm:spPr/>
    </dgm:pt>
    <dgm:pt modelId="{5E0C5932-DAE9-446D-83BF-6D546EDE9624}" type="pres">
      <dgm:prSet presAssocID="{E75B683B-0AFF-4847-877B-E6A38B0C4B16}" presName="iconBgRect" presStyleLbl="bgShp" presStyleIdx="0" presStyleCnt="2"/>
      <dgm:spPr/>
    </dgm:pt>
    <dgm:pt modelId="{7DF35163-8907-4C52-A2B8-A2E9CB6C8792}" type="pres">
      <dgm:prSet presAssocID="{E75B683B-0AFF-4847-877B-E6A38B0C4B1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zza"/>
        </a:ext>
      </dgm:extLst>
    </dgm:pt>
    <dgm:pt modelId="{2C5717F5-1B3E-455F-B18D-4E2B241730E8}" type="pres">
      <dgm:prSet presAssocID="{E75B683B-0AFF-4847-877B-E6A38B0C4B16}" presName="spaceRect" presStyleCnt="0"/>
      <dgm:spPr/>
    </dgm:pt>
    <dgm:pt modelId="{DAF61942-101D-4F8F-BF39-F7ADE215882E}" type="pres">
      <dgm:prSet presAssocID="{E75B683B-0AFF-4847-877B-E6A38B0C4B16}" presName="textRect" presStyleLbl="revTx" presStyleIdx="0" presStyleCnt="2" custScaleX="127411" custScaleY="141229">
        <dgm:presLayoutVars>
          <dgm:chMax val="1"/>
          <dgm:chPref val="1"/>
        </dgm:presLayoutVars>
      </dgm:prSet>
      <dgm:spPr/>
    </dgm:pt>
    <dgm:pt modelId="{30378CA5-08A0-4843-84FF-7ED37618EC7E}" type="pres">
      <dgm:prSet presAssocID="{F0B61486-54C1-4A16-A4ED-9035393BD13F}" presName="sibTrans" presStyleCnt="0"/>
      <dgm:spPr/>
    </dgm:pt>
    <dgm:pt modelId="{52A1EBC7-9C94-4EFD-9017-C3DBD233E556}" type="pres">
      <dgm:prSet presAssocID="{1A0BBF22-0C6D-47EB-B882-3EEAC9793782}" presName="compNode" presStyleCnt="0"/>
      <dgm:spPr/>
    </dgm:pt>
    <dgm:pt modelId="{DAB89F2C-2F46-498C-B9C4-37559482600F}" type="pres">
      <dgm:prSet presAssocID="{1A0BBF22-0C6D-47EB-B882-3EEAC9793782}" presName="iconBgRect" presStyleLbl="bgShp" presStyleIdx="1" presStyleCnt="2"/>
      <dgm:spPr/>
    </dgm:pt>
    <dgm:pt modelId="{9B9645FE-B13C-4ECF-A3C7-97896B1A22AC}" type="pres">
      <dgm:prSet presAssocID="{1A0BBF22-0C6D-47EB-B882-3EEAC979378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řída"/>
        </a:ext>
      </dgm:extLst>
    </dgm:pt>
    <dgm:pt modelId="{066BC952-B155-478C-BAD9-77F044D95471}" type="pres">
      <dgm:prSet presAssocID="{1A0BBF22-0C6D-47EB-B882-3EEAC9793782}" presName="spaceRect" presStyleCnt="0"/>
      <dgm:spPr/>
    </dgm:pt>
    <dgm:pt modelId="{473F3BCC-F2C8-4423-A01F-DB845EF327AA}" type="pres">
      <dgm:prSet presAssocID="{1A0BBF22-0C6D-47EB-B882-3EEAC9793782}" presName="textRect" presStyleLbl="revTx" presStyleIdx="1" presStyleCnt="2" custScaleX="140997" custScaleY="146500">
        <dgm:presLayoutVars>
          <dgm:chMax val="1"/>
          <dgm:chPref val="1"/>
        </dgm:presLayoutVars>
      </dgm:prSet>
      <dgm:spPr/>
    </dgm:pt>
  </dgm:ptLst>
  <dgm:cxnLst>
    <dgm:cxn modelId="{6F1BC521-9CCB-477B-B852-BA346FB69783}" type="presOf" srcId="{1A0BBF22-0C6D-47EB-B882-3EEAC9793782}" destId="{473F3BCC-F2C8-4423-A01F-DB845EF327AA}" srcOrd="0" destOrd="0" presId="urn:microsoft.com/office/officeart/2018/5/layout/IconCircleLabelList"/>
    <dgm:cxn modelId="{AE6DAD3E-6374-4158-A3DC-A4CF0FC97724}" srcId="{D4199912-8DE6-489F-B8C7-7C5AADC1294D}" destId="{1A0BBF22-0C6D-47EB-B882-3EEAC9793782}" srcOrd="1" destOrd="0" parTransId="{A8547E2F-3912-4AD4-B40F-9FEC739FE721}" sibTransId="{4A6732C8-EEE9-400E-835B-FF82C9280A00}"/>
    <dgm:cxn modelId="{8C1F6588-B5C4-45F4-A05E-C946C8355F96}" type="presOf" srcId="{D4199912-8DE6-489F-B8C7-7C5AADC1294D}" destId="{EDEB0D16-6D02-401C-982F-0B039FFFC5E7}" srcOrd="0" destOrd="0" presId="urn:microsoft.com/office/officeart/2018/5/layout/IconCircleLabelList"/>
    <dgm:cxn modelId="{51FBB4C3-3043-449E-92DB-90F669AE8326}" srcId="{D4199912-8DE6-489F-B8C7-7C5AADC1294D}" destId="{E75B683B-0AFF-4847-877B-E6A38B0C4B16}" srcOrd="0" destOrd="0" parTransId="{06B1E24D-F32A-493C-9A15-EC7970AEB5DF}" sibTransId="{F0B61486-54C1-4A16-A4ED-9035393BD13F}"/>
    <dgm:cxn modelId="{D8D248D1-44CA-45D6-9BA1-3C6FBB8F4555}" type="presOf" srcId="{E75B683B-0AFF-4847-877B-E6A38B0C4B16}" destId="{DAF61942-101D-4F8F-BF39-F7ADE215882E}" srcOrd="0" destOrd="0" presId="urn:microsoft.com/office/officeart/2018/5/layout/IconCircleLabelList"/>
    <dgm:cxn modelId="{79D3891C-3692-47BF-98BE-C83B3CD6A348}" type="presParOf" srcId="{EDEB0D16-6D02-401C-982F-0B039FFFC5E7}" destId="{2B4D4D8E-3D45-446A-BF74-395FC60FEDCB}" srcOrd="0" destOrd="0" presId="urn:microsoft.com/office/officeart/2018/5/layout/IconCircleLabelList"/>
    <dgm:cxn modelId="{4499FAFC-D93F-48CA-8332-14918601721B}" type="presParOf" srcId="{2B4D4D8E-3D45-446A-BF74-395FC60FEDCB}" destId="{5E0C5932-DAE9-446D-83BF-6D546EDE9624}" srcOrd="0" destOrd="0" presId="urn:microsoft.com/office/officeart/2018/5/layout/IconCircleLabelList"/>
    <dgm:cxn modelId="{4C7895D8-649C-4514-A9F2-5E452CEAAEC1}" type="presParOf" srcId="{2B4D4D8E-3D45-446A-BF74-395FC60FEDCB}" destId="{7DF35163-8907-4C52-A2B8-A2E9CB6C8792}" srcOrd="1" destOrd="0" presId="urn:microsoft.com/office/officeart/2018/5/layout/IconCircleLabelList"/>
    <dgm:cxn modelId="{579A53CE-534F-4680-823A-F4D36043F699}" type="presParOf" srcId="{2B4D4D8E-3D45-446A-BF74-395FC60FEDCB}" destId="{2C5717F5-1B3E-455F-B18D-4E2B241730E8}" srcOrd="2" destOrd="0" presId="urn:microsoft.com/office/officeart/2018/5/layout/IconCircleLabelList"/>
    <dgm:cxn modelId="{36DC62A1-B866-4868-A5AD-BE3A73680450}" type="presParOf" srcId="{2B4D4D8E-3D45-446A-BF74-395FC60FEDCB}" destId="{DAF61942-101D-4F8F-BF39-F7ADE215882E}" srcOrd="3" destOrd="0" presId="urn:microsoft.com/office/officeart/2018/5/layout/IconCircleLabelList"/>
    <dgm:cxn modelId="{B114ED53-F51E-4129-8943-6112CE6D016E}" type="presParOf" srcId="{EDEB0D16-6D02-401C-982F-0B039FFFC5E7}" destId="{30378CA5-08A0-4843-84FF-7ED37618EC7E}" srcOrd="1" destOrd="0" presId="urn:microsoft.com/office/officeart/2018/5/layout/IconCircleLabelList"/>
    <dgm:cxn modelId="{7C5487AE-D0B8-400D-B74F-A9BA2487959E}" type="presParOf" srcId="{EDEB0D16-6D02-401C-982F-0B039FFFC5E7}" destId="{52A1EBC7-9C94-4EFD-9017-C3DBD233E556}" srcOrd="2" destOrd="0" presId="urn:microsoft.com/office/officeart/2018/5/layout/IconCircleLabelList"/>
    <dgm:cxn modelId="{457C5A89-AF52-4D2B-B0FD-A75FB7A1EB39}" type="presParOf" srcId="{52A1EBC7-9C94-4EFD-9017-C3DBD233E556}" destId="{DAB89F2C-2F46-498C-B9C4-37559482600F}" srcOrd="0" destOrd="0" presId="urn:microsoft.com/office/officeart/2018/5/layout/IconCircleLabelList"/>
    <dgm:cxn modelId="{DB502767-6694-4AC2-87DC-170B159F4232}" type="presParOf" srcId="{52A1EBC7-9C94-4EFD-9017-C3DBD233E556}" destId="{9B9645FE-B13C-4ECF-A3C7-97896B1A22AC}" srcOrd="1" destOrd="0" presId="urn:microsoft.com/office/officeart/2018/5/layout/IconCircleLabelList"/>
    <dgm:cxn modelId="{C17D7D56-8F42-4EE3-919D-0742589F416C}" type="presParOf" srcId="{52A1EBC7-9C94-4EFD-9017-C3DBD233E556}" destId="{066BC952-B155-478C-BAD9-77F044D95471}" srcOrd="2" destOrd="0" presId="urn:microsoft.com/office/officeart/2018/5/layout/IconCircleLabelList"/>
    <dgm:cxn modelId="{ACCD476D-1622-4934-994E-3758205DDE61}" type="presParOf" srcId="{52A1EBC7-9C94-4EFD-9017-C3DBD233E556}" destId="{473F3BCC-F2C8-4423-A01F-DB845EF327A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C5932-DAE9-446D-83BF-6D546EDE9624}">
      <dsp:nvSpPr>
        <dsp:cNvPr id="0" name=""/>
        <dsp:cNvSpPr/>
      </dsp:nvSpPr>
      <dsp:spPr>
        <a:xfrm>
          <a:off x="2167274" y="23142"/>
          <a:ext cx="1548351" cy="15483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F35163-8907-4C52-A2B8-A2E9CB6C8792}">
      <dsp:nvSpPr>
        <dsp:cNvPr id="0" name=""/>
        <dsp:cNvSpPr/>
      </dsp:nvSpPr>
      <dsp:spPr>
        <a:xfrm>
          <a:off x="2497250" y="353119"/>
          <a:ext cx="888398" cy="8883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61942-101D-4F8F-BF39-F7ADE215882E}">
      <dsp:nvSpPr>
        <dsp:cNvPr id="0" name=""/>
        <dsp:cNvSpPr/>
      </dsp:nvSpPr>
      <dsp:spPr>
        <a:xfrm>
          <a:off x="1324425" y="1829782"/>
          <a:ext cx="3234049" cy="1534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900" kern="1200" dirty="0"/>
            <a:t>K čemu se to hodí, co by se s tím mohlo dělat, jak to lze použít,...</a:t>
          </a:r>
          <a:endParaRPr lang="en-US" sz="1900" kern="1200" dirty="0"/>
        </a:p>
      </dsp:txBody>
      <dsp:txXfrm>
        <a:off x="1324425" y="1829782"/>
        <a:ext cx="3234049" cy="1534510"/>
      </dsp:txXfrm>
    </dsp:sp>
    <dsp:sp modelId="{DAB89F2C-2F46-498C-B9C4-37559482600F}">
      <dsp:nvSpPr>
        <dsp:cNvPr id="0" name=""/>
        <dsp:cNvSpPr/>
      </dsp:nvSpPr>
      <dsp:spPr>
        <a:xfrm>
          <a:off x="6017948" y="8824"/>
          <a:ext cx="1548351" cy="154835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9645FE-B13C-4ECF-A3C7-97896B1A22AC}">
      <dsp:nvSpPr>
        <dsp:cNvPr id="0" name=""/>
        <dsp:cNvSpPr/>
      </dsp:nvSpPr>
      <dsp:spPr>
        <a:xfrm>
          <a:off x="6347925" y="338801"/>
          <a:ext cx="888398" cy="8883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3F3BCC-F2C8-4423-A01F-DB845EF327AA}">
      <dsp:nvSpPr>
        <dsp:cNvPr id="0" name=""/>
        <dsp:cNvSpPr/>
      </dsp:nvSpPr>
      <dsp:spPr>
        <a:xfrm>
          <a:off x="5002674" y="1786829"/>
          <a:ext cx="3578900" cy="1591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cs-CZ" sz="2000" b="1" i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000" b="1" i="1" kern="1200" dirty="0"/>
            <a:t>Studenti ukazují, že umí informace použít</a:t>
          </a:r>
          <a:endParaRPr lang="en-US" sz="2000" kern="1200" dirty="0"/>
        </a:p>
      </dsp:txBody>
      <dsp:txXfrm>
        <a:off x="5002674" y="1786829"/>
        <a:ext cx="3578900" cy="1591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6F0A61-9A9C-017C-EE36-3B022E070F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Metoda Kostka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FAC5C8-1A71-E2C2-362C-8075066072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Rozdělení na 6 týmů</a:t>
            </a:r>
          </a:p>
        </p:txBody>
      </p:sp>
    </p:spTree>
    <p:extLst>
      <p:ext uri="{BB962C8B-B14F-4D97-AF65-F5344CB8AC3E}">
        <p14:creationId xmlns:p14="http://schemas.microsoft.com/office/powerpoint/2010/main" val="4075965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CA3E3F-3698-B984-7E4C-8FED6AEC9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643" y="609600"/>
            <a:ext cx="6743767" cy="1905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700" dirty="0"/>
              <a:t>Učební strategie, která usnadňuje vnímání tématu a uvažování o něm </a:t>
            </a:r>
            <a:br>
              <a:rPr lang="cs-CZ" altLang="cs-CZ" sz="2700" dirty="0"/>
            </a:br>
            <a:r>
              <a:rPr lang="cs-CZ" altLang="cs-CZ" sz="2700" dirty="0"/>
              <a:t>z mnoha hledisek</a:t>
            </a:r>
            <a:br>
              <a:rPr lang="cs-CZ" altLang="cs-CZ" sz="2700" dirty="0"/>
            </a:br>
            <a:endParaRPr lang="cs-CZ" sz="2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6BF3B8-3E07-889F-DA15-A6CE8CAE41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28" r="43133"/>
          <a:stretch/>
        </p:blipFill>
        <p:spPr>
          <a:xfrm>
            <a:off x="257590" y="10"/>
            <a:ext cx="3479523" cy="6857990"/>
          </a:xfrm>
          <a:prstGeom prst="rect">
            <a:avLst/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DD7607-6DB7-5961-5B56-311A0E34F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643" y="2666999"/>
            <a:ext cx="7046844" cy="3415749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(</a:t>
            </a:r>
            <a:r>
              <a:rPr lang="cs-CZ" altLang="cs-CZ" sz="3200" dirty="0" err="1"/>
              <a:t>Cowan</a:t>
            </a:r>
            <a:r>
              <a:rPr lang="cs-CZ" altLang="cs-CZ" sz="3200" dirty="0"/>
              <a:t> a </a:t>
            </a:r>
            <a:r>
              <a:rPr lang="cs-CZ" altLang="cs-CZ" sz="3200" dirty="0" err="1"/>
              <a:t>Cowan</a:t>
            </a:r>
            <a:r>
              <a:rPr lang="cs-CZ" altLang="cs-CZ" sz="3200" dirty="0"/>
              <a:t>, 1980)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cs-CZ" altLang="cs-CZ" sz="3200" i="1" dirty="0"/>
              <a:t>Výzvy náhodně nebo v pořadí, které je zde uvedeno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cs-CZ" altLang="cs-CZ" sz="3200" dirty="0"/>
              <a:t>Většinou se užívá u dostatečně známého tématu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465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A672405-5F81-4E97-B4FC-E7F2CC16F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6D780B-890D-9331-F72F-31F6E3EFC8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6542" y="990601"/>
            <a:ext cx="6054045" cy="4632960"/>
          </a:xfrm>
        </p:spPr>
        <p:txBody>
          <a:bodyPr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cs-CZ" altLang="cs-CZ" sz="3400" dirty="0"/>
              <a:t>Co si vybavujete, co jste si zapamatovali, </a:t>
            </a:r>
            <a:br>
              <a:rPr lang="cs-CZ" altLang="cs-CZ" sz="3400" dirty="0"/>
            </a:br>
            <a:r>
              <a:rPr lang="cs-CZ" altLang="cs-CZ" sz="3400" dirty="0"/>
              <a:t>jak byste charakterizovali,....</a:t>
            </a:r>
            <a:br>
              <a:rPr lang="cs-CZ" altLang="cs-CZ" sz="3400" dirty="0"/>
            </a:br>
            <a:br>
              <a:rPr lang="cs-CZ" altLang="cs-CZ" sz="3400" dirty="0"/>
            </a:br>
            <a:r>
              <a:rPr lang="cs-CZ" altLang="cs-CZ" sz="3400" b="1" i="1" dirty="0"/>
              <a:t>Odpovědi jsou předvídatelné</a:t>
            </a:r>
            <a:br>
              <a:rPr lang="cs-CZ" altLang="cs-CZ" sz="3400" b="1" i="1" dirty="0"/>
            </a:br>
            <a:r>
              <a:rPr lang="cs-CZ" altLang="cs-CZ" sz="3400" b="1" i="1" dirty="0"/>
              <a:t>Požadavek reprodukce</a:t>
            </a:r>
            <a:br>
              <a:rPr lang="cs-CZ" altLang="cs-CZ" sz="3400" b="1" i="1" dirty="0"/>
            </a:br>
            <a:endParaRPr lang="cs-CZ" sz="3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8C0A224-F5E5-C7DD-1E0D-8F37ACE47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1412" y="990600"/>
            <a:ext cx="3191623" cy="4632960"/>
          </a:xfrm>
        </p:spPr>
        <p:txBody>
          <a:bodyPr anchor="ctr">
            <a:normAutofit/>
          </a:bodyPr>
          <a:lstStyle/>
          <a:p>
            <a:r>
              <a:rPr lang="cs-CZ" sz="5400" dirty="0"/>
              <a:t>Popište</a:t>
            </a:r>
          </a:p>
          <a:p>
            <a:r>
              <a:rPr lang="cs-CZ" sz="5400" dirty="0"/>
              <a:t>1 tým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86C303-74D6-4DF3-9113-E0A374D71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769" y="2057400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503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475628-CAF1-4106-B605-6F5A398EB2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3100" dirty="0"/>
              <a:t>Čemu se text podobá, od čeho se </a:t>
            </a:r>
            <a:r>
              <a:rPr lang="cs-CZ" altLang="cs-CZ" sz="3100" dirty="0" err="1"/>
              <a:t>liŠí</a:t>
            </a:r>
            <a:r>
              <a:rPr lang="cs-CZ" altLang="cs-CZ" sz="3100" dirty="0"/>
              <a:t> a jak, popište vztah mezi,....</a:t>
            </a:r>
            <a:br>
              <a:rPr lang="cs-CZ" altLang="cs-CZ" sz="3100" dirty="0"/>
            </a:br>
            <a:br>
              <a:rPr lang="cs-CZ" altLang="cs-CZ" sz="3100" dirty="0"/>
            </a:br>
            <a:r>
              <a:rPr lang="cs-CZ" altLang="cs-CZ" sz="3100" b="1" i="1" dirty="0"/>
              <a:t>Studenti si vybaví primární informace a dále s nimi pracují</a:t>
            </a:r>
            <a:br>
              <a:rPr lang="cs-CZ" altLang="cs-CZ" sz="3100" b="1" i="1" dirty="0"/>
            </a:br>
            <a:r>
              <a:rPr lang="cs-CZ" altLang="cs-CZ" sz="3100" b="1" i="1" dirty="0"/>
              <a:t>Prokazuje se porozumění</a:t>
            </a:r>
            <a:br>
              <a:rPr lang="cs-CZ" altLang="cs-CZ" sz="4800" b="1" i="1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2C8517-AFC1-D61A-66D8-12218D400F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Porovnejte</a:t>
            </a:r>
          </a:p>
          <a:p>
            <a:endParaRPr lang="cs-CZ" sz="2800" dirty="0"/>
          </a:p>
          <a:p>
            <a:r>
              <a:rPr lang="cs-CZ" sz="2800" dirty="0"/>
              <a:t>Tým 2</a:t>
            </a:r>
          </a:p>
        </p:txBody>
      </p:sp>
    </p:spTree>
    <p:extLst>
      <p:ext uri="{BB962C8B-B14F-4D97-AF65-F5344CB8AC3E}">
        <p14:creationId xmlns:p14="http://schemas.microsoft.com/office/powerpoint/2010/main" val="2229060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EB8F0E-6BE0-3C93-9EE9-18F35D1C71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3100" dirty="0"/>
              <a:t>Na co si při studiu vzpomenete?</a:t>
            </a:r>
            <a:br>
              <a:rPr lang="cs-CZ" altLang="cs-CZ" sz="3100" dirty="0"/>
            </a:br>
            <a:r>
              <a:rPr lang="cs-CZ" altLang="cs-CZ" sz="3100" dirty="0"/>
              <a:t>Mohou to být dojmy, události, věci, lidé,...</a:t>
            </a:r>
            <a:br>
              <a:rPr lang="cs-CZ" altLang="cs-CZ" sz="3100" dirty="0"/>
            </a:br>
            <a:br>
              <a:rPr lang="cs-CZ" altLang="cs-CZ" sz="3100" dirty="0"/>
            </a:br>
            <a:r>
              <a:rPr lang="cs-CZ" altLang="cs-CZ" sz="3100" b="1" i="1" dirty="0"/>
              <a:t>Důležité je nechat myšlenky volně plynout a také...umět se vyjádřit</a:t>
            </a:r>
            <a:br>
              <a:rPr lang="cs-CZ" altLang="cs-CZ" sz="4800" b="1" i="1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E0EC6F9-08A3-917F-57F2-F39F0029E8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sz="3200" dirty="0"/>
              <a:t>Asociujte</a:t>
            </a:r>
          </a:p>
          <a:p>
            <a:r>
              <a:rPr lang="cs-CZ" sz="3200" dirty="0"/>
              <a:t>Tým 3</a:t>
            </a:r>
          </a:p>
        </p:txBody>
      </p:sp>
    </p:spTree>
    <p:extLst>
      <p:ext uri="{BB962C8B-B14F-4D97-AF65-F5344CB8AC3E}">
        <p14:creationId xmlns:p14="http://schemas.microsoft.com/office/powerpoint/2010/main" val="4035717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64803C-F99F-1E04-E41F-FA37BD3346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</a:blip>
          <a:srcRect t="30364" b="133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2395CCC-6BF6-178D-F61F-DA56AEAFD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71565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600" b="1" i="1" dirty="0"/>
              <a:t>Rozbor podnětu</a:t>
            </a:r>
            <a:br>
              <a:rPr lang="cs-CZ" altLang="cs-CZ" sz="2600" b="1" i="1" dirty="0"/>
            </a:br>
            <a:r>
              <a:rPr lang="cs-CZ" altLang="cs-CZ" sz="2600" b="1" i="1" dirty="0"/>
              <a:t>Zkoumání vstupních údajů, či podkladů použitých při výkladu</a:t>
            </a:r>
            <a:br>
              <a:rPr lang="cs-CZ" altLang="cs-CZ" sz="2600" b="1" i="1" dirty="0"/>
            </a:br>
            <a:r>
              <a:rPr lang="cs-CZ" altLang="cs-CZ" sz="2600" b="1" dirty="0"/>
              <a:t>Vytváření hypotéz, dedukcí,...</a:t>
            </a:r>
            <a:br>
              <a:rPr lang="cs-CZ" altLang="cs-CZ" sz="2600" b="1" dirty="0"/>
            </a:br>
            <a:r>
              <a:rPr lang="cs-CZ" altLang="cs-CZ" sz="2600" b="1" i="1" dirty="0"/>
              <a:t>Studenti dokáží rozčlenit složité věci na komponenty</a:t>
            </a:r>
            <a:br>
              <a:rPr lang="cs-CZ" altLang="cs-CZ" sz="2600" b="1" i="1" dirty="0"/>
            </a:br>
            <a:r>
              <a:rPr lang="cs-CZ" altLang="cs-CZ" sz="2600" b="1" i="1" dirty="0"/>
              <a:t>Vysvětlit, proč právě takto...</a:t>
            </a:r>
            <a:r>
              <a:rPr lang="cs-CZ" altLang="cs-CZ" sz="2600" i="1" dirty="0"/>
              <a:t> </a:t>
            </a:r>
            <a:br>
              <a:rPr lang="cs-CZ" altLang="cs-CZ" sz="2600" i="1" dirty="0"/>
            </a:br>
            <a:endParaRPr lang="cs-CZ" sz="26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6EB4ADA-5881-37CC-A64E-6932E15F6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>
            <a:normAutofit/>
          </a:bodyPr>
          <a:lstStyle/>
          <a:p>
            <a:endParaRPr lang="cs-CZ" sz="3200" dirty="0"/>
          </a:p>
          <a:p>
            <a:r>
              <a:rPr lang="cs-CZ" sz="3200" dirty="0"/>
              <a:t>Analyzujte</a:t>
            </a:r>
          </a:p>
          <a:p>
            <a:r>
              <a:rPr lang="cs-CZ" sz="3200" dirty="0"/>
              <a:t>Tým 4</a:t>
            </a:r>
          </a:p>
        </p:txBody>
      </p:sp>
    </p:spTree>
    <p:extLst>
      <p:ext uri="{BB962C8B-B14F-4D97-AF65-F5344CB8AC3E}">
        <p14:creationId xmlns:p14="http://schemas.microsoft.com/office/powerpoint/2010/main" val="1355286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36AA81-9E07-D5D9-69BF-C4E49E2EF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468582"/>
          </a:xfrm>
        </p:spPr>
        <p:txBody>
          <a:bodyPr>
            <a:normAutofit/>
          </a:bodyPr>
          <a:lstStyle/>
          <a:p>
            <a:r>
              <a:rPr lang="cs-CZ" dirty="0"/>
              <a:t>Aplikujte</a:t>
            </a:r>
            <a:br>
              <a:rPr lang="cs-CZ" dirty="0"/>
            </a:br>
            <a:r>
              <a:rPr lang="cs-CZ" dirty="0"/>
              <a:t>Tým 5</a:t>
            </a:r>
            <a:endParaRPr lang="cs-CZ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F8F5BC5-ED3D-D299-95C4-CA7B5CAE1B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902270"/>
              </p:ext>
            </p:extLst>
          </p:nvPr>
        </p:nvGraphicFramePr>
        <p:xfrm>
          <a:off x="1141413" y="2286000"/>
          <a:ext cx="9906000" cy="3387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3364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6EC927-988A-79F5-A25B-08CB1E9A38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2700" dirty="0"/>
              <a:t>Stanoviska pro a proti, použijte pro obhajobu argumenty (logické, ale i nelogické, pošetilé, podle charakteru látky)</a:t>
            </a:r>
            <a:br>
              <a:rPr lang="cs-CZ" altLang="cs-CZ" sz="2700" dirty="0"/>
            </a:br>
            <a:r>
              <a:rPr lang="cs-CZ" altLang="cs-CZ" sz="2700" b="1" i="1" dirty="0"/>
              <a:t>Na základě dříve naučené látky stanovit hodnotu, obhájit nebo vyvrátit ji, podpořit, ospravedlnit, kritizovat, rozhodnout,...</a:t>
            </a:r>
            <a:br>
              <a:rPr lang="cs-CZ" altLang="cs-CZ" sz="4800" b="1" i="1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D3E86A-2ACF-CFFB-F1C6-9197BDFAC6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Argumentujte</a:t>
            </a:r>
          </a:p>
          <a:p>
            <a:r>
              <a:rPr lang="cs-CZ" sz="3200" dirty="0"/>
              <a:t>Tým 6</a:t>
            </a:r>
          </a:p>
        </p:txBody>
      </p:sp>
    </p:spTree>
    <p:extLst>
      <p:ext uri="{BB962C8B-B14F-4D97-AF65-F5344CB8AC3E}">
        <p14:creationId xmlns:p14="http://schemas.microsoft.com/office/powerpoint/2010/main" val="38613691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íť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TM03457485[[fn=Síť]]</Template>
  <TotalTime>13</TotalTime>
  <Words>260</Words>
  <Application>Microsoft Office PowerPoint</Application>
  <PresentationFormat>Širokoúhlá obrazovka</PresentationFormat>
  <Paragraphs>28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</vt:lpstr>
      <vt:lpstr>Síť</vt:lpstr>
      <vt:lpstr>Metoda Kostka</vt:lpstr>
      <vt:lpstr>Učební strategie, která usnadňuje vnímání tématu a uvažování o něm  z mnoha hledisek </vt:lpstr>
      <vt:lpstr>Co si vybavujete, co jste si zapamatovali,  jak byste charakterizovali,....  Odpovědi jsou předvídatelné Požadavek reprodukce </vt:lpstr>
      <vt:lpstr>Čemu se text podobá, od čeho se liŠí a jak, popište vztah mezi,....  Studenti si vybaví primární informace a dále s nimi pracují Prokazuje se porozumění </vt:lpstr>
      <vt:lpstr>Na co si při studiu vzpomenete? Mohou to být dojmy, události, věci, lidé,...  Důležité je nechat myšlenky volně plynout a také...umět se vyjádřit </vt:lpstr>
      <vt:lpstr>Rozbor podnětu Zkoumání vstupních údajů, či podkladů použitých při výkladu Vytváření hypotéz, dedukcí,... Studenti dokáží rozčlenit složité věci na komponenty Vysvětlit, proč právě takto...  </vt:lpstr>
      <vt:lpstr>Aplikujte Tým 5</vt:lpstr>
      <vt:lpstr>Stanoviska pro a proti, použijte pro obhajobu argumenty (logické, ale i nelogické, pošetilé, podle charakteru látky) Na základě dříve naučené látky stanovit hodnotu, obhájit nebo vyvrátit ji, podpořit, ospravedlnit, kritizovat, rozhodnout,...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Metoda Kostka</dc:title>
  <dc:creator>Lenka Gulová</dc:creator>
  <cp:lastModifiedBy>Lenka Gulová</cp:lastModifiedBy>
  <cp:revision>1</cp:revision>
  <dcterms:created xsi:type="dcterms:W3CDTF">2022-12-09T21:21:04Z</dcterms:created>
  <dcterms:modified xsi:type="dcterms:W3CDTF">2022-12-09T21:34:29Z</dcterms:modified>
</cp:coreProperties>
</file>