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65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3A608-157F-4424-B6DB-FE9546D9C8A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CB606B-E3A6-4E1E-B97F-E106B6C74BCC}">
      <dgm:prSet/>
      <dgm:spPr/>
      <dgm:t>
        <a:bodyPr/>
        <a:lstStyle/>
        <a:p>
          <a:r>
            <a:rPr lang="uk-UA" dirty="0" smtClean="0">
              <a:effectLst/>
              <a:latin typeface="Times New Roman" panose="02020603050405020304" pitchFamily="18" charset="0"/>
            </a:rPr>
            <a:t>Слід зазначити, що уявлення про себе, як продукт самосвідомості, одночасно є і її істотною умовою, оскільки у процесі пізнання особистість використовує цілу систему внутрішніх засобів: уявлень, образів, понять, серед яких важливу роль займає уявлення про себе, свої особистісні риси, здібності та мотиви.</a:t>
          </a:r>
          <a:endParaRPr lang="ru-RU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9FD5B85F-7830-4C71-9004-794A1ECD4D48}" type="parTrans" cxnId="{D8C93B3C-7998-47F8-AB47-8D74B3E7CDCB}">
      <dgm:prSet/>
      <dgm:spPr/>
      <dgm:t>
        <a:bodyPr/>
        <a:lstStyle/>
        <a:p>
          <a:endParaRPr lang="ru-RU"/>
        </a:p>
      </dgm:t>
    </dgm:pt>
    <dgm:pt modelId="{1DAF148B-FF4D-4331-BDFF-B2919E1B7E37}" type="sibTrans" cxnId="{D8C93B3C-7998-47F8-AB47-8D74B3E7CDCB}">
      <dgm:prSet/>
      <dgm:spPr/>
      <dgm:t>
        <a:bodyPr/>
        <a:lstStyle/>
        <a:p>
          <a:endParaRPr lang="ru-RU"/>
        </a:p>
      </dgm:t>
    </dgm:pt>
    <dgm:pt modelId="{09CA50A3-F7F0-4EDC-AD4C-095CABA8AC2C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Я-образ є важливим чинником детермінації поведінки людини, таким внутрішньо-особистісним утворенням, що визначає напрямок її діяльності, поведінки в ситуаціях вибору контакту з людьми.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B7248A-AB10-41C2-B610-382E964F1C99}" type="parTrans" cxnId="{6C80288E-BC1C-4E2F-922B-D3609570AC6B}">
      <dgm:prSet/>
      <dgm:spPr/>
      <dgm:t>
        <a:bodyPr/>
        <a:lstStyle/>
        <a:p>
          <a:endParaRPr lang="ru-RU"/>
        </a:p>
      </dgm:t>
    </dgm:pt>
    <dgm:pt modelId="{F2120C94-024F-4AC0-8BA5-1D989C23DBB0}" type="sibTrans" cxnId="{6C80288E-BC1C-4E2F-922B-D3609570AC6B}">
      <dgm:prSet/>
      <dgm:spPr/>
      <dgm:t>
        <a:bodyPr/>
        <a:lstStyle/>
        <a:p>
          <a:endParaRPr lang="ru-RU"/>
        </a:p>
      </dgm:t>
    </dgm:pt>
    <dgm:pt modelId="{FAC3589E-CD9E-45B5-9D64-41D53AC4C03D}" type="pres">
      <dgm:prSet presAssocID="{9483A608-157F-4424-B6DB-FE9546D9C8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9B4891BA-E4CE-495B-8BAC-23B0C9F07FF0}" type="pres">
      <dgm:prSet presAssocID="{8BCB606B-E3A6-4E1E-B97F-E106B6C74BCC}" presName="hierRoot1" presStyleCnt="0"/>
      <dgm:spPr/>
    </dgm:pt>
    <dgm:pt modelId="{339B7D4A-03D7-4B24-A36A-8949F53C10E8}" type="pres">
      <dgm:prSet presAssocID="{8BCB606B-E3A6-4E1E-B97F-E106B6C74BCC}" presName="composite" presStyleCnt="0"/>
      <dgm:spPr/>
    </dgm:pt>
    <dgm:pt modelId="{A5F50BCD-DD00-4331-B63E-E764B1B9F6BD}" type="pres">
      <dgm:prSet presAssocID="{8BCB606B-E3A6-4E1E-B97F-E106B6C74BCC}" presName="background" presStyleLbl="node0" presStyleIdx="0" presStyleCnt="2"/>
      <dgm:spPr/>
    </dgm:pt>
    <dgm:pt modelId="{25DAE5E3-21D4-497D-BFDB-1CF4934E3383}" type="pres">
      <dgm:prSet presAssocID="{8BCB606B-E3A6-4E1E-B97F-E106B6C74BCC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4C087FC-4C10-4ADC-8925-38A168C7354B}" type="pres">
      <dgm:prSet presAssocID="{8BCB606B-E3A6-4E1E-B97F-E106B6C74BCC}" presName="hierChild2" presStyleCnt="0"/>
      <dgm:spPr/>
    </dgm:pt>
    <dgm:pt modelId="{567601C2-71DA-4600-83D8-5902873004F4}" type="pres">
      <dgm:prSet presAssocID="{09CA50A3-F7F0-4EDC-AD4C-095CABA8AC2C}" presName="hierRoot1" presStyleCnt="0"/>
      <dgm:spPr/>
    </dgm:pt>
    <dgm:pt modelId="{ABB2DB9D-B07A-4D87-81AC-28D88776FB8A}" type="pres">
      <dgm:prSet presAssocID="{09CA50A3-F7F0-4EDC-AD4C-095CABA8AC2C}" presName="composite" presStyleCnt="0"/>
      <dgm:spPr/>
    </dgm:pt>
    <dgm:pt modelId="{910DB061-8A08-4388-A458-0177E8BC4CC8}" type="pres">
      <dgm:prSet presAssocID="{09CA50A3-F7F0-4EDC-AD4C-095CABA8AC2C}" presName="background" presStyleLbl="node0" presStyleIdx="1" presStyleCnt="2"/>
      <dgm:spPr/>
    </dgm:pt>
    <dgm:pt modelId="{7704E613-DAB1-4F5F-9DEF-BD7A7F72FDE9}" type="pres">
      <dgm:prSet presAssocID="{09CA50A3-F7F0-4EDC-AD4C-095CABA8AC2C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921EB89-2CD9-4B1B-B8A3-95662AC7882E}" type="pres">
      <dgm:prSet presAssocID="{09CA50A3-F7F0-4EDC-AD4C-095CABA8AC2C}" presName="hierChild2" presStyleCnt="0"/>
      <dgm:spPr/>
    </dgm:pt>
  </dgm:ptLst>
  <dgm:cxnLst>
    <dgm:cxn modelId="{7F576BE4-5550-4565-BF29-809737D7AAA4}" type="presOf" srcId="{8BCB606B-E3A6-4E1E-B97F-E106B6C74BCC}" destId="{25DAE5E3-21D4-497D-BFDB-1CF4934E3383}" srcOrd="0" destOrd="0" presId="urn:microsoft.com/office/officeart/2005/8/layout/hierarchy1"/>
    <dgm:cxn modelId="{F565CF14-DC04-480C-98A0-212FF2400446}" type="presOf" srcId="{9483A608-157F-4424-B6DB-FE9546D9C8A0}" destId="{FAC3589E-CD9E-45B5-9D64-41D53AC4C03D}" srcOrd="0" destOrd="0" presId="urn:microsoft.com/office/officeart/2005/8/layout/hierarchy1"/>
    <dgm:cxn modelId="{D8C93B3C-7998-47F8-AB47-8D74B3E7CDCB}" srcId="{9483A608-157F-4424-B6DB-FE9546D9C8A0}" destId="{8BCB606B-E3A6-4E1E-B97F-E106B6C74BCC}" srcOrd="0" destOrd="0" parTransId="{9FD5B85F-7830-4C71-9004-794A1ECD4D48}" sibTransId="{1DAF148B-FF4D-4331-BDFF-B2919E1B7E37}"/>
    <dgm:cxn modelId="{529BD6E5-AAB5-472B-B5F6-FA3ECAB87DFA}" type="presOf" srcId="{09CA50A3-F7F0-4EDC-AD4C-095CABA8AC2C}" destId="{7704E613-DAB1-4F5F-9DEF-BD7A7F72FDE9}" srcOrd="0" destOrd="0" presId="urn:microsoft.com/office/officeart/2005/8/layout/hierarchy1"/>
    <dgm:cxn modelId="{6C80288E-BC1C-4E2F-922B-D3609570AC6B}" srcId="{9483A608-157F-4424-B6DB-FE9546D9C8A0}" destId="{09CA50A3-F7F0-4EDC-AD4C-095CABA8AC2C}" srcOrd="1" destOrd="0" parTransId="{06B7248A-AB10-41C2-B610-382E964F1C99}" sibTransId="{F2120C94-024F-4AC0-8BA5-1D989C23DBB0}"/>
    <dgm:cxn modelId="{B0EF2B7C-F34D-42E9-934C-9EA8A4338989}" type="presParOf" srcId="{FAC3589E-CD9E-45B5-9D64-41D53AC4C03D}" destId="{9B4891BA-E4CE-495B-8BAC-23B0C9F07FF0}" srcOrd="0" destOrd="0" presId="urn:microsoft.com/office/officeart/2005/8/layout/hierarchy1"/>
    <dgm:cxn modelId="{954417C9-496F-46FC-9D63-2ADF6F1EF7B0}" type="presParOf" srcId="{9B4891BA-E4CE-495B-8BAC-23B0C9F07FF0}" destId="{339B7D4A-03D7-4B24-A36A-8949F53C10E8}" srcOrd="0" destOrd="0" presId="urn:microsoft.com/office/officeart/2005/8/layout/hierarchy1"/>
    <dgm:cxn modelId="{A0227A32-5E8B-4666-82AA-01DD2C69CDCF}" type="presParOf" srcId="{339B7D4A-03D7-4B24-A36A-8949F53C10E8}" destId="{A5F50BCD-DD00-4331-B63E-E764B1B9F6BD}" srcOrd="0" destOrd="0" presId="urn:microsoft.com/office/officeart/2005/8/layout/hierarchy1"/>
    <dgm:cxn modelId="{47325334-5260-47CD-9C6E-B90B4F16CB49}" type="presParOf" srcId="{339B7D4A-03D7-4B24-A36A-8949F53C10E8}" destId="{25DAE5E3-21D4-497D-BFDB-1CF4934E3383}" srcOrd="1" destOrd="0" presId="urn:microsoft.com/office/officeart/2005/8/layout/hierarchy1"/>
    <dgm:cxn modelId="{360F8AC0-BF0D-48F0-A610-7270766504A5}" type="presParOf" srcId="{9B4891BA-E4CE-495B-8BAC-23B0C9F07FF0}" destId="{E4C087FC-4C10-4ADC-8925-38A168C7354B}" srcOrd="1" destOrd="0" presId="urn:microsoft.com/office/officeart/2005/8/layout/hierarchy1"/>
    <dgm:cxn modelId="{88871C8C-27F1-4F52-ADDE-526F31F29081}" type="presParOf" srcId="{FAC3589E-CD9E-45B5-9D64-41D53AC4C03D}" destId="{567601C2-71DA-4600-83D8-5902873004F4}" srcOrd="1" destOrd="0" presId="urn:microsoft.com/office/officeart/2005/8/layout/hierarchy1"/>
    <dgm:cxn modelId="{A34550F3-4FA0-45DF-B33F-D5240C12592A}" type="presParOf" srcId="{567601C2-71DA-4600-83D8-5902873004F4}" destId="{ABB2DB9D-B07A-4D87-81AC-28D88776FB8A}" srcOrd="0" destOrd="0" presId="urn:microsoft.com/office/officeart/2005/8/layout/hierarchy1"/>
    <dgm:cxn modelId="{23C836B3-FD29-4F0E-B137-4237F229E5F7}" type="presParOf" srcId="{ABB2DB9D-B07A-4D87-81AC-28D88776FB8A}" destId="{910DB061-8A08-4388-A458-0177E8BC4CC8}" srcOrd="0" destOrd="0" presId="urn:microsoft.com/office/officeart/2005/8/layout/hierarchy1"/>
    <dgm:cxn modelId="{13415DBF-3A12-44DD-9962-B9777E0A6AD7}" type="presParOf" srcId="{ABB2DB9D-B07A-4D87-81AC-28D88776FB8A}" destId="{7704E613-DAB1-4F5F-9DEF-BD7A7F72FDE9}" srcOrd="1" destOrd="0" presId="urn:microsoft.com/office/officeart/2005/8/layout/hierarchy1"/>
    <dgm:cxn modelId="{56976B40-93FD-4446-B337-8FEC8F2E36EA}" type="presParOf" srcId="{567601C2-71DA-4600-83D8-5902873004F4}" destId="{D921EB89-2CD9-4B1B-B8A3-95662AC7882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E1B461-3244-4665-AB15-19B13F3CDC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939F2C-CD81-461D-901A-DB10DF5EB460}">
      <dgm:prSet/>
      <dgm:spPr/>
      <dgm:t>
        <a:bodyPr/>
        <a:lstStyle/>
        <a:p>
          <a:r>
            <a:rPr lang="uk-UA" noProof="0" dirty="0" smtClean="0"/>
            <a:t>Фізичне Я - погляд людини на своє фізичне тіло.</a:t>
          </a:r>
          <a:endParaRPr lang="uk-UA" noProof="0" dirty="0"/>
        </a:p>
      </dgm:t>
    </dgm:pt>
    <dgm:pt modelId="{9F02BE6E-1B0B-4893-84A6-4DAC7B57B60E}" type="parTrans" cxnId="{E58E7200-6E2E-47AB-B0B4-A714E176D44A}">
      <dgm:prSet/>
      <dgm:spPr/>
      <dgm:t>
        <a:bodyPr/>
        <a:lstStyle/>
        <a:p>
          <a:endParaRPr lang="en-US"/>
        </a:p>
      </dgm:t>
    </dgm:pt>
    <dgm:pt modelId="{4F5ABF9D-060E-4EB3-95CD-834F146979EE}" type="sibTrans" cxnId="{E58E7200-6E2E-47AB-B0B4-A714E176D44A}">
      <dgm:prSet/>
      <dgm:spPr/>
      <dgm:t>
        <a:bodyPr/>
        <a:lstStyle/>
        <a:p>
          <a:endParaRPr lang="en-US"/>
        </a:p>
      </dgm:t>
    </dgm:pt>
    <dgm:pt modelId="{01B7CBC7-E3B2-4228-B586-71021CCBA57E}">
      <dgm:prSet/>
      <dgm:spPr/>
      <dgm:t>
        <a:bodyPr/>
        <a:lstStyle/>
        <a:p>
          <a:r>
            <a:rPr lang="ru-RU" dirty="0" err="1" smtClean="0"/>
            <a:t>Реальне</a:t>
          </a:r>
          <a:r>
            <a:rPr lang="ru-RU" dirty="0" smtClean="0"/>
            <a:t> Я – </a:t>
          </a:r>
          <a:r>
            <a:rPr lang="ru-RU" dirty="0" err="1" smtClean="0"/>
            <a:t>це</a:t>
          </a:r>
          <a:r>
            <a:rPr lang="ru-RU" dirty="0" smtClean="0"/>
            <a:t> образ самого себе в </a:t>
          </a:r>
          <a:r>
            <a:rPr lang="ru-RU" dirty="0" err="1" smtClean="0"/>
            <a:t>даний</a:t>
          </a:r>
          <a:r>
            <a:rPr lang="ru-RU" dirty="0" smtClean="0"/>
            <a:t> момент. </a:t>
          </a:r>
          <a:r>
            <a:rPr lang="ru-RU" dirty="0" err="1" smtClean="0"/>
            <a:t>Важливо</a:t>
          </a:r>
          <a:r>
            <a:rPr lang="ru-RU" dirty="0" smtClean="0"/>
            <a:t> </a:t>
          </a:r>
          <a:r>
            <a:rPr lang="ru-RU" dirty="0" err="1" smtClean="0"/>
            <a:t>усвідомлювати</a:t>
          </a:r>
          <a:r>
            <a:rPr lang="ru-RU" dirty="0" smtClean="0"/>
            <a:t> </a:t>
          </a:r>
          <a:r>
            <a:rPr lang="ru-RU" dirty="0" err="1" smtClean="0"/>
            <a:t>свої</a:t>
          </a:r>
          <a:r>
            <a:rPr lang="ru-RU" dirty="0" smtClean="0"/>
            <a:t> </a:t>
          </a:r>
          <a:r>
            <a:rPr lang="ru-RU" dirty="0" err="1" smtClean="0"/>
            <a:t>реальні</a:t>
          </a:r>
          <a:r>
            <a:rPr lang="ru-RU" dirty="0" smtClean="0"/>
            <a:t> </a:t>
          </a:r>
          <a:r>
            <a:rPr lang="ru-RU" dirty="0" err="1" smtClean="0"/>
            <a:t>здібності</a:t>
          </a:r>
          <a:r>
            <a:rPr lang="ru-RU" dirty="0" smtClean="0"/>
            <a:t> та </a:t>
          </a:r>
          <a:r>
            <a:rPr lang="ru-RU" dirty="0" err="1" smtClean="0"/>
            <a:t>можливості</a:t>
          </a:r>
          <a:r>
            <a:rPr lang="ru-RU" dirty="0" smtClean="0"/>
            <a:t>, </a:t>
          </a:r>
          <a:r>
            <a:rPr lang="ru-RU" dirty="0" err="1" smtClean="0"/>
            <a:t>особистісні</a:t>
          </a:r>
          <a:r>
            <a:rPr lang="ru-RU" dirty="0" smtClean="0"/>
            <a:t> </a:t>
          </a:r>
          <a:r>
            <a:rPr lang="ru-RU" dirty="0" err="1" smtClean="0"/>
            <a:t>якості</a:t>
          </a:r>
          <a:r>
            <a:rPr lang="ru-RU" dirty="0" smtClean="0"/>
            <a:t> та </a:t>
          </a:r>
          <a:r>
            <a:rPr lang="ru-RU" dirty="0" err="1" smtClean="0"/>
            <a:t>ресурси</a:t>
          </a:r>
          <a:r>
            <a:rPr lang="ru-RU" dirty="0" smtClean="0"/>
            <a:t>.</a:t>
          </a:r>
          <a:endParaRPr lang="en-US" dirty="0"/>
        </a:p>
      </dgm:t>
    </dgm:pt>
    <dgm:pt modelId="{AA72694A-31F3-49F9-B3B8-98A2B6C5167C}" type="parTrans" cxnId="{A80DC94F-5911-4932-BF04-2F585B884726}">
      <dgm:prSet/>
      <dgm:spPr/>
      <dgm:t>
        <a:bodyPr/>
        <a:lstStyle/>
        <a:p>
          <a:endParaRPr lang="en-US"/>
        </a:p>
      </dgm:t>
    </dgm:pt>
    <dgm:pt modelId="{1F59D901-382B-42FC-AB49-B2A6F5C9C023}" type="sibTrans" cxnId="{A80DC94F-5911-4932-BF04-2F585B884726}">
      <dgm:prSet/>
      <dgm:spPr/>
      <dgm:t>
        <a:bodyPr/>
        <a:lstStyle/>
        <a:p>
          <a:endParaRPr lang="en-US"/>
        </a:p>
      </dgm:t>
    </dgm:pt>
    <dgm:pt modelId="{FDA23EC1-BAF5-4690-98E2-FE0543BEFF23}">
      <dgm:prSet/>
      <dgm:spPr/>
      <dgm:t>
        <a:bodyPr/>
        <a:lstStyle/>
        <a:p>
          <a:r>
            <a:rPr lang="ru-RU" dirty="0" err="1" smtClean="0"/>
            <a:t>Ідеальне</a:t>
          </a:r>
          <a:r>
            <a:rPr lang="ru-RU" dirty="0" smtClean="0"/>
            <a:t> Я - </a:t>
          </a:r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уявлення</a:t>
          </a:r>
          <a:r>
            <a:rPr lang="ru-RU" dirty="0" smtClean="0"/>
            <a:t> </a:t>
          </a:r>
          <a:r>
            <a:rPr lang="ru-RU" dirty="0" err="1" smtClean="0"/>
            <a:t>індивіда</a:t>
          </a:r>
          <a:r>
            <a:rPr lang="ru-RU" dirty="0" smtClean="0"/>
            <a:t> про те, </a:t>
          </a:r>
          <a:r>
            <a:rPr lang="ru-RU" dirty="0" err="1" smtClean="0"/>
            <a:t>якою</a:t>
          </a:r>
          <a:r>
            <a:rPr lang="ru-RU" dirty="0" smtClean="0"/>
            <a:t> </a:t>
          </a:r>
          <a:r>
            <a:rPr lang="ru-RU" dirty="0" err="1" smtClean="0"/>
            <a:t>людиною</a:t>
          </a:r>
          <a:r>
            <a:rPr lang="ru-RU" dirty="0" smtClean="0"/>
            <a:t> </a:t>
          </a:r>
          <a:r>
            <a:rPr lang="ru-RU" dirty="0" err="1" smtClean="0"/>
            <a:t>він</a:t>
          </a:r>
          <a:r>
            <a:rPr lang="ru-RU" dirty="0" smtClean="0"/>
            <a:t> </a:t>
          </a:r>
          <a:r>
            <a:rPr lang="ru-RU" dirty="0" err="1" smtClean="0"/>
            <a:t>хотів</a:t>
          </a:r>
          <a:r>
            <a:rPr lang="ru-RU" dirty="0" smtClean="0"/>
            <a:t> </a:t>
          </a:r>
          <a:r>
            <a:rPr lang="ru-RU" dirty="0" err="1" smtClean="0"/>
            <a:t>би</a:t>
          </a:r>
          <a:r>
            <a:rPr lang="ru-RU" dirty="0" smtClean="0"/>
            <a:t> бути; </a:t>
          </a:r>
          <a:r>
            <a:rPr lang="ru-RU" dirty="0" err="1" smtClean="0"/>
            <a:t>чим</a:t>
          </a:r>
          <a:r>
            <a:rPr lang="ru-RU" dirty="0" smtClean="0"/>
            <a:t> </a:t>
          </a:r>
          <a:r>
            <a:rPr lang="ru-RU" dirty="0" err="1" smtClean="0"/>
            <a:t>ближче</a:t>
          </a:r>
          <a:r>
            <a:rPr lang="ru-RU" dirty="0" smtClean="0"/>
            <a:t> </a:t>
          </a:r>
          <a:r>
            <a:rPr lang="ru-RU" dirty="0" err="1" smtClean="0"/>
            <a:t>ідеальне</a:t>
          </a:r>
          <a:r>
            <a:rPr lang="ru-RU" dirty="0" smtClean="0"/>
            <a:t> Я до </a:t>
          </a:r>
          <a:r>
            <a:rPr lang="ru-RU" dirty="0" err="1" smtClean="0"/>
            <a:t>справжнього</a:t>
          </a:r>
          <a:r>
            <a:rPr lang="ru-RU" dirty="0" smtClean="0"/>
            <a:t>, </a:t>
          </a:r>
          <a:r>
            <a:rPr lang="ru-RU" dirty="0" err="1" smtClean="0"/>
            <a:t>тим</a:t>
          </a:r>
          <a:r>
            <a:rPr lang="ru-RU" dirty="0" smtClean="0"/>
            <a:t> </a:t>
          </a:r>
          <a:r>
            <a:rPr lang="ru-RU" dirty="0" err="1" smtClean="0"/>
            <a:t>більше</a:t>
          </a:r>
          <a:r>
            <a:rPr lang="ru-RU" dirty="0" smtClean="0"/>
            <a:t> </a:t>
          </a:r>
          <a:r>
            <a:rPr lang="ru-RU" dirty="0" err="1" smtClean="0"/>
            <a:t>задоволена</a:t>
          </a:r>
          <a:r>
            <a:rPr lang="ru-RU" dirty="0" smtClean="0"/>
            <a:t> і </a:t>
          </a:r>
          <a:r>
            <a:rPr lang="ru-RU" dirty="0" err="1" smtClean="0"/>
            <a:t>щаслива</a:t>
          </a:r>
          <a:r>
            <a:rPr lang="ru-RU" dirty="0" smtClean="0"/>
            <a:t> </a:t>
          </a:r>
          <a:r>
            <a:rPr lang="ru-RU" dirty="0" err="1" smtClean="0"/>
            <a:t>людина</a:t>
          </a:r>
          <a:r>
            <a:rPr lang="ru-RU" dirty="0" smtClean="0"/>
            <a:t>.</a:t>
          </a:r>
          <a:endParaRPr lang="en-US" dirty="0"/>
        </a:p>
      </dgm:t>
    </dgm:pt>
    <dgm:pt modelId="{817B4811-AE8E-4ECF-A860-4D88C3695EE9}" type="parTrans" cxnId="{4AA2999C-CCA2-4077-8890-BD502A2AFA8B}">
      <dgm:prSet/>
      <dgm:spPr/>
      <dgm:t>
        <a:bodyPr/>
        <a:lstStyle/>
        <a:p>
          <a:endParaRPr lang="en-US"/>
        </a:p>
      </dgm:t>
    </dgm:pt>
    <dgm:pt modelId="{BE470C5E-FACA-46AB-BBB7-97C93B90516E}" type="sibTrans" cxnId="{4AA2999C-CCA2-4077-8890-BD502A2AFA8B}">
      <dgm:prSet/>
      <dgm:spPr/>
      <dgm:t>
        <a:bodyPr/>
        <a:lstStyle/>
        <a:p>
          <a:endParaRPr lang="en-US"/>
        </a:p>
      </dgm:t>
    </dgm:pt>
    <dgm:pt modelId="{79100729-F66B-488F-9AA5-8CB104158E2A}">
      <dgm:prSet/>
      <dgm:spPr/>
      <dgm:t>
        <a:bodyPr/>
        <a:lstStyle/>
        <a:p>
          <a:r>
            <a:rPr lang="ru-RU" dirty="0" err="1" smtClean="0"/>
            <a:t>Соціальне</a:t>
          </a:r>
          <a:r>
            <a:rPr lang="ru-RU" dirty="0" smtClean="0"/>
            <a:t> Я – </a:t>
          </a:r>
          <a:r>
            <a:rPr lang="ru-RU" dirty="0" err="1" smtClean="0"/>
            <a:t>сприйняття</a:t>
          </a:r>
          <a:r>
            <a:rPr lang="ru-RU" dirty="0" smtClean="0"/>
            <a:t> </a:t>
          </a:r>
          <a:r>
            <a:rPr lang="ru-RU" dirty="0" err="1" smtClean="0"/>
            <a:t>індивідом</a:t>
          </a:r>
          <a:r>
            <a:rPr lang="ru-RU" dirty="0" smtClean="0"/>
            <a:t> себе таким, </a:t>
          </a:r>
          <a:r>
            <a:rPr lang="ru-RU" dirty="0" err="1" smtClean="0"/>
            <a:t>яким</a:t>
          </a:r>
          <a:r>
            <a:rPr lang="ru-RU" dirty="0" smtClean="0"/>
            <a:t> </a:t>
          </a:r>
          <a:r>
            <a:rPr lang="ru-RU" dirty="0" err="1" smtClean="0"/>
            <a:t>він</a:t>
          </a:r>
          <a:r>
            <a:rPr lang="ru-RU" dirty="0" smtClean="0"/>
            <a:t> </a:t>
          </a:r>
          <a:r>
            <a:rPr lang="ru-RU" dirty="0" err="1" smtClean="0"/>
            <a:t>виглядає</a:t>
          </a:r>
          <a:r>
            <a:rPr lang="ru-RU" dirty="0" smtClean="0"/>
            <a:t> для </a:t>
          </a:r>
          <a:r>
            <a:rPr lang="ru-RU" dirty="0" err="1" smtClean="0"/>
            <a:t>інших</a:t>
          </a:r>
          <a:r>
            <a:rPr lang="ru-RU" dirty="0" smtClean="0"/>
            <a:t> </a:t>
          </a:r>
          <a:r>
            <a:rPr lang="ru-RU" dirty="0" err="1" smtClean="0"/>
            <a:t>соціальних</a:t>
          </a:r>
          <a:r>
            <a:rPr lang="ru-RU" dirty="0" smtClean="0"/>
            <a:t> Я.</a:t>
          </a:r>
          <a:endParaRPr lang="en-US" dirty="0"/>
        </a:p>
      </dgm:t>
    </dgm:pt>
    <dgm:pt modelId="{4C9F6752-A53F-475B-8151-4643C810CC0B}" type="parTrans" cxnId="{F5402CA4-C23D-407F-9376-0FF5CBBB2480}">
      <dgm:prSet/>
      <dgm:spPr/>
      <dgm:t>
        <a:bodyPr/>
        <a:lstStyle/>
        <a:p>
          <a:endParaRPr lang="en-US"/>
        </a:p>
      </dgm:t>
    </dgm:pt>
    <dgm:pt modelId="{278BC6DD-21C0-4D67-BB16-3CC08544CF36}" type="sibTrans" cxnId="{F5402CA4-C23D-407F-9376-0FF5CBBB2480}">
      <dgm:prSet/>
      <dgm:spPr/>
      <dgm:t>
        <a:bodyPr/>
        <a:lstStyle/>
        <a:p>
          <a:endParaRPr lang="en-US"/>
        </a:p>
      </dgm:t>
    </dgm:pt>
    <dgm:pt modelId="{04BB4C52-A70F-43F0-8369-4D83BBD8F4E9}">
      <dgm:prSet/>
      <dgm:spPr/>
      <dgm:t>
        <a:bodyPr/>
        <a:lstStyle/>
        <a:p>
          <a:r>
            <a:rPr lang="uk-UA" noProof="0" dirty="0" smtClean="0"/>
            <a:t>Викривлене Я - коли людина «одягає» маску і демонструє іншу особистість. Ці спотворення можуть бути свідомими і несвідомими.</a:t>
          </a:r>
          <a:endParaRPr lang="uk-UA" noProof="0" dirty="0"/>
        </a:p>
      </dgm:t>
    </dgm:pt>
    <dgm:pt modelId="{E883EEE2-6358-4756-8112-F6DCA753847A}" type="parTrans" cxnId="{A5FAFF44-B161-4E3A-A69C-D7B126E20C62}">
      <dgm:prSet/>
      <dgm:spPr/>
      <dgm:t>
        <a:bodyPr/>
        <a:lstStyle/>
        <a:p>
          <a:endParaRPr lang="en-US"/>
        </a:p>
      </dgm:t>
    </dgm:pt>
    <dgm:pt modelId="{3BD7E5C7-4104-47AB-BE97-7F4C9FBA276F}" type="sibTrans" cxnId="{A5FAFF44-B161-4E3A-A69C-D7B126E20C62}">
      <dgm:prSet/>
      <dgm:spPr/>
      <dgm:t>
        <a:bodyPr/>
        <a:lstStyle/>
        <a:p>
          <a:endParaRPr lang="en-US"/>
        </a:p>
      </dgm:t>
    </dgm:pt>
    <dgm:pt modelId="{EA519190-6D05-42FF-8743-A6826209E88D}" type="pres">
      <dgm:prSet presAssocID="{52E1B461-3244-4665-AB15-19B13F3CDC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2175C58-4F38-4C33-9858-11C310423E25}" type="pres">
      <dgm:prSet presAssocID="{CD939F2C-CD81-461D-901A-DB10DF5EB46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FF2684D-E35B-4C9E-B499-57213BB2B650}" type="pres">
      <dgm:prSet presAssocID="{4F5ABF9D-060E-4EB3-95CD-834F146979EE}" presName="spacer" presStyleCnt="0"/>
      <dgm:spPr/>
    </dgm:pt>
    <dgm:pt modelId="{48363516-989C-4D0B-B3F1-20EFDC2A54C6}" type="pres">
      <dgm:prSet presAssocID="{01B7CBC7-E3B2-4228-B586-71021CCBA57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E4F400-A4A9-4A74-BBC2-F6A6B75E337E}" type="pres">
      <dgm:prSet presAssocID="{1F59D901-382B-42FC-AB49-B2A6F5C9C023}" presName="spacer" presStyleCnt="0"/>
      <dgm:spPr/>
    </dgm:pt>
    <dgm:pt modelId="{72B0EF60-C5FC-47CB-84A6-53D94892AA6C}" type="pres">
      <dgm:prSet presAssocID="{FDA23EC1-BAF5-4690-98E2-FE0543BEFF2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1EA817-E4EB-4156-AAD3-74103532D6CD}" type="pres">
      <dgm:prSet presAssocID="{BE470C5E-FACA-46AB-BBB7-97C93B90516E}" presName="spacer" presStyleCnt="0"/>
      <dgm:spPr/>
    </dgm:pt>
    <dgm:pt modelId="{7F9C8B37-E54E-4550-B004-DFED586763DD}" type="pres">
      <dgm:prSet presAssocID="{79100729-F66B-488F-9AA5-8CB104158E2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07725E-6556-459C-9005-0D0CD8C26E4F}" type="pres">
      <dgm:prSet presAssocID="{278BC6DD-21C0-4D67-BB16-3CC08544CF36}" presName="spacer" presStyleCnt="0"/>
      <dgm:spPr/>
    </dgm:pt>
    <dgm:pt modelId="{F9E53D38-9CE4-43C7-B71E-67760B7D3751}" type="pres">
      <dgm:prSet presAssocID="{04BB4C52-A70F-43F0-8369-4D83BBD8F4E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8E22D0D-12BA-4AC7-AD16-FA438726ECD4}" type="presOf" srcId="{FDA23EC1-BAF5-4690-98E2-FE0543BEFF23}" destId="{72B0EF60-C5FC-47CB-84A6-53D94892AA6C}" srcOrd="0" destOrd="0" presId="urn:microsoft.com/office/officeart/2005/8/layout/vList2"/>
    <dgm:cxn modelId="{7A699903-AEC6-4BBC-BF6C-99B4AF163195}" type="presOf" srcId="{01B7CBC7-E3B2-4228-B586-71021CCBA57E}" destId="{48363516-989C-4D0B-B3F1-20EFDC2A54C6}" srcOrd="0" destOrd="0" presId="urn:microsoft.com/office/officeart/2005/8/layout/vList2"/>
    <dgm:cxn modelId="{F5402CA4-C23D-407F-9376-0FF5CBBB2480}" srcId="{52E1B461-3244-4665-AB15-19B13F3CDCFC}" destId="{79100729-F66B-488F-9AA5-8CB104158E2A}" srcOrd="3" destOrd="0" parTransId="{4C9F6752-A53F-475B-8151-4643C810CC0B}" sibTransId="{278BC6DD-21C0-4D67-BB16-3CC08544CF36}"/>
    <dgm:cxn modelId="{93AD8D56-811C-41F2-A616-BE5FB274CDF7}" type="presOf" srcId="{04BB4C52-A70F-43F0-8369-4D83BBD8F4E9}" destId="{F9E53D38-9CE4-43C7-B71E-67760B7D3751}" srcOrd="0" destOrd="0" presId="urn:microsoft.com/office/officeart/2005/8/layout/vList2"/>
    <dgm:cxn modelId="{77421D70-DEF5-48FA-90C1-66FB3A210862}" type="presOf" srcId="{79100729-F66B-488F-9AA5-8CB104158E2A}" destId="{7F9C8B37-E54E-4550-B004-DFED586763DD}" srcOrd="0" destOrd="0" presId="urn:microsoft.com/office/officeart/2005/8/layout/vList2"/>
    <dgm:cxn modelId="{A5FAFF44-B161-4E3A-A69C-D7B126E20C62}" srcId="{52E1B461-3244-4665-AB15-19B13F3CDCFC}" destId="{04BB4C52-A70F-43F0-8369-4D83BBD8F4E9}" srcOrd="4" destOrd="0" parTransId="{E883EEE2-6358-4756-8112-F6DCA753847A}" sibTransId="{3BD7E5C7-4104-47AB-BE97-7F4C9FBA276F}"/>
    <dgm:cxn modelId="{E58E7200-6E2E-47AB-B0B4-A714E176D44A}" srcId="{52E1B461-3244-4665-AB15-19B13F3CDCFC}" destId="{CD939F2C-CD81-461D-901A-DB10DF5EB460}" srcOrd="0" destOrd="0" parTransId="{9F02BE6E-1B0B-4893-84A6-4DAC7B57B60E}" sibTransId="{4F5ABF9D-060E-4EB3-95CD-834F146979EE}"/>
    <dgm:cxn modelId="{2AF95759-CCCD-4DB7-BB92-67901E78F140}" type="presOf" srcId="{52E1B461-3244-4665-AB15-19B13F3CDCFC}" destId="{EA519190-6D05-42FF-8743-A6826209E88D}" srcOrd="0" destOrd="0" presId="urn:microsoft.com/office/officeart/2005/8/layout/vList2"/>
    <dgm:cxn modelId="{A80DC94F-5911-4932-BF04-2F585B884726}" srcId="{52E1B461-3244-4665-AB15-19B13F3CDCFC}" destId="{01B7CBC7-E3B2-4228-B586-71021CCBA57E}" srcOrd="1" destOrd="0" parTransId="{AA72694A-31F3-49F9-B3B8-98A2B6C5167C}" sibTransId="{1F59D901-382B-42FC-AB49-B2A6F5C9C023}"/>
    <dgm:cxn modelId="{4AA2999C-CCA2-4077-8890-BD502A2AFA8B}" srcId="{52E1B461-3244-4665-AB15-19B13F3CDCFC}" destId="{FDA23EC1-BAF5-4690-98E2-FE0543BEFF23}" srcOrd="2" destOrd="0" parTransId="{817B4811-AE8E-4ECF-A860-4D88C3695EE9}" sibTransId="{BE470C5E-FACA-46AB-BBB7-97C93B90516E}"/>
    <dgm:cxn modelId="{FB19BEDB-9032-4BCD-A33A-DCBEA523754F}" type="presOf" srcId="{CD939F2C-CD81-461D-901A-DB10DF5EB460}" destId="{42175C58-4F38-4C33-9858-11C310423E25}" srcOrd="0" destOrd="0" presId="urn:microsoft.com/office/officeart/2005/8/layout/vList2"/>
    <dgm:cxn modelId="{96C160C1-693D-46BF-B954-F13D4E61666C}" type="presParOf" srcId="{EA519190-6D05-42FF-8743-A6826209E88D}" destId="{42175C58-4F38-4C33-9858-11C310423E25}" srcOrd="0" destOrd="0" presId="urn:microsoft.com/office/officeart/2005/8/layout/vList2"/>
    <dgm:cxn modelId="{58538687-F132-4EF0-A8AE-B3A293C9E61E}" type="presParOf" srcId="{EA519190-6D05-42FF-8743-A6826209E88D}" destId="{1FF2684D-E35B-4C9E-B499-57213BB2B650}" srcOrd="1" destOrd="0" presId="urn:microsoft.com/office/officeart/2005/8/layout/vList2"/>
    <dgm:cxn modelId="{2DFD55BD-FE37-4EAA-909F-4B91C998167D}" type="presParOf" srcId="{EA519190-6D05-42FF-8743-A6826209E88D}" destId="{48363516-989C-4D0B-B3F1-20EFDC2A54C6}" srcOrd="2" destOrd="0" presId="urn:microsoft.com/office/officeart/2005/8/layout/vList2"/>
    <dgm:cxn modelId="{E13F85CF-C5EA-49F0-80E4-ED361C6C8F9C}" type="presParOf" srcId="{EA519190-6D05-42FF-8743-A6826209E88D}" destId="{5AE4F400-A4A9-4A74-BBC2-F6A6B75E337E}" srcOrd="3" destOrd="0" presId="urn:microsoft.com/office/officeart/2005/8/layout/vList2"/>
    <dgm:cxn modelId="{54C4D829-7337-40BE-8CF0-9976A4F265A9}" type="presParOf" srcId="{EA519190-6D05-42FF-8743-A6826209E88D}" destId="{72B0EF60-C5FC-47CB-84A6-53D94892AA6C}" srcOrd="4" destOrd="0" presId="urn:microsoft.com/office/officeart/2005/8/layout/vList2"/>
    <dgm:cxn modelId="{C5EF1608-E04E-4723-A2C6-01FF125EEAAE}" type="presParOf" srcId="{EA519190-6D05-42FF-8743-A6826209E88D}" destId="{0D1EA817-E4EB-4156-AAD3-74103532D6CD}" srcOrd="5" destOrd="0" presId="urn:microsoft.com/office/officeart/2005/8/layout/vList2"/>
    <dgm:cxn modelId="{68E1DBC1-80F9-4855-9683-B9A55508C33E}" type="presParOf" srcId="{EA519190-6D05-42FF-8743-A6826209E88D}" destId="{7F9C8B37-E54E-4550-B004-DFED586763DD}" srcOrd="6" destOrd="0" presId="urn:microsoft.com/office/officeart/2005/8/layout/vList2"/>
    <dgm:cxn modelId="{9160982A-B60F-4706-B4FF-4FD5D6EC7AB0}" type="presParOf" srcId="{EA519190-6D05-42FF-8743-A6826209E88D}" destId="{A007725E-6556-459C-9005-0D0CD8C26E4F}" srcOrd="7" destOrd="0" presId="urn:microsoft.com/office/officeart/2005/8/layout/vList2"/>
    <dgm:cxn modelId="{B476B6FB-E38D-4EC8-97D7-AB37322872B7}" type="presParOf" srcId="{EA519190-6D05-42FF-8743-A6826209E88D}" destId="{F9E53D38-9CE4-43C7-B71E-67760B7D375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526018-8AAC-4646-821B-F00F38F87B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87B206-808C-4B33-B5F1-6854349D73DF}">
      <dgm:prSet/>
      <dgm:spPr/>
      <dgm:t>
        <a:bodyPr/>
        <a:lstStyle/>
        <a:p>
          <a:r>
            <a:rPr lang="aa-ET" b="1" dirty="0"/>
            <a:t>1) </a:t>
          </a:r>
          <a:r>
            <a:rPr lang="uk-UA" b="1" dirty="0" smtClean="0"/>
            <a:t>Усвідомлення свого порушення здоров’я.</a:t>
          </a:r>
          <a:endParaRPr lang="en-US" dirty="0"/>
        </a:p>
      </dgm:t>
    </dgm:pt>
    <dgm:pt modelId="{74C94AEB-5963-4808-95D2-A817AFA48413}" type="parTrans" cxnId="{B19392E9-FACF-471D-B476-C184156155B6}">
      <dgm:prSet/>
      <dgm:spPr/>
      <dgm:t>
        <a:bodyPr/>
        <a:lstStyle/>
        <a:p>
          <a:endParaRPr lang="en-US"/>
        </a:p>
      </dgm:t>
    </dgm:pt>
    <dgm:pt modelId="{076F92F3-8073-4274-8E7C-C9BECD4296B9}" type="sibTrans" cxnId="{B19392E9-FACF-471D-B476-C184156155B6}">
      <dgm:prSet/>
      <dgm:spPr/>
      <dgm:t>
        <a:bodyPr/>
        <a:lstStyle/>
        <a:p>
          <a:endParaRPr lang="en-US"/>
        </a:p>
      </dgm:t>
    </dgm:pt>
    <dgm:pt modelId="{FE9EC6E3-D5C3-47D8-BB4F-B0F3F7CA3691}">
      <dgm:prSet/>
      <dgm:spPr/>
      <dgm:t>
        <a:bodyPr/>
        <a:lstStyle/>
        <a:p>
          <a:r>
            <a:rPr lang="aa-ET" b="1" dirty="0"/>
            <a:t>2) </a:t>
          </a:r>
          <a:r>
            <a:rPr lang="uk-UA" b="1" dirty="0" smtClean="0"/>
            <a:t>Прийняття свого функціонального обмеження.</a:t>
          </a:r>
          <a:endParaRPr lang="en-US" dirty="0"/>
        </a:p>
      </dgm:t>
    </dgm:pt>
    <dgm:pt modelId="{FD64A929-1021-4EB9-8D25-E891967AD805}" type="parTrans" cxnId="{FD19CD5E-FEB8-4D93-A978-13945B31BA86}">
      <dgm:prSet/>
      <dgm:spPr/>
      <dgm:t>
        <a:bodyPr/>
        <a:lstStyle/>
        <a:p>
          <a:endParaRPr lang="en-US"/>
        </a:p>
      </dgm:t>
    </dgm:pt>
    <dgm:pt modelId="{5E09CE74-6A38-4563-8743-D5B3EF94515B}" type="sibTrans" cxnId="{FD19CD5E-FEB8-4D93-A978-13945B31BA86}">
      <dgm:prSet/>
      <dgm:spPr/>
      <dgm:t>
        <a:bodyPr/>
        <a:lstStyle/>
        <a:p>
          <a:endParaRPr lang="en-US"/>
        </a:p>
      </dgm:t>
    </dgm:pt>
    <dgm:pt modelId="{2D5FCF94-7709-43F6-A0F6-B91A2AE71B6D}">
      <dgm:prSet/>
      <dgm:spPr/>
      <dgm:t>
        <a:bodyPr/>
        <a:lstStyle/>
        <a:p>
          <a:r>
            <a:rPr lang="aa-ET" b="1" dirty="0"/>
            <a:t>3) </a:t>
          </a:r>
          <a:r>
            <a:rPr lang="ru-RU" b="1" dirty="0" err="1" smtClean="0"/>
            <a:t>Оцінка</a:t>
          </a:r>
          <a:r>
            <a:rPr lang="ru-RU" b="1" dirty="0" smtClean="0"/>
            <a:t> </a:t>
          </a:r>
          <a:r>
            <a:rPr lang="ru-RU" b="1" dirty="0" err="1" smtClean="0"/>
            <a:t>своїх</a:t>
          </a:r>
          <a:r>
            <a:rPr lang="ru-RU" b="1" dirty="0" smtClean="0"/>
            <a:t> </a:t>
          </a:r>
          <a:r>
            <a:rPr lang="ru-RU" b="1" dirty="0" err="1" smtClean="0"/>
            <a:t>можливостей</a:t>
          </a:r>
          <a:r>
            <a:rPr lang="ru-RU" b="1" dirty="0" smtClean="0"/>
            <a:t> і </a:t>
          </a:r>
          <a:r>
            <a:rPr lang="ru-RU" b="1" dirty="0" err="1" smtClean="0"/>
            <a:t>внутрішніх</a:t>
          </a:r>
          <a:r>
            <a:rPr lang="ru-RU" b="1" dirty="0" smtClean="0"/>
            <a:t> </a:t>
          </a:r>
          <a:r>
            <a:rPr lang="ru-RU" b="1" dirty="0" err="1" smtClean="0"/>
            <a:t>ресурсів</a:t>
          </a:r>
          <a:r>
            <a:rPr lang="ru-RU" b="1" dirty="0" smtClean="0"/>
            <a:t>.</a:t>
          </a:r>
          <a:endParaRPr lang="en-US" dirty="0"/>
        </a:p>
      </dgm:t>
    </dgm:pt>
    <dgm:pt modelId="{6A287C2E-8CD7-4AE5-8240-A362F4F44DC6}" type="parTrans" cxnId="{5AF51C9F-2D7C-403B-9F3F-25881A026AA0}">
      <dgm:prSet/>
      <dgm:spPr/>
      <dgm:t>
        <a:bodyPr/>
        <a:lstStyle/>
        <a:p>
          <a:endParaRPr lang="en-US"/>
        </a:p>
      </dgm:t>
    </dgm:pt>
    <dgm:pt modelId="{DB953422-8524-4C9A-B1D5-0C10A0D738C8}" type="sibTrans" cxnId="{5AF51C9F-2D7C-403B-9F3F-25881A026AA0}">
      <dgm:prSet/>
      <dgm:spPr/>
      <dgm:t>
        <a:bodyPr/>
        <a:lstStyle/>
        <a:p>
          <a:endParaRPr lang="en-US"/>
        </a:p>
      </dgm:t>
    </dgm:pt>
    <dgm:pt modelId="{70BA18AE-8EE4-49EC-A919-7F75A6C25B0D}">
      <dgm:prSet/>
      <dgm:spPr/>
      <dgm:t>
        <a:bodyPr/>
        <a:lstStyle/>
        <a:p>
          <a:r>
            <a:rPr lang="aa-ET" b="1" dirty="0"/>
            <a:t>4) </a:t>
          </a:r>
          <a:r>
            <a:rPr lang="uk-UA" b="1" dirty="0" smtClean="0"/>
            <a:t>Переосмислення своєї життєвої позиції.</a:t>
          </a:r>
          <a:endParaRPr lang="en-US" dirty="0"/>
        </a:p>
      </dgm:t>
    </dgm:pt>
    <dgm:pt modelId="{8200BDFA-1ED0-44F7-8DD7-7579FE6AC67A}" type="parTrans" cxnId="{65849EA7-4C12-47CB-B35D-F4C4FDC479F0}">
      <dgm:prSet/>
      <dgm:spPr/>
      <dgm:t>
        <a:bodyPr/>
        <a:lstStyle/>
        <a:p>
          <a:endParaRPr lang="en-US"/>
        </a:p>
      </dgm:t>
    </dgm:pt>
    <dgm:pt modelId="{2F97E3E5-BAEA-45AF-BB57-7716E6D2E226}" type="sibTrans" cxnId="{65849EA7-4C12-47CB-B35D-F4C4FDC479F0}">
      <dgm:prSet/>
      <dgm:spPr/>
      <dgm:t>
        <a:bodyPr/>
        <a:lstStyle/>
        <a:p>
          <a:endParaRPr lang="en-US"/>
        </a:p>
      </dgm:t>
    </dgm:pt>
    <dgm:pt modelId="{282C04EC-E87C-40D2-8E69-BDF01385006C}">
      <dgm:prSet/>
      <dgm:spPr/>
      <dgm:t>
        <a:bodyPr/>
        <a:lstStyle/>
        <a:p>
          <a:r>
            <a:rPr lang="uk-UA" b="1" dirty="0" smtClean="0"/>
            <a:t>5</a:t>
          </a:r>
          <a:r>
            <a:rPr lang="aa-ET" b="1" dirty="0" smtClean="0"/>
            <a:t>)</a:t>
          </a:r>
          <a:r>
            <a:rPr lang="ru-RU" b="1" dirty="0" smtClean="0"/>
            <a:t> </a:t>
          </a:r>
          <a:r>
            <a:rPr lang="ru-RU" b="1" dirty="0" err="1" smtClean="0"/>
            <a:t>Включення</a:t>
          </a:r>
          <a:r>
            <a:rPr lang="ru-RU" b="1" dirty="0" smtClean="0"/>
            <a:t> нового Я-образу у систему </a:t>
          </a:r>
          <a:r>
            <a:rPr lang="ru-RU" b="1" dirty="0" err="1" smtClean="0"/>
            <a:t>повсякденної</a:t>
          </a:r>
          <a:r>
            <a:rPr lang="ru-RU" b="1" dirty="0" smtClean="0"/>
            <a:t> </a:t>
          </a:r>
          <a:r>
            <a:rPr lang="ru-RU" b="1" dirty="0" err="1" smtClean="0"/>
            <a:t>життєдіяльності</a:t>
          </a:r>
          <a:r>
            <a:rPr lang="ru-RU" b="1" dirty="0" smtClean="0"/>
            <a:t> </a:t>
          </a:r>
          <a:r>
            <a:rPr lang="ru-RU" b="1" dirty="0" err="1" smtClean="0"/>
            <a:t>особистості</a:t>
          </a:r>
          <a:r>
            <a:rPr lang="ru-RU" b="1" dirty="0" smtClean="0"/>
            <a:t>.</a:t>
          </a:r>
          <a:endParaRPr lang="uk-UA" b="1" dirty="0" smtClean="0"/>
        </a:p>
      </dgm:t>
    </dgm:pt>
    <dgm:pt modelId="{FD5B4520-5F0A-4B59-BF6C-68C9AC0F2DD8}" type="parTrans" cxnId="{43C089E3-3388-42AE-9F39-B2A64B7D3EFE}">
      <dgm:prSet/>
      <dgm:spPr/>
      <dgm:t>
        <a:bodyPr/>
        <a:lstStyle/>
        <a:p>
          <a:endParaRPr lang="en-US"/>
        </a:p>
      </dgm:t>
    </dgm:pt>
    <dgm:pt modelId="{D551E36F-A045-4905-B614-AFEFA08F3784}" type="sibTrans" cxnId="{43C089E3-3388-42AE-9F39-B2A64B7D3EFE}">
      <dgm:prSet/>
      <dgm:spPr/>
      <dgm:t>
        <a:bodyPr/>
        <a:lstStyle/>
        <a:p>
          <a:endParaRPr lang="en-US"/>
        </a:p>
      </dgm:t>
    </dgm:pt>
    <dgm:pt modelId="{6A07BAC4-9705-4DE2-B796-BF46BC507FB9}" type="pres">
      <dgm:prSet presAssocID="{21526018-8AAC-4646-821B-F00F38F87B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8A5A4ED-B944-4FC0-9149-C1BB5C40D518}" type="pres">
      <dgm:prSet presAssocID="{4887B206-808C-4B33-B5F1-6854349D73D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5388F3-1B7B-4E18-AB52-9E2B3D1A7F1A}" type="pres">
      <dgm:prSet presAssocID="{076F92F3-8073-4274-8E7C-C9BECD4296B9}" presName="spacer" presStyleCnt="0"/>
      <dgm:spPr/>
    </dgm:pt>
    <dgm:pt modelId="{67190064-8809-4647-B61B-50C12BDE7720}" type="pres">
      <dgm:prSet presAssocID="{FE9EC6E3-D5C3-47D8-BB4F-B0F3F7CA369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337711-5376-4F73-8D42-6F5BE4CC94F2}" type="pres">
      <dgm:prSet presAssocID="{5E09CE74-6A38-4563-8743-D5B3EF94515B}" presName="spacer" presStyleCnt="0"/>
      <dgm:spPr/>
    </dgm:pt>
    <dgm:pt modelId="{9A335E8E-06A3-43D8-AEC6-69F3CFCB8DCE}" type="pres">
      <dgm:prSet presAssocID="{2D5FCF94-7709-43F6-A0F6-B91A2AE71B6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E5E7FAB-E834-4592-BBFE-B29E9A9F7AF4}" type="pres">
      <dgm:prSet presAssocID="{DB953422-8524-4C9A-B1D5-0C10A0D738C8}" presName="spacer" presStyleCnt="0"/>
      <dgm:spPr/>
    </dgm:pt>
    <dgm:pt modelId="{AB824745-999F-46DE-AD92-60C8C1DEDCCC}" type="pres">
      <dgm:prSet presAssocID="{70BA18AE-8EE4-49EC-A919-7F75A6C25B0D}" presName="parentText" presStyleLbl="node1" presStyleIdx="3" presStyleCnt="5" custLinFactNeighborX="60" custLinFactNeighborY="934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9C22F5-D4F3-4BF1-A5B8-4A162B62C11C}" type="pres">
      <dgm:prSet presAssocID="{2F97E3E5-BAEA-45AF-BB57-7716E6D2E226}" presName="spacer" presStyleCnt="0"/>
      <dgm:spPr/>
    </dgm:pt>
    <dgm:pt modelId="{6042D9A0-291C-44A3-AD83-271C46BEC252}" type="pres">
      <dgm:prSet presAssocID="{282C04EC-E87C-40D2-8E69-BDF01385006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0441F4C-AEE0-4F66-A664-35191F2848E7}" type="presOf" srcId="{21526018-8AAC-4646-821B-F00F38F87B5F}" destId="{6A07BAC4-9705-4DE2-B796-BF46BC507FB9}" srcOrd="0" destOrd="0" presId="urn:microsoft.com/office/officeart/2005/8/layout/vList2"/>
    <dgm:cxn modelId="{04C01804-E494-43D8-8982-8E8FE4942B3C}" type="presOf" srcId="{4887B206-808C-4B33-B5F1-6854349D73DF}" destId="{D8A5A4ED-B944-4FC0-9149-C1BB5C40D518}" srcOrd="0" destOrd="0" presId="urn:microsoft.com/office/officeart/2005/8/layout/vList2"/>
    <dgm:cxn modelId="{9163FCBE-DE10-4AD2-B3FA-D945A60C68C4}" type="presOf" srcId="{70BA18AE-8EE4-49EC-A919-7F75A6C25B0D}" destId="{AB824745-999F-46DE-AD92-60C8C1DEDCCC}" srcOrd="0" destOrd="0" presId="urn:microsoft.com/office/officeart/2005/8/layout/vList2"/>
    <dgm:cxn modelId="{ABF7DE39-31BE-414D-86F5-7119133578BB}" type="presOf" srcId="{282C04EC-E87C-40D2-8E69-BDF01385006C}" destId="{6042D9A0-291C-44A3-AD83-271C46BEC252}" srcOrd="0" destOrd="0" presId="urn:microsoft.com/office/officeart/2005/8/layout/vList2"/>
    <dgm:cxn modelId="{116FD6E9-F650-4E03-97B8-D0A130F0022C}" type="presOf" srcId="{FE9EC6E3-D5C3-47D8-BB4F-B0F3F7CA3691}" destId="{67190064-8809-4647-B61B-50C12BDE7720}" srcOrd="0" destOrd="0" presId="urn:microsoft.com/office/officeart/2005/8/layout/vList2"/>
    <dgm:cxn modelId="{74D4ABF1-386C-466C-A0DC-36C7B8950FCA}" type="presOf" srcId="{2D5FCF94-7709-43F6-A0F6-B91A2AE71B6D}" destId="{9A335E8E-06A3-43D8-AEC6-69F3CFCB8DCE}" srcOrd="0" destOrd="0" presId="urn:microsoft.com/office/officeart/2005/8/layout/vList2"/>
    <dgm:cxn modelId="{B19392E9-FACF-471D-B476-C184156155B6}" srcId="{21526018-8AAC-4646-821B-F00F38F87B5F}" destId="{4887B206-808C-4B33-B5F1-6854349D73DF}" srcOrd="0" destOrd="0" parTransId="{74C94AEB-5963-4808-95D2-A817AFA48413}" sibTransId="{076F92F3-8073-4274-8E7C-C9BECD4296B9}"/>
    <dgm:cxn modelId="{43C089E3-3388-42AE-9F39-B2A64B7D3EFE}" srcId="{21526018-8AAC-4646-821B-F00F38F87B5F}" destId="{282C04EC-E87C-40D2-8E69-BDF01385006C}" srcOrd="4" destOrd="0" parTransId="{FD5B4520-5F0A-4B59-BF6C-68C9AC0F2DD8}" sibTransId="{D551E36F-A045-4905-B614-AFEFA08F3784}"/>
    <dgm:cxn modelId="{FD19CD5E-FEB8-4D93-A978-13945B31BA86}" srcId="{21526018-8AAC-4646-821B-F00F38F87B5F}" destId="{FE9EC6E3-D5C3-47D8-BB4F-B0F3F7CA3691}" srcOrd="1" destOrd="0" parTransId="{FD64A929-1021-4EB9-8D25-E891967AD805}" sibTransId="{5E09CE74-6A38-4563-8743-D5B3EF94515B}"/>
    <dgm:cxn modelId="{5AF51C9F-2D7C-403B-9F3F-25881A026AA0}" srcId="{21526018-8AAC-4646-821B-F00F38F87B5F}" destId="{2D5FCF94-7709-43F6-A0F6-B91A2AE71B6D}" srcOrd="2" destOrd="0" parTransId="{6A287C2E-8CD7-4AE5-8240-A362F4F44DC6}" sibTransId="{DB953422-8524-4C9A-B1D5-0C10A0D738C8}"/>
    <dgm:cxn modelId="{65849EA7-4C12-47CB-B35D-F4C4FDC479F0}" srcId="{21526018-8AAC-4646-821B-F00F38F87B5F}" destId="{70BA18AE-8EE4-49EC-A919-7F75A6C25B0D}" srcOrd="3" destOrd="0" parTransId="{8200BDFA-1ED0-44F7-8DD7-7579FE6AC67A}" sibTransId="{2F97E3E5-BAEA-45AF-BB57-7716E6D2E226}"/>
    <dgm:cxn modelId="{433BCB33-AD24-4E9F-8F66-A8C5CB184EA5}" type="presParOf" srcId="{6A07BAC4-9705-4DE2-B796-BF46BC507FB9}" destId="{D8A5A4ED-B944-4FC0-9149-C1BB5C40D518}" srcOrd="0" destOrd="0" presId="urn:microsoft.com/office/officeart/2005/8/layout/vList2"/>
    <dgm:cxn modelId="{26D396F3-CD04-4B9C-A564-4D1F50C4FF48}" type="presParOf" srcId="{6A07BAC4-9705-4DE2-B796-BF46BC507FB9}" destId="{A55388F3-1B7B-4E18-AB52-9E2B3D1A7F1A}" srcOrd="1" destOrd="0" presId="urn:microsoft.com/office/officeart/2005/8/layout/vList2"/>
    <dgm:cxn modelId="{A370F72D-1490-49A6-8070-7763C6226620}" type="presParOf" srcId="{6A07BAC4-9705-4DE2-B796-BF46BC507FB9}" destId="{67190064-8809-4647-B61B-50C12BDE7720}" srcOrd="2" destOrd="0" presId="urn:microsoft.com/office/officeart/2005/8/layout/vList2"/>
    <dgm:cxn modelId="{44F97137-79C8-4956-BC9F-4767D4A7709F}" type="presParOf" srcId="{6A07BAC4-9705-4DE2-B796-BF46BC507FB9}" destId="{C6337711-5376-4F73-8D42-6F5BE4CC94F2}" srcOrd="3" destOrd="0" presId="urn:microsoft.com/office/officeart/2005/8/layout/vList2"/>
    <dgm:cxn modelId="{7D7CDA61-A1B6-4BBA-82EA-E1DBD7770DE0}" type="presParOf" srcId="{6A07BAC4-9705-4DE2-B796-BF46BC507FB9}" destId="{9A335E8E-06A3-43D8-AEC6-69F3CFCB8DCE}" srcOrd="4" destOrd="0" presId="urn:microsoft.com/office/officeart/2005/8/layout/vList2"/>
    <dgm:cxn modelId="{33A6A12A-3399-4AEA-BE36-3883AAE043C3}" type="presParOf" srcId="{6A07BAC4-9705-4DE2-B796-BF46BC507FB9}" destId="{FE5E7FAB-E834-4592-BBFE-B29E9A9F7AF4}" srcOrd="5" destOrd="0" presId="urn:microsoft.com/office/officeart/2005/8/layout/vList2"/>
    <dgm:cxn modelId="{BC3DAEA3-AA37-4B36-AA6C-236F85D2FF12}" type="presParOf" srcId="{6A07BAC4-9705-4DE2-B796-BF46BC507FB9}" destId="{AB824745-999F-46DE-AD92-60C8C1DEDCCC}" srcOrd="6" destOrd="0" presId="urn:microsoft.com/office/officeart/2005/8/layout/vList2"/>
    <dgm:cxn modelId="{D944EC4D-C18F-432A-AFBA-4DFA507C6A0C}" type="presParOf" srcId="{6A07BAC4-9705-4DE2-B796-BF46BC507FB9}" destId="{B49C22F5-D4F3-4BF1-A5B8-4A162B62C11C}" srcOrd="7" destOrd="0" presId="urn:microsoft.com/office/officeart/2005/8/layout/vList2"/>
    <dgm:cxn modelId="{9202EC6A-4F35-4C8A-BE5F-9B3940FD928F}" type="presParOf" srcId="{6A07BAC4-9705-4DE2-B796-BF46BC507FB9}" destId="{6042D9A0-291C-44A3-AD83-271C46BEC25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4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8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3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2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2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9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8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9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4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6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9">
            <a:extLst>
              <a:ext uri="{FF2B5EF4-FFF2-40B4-BE49-F238E27FC236}">
                <a16:creationId xmlns:a16="http://schemas.microsoft.com/office/drawing/2014/main" xmlns="" id="{BC88933B-CFB2-4662-9CA9-2C1E08385B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xmlns="" id="{F909EEE1-52DB-4A86-AFCE-CCE9041848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EEAEE9-3A2E-FB60-19E8-5DA23C150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5337" y="2213811"/>
            <a:ext cx="8761863" cy="4342632"/>
          </a:xfrm>
        </p:spPr>
        <p:txBody>
          <a:bodyPr>
            <a:normAutofit/>
          </a:bodyPr>
          <a:lstStyle/>
          <a:p>
            <a:pPr algn="r"/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Євгеній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Клопота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доктор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психологічних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наук, </a:t>
            </a:r>
            <a:b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професор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Заслужений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працівник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uk-UA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1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1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aa-ET" sz="21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aa-ET" sz="21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1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aa-ET" sz="2100" dirty="0">
              <a:solidFill>
                <a:srgbClr val="FFC000"/>
              </a:solidFill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D0BB064B-1377-F1A0-3794-594869BFB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7828" y="1023457"/>
            <a:ext cx="7591983" cy="1774334"/>
          </a:xfrm>
        </p:spPr>
        <p:txBody>
          <a:bodyPr>
            <a:no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4. </a:t>
            </a:r>
            <a:r>
              <a:rPr lang="ru-RU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</a:t>
            </a:r>
            <a:r>
              <a:rPr lang="ru-RU" sz="24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Я-образу на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інтеграції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суспільство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особливими</a:t>
            </a:r>
            <a:r>
              <a:rPr lang="ru-RU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потребами</a:t>
            </a:r>
            <a:endParaRPr lang="cs-CZ" sz="2000" dirty="0" smtClean="0">
              <a:solidFill>
                <a:schemeClr val="tx2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aa-ET" sz="2000" dirty="0">
              <a:solidFill>
                <a:schemeClr val="tx2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aa-E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24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aa-ET" sz="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C4A4398-0CC6-43B6-2CEA-A3B86AB135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4" r="21596"/>
          <a:stretch/>
        </p:blipFill>
        <p:spPr>
          <a:xfrm>
            <a:off x="0" y="12"/>
            <a:ext cx="4811317" cy="6857988"/>
          </a:xfrm>
          <a:custGeom>
            <a:avLst/>
            <a:gdLst/>
            <a:ahLst/>
            <a:cxnLst/>
            <a:rect l="l" t="t" r="r" b="b"/>
            <a:pathLst>
              <a:path w="4811317" h="6857998">
                <a:moveTo>
                  <a:pt x="0" y="0"/>
                </a:moveTo>
                <a:lnTo>
                  <a:pt x="4811317" y="0"/>
                </a:lnTo>
                <a:lnTo>
                  <a:pt x="2712446" y="6857998"/>
                </a:lnTo>
                <a:lnTo>
                  <a:pt x="0" y="6857998"/>
                </a:lnTo>
                <a:close/>
              </a:path>
            </a:pathLst>
          </a:cu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326FE4BA-3BD1-4AB3-A3EB-39FF16D964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3418764" y="0"/>
            <a:ext cx="815637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CBD85EF3-E980-4EF9-BF91-C0540D302A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  <a:endCxn id="15" idx="2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5468380"/>
            <a:ext cx="6096000" cy="13896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59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D6A48F3-F951-8FEE-37E0-2CB235FBFFE6}"/>
              </a:ext>
            </a:extLst>
          </p:cNvPr>
          <p:cNvSpPr txBox="1"/>
          <p:nvPr/>
        </p:nvSpPr>
        <p:spPr>
          <a:xfrm>
            <a:off x="1138650" y="316654"/>
            <a:ext cx="979834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24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uk-UA" sz="2400" b="1" i="1" dirty="0" smtClean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b="1" i="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uk-UA" sz="24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Перегляньте також два цікавих концерти на моєму </a:t>
            </a:r>
            <a:r>
              <a:rPr lang="uk-UA" sz="2400" b="1" i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Ютуб</a:t>
            </a:r>
            <a:r>
              <a:rPr lang="uk-UA" sz="24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-каналі. Ці концерти було організовано у 2009 та 2010 роках.</a:t>
            </a:r>
          </a:p>
          <a:p>
            <a:endParaRPr lang="uk-UA" sz="2400" b="1" i="1" dirty="0" smtClean="0">
              <a:solidFill>
                <a:schemeClr val="tx2">
                  <a:lumMod val="75000"/>
                  <a:lumOff val="2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uk-UA" sz="24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Концерти називаються «Крок у майбутнє» та «Життя відкрите». </a:t>
            </a:r>
            <a:r>
              <a:rPr lang="ru-RU" sz="24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Головна 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мета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цих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концертів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–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щоб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кожен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міг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грати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для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всіх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незалежно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від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інвалідності</a:t>
            </a:r>
            <a:r>
              <a:rPr lang="ru-RU" sz="24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. Ц</a:t>
            </a:r>
            <a:r>
              <a:rPr lang="uk-UA" sz="24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і інклюзивні концерти допомагають руйнувати стереотипи про людей з особливими потребами.</a:t>
            </a:r>
          </a:p>
          <a:p>
            <a:endParaRPr lang="uk-UA" sz="2400" b="1" i="1" dirty="0" smtClean="0">
              <a:solidFill>
                <a:schemeClr val="tx2">
                  <a:lumMod val="75000"/>
                  <a:lumOff val="2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Пропоную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вам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протягом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восьми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хвилин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переглянути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фрагменти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з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цих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концертів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і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визначити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які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проблеми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здоров'ям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були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артистів</a:t>
            </a:r>
            <a:r>
              <a:rPr lang="ru-RU" sz="2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US" sz="2400" b="1" i="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90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80FC0B-A231-A508-348B-29B841F3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27840"/>
            <a:ext cx="10515600" cy="8472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7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 </a:t>
            </a:r>
            <a:r>
              <a:rPr lang="ru-RU" sz="27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відбувається</a:t>
            </a:r>
            <a:r>
              <a:rPr lang="ru-RU" sz="27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Я-образом у </a:t>
            </a:r>
            <a:r>
              <a:rPr lang="ru-RU" sz="27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випадку</a:t>
            </a:r>
            <a:r>
              <a:rPr lang="ru-RU" sz="27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суттєвого</a:t>
            </a:r>
            <a:r>
              <a:rPr lang="ru-RU" sz="27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</a:t>
            </a:r>
            <a:r>
              <a:rPr lang="ru-RU" sz="27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здоров’я</a:t>
            </a:r>
            <a:r>
              <a:rPr lang="ru-RU" sz="27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aa-ET" sz="2700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F865A59D-503F-4386-2BBC-5FA8BC692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568" y="1376311"/>
            <a:ext cx="10851069" cy="5175491"/>
          </a:xfrm>
        </p:spPr>
        <p:txBody>
          <a:bodyPr>
            <a:noAutofit/>
          </a:bodyPr>
          <a:lstStyle/>
          <a:p>
            <a:pPr indent="450000" algn="just">
              <a:spcBef>
                <a:spcPts val="0"/>
              </a:spcBef>
            </a:pP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початковому етапі особистість виявляється </a:t>
            </a:r>
            <a:r>
              <a:rPr lang="uk-UA" sz="2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фрустрованою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що пов'язано з переживанням стану позбавлення, тобто </a:t>
            </a:r>
            <a:r>
              <a:rPr lang="uk-UA" sz="2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депривації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При цьому відбувається деформація ситуативного Я-образу за допомогою: </a:t>
            </a:r>
            <a:endParaRPr lang="uk-UA" sz="2000" dirty="0" smtClean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 algn="just">
              <a:spcBef>
                <a:spcPts val="0"/>
              </a:spcBef>
            </a:pPr>
            <a:endParaRPr lang="uk-UA" sz="2000" dirty="0" smtClean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 algn="just">
              <a:spcBef>
                <a:spcPts val="0"/>
              </a:spcBef>
            </a:pPr>
            <a:r>
              <a:rPr lang="uk-UA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2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самосприйняття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uk-UA" sz="2000" dirty="0" smtClean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 algn="just">
              <a:spcBef>
                <a:spcPts val="0"/>
              </a:spcBef>
            </a:pPr>
            <a:r>
              <a:rPr lang="uk-UA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відображення реакції інших; </a:t>
            </a:r>
            <a:endParaRPr lang="uk-UA" sz="2000" dirty="0" smtClean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 algn="just">
              <a:spcBef>
                <a:spcPts val="0"/>
              </a:spcBef>
            </a:pPr>
            <a:r>
              <a:rPr lang="uk-UA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приписування іншим тих чи інших думок про себе і реакція на ці приписувані думки. </a:t>
            </a:r>
            <a:endParaRPr lang="uk-UA" sz="2000" dirty="0" smtClean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 algn="just">
              <a:spcBef>
                <a:spcPts val="0"/>
              </a:spcBef>
            </a:pPr>
            <a:endParaRPr lang="uk-UA" sz="2000" dirty="0" smtClean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 algn="just">
              <a:spcBef>
                <a:spcPts val="0"/>
              </a:spcBef>
            </a:pPr>
            <a:r>
              <a:rPr lang="uk-UA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Крім 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того, можуть виникати депресивні чи невротичні стани, апатія, втрата життєвих орієнтирів і цілей. Можливі </a:t>
            </a:r>
            <a:r>
              <a:rPr lang="uk-UA" sz="2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суїцидальні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думки, страх, тривога і невизначеність. Особистість потрапляє в зовсім інші, незвичні умови, тому не здатна адекватно адаптуватися до нових обставин. На цьому етапі часто відбувається розрив із соціальним середовищем, яке, у свою чергу, частіше за все, на жаль, демонструє нерозуміння, розгубленість, жалість і страх, тому що в суспільстві існують стандарти образу здорової людини, невідповідність яким і призводить до виникнення подібних почуттів. </a:t>
            </a:r>
            <a:endParaRPr lang="uk-UA" sz="2000" dirty="0" smtClean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 algn="just">
              <a:spcBef>
                <a:spcPts val="0"/>
              </a:spcBef>
            </a:pPr>
            <a:endParaRPr lang="uk-UA" sz="2000" dirty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 algn="just">
              <a:spcBef>
                <a:spcPts val="0"/>
              </a:spcBef>
            </a:pP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Крім того, в цей період найчастіше відбувається включення захисних механізмів, таких як </a:t>
            </a:r>
            <a:r>
              <a:rPr lang="uk-UA" sz="2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конфлуенція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еготизм, заперечення ситуації, </a:t>
            </a:r>
            <a:r>
              <a:rPr lang="uk-UA" sz="2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девалідізація</a:t>
            </a:r>
            <a:r>
              <a:rPr lang="uk-UA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регресія та інші.</a:t>
            </a:r>
          </a:p>
          <a:p>
            <a:pPr indent="450000" algn="just">
              <a:spcBef>
                <a:spcPts val="0"/>
              </a:spcBef>
            </a:pPr>
            <a:endParaRPr lang="aa-E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>
              <a:spcBef>
                <a:spcPts val="0"/>
              </a:spcBef>
            </a:pPr>
            <a:endParaRPr lang="aa-ET" sz="2800" dirty="0"/>
          </a:p>
        </p:txBody>
      </p:sp>
    </p:spTree>
    <p:extLst>
      <p:ext uri="{BB962C8B-B14F-4D97-AF65-F5344CB8AC3E}">
        <p14:creationId xmlns:p14="http://schemas.microsoft.com/office/powerpoint/2010/main" val="316493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A7F876-4244-C370-C0D5-040060D27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102" y="1556427"/>
            <a:ext cx="11193684" cy="30445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На </a:t>
            </a:r>
            <a:r>
              <a:rPr lang="ru-RU" sz="2400" b="1" dirty="0" err="1">
                <a:solidFill>
                  <a:srgbClr val="FFC000"/>
                </a:solidFill>
              </a:rPr>
              <a:t>наступному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етапі</a:t>
            </a:r>
            <a:r>
              <a:rPr lang="ru-RU" sz="2400" b="1" dirty="0">
                <a:solidFill>
                  <a:srgbClr val="FFC000"/>
                </a:solidFill>
              </a:rPr>
              <a:t>, через </a:t>
            </a:r>
            <a:r>
              <a:rPr lang="ru-RU" sz="2400" b="1" dirty="0" err="1">
                <a:solidFill>
                  <a:srgbClr val="FFC000"/>
                </a:solidFill>
              </a:rPr>
              <a:t>деякий</a:t>
            </a:r>
            <a:r>
              <a:rPr lang="ru-RU" sz="2400" b="1" dirty="0">
                <a:solidFill>
                  <a:srgbClr val="FFC000"/>
                </a:solidFill>
              </a:rPr>
              <a:t> час, </a:t>
            </a:r>
            <a:r>
              <a:rPr lang="ru-RU" sz="2400" b="1" dirty="0" err="1">
                <a:solidFill>
                  <a:srgbClr val="FFC000"/>
                </a:solidFill>
              </a:rPr>
              <a:t>особистість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підпорядковується</a:t>
            </a:r>
            <a:r>
              <a:rPr lang="ru-RU" sz="2400" b="1" dirty="0">
                <a:solidFill>
                  <a:srgbClr val="FFC000"/>
                </a:solidFill>
              </a:rPr>
              <a:t> новому </a:t>
            </a:r>
            <a:r>
              <a:rPr lang="ru-RU" sz="2400" b="1" dirty="0" err="1">
                <a:solidFill>
                  <a:srgbClr val="FFC000"/>
                </a:solidFill>
              </a:rPr>
              <a:t>положенню</a:t>
            </a:r>
            <a:r>
              <a:rPr lang="ru-RU" sz="2400" b="1" dirty="0">
                <a:solidFill>
                  <a:srgbClr val="FFC000"/>
                </a:solidFill>
              </a:rPr>
              <a:t> і </a:t>
            </a:r>
            <a:r>
              <a:rPr lang="ru-RU" sz="2400" b="1" dirty="0" err="1">
                <a:solidFill>
                  <a:srgbClr val="FFC000"/>
                </a:solidFill>
              </a:rPr>
              <a:t>його</a:t>
            </a:r>
            <a:r>
              <a:rPr lang="ru-RU" sz="2400" b="1" dirty="0">
                <a:solidFill>
                  <a:srgbClr val="FFC000"/>
                </a:solidFill>
              </a:rPr>
              <a:t> Я-образ </a:t>
            </a:r>
            <a:r>
              <a:rPr lang="ru-RU" sz="2400" b="1" dirty="0" err="1">
                <a:solidFill>
                  <a:srgbClr val="FFC000"/>
                </a:solidFill>
              </a:rPr>
              <a:t>зазнає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зміни</a:t>
            </a:r>
            <a:r>
              <a:rPr lang="ru-RU" sz="2400" b="1" dirty="0">
                <a:solidFill>
                  <a:srgbClr val="FFC000"/>
                </a:solidFill>
              </a:rPr>
              <a:t>. На наш </a:t>
            </a:r>
            <a:r>
              <a:rPr lang="ru-RU" sz="2400" b="1" dirty="0" err="1">
                <a:solidFill>
                  <a:srgbClr val="FFC000"/>
                </a:solidFill>
              </a:rPr>
              <a:t>погляд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суттєві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зміни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відбуваються</a:t>
            </a:r>
            <a:r>
              <a:rPr lang="ru-RU" sz="2400" b="1" dirty="0">
                <a:solidFill>
                  <a:srgbClr val="FFC000"/>
                </a:solidFill>
              </a:rPr>
              <a:t> в образах </a:t>
            </a:r>
            <a:r>
              <a:rPr lang="ru-RU" sz="2400" b="1" dirty="0" err="1">
                <a:solidFill>
                  <a:srgbClr val="FFC000"/>
                </a:solidFill>
              </a:rPr>
              <a:t>фізичного</a:t>
            </a:r>
            <a:r>
              <a:rPr lang="ru-RU" sz="2400" b="1" dirty="0">
                <a:solidFill>
                  <a:srgbClr val="FFC000"/>
                </a:solidFill>
              </a:rPr>
              <a:t> Я і реального </a:t>
            </a:r>
            <a:r>
              <a:rPr lang="ru-RU" sz="2400" b="1" dirty="0" smtClean="0">
                <a:solidFill>
                  <a:srgbClr val="FFC000"/>
                </a:solidFill>
              </a:rPr>
              <a:t>Я.</a:t>
            </a:r>
            <a:endParaRPr lang="aa-ET" sz="2400" b="1" dirty="0">
              <a:solidFill>
                <a:srgbClr val="FFC000"/>
              </a:solidFill>
            </a:endParaRP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94255A85-7360-B657-4F89-079419102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284" y="1979803"/>
            <a:ext cx="10972800" cy="4654462"/>
          </a:xfrm>
        </p:spPr>
        <p:txBody>
          <a:bodyPr>
            <a:normAutofit fontScale="92500" lnSpcReduction="20000"/>
          </a:bodyPr>
          <a:lstStyle/>
          <a:p>
            <a:pPr marL="457200"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Втрата функціональності здоров’я – це фізичне випадання однієї з найважливіших функцій з цілісної системи організму, що призводить до обмеження пересувань у просторі, невпевненості в рухах, залежності від інших. Для того, щоб одержати самостійність і можливість пересуватися у просторі, такому індивіду необхідно взяти до рук тростину, милиці, сісти у візок або одягнути слуховий апарат тощо. Таким чином, до образу тіла людини з особливими потребами додається новий елемент. Однак, хоча такі допоміжні засоби значно полегшують пересування, вони ж створюють передумови і для внутрішнього конфлікту: виникає психологічне неприйняття свого фізичного образу. Людина з особливими потребами перестає відповідати прийнятому в суспільстві стандарту здорової особистості. Виникає конфлікт між образом здорової людини і власним образом людини з тростиною, милицями або на візку. </a:t>
            </a:r>
            <a:endParaRPr lang="uk-UA" dirty="0" smtClean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</a:t>
            </a:r>
            <a:r>
              <a:rPr lang="uk-UA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наслідок, виникає захисна реакція у вигляді проекцій типу: «Усі люди дивляться на мене, засуджують, не розуміють тощо».</a:t>
            </a:r>
            <a:endParaRPr lang="aa-E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4207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40">
            <a:extLst>
              <a:ext uri="{FF2B5EF4-FFF2-40B4-BE49-F238E27FC236}">
                <a16:creationId xmlns:a16="http://schemas.microsoft.com/office/drawing/2014/main" xmlns="" id="{4436E0F2-A64B-471E-93C0-8DFE08CC57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42">
            <a:extLst>
              <a:ext uri="{FF2B5EF4-FFF2-40B4-BE49-F238E27FC236}">
                <a16:creationId xmlns:a16="http://schemas.microsoft.com/office/drawing/2014/main" xmlns="" id="{DC1E3AB1-2A8C-4607-9FAE-D8BDB280FE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44">
            <a:extLst>
              <a:ext uri="{FF2B5EF4-FFF2-40B4-BE49-F238E27FC236}">
                <a16:creationId xmlns:a16="http://schemas.microsoft.com/office/drawing/2014/main" xmlns="" id="{26D66059-832F-40B6-A35F-F56C8F38A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46">
            <a:extLst>
              <a:ext uri="{FF2B5EF4-FFF2-40B4-BE49-F238E27FC236}">
                <a16:creationId xmlns:a16="http://schemas.microsoft.com/office/drawing/2014/main" xmlns="" id="{A515E2ED-7EA9-448D-83FA-54C3DF972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48">
            <a:extLst>
              <a:ext uri="{FF2B5EF4-FFF2-40B4-BE49-F238E27FC236}">
                <a16:creationId xmlns:a16="http://schemas.microsoft.com/office/drawing/2014/main" xmlns="" id="{20595356-EABD-4767-AC9D-EA21FF115E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50">
            <a:extLst>
              <a:ext uri="{FF2B5EF4-FFF2-40B4-BE49-F238E27FC236}">
                <a16:creationId xmlns:a16="http://schemas.microsoft.com/office/drawing/2014/main" xmlns="" id="{28CD9F06-9628-469C-B788-A894E3E08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52">
            <a:extLst>
              <a:ext uri="{FF2B5EF4-FFF2-40B4-BE49-F238E27FC236}">
                <a16:creationId xmlns:a16="http://schemas.microsoft.com/office/drawing/2014/main" xmlns="" id="{8550A431-0B61-421B-B4B7-24C0CFF0F9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1" name="Rectangle 54">
            <a:extLst>
              <a:ext uri="{FF2B5EF4-FFF2-40B4-BE49-F238E27FC236}">
                <a16:creationId xmlns:a16="http://schemas.microsoft.com/office/drawing/2014/main" xmlns="" id="{052B717E-679E-41A4-B95A-8F7DFAD3FA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23">
            <a:extLst>
              <a:ext uri="{FF2B5EF4-FFF2-40B4-BE49-F238E27FC236}">
                <a16:creationId xmlns:a16="http://schemas.microsoft.com/office/drawing/2014/main" xmlns="" id="{0B0EB278-F8C7-43AD-BCE2-A2F4D98C4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" y="-1"/>
            <a:ext cx="7960944" cy="6859759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3837993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3837993 w 6125882"/>
              <a:gd name="connsiteY4" fmla="*/ 0 h 6857998"/>
              <a:gd name="connsiteX0" fmla="*/ 3244301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244301 w 6125882"/>
              <a:gd name="connsiteY4" fmla="*/ 0 h 6868949"/>
              <a:gd name="connsiteX0" fmla="*/ 3010169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010169 w 6125882"/>
              <a:gd name="connsiteY4" fmla="*/ 0 h 6868949"/>
              <a:gd name="connsiteX0" fmla="*/ 2951635 w 6067348"/>
              <a:gd name="connsiteY0" fmla="*/ 0 h 6868949"/>
              <a:gd name="connsiteX1" fmla="*/ 6067348 w 6067348"/>
              <a:gd name="connsiteY1" fmla="*/ 10951 h 6868949"/>
              <a:gd name="connsiteX2" fmla="*/ 6067348 w 6067348"/>
              <a:gd name="connsiteY2" fmla="*/ 6868949 h 6868949"/>
              <a:gd name="connsiteX3" fmla="*/ 0 w 6067348"/>
              <a:gd name="connsiteY3" fmla="*/ 6867946 h 6868949"/>
              <a:gd name="connsiteX4" fmla="*/ 2951635 w 6067348"/>
              <a:gd name="connsiteY4" fmla="*/ 0 h 6868949"/>
              <a:gd name="connsiteX0" fmla="*/ 2762929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762929 w 6067348"/>
              <a:gd name="connsiteY4" fmla="*/ 0 h 6859759"/>
              <a:gd name="connsiteX0" fmla="*/ 2675315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675315 w 6067348"/>
              <a:gd name="connsiteY4" fmla="*/ 0 h 6859759"/>
              <a:gd name="connsiteX0" fmla="*/ 2446171 w 5838204"/>
              <a:gd name="connsiteY0" fmla="*/ 0 h 6859759"/>
              <a:gd name="connsiteX1" fmla="*/ 5838204 w 5838204"/>
              <a:gd name="connsiteY1" fmla="*/ 1761 h 6859759"/>
              <a:gd name="connsiteX2" fmla="*/ 5838204 w 5838204"/>
              <a:gd name="connsiteY2" fmla="*/ 6859759 h 6859759"/>
              <a:gd name="connsiteX3" fmla="*/ 0 w 5838204"/>
              <a:gd name="connsiteY3" fmla="*/ 6858756 h 6859759"/>
              <a:gd name="connsiteX4" fmla="*/ 2446171 w 5838204"/>
              <a:gd name="connsiteY4" fmla="*/ 0 h 6859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8204" h="6859759">
                <a:moveTo>
                  <a:pt x="2446171" y="0"/>
                </a:moveTo>
                <a:lnTo>
                  <a:pt x="5838204" y="1761"/>
                </a:lnTo>
                <a:lnTo>
                  <a:pt x="5838204" y="6859759"/>
                </a:lnTo>
                <a:lnTo>
                  <a:pt x="0" y="6858756"/>
                </a:lnTo>
                <a:lnTo>
                  <a:pt x="2446171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78DC65-695B-7037-9C3E-40F192FB7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877" y="384802"/>
            <a:ext cx="6248399" cy="28870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z="18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Реальне Я набуває, у свою чергу, кілька викривлень: переоцінюються власні можливості і створюється, таким чином,  викривлене Я або вони недооцінюються, що викликає уповільнення особистісного розвитку чи його регрес. Крім цього, розвивається емоційна нестійкість людей з особливими потребами.</a:t>
            </a:r>
            <a:endParaRPr lang="en-US" sz="1800" b="1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1EB0BAFF-9EED-C2E7-A31B-2FC02D79E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495" y="3537284"/>
            <a:ext cx="4885988" cy="2767597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sz="900" b="1" cap="all" spc="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900" b="1" cap="all" spc="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1800" b="1" i="1" cap="all" spc="3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Описані викривлення в образах фізичного Я і реального Я спричиняють соціально-психологічну дезадаптацію, що призводить до болісних внутрішньо-особистісних конфліктів, втрати звичних контактів із соціальним середовищем, порушення здатності виконувати відповідні соціальні ролі. </a:t>
            </a:r>
            <a:r>
              <a:rPr lang="en-US" sz="1800" b="1" i="1" cap="all" spc="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US" sz="1800" b="1" i="1" cap="all" spc="3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73" name="Straight Connector 58">
            <a:extLst>
              <a:ext uri="{FF2B5EF4-FFF2-40B4-BE49-F238E27FC236}">
                <a16:creationId xmlns:a16="http://schemas.microsoft.com/office/drawing/2014/main" xmlns="" id="{50A7A0AD-25ED-4137-AA04-A0E36CAA8E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6521187" y="10631"/>
            <a:ext cx="876073" cy="68580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60">
            <a:extLst>
              <a:ext uri="{FF2B5EF4-FFF2-40B4-BE49-F238E27FC236}">
                <a16:creationId xmlns:a16="http://schemas.microsoft.com/office/drawing/2014/main" xmlns="" id="{B186F20B-6445-4368-B022-F9EABF15AE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9307961" y="640726"/>
            <a:ext cx="2884039" cy="621727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99F97BBF-9EBF-4BEE-B39C-E6C666941D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434086" y="0"/>
            <a:ext cx="2757914" cy="142520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3" descr="Зображення, що містить шахова фігура&#10;&#10;Автоматично згенерований опис">
            <a:extLst>
              <a:ext uri="{FF2B5EF4-FFF2-40B4-BE49-F238E27FC236}">
                <a16:creationId xmlns:a16="http://schemas.microsoft.com/office/drawing/2014/main" xmlns="" id="{78BED98D-14B7-E10B-DD67-74C5F391A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9915" y="1647825"/>
            <a:ext cx="3770234" cy="456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63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E49D4C-11D0-0421-CBAC-71F263866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471988"/>
          </a:xfrm>
        </p:spPr>
        <p:txBody>
          <a:bodyPr>
            <a:noAutofit/>
          </a:bodyPr>
          <a:lstStyle/>
          <a:p>
            <a:pPr algn="ctr"/>
            <a:r>
              <a:rPr lang="aa-E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aa-E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aa-ET" sz="2800" dirty="0"/>
          </a:p>
        </p:txBody>
      </p:sp>
      <p:graphicFrame>
        <p:nvGraphicFramePr>
          <p:cNvPr id="5" name="Місце для тексту 2">
            <a:extLst>
              <a:ext uri="{FF2B5EF4-FFF2-40B4-BE49-F238E27FC236}">
                <a16:creationId xmlns:a16="http://schemas.microsoft.com/office/drawing/2014/main" xmlns="" id="{3F214BE8-A847-F904-AC3D-B492CC8D0C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7423414"/>
              </p:ext>
            </p:extLst>
          </p:nvPr>
        </p:nvGraphicFramePr>
        <p:xfrm>
          <a:off x="831850" y="2235812"/>
          <a:ext cx="10515600" cy="4244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2E98B9E-C68C-3DB6-9067-C2A63FC1DF15}"/>
              </a:ext>
            </a:extLst>
          </p:cNvPr>
          <p:cNvSpPr txBox="1"/>
          <p:nvPr/>
        </p:nvSpPr>
        <p:spPr>
          <a:xfrm>
            <a:off x="1434518" y="511538"/>
            <a:ext cx="911883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Формування</a:t>
            </a:r>
            <a:r>
              <a:rPr lang="ru-RU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адекватного Я-образу людей з </a:t>
            </a:r>
            <a:r>
              <a:rPr lang="ru-RU" sz="28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особливими</a:t>
            </a:r>
            <a:r>
              <a:rPr lang="ru-RU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потребами </a:t>
            </a:r>
            <a:r>
              <a:rPr lang="ru-RU" sz="28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здійснюється</a:t>
            </a:r>
            <a:r>
              <a:rPr lang="ru-RU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відповідності</a:t>
            </a:r>
            <a:r>
              <a:rPr lang="ru-RU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8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наступними</a:t>
            </a:r>
            <a:r>
              <a:rPr lang="ru-RU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етапами</a:t>
            </a:r>
            <a:r>
              <a:rPr lang="ru-RU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0103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xmlns="" id="{4436E0F2-A64B-471E-93C0-8DFE08CC57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xmlns="" id="{DC1E3AB1-2A8C-4607-9FAE-D8BDB280FE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xmlns="" id="{26D66059-832F-40B6-A35F-F56C8F38A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xmlns="" id="{A515E2ED-7EA9-448D-83FA-54C3DF972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xmlns="" id="{20595356-EABD-4767-AC9D-EA21FF115E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xmlns="" id="{28CD9F06-9628-469C-B788-A894E3E08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xmlns="" id="{8550A431-0B61-421B-B4B7-24C0CFF0F9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4" name="Rectangle 143">
            <a:extLst>
              <a:ext uri="{FF2B5EF4-FFF2-40B4-BE49-F238E27FC236}">
                <a16:creationId xmlns:a16="http://schemas.microsoft.com/office/drawing/2014/main" xmlns="" id="{052B717E-679E-41A4-B95A-8F7DFAD3FA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23">
            <a:extLst>
              <a:ext uri="{FF2B5EF4-FFF2-40B4-BE49-F238E27FC236}">
                <a16:creationId xmlns:a16="http://schemas.microsoft.com/office/drawing/2014/main" xmlns="" id="{0B0EB278-F8C7-43AD-BCE2-A2F4D98C4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" y="-1"/>
            <a:ext cx="7960944" cy="6859759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3837993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3837993 w 6125882"/>
              <a:gd name="connsiteY4" fmla="*/ 0 h 6857998"/>
              <a:gd name="connsiteX0" fmla="*/ 3244301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244301 w 6125882"/>
              <a:gd name="connsiteY4" fmla="*/ 0 h 6868949"/>
              <a:gd name="connsiteX0" fmla="*/ 3010169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010169 w 6125882"/>
              <a:gd name="connsiteY4" fmla="*/ 0 h 6868949"/>
              <a:gd name="connsiteX0" fmla="*/ 2951635 w 6067348"/>
              <a:gd name="connsiteY0" fmla="*/ 0 h 6868949"/>
              <a:gd name="connsiteX1" fmla="*/ 6067348 w 6067348"/>
              <a:gd name="connsiteY1" fmla="*/ 10951 h 6868949"/>
              <a:gd name="connsiteX2" fmla="*/ 6067348 w 6067348"/>
              <a:gd name="connsiteY2" fmla="*/ 6868949 h 6868949"/>
              <a:gd name="connsiteX3" fmla="*/ 0 w 6067348"/>
              <a:gd name="connsiteY3" fmla="*/ 6867946 h 6868949"/>
              <a:gd name="connsiteX4" fmla="*/ 2951635 w 6067348"/>
              <a:gd name="connsiteY4" fmla="*/ 0 h 6868949"/>
              <a:gd name="connsiteX0" fmla="*/ 2762929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762929 w 6067348"/>
              <a:gd name="connsiteY4" fmla="*/ 0 h 6859759"/>
              <a:gd name="connsiteX0" fmla="*/ 2675315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675315 w 6067348"/>
              <a:gd name="connsiteY4" fmla="*/ 0 h 6859759"/>
              <a:gd name="connsiteX0" fmla="*/ 2446171 w 5838204"/>
              <a:gd name="connsiteY0" fmla="*/ 0 h 6859759"/>
              <a:gd name="connsiteX1" fmla="*/ 5838204 w 5838204"/>
              <a:gd name="connsiteY1" fmla="*/ 1761 h 6859759"/>
              <a:gd name="connsiteX2" fmla="*/ 5838204 w 5838204"/>
              <a:gd name="connsiteY2" fmla="*/ 6859759 h 6859759"/>
              <a:gd name="connsiteX3" fmla="*/ 0 w 5838204"/>
              <a:gd name="connsiteY3" fmla="*/ 6858756 h 6859759"/>
              <a:gd name="connsiteX4" fmla="*/ 2446171 w 5838204"/>
              <a:gd name="connsiteY4" fmla="*/ 0 h 6859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8204" h="6859759">
                <a:moveTo>
                  <a:pt x="2446171" y="0"/>
                </a:moveTo>
                <a:lnTo>
                  <a:pt x="5838204" y="1761"/>
                </a:lnTo>
                <a:lnTo>
                  <a:pt x="5838204" y="6859759"/>
                </a:lnTo>
                <a:lnTo>
                  <a:pt x="0" y="6858756"/>
                </a:lnTo>
                <a:lnTo>
                  <a:pt x="2446171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933645-5E4B-5705-D72A-6AD15DF8F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102" y="541964"/>
            <a:ext cx="5447186" cy="600171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indent="450000">
              <a:spcAft>
                <a:spcPts val="800"/>
              </a:spcAft>
            </a:pPr>
            <a:r>
              <a:rPr lang="ru-RU" sz="2000" b="1" cap="none" dirty="0" err="1">
                <a:solidFill>
                  <a:srgbClr val="0070C0"/>
                </a:solidFill>
              </a:rPr>
              <a:t>Однак</a:t>
            </a:r>
            <a:r>
              <a:rPr lang="ru-RU" sz="2000" b="1" cap="none" dirty="0">
                <a:solidFill>
                  <a:srgbClr val="0070C0"/>
                </a:solidFill>
              </a:rPr>
              <a:t>, разом </a:t>
            </a:r>
            <a:r>
              <a:rPr lang="ru-RU" sz="2000" b="1" cap="none" dirty="0" err="1">
                <a:solidFill>
                  <a:srgbClr val="0070C0"/>
                </a:solidFill>
              </a:rPr>
              <a:t>із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цим</a:t>
            </a:r>
            <a:r>
              <a:rPr lang="ru-RU" sz="2000" b="1" cap="none" dirty="0">
                <a:solidFill>
                  <a:srgbClr val="0070C0"/>
                </a:solidFill>
              </a:rPr>
              <a:t>, проблема адекватного </a:t>
            </a:r>
            <a:r>
              <a:rPr lang="ru-RU" sz="2000" b="1" cap="none" dirty="0" err="1">
                <a:solidFill>
                  <a:srgbClr val="0070C0"/>
                </a:solidFill>
              </a:rPr>
              <a:t>формування</a:t>
            </a:r>
            <a:r>
              <a:rPr lang="ru-RU" sz="2000" b="1" cap="none" dirty="0">
                <a:solidFill>
                  <a:srgbClr val="0070C0"/>
                </a:solidFill>
              </a:rPr>
              <a:t> Я-Образа </a:t>
            </a:r>
            <a:r>
              <a:rPr lang="ru-RU" sz="2000" b="1" cap="none" dirty="0" err="1">
                <a:solidFill>
                  <a:srgbClr val="0070C0"/>
                </a:solidFill>
              </a:rPr>
              <a:t>представників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даної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соціальної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групи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полягає</a:t>
            </a:r>
            <a:r>
              <a:rPr lang="ru-RU" sz="2000" b="1" cap="none" dirty="0">
                <a:solidFill>
                  <a:srgbClr val="0070C0"/>
                </a:solidFill>
              </a:rPr>
              <a:t> в тому, </a:t>
            </a:r>
            <a:r>
              <a:rPr lang="ru-RU" sz="2000" b="1" cap="none" dirty="0" err="1">
                <a:solidFill>
                  <a:srgbClr val="0070C0"/>
                </a:solidFill>
              </a:rPr>
              <a:t>що</a:t>
            </a:r>
            <a:r>
              <a:rPr lang="ru-RU" sz="2000" b="1" cap="none" dirty="0">
                <a:solidFill>
                  <a:srgbClr val="0070C0"/>
                </a:solidFill>
              </a:rPr>
              <a:t> у таких людей </a:t>
            </a:r>
            <a:r>
              <a:rPr lang="ru-RU" sz="2000" b="1" cap="none" dirty="0" err="1">
                <a:solidFill>
                  <a:srgbClr val="0070C0"/>
                </a:solidFill>
              </a:rPr>
              <a:t>ускладнюється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процес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творчого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пристосування</a:t>
            </a:r>
            <a:r>
              <a:rPr lang="ru-RU" sz="2000" b="1" cap="none" dirty="0">
                <a:solidFill>
                  <a:srgbClr val="0070C0"/>
                </a:solidFill>
              </a:rPr>
              <a:t> до </a:t>
            </a:r>
            <a:r>
              <a:rPr lang="ru-RU" sz="2000" b="1" cap="none" dirty="0" err="1">
                <a:solidFill>
                  <a:srgbClr val="0070C0"/>
                </a:solidFill>
              </a:rPr>
              <a:t>навколишнього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середовища</a:t>
            </a:r>
            <a:r>
              <a:rPr lang="ru-RU" sz="2000" b="1" cap="none" dirty="0">
                <a:solidFill>
                  <a:srgbClr val="0070C0"/>
                </a:solidFill>
              </a:rPr>
              <a:t>, </a:t>
            </a:r>
            <a:r>
              <a:rPr lang="ru-RU" sz="2000" b="1" cap="none" dirty="0" err="1">
                <a:solidFill>
                  <a:srgbClr val="0070C0"/>
                </a:solidFill>
              </a:rPr>
              <a:t>формується</a:t>
            </a:r>
            <a:r>
              <a:rPr lang="ru-RU" sz="2000" b="1" cap="none" dirty="0">
                <a:solidFill>
                  <a:srgbClr val="0070C0"/>
                </a:solidFill>
              </a:rPr>
              <a:t>  </a:t>
            </a:r>
            <a:r>
              <a:rPr lang="ru-RU" sz="2000" b="1" cap="none" dirty="0" err="1">
                <a:solidFill>
                  <a:srgbClr val="0070C0"/>
                </a:solidFill>
              </a:rPr>
              <a:t>помилкове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уявлення</a:t>
            </a:r>
            <a:r>
              <a:rPr lang="ru-RU" sz="2000" b="1" cap="none" dirty="0">
                <a:solidFill>
                  <a:srgbClr val="0070C0"/>
                </a:solidFill>
              </a:rPr>
              <a:t> про </a:t>
            </a:r>
            <a:r>
              <a:rPr lang="ru-RU" sz="2000" b="1" cap="none" dirty="0" err="1">
                <a:solidFill>
                  <a:srgbClr val="0070C0"/>
                </a:solidFill>
              </a:rPr>
              <a:t>навколишнє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середовище</a:t>
            </a:r>
            <a:r>
              <a:rPr lang="ru-RU" sz="2000" b="1" cap="none" dirty="0">
                <a:solidFill>
                  <a:srgbClr val="0070C0"/>
                </a:solidFill>
              </a:rPr>
              <a:t> й </a:t>
            </a:r>
            <a:r>
              <a:rPr lang="ru-RU" sz="2000" b="1" cap="none" dirty="0" err="1">
                <a:solidFill>
                  <a:srgbClr val="0070C0"/>
                </a:solidFill>
              </a:rPr>
              <a:t>своє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місце</a:t>
            </a:r>
            <a:r>
              <a:rPr lang="ru-RU" sz="2000" b="1" cap="none" dirty="0">
                <a:solidFill>
                  <a:srgbClr val="0070C0"/>
                </a:solidFill>
              </a:rPr>
              <a:t> в </a:t>
            </a:r>
            <a:r>
              <a:rPr lang="ru-RU" sz="2000" b="1" cap="none" dirty="0" err="1">
                <a:solidFill>
                  <a:srgbClr val="0070C0"/>
                </a:solidFill>
              </a:rPr>
              <a:t>ньому</a:t>
            </a:r>
            <a:r>
              <a:rPr lang="ru-RU" sz="2000" b="1" cap="none" dirty="0">
                <a:solidFill>
                  <a:srgbClr val="0070C0"/>
                </a:solidFill>
              </a:rPr>
              <a:t>. </a:t>
            </a:r>
            <a:r>
              <a:rPr lang="ru-RU" sz="2000" b="1" cap="none" dirty="0" smtClean="0">
                <a:solidFill>
                  <a:srgbClr val="0070C0"/>
                </a:solidFill>
              </a:rPr>
              <a:t/>
            </a:r>
            <a:br>
              <a:rPr lang="ru-RU" sz="2000" b="1" cap="none" dirty="0" smtClean="0">
                <a:solidFill>
                  <a:srgbClr val="0070C0"/>
                </a:solidFill>
              </a:rPr>
            </a:br>
            <a:r>
              <a:rPr lang="ru-RU" sz="2000" b="1" cap="none" dirty="0" smtClean="0">
                <a:solidFill>
                  <a:srgbClr val="0070C0"/>
                </a:solidFill>
              </a:rPr>
              <a:t/>
            </a:r>
            <a:br>
              <a:rPr lang="ru-RU" sz="2000" b="1" cap="none" dirty="0" smtClean="0">
                <a:solidFill>
                  <a:srgbClr val="0070C0"/>
                </a:solidFill>
              </a:rPr>
            </a:b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smtClean="0">
                <a:solidFill>
                  <a:srgbClr val="0070C0"/>
                </a:solidFill>
              </a:rPr>
              <a:t>    </a:t>
            </a:r>
            <a:r>
              <a:rPr lang="ru-RU" sz="2000" b="1" cap="none" dirty="0" err="1" smtClean="0">
                <a:solidFill>
                  <a:srgbClr val="0070C0"/>
                </a:solidFill>
              </a:rPr>
              <a:t>Адекватність</a:t>
            </a:r>
            <a:r>
              <a:rPr lang="ru-RU" sz="2000" b="1" cap="none" dirty="0" smtClean="0">
                <a:solidFill>
                  <a:srgbClr val="0070C0"/>
                </a:solidFill>
              </a:rPr>
              <a:t> </a:t>
            </a:r>
            <a:r>
              <a:rPr lang="ru-RU" sz="2000" b="1" cap="none" dirty="0">
                <a:solidFill>
                  <a:srgbClr val="0070C0"/>
                </a:solidFill>
              </a:rPr>
              <a:t>же Я-образу у </a:t>
            </a:r>
            <a:r>
              <a:rPr lang="ru-RU" sz="2000" b="1" cap="none" dirty="0" err="1">
                <a:solidFill>
                  <a:srgbClr val="0070C0"/>
                </a:solidFill>
              </a:rPr>
              <a:t>цілому</a:t>
            </a:r>
            <a:r>
              <a:rPr lang="ru-RU" sz="2000" b="1" cap="none" dirty="0">
                <a:solidFill>
                  <a:srgbClr val="0070C0"/>
                </a:solidFill>
              </a:rPr>
              <a:t>, </a:t>
            </a:r>
            <a:r>
              <a:rPr lang="ru-RU" sz="2000" b="1" cap="none" dirty="0" err="1">
                <a:solidFill>
                  <a:srgbClr val="0070C0"/>
                </a:solidFill>
              </a:rPr>
              <a:t>вимірюється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тим</a:t>
            </a:r>
            <a:r>
              <a:rPr lang="ru-RU" sz="2000" b="1" cap="none" dirty="0">
                <a:solidFill>
                  <a:srgbClr val="0070C0"/>
                </a:solidFill>
              </a:rPr>
              <a:t>, </a:t>
            </a:r>
            <a:r>
              <a:rPr lang="ru-RU" sz="2000" b="1" cap="none" dirty="0" err="1">
                <a:solidFill>
                  <a:srgbClr val="0070C0"/>
                </a:solidFill>
              </a:rPr>
              <a:t>наскільки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успішно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особистість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реалізує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власні</a:t>
            </a:r>
            <a:r>
              <a:rPr lang="ru-RU" sz="2000" b="1" cap="none" dirty="0">
                <a:solidFill>
                  <a:srgbClr val="0070C0"/>
                </a:solidFill>
              </a:rPr>
              <a:t> потреби й </a:t>
            </a:r>
            <a:r>
              <a:rPr lang="ru-RU" sz="2000" b="1" cap="none" dirty="0" err="1">
                <a:solidFill>
                  <a:srgbClr val="0070C0"/>
                </a:solidFill>
              </a:rPr>
              <a:t>можливості</a:t>
            </a:r>
            <a:r>
              <a:rPr lang="ru-RU" sz="2000" b="1" cap="none" dirty="0">
                <a:solidFill>
                  <a:srgbClr val="0070C0"/>
                </a:solidFill>
              </a:rPr>
              <a:t> в </a:t>
            </a:r>
            <a:r>
              <a:rPr lang="ru-RU" sz="2000" b="1" cap="none" dirty="0" err="1">
                <a:solidFill>
                  <a:srgbClr val="0070C0"/>
                </a:solidFill>
              </a:rPr>
              <a:t>соціумі</a:t>
            </a:r>
            <a:r>
              <a:rPr lang="ru-RU" sz="2000" b="1" cap="none" dirty="0">
                <a:solidFill>
                  <a:srgbClr val="0070C0"/>
                </a:solidFill>
              </a:rPr>
              <a:t>, </a:t>
            </a:r>
            <a:r>
              <a:rPr lang="ru-RU" sz="2000" b="1" cap="none" dirty="0" err="1">
                <a:solidFill>
                  <a:srgbClr val="0070C0"/>
                </a:solidFill>
              </a:rPr>
              <a:t>знаходить</a:t>
            </a:r>
            <a:r>
              <a:rPr lang="ru-RU" sz="2000" b="1" cap="none" dirty="0">
                <a:solidFill>
                  <a:srgbClr val="0070C0"/>
                </a:solidFill>
              </a:rPr>
              <a:t> там </a:t>
            </a:r>
            <a:r>
              <a:rPr lang="ru-RU" sz="2000" b="1" cap="none" dirty="0" err="1">
                <a:solidFill>
                  <a:srgbClr val="0070C0"/>
                </a:solidFill>
              </a:rPr>
              <a:t>своє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місце</a:t>
            </a:r>
            <a:r>
              <a:rPr lang="ru-RU" sz="2000" b="1" cap="none" dirty="0">
                <a:solidFill>
                  <a:srgbClr val="0070C0"/>
                </a:solidFill>
              </a:rPr>
              <a:t> й на </a:t>
            </a:r>
            <a:r>
              <a:rPr lang="ru-RU" sz="2000" b="1" cap="none" dirty="0" err="1">
                <a:solidFill>
                  <a:srgbClr val="0070C0"/>
                </a:solidFill>
              </a:rPr>
              <a:t>емоційному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рівні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відчуває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гармонію</a:t>
            </a:r>
            <a:r>
              <a:rPr lang="ru-RU" sz="2000" b="1" cap="none" dirty="0">
                <a:solidFill>
                  <a:srgbClr val="0070C0"/>
                </a:solidFill>
              </a:rPr>
              <a:t> й </a:t>
            </a:r>
            <a:r>
              <a:rPr lang="ru-RU" sz="2000" b="1" cap="none" dirty="0" err="1">
                <a:solidFill>
                  <a:srgbClr val="0070C0"/>
                </a:solidFill>
              </a:rPr>
              <a:t>відчуття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задоволення</a:t>
            </a:r>
            <a:r>
              <a:rPr lang="ru-RU" sz="2000" b="1" cap="none" dirty="0" smtClean="0">
                <a:solidFill>
                  <a:srgbClr val="0070C0"/>
                </a:solidFill>
              </a:rPr>
              <a:t>.</a:t>
            </a:r>
            <a:br>
              <a:rPr lang="ru-RU" sz="2000" b="1" cap="none" dirty="0" smtClean="0">
                <a:solidFill>
                  <a:srgbClr val="0070C0"/>
                </a:solidFill>
              </a:rPr>
            </a:br>
            <a:r>
              <a:rPr lang="ru-RU" sz="2000" b="1" cap="none" dirty="0">
                <a:solidFill>
                  <a:srgbClr val="0070C0"/>
                </a:solidFill>
              </a:rPr>
              <a:t/>
            </a:r>
            <a:br>
              <a:rPr lang="ru-RU" sz="2000" b="1" cap="none" dirty="0">
                <a:solidFill>
                  <a:srgbClr val="0070C0"/>
                </a:solidFill>
              </a:rPr>
            </a:br>
            <a:r>
              <a:rPr lang="ru-RU" sz="2000" b="1" cap="none" dirty="0" smtClean="0">
                <a:solidFill>
                  <a:srgbClr val="0070C0"/>
                </a:solidFill>
              </a:rPr>
              <a:t>     Для </a:t>
            </a:r>
            <a:r>
              <a:rPr lang="ru-RU" sz="2000" b="1" cap="none" dirty="0" err="1">
                <a:solidFill>
                  <a:srgbClr val="0070C0"/>
                </a:solidFill>
              </a:rPr>
              <a:t>успішної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інтеграції</a:t>
            </a:r>
            <a:r>
              <a:rPr lang="ru-RU" sz="2000" b="1" cap="none" dirty="0">
                <a:solidFill>
                  <a:srgbClr val="0070C0"/>
                </a:solidFill>
              </a:rPr>
              <a:t> в </a:t>
            </a:r>
            <a:r>
              <a:rPr lang="ru-RU" sz="2000" b="1" cap="none" dirty="0" err="1">
                <a:solidFill>
                  <a:srgbClr val="0070C0"/>
                </a:solidFill>
              </a:rPr>
              <a:t>суспільство</a:t>
            </a:r>
            <a:r>
              <a:rPr lang="ru-RU" sz="2000" b="1" cap="none" dirty="0">
                <a:solidFill>
                  <a:srgbClr val="0070C0"/>
                </a:solidFill>
              </a:rPr>
              <a:t> людей з </a:t>
            </a:r>
            <a:r>
              <a:rPr lang="ru-RU" sz="2000" b="1" cap="none" dirty="0" err="1">
                <a:solidFill>
                  <a:srgbClr val="0070C0"/>
                </a:solidFill>
              </a:rPr>
              <a:t>особливими</a:t>
            </a:r>
            <a:r>
              <a:rPr lang="ru-RU" sz="2000" b="1" cap="none" dirty="0">
                <a:solidFill>
                  <a:srgbClr val="0070C0"/>
                </a:solidFill>
              </a:rPr>
              <a:t> потребами </a:t>
            </a:r>
            <a:r>
              <a:rPr lang="ru-RU" sz="2000" b="1" cap="none" dirty="0" err="1">
                <a:solidFill>
                  <a:srgbClr val="0070C0"/>
                </a:solidFill>
              </a:rPr>
              <a:t>необхідно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формування</a:t>
            </a:r>
            <a:r>
              <a:rPr lang="ru-RU" sz="2000" b="1" cap="none" dirty="0">
                <a:solidFill>
                  <a:srgbClr val="0070C0"/>
                </a:solidFill>
              </a:rPr>
              <a:t> адекватного Я-образу, </a:t>
            </a:r>
            <a:r>
              <a:rPr lang="ru-RU" sz="2000" b="1" cap="none" dirty="0" err="1">
                <a:solidFill>
                  <a:srgbClr val="0070C0"/>
                </a:solidFill>
              </a:rPr>
              <a:t>позитивних</a:t>
            </a:r>
            <a:r>
              <a:rPr lang="ru-RU" sz="2000" b="1" cap="none" dirty="0">
                <a:solidFill>
                  <a:srgbClr val="0070C0"/>
                </a:solidFill>
              </a:rPr>
              <a:t> установок до себе, </a:t>
            </a:r>
            <a:r>
              <a:rPr lang="ru-RU" sz="2000" b="1" cap="none" dirty="0" err="1">
                <a:solidFill>
                  <a:srgbClr val="0070C0"/>
                </a:solidFill>
              </a:rPr>
              <a:t>оточення</a:t>
            </a:r>
            <a:r>
              <a:rPr lang="ru-RU" sz="2000" b="1" cap="none" dirty="0">
                <a:solidFill>
                  <a:srgbClr val="0070C0"/>
                </a:solidFill>
              </a:rPr>
              <a:t>, </a:t>
            </a:r>
            <a:r>
              <a:rPr lang="ru-RU" sz="2000" b="1" cap="none" dirty="0" err="1">
                <a:solidFill>
                  <a:srgbClr val="0070C0"/>
                </a:solidFill>
              </a:rPr>
              <a:t>праці</a:t>
            </a:r>
            <a:r>
              <a:rPr lang="ru-RU" sz="2000" b="1" cap="none" dirty="0">
                <a:solidFill>
                  <a:srgbClr val="0070C0"/>
                </a:solidFill>
              </a:rPr>
              <a:t> і </a:t>
            </a:r>
            <a:r>
              <a:rPr lang="ru-RU" sz="2000" b="1" cap="none" dirty="0" err="1">
                <a:solidFill>
                  <a:srgbClr val="0070C0"/>
                </a:solidFill>
              </a:rPr>
              <a:t>свого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функціонального</a:t>
            </a:r>
            <a:r>
              <a:rPr lang="ru-RU" sz="2000" b="1" cap="none" dirty="0">
                <a:solidFill>
                  <a:srgbClr val="0070C0"/>
                </a:solidFill>
              </a:rPr>
              <a:t> </a:t>
            </a:r>
            <a:r>
              <a:rPr lang="ru-RU" sz="2000" b="1" cap="none" dirty="0" err="1">
                <a:solidFill>
                  <a:srgbClr val="0070C0"/>
                </a:solidFill>
              </a:rPr>
              <a:t>обмеження</a:t>
            </a:r>
            <a:r>
              <a:rPr lang="ru-RU" sz="2000" b="1" cap="none" dirty="0">
                <a:solidFill>
                  <a:srgbClr val="0070C0"/>
                </a:solidFill>
              </a:rPr>
              <a:t>.</a:t>
            </a:r>
            <a:br>
              <a:rPr lang="ru-RU" sz="2000" b="1" cap="none" dirty="0">
                <a:solidFill>
                  <a:srgbClr val="0070C0"/>
                </a:solidFill>
              </a:rPr>
            </a:br>
            <a:r>
              <a:rPr lang="en-US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xmlns="" id="{50A7A0AD-25ED-4137-AA04-A0E36CAA8E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6521187" y="10631"/>
            <a:ext cx="876073" cy="68580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xmlns="" id="{B186F20B-6445-4368-B022-F9EABF15AE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9307961" y="640726"/>
            <a:ext cx="2884039" cy="621727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xmlns="" id="{99F97BBF-9EBF-4BEE-B39C-E6C666941D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434086" y="0"/>
            <a:ext cx="2757914" cy="142520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32035C2-ED47-0212-F5C8-70E52BA0F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933075"/>
            <a:ext cx="5562600" cy="341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29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sz="2800" dirty="0"/>
              <a:t>1. Я-образ як детермінанта поведінки та діяльності особистості. </a:t>
            </a:r>
          </a:p>
          <a:p>
            <a:pPr marL="0" indent="457200" algn="just">
              <a:buNone/>
            </a:pPr>
            <a:r>
              <a:rPr lang="uk-UA" sz="2800" dirty="0"/>
              <a:t>2. Особливості формування Я-образу в осіб з особливими потребами</a:t>
            </a:r>
            <a:r>
              <a:rPr lang="uk-UA" sz="2800" dirty="0" smtClean="0"/>
              <a:t>.</a:t>
            </a:r>
          </a:p>
          <a:p>
            <a:pPr marL="0" indent="457200" algn="just">
              <a:buNone/>
            </a:pPr>
            <a:endParaRPr lang="uk-UA" sz="2800" dirty="0"/>
          </a:p>
          <a:p>
            <a:pPr marL="0" indent="457200" algn="just">
              <a:buNone/>
            </a:pPr>
            <a:r>
              <a:rPr lang="uk-UA" sz="2800" i="1" dirty="0"/>
              <a:t>Ключові слова:</a:t>
            </a:r>
            <a:r>
              <a:rPr lang="uk-UA" sz="2800" dirty="0"/>
              <a:t> самосвідомість, Я-образ, інтеграція, тілесне я, реальне я, усвідомлення.</a:t>
            </a:r>
          </a:p>
          <a:p>
            <a:pPr marL="0" indent="457200" algn="just">
              <a:buNone/>
            </a:pPr>
            <a:endParaRPr lang="uk-UA" sz="2800" dirty="0"/>
          </a:p>
          <a:p>
            <a:pPr marL="0" indent="457200" algn="just">
              <a:buNone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177441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4436E0F2-A64B-471E-93C0-8DFE08CC57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C1E3AB1-2A8C-4607-9FAE-D8BDB280FE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26D66059-832F-40B6-A35F-F56C8F38A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A515E2ED-7EA9-448D-83FA-54C3DF972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20595356-EABD-4767-AC9D-EA21FF115E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28CD9F06-9628-469C-B788-A894E3E08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8550A431-0B61-421B-B4B7-24C0CFF0F9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BE9D3906-2326-41A8-81ED-03D3A38FB5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xmlns="" id="{A98FDB75-8534-4735-AF49-9D2EAF7DCA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4C4EF532-641A-4CC5-A071-83BEEC207A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07704"/>
            <a:ext cx="12192000" cy="48502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12739F-C028-C7FD-8CCB-9BCE8A8A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442" y="1962825"/>
            <a:ext cx="9675554" cy="403925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a-ET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aa-ET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dirty="0"/>
              <a:t>1. </a:t>
            </a:r>
            <a:r>
              <a:rPr lang="uk-UA" sz="2400" dirty="0" err="1"/>
              <a:t>Клопота</a:t>
            </a:r>
            <a:r>
              <a:rPr lang="uk-UA" sz="2400" dirty="0"/>
              <a:t> Є.А. Психологічні основи формування самосвідомості молоді з глибокими порушеннями зору: монографія. Запоріжжя, 2018. 176 с</a:t>
            </a:r>
            <a:r>
              <a:rPr lang="uk-UA" sz="2400" dirty="0" smtClean="0"/>
              <a:t>.</a:t>
            </a:r>
            <a:br>
              <a:rPr lang="uk-UA" sz="2400" dirty="0" smtClean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>2. </a:t>
            </a:r>
            <a:r>
              <a:rPr lang="uk-UA" sz="2400" dirty="0" err="1"/>
              <a:t>Клопота</a:t>
            </a:r>
            <a:r>
              <a:rPr lang="uk-UA" sz="2400" dirty="0"/>
              <a:t> Є.А. Тренінг самопізнання та саморозвитку: навчальний посібник під грифом МОН України. Запоріжжя: ЗНУ, 2013. 208 с.</a:t>
            </a:r>
            <a:br>
              <a:rPr lang="uk-UA" sz="2400" dirty="0"/>
            </a:br>
            <a:endParaRPr lang="en-US" sz="2400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1670AA55-5A96-2C00-BE65-EC8D8296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2776" y="533400"/>
            <a:ext cx="8560912" cy="118867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120000"/>
              </a:lnSpc>
            </a:pPr>
            <a:r>
              <a:rPr lang="uk-UA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Література </a:t>
            </a:r>
            <a:endParaRPr lang="aa-ET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</a:pPr>
            <a:endParaRPr lang="en-US" sz="1800" b="1" cap="all" spc="300" dirty="0">
              <a:solidFill>
                <a:schemeClr val="tx2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13280B82-CD55-43FD-92C4-F05E2A8D1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-17930" y="0"/>
            <a:ext cx="2856752" cy="110114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B0A4F542-D561-4AFB-8321-EB900BAF0A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-2" y="0"/>
            <a:ext cx="2342778" cy="639887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D2DCD855-D96C-473A-8E64-CF7DBA5014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8522450" cy="124281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A4D9248B-0006-4BFE-8110-40C16E45C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-3" y="4029740"/>
            <a:ext cx="2610296" cy="286547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EE593BB5-7AFA-4C8F-AECA-CE733B1FD0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425223" y="494414"/>
            <a:ext cx="1766777" cy="626958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3B04B14B-9533-46E5-A48D-58ECB1B40B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10799484" y="0"/>
            <a:ext cx="1392516" cy="498667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F521483B-CE28-412B-9C71-9BE081E9DC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  <a:stCxn id="15" idx="3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129130" y="4432852"/>
            <a:ext cx="5062870" cy="242514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69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xmlns="" id="{4436E0F2-A64B-471E-93C0-8DFE08CC57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xmlns="" id="{DC1E3AB1-2A8C-4607-9FAE-D8BDB280FE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xmlns="" id="{26D66059-832F-40B6-A35F-F56C8F38A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xmlns="" id="{A515E2ED-7EA9-448D-83FA-54C3DF972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xmlns="" id="{20595356-EABD-4767-AC9D-EA21FF115E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xmlns="" id="{28CD9F06-9628-469C-B788-A894E3E08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8550A431-0B61-421B-B4B7-24C0CFF0F9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4" name="Rectangle 103">
            <a:extLst>
              <a:ext uri="{FF2B5EF4-FFF2-40B4-BE49-F238E27FC236}">
                <a16:creationId xmlns:a16="http://schemas.microsoft.com/office/drawing/2014/main" xmlns="" id="{EA3B6404-C37D-4FE3-8124-9FC5ECE562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xmlns="" id="{ED61EC8C-9F54-4671-8E82-4AE6101D6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-8966"/>
            <a:ext cx="8831898" cy="6915241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352617 w 4584879"/>
              <a:gd name="connsiteY2" fmla="*/ 6863976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388125"/>
              <a:gd name="connsiteY0" fmla="*/ 0 h 6863976"/>
              <a:gd name="connsiteX1" fmla="*/ 4388125 w 4388125"/>
              <a:gd name="connsiteY1" fmla="*/ 0 h 6863976"/>
              <a:gd name="connsiteX2" fmla="*/ 3352617 w 4388125"/>
              <a:gd name="connsiteY2" fmla="*/ 6863976 h 6863976"/>
              <a:gd name="connsiteX3" fmla="*/ 0 w 4388125"/>
              <a:gd name="connsiteY3" fmla="*/ 6863976 h 6863976"/>
              <a:gd name="connsiteX4" fmla="*/ 0 w 4388125"/>
              <a:gd name="connsiteY4" fmla="*/ 0 h 6863976"/>
              <a:gd name="connsiteX0" fmla="*/ 0 w 4175838"/>
              <a:gd name="connsiteY0" fmla="*/ 0 h 6863976"/>
              <a:gd name="connsiteX1" fmla="*/ 4175838 w 4175838"/>
              <a:gd name="connsiteY1" fmla="*/ 0 h 6863976"/>
              <a:gd name="connsiteX2" fmla="*/ 3352617 w 4175838"/>
              <a:gd name="connsiteY2" fmla="*/ 6863976 h 6863976"/>
              <a:gd name="connsiteX3" fmla="*/ 0 w 4175838"/>
              <a:gd name="connsiteY3" fmla="*/ 6863976 h 6863976"/>
              <a:gd name="connsiteX4" fmla="*/ 0 w 4175838"/>
              <a:gd name="connsiteY4" fmla="*/ 0 h 686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5838" h="6863976">
                <a:moveTo>
                  <a:pt x="0" y="0"/>
                </a:moveTo>
                <a:lnTo>
                  <a:pt x="4175838" y="0"/>
                </a:lnTo>
                <a:lnTo>
                  <a:pt x="3352617" y="6863976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9ED7D2-C680-1755-46E9-563CAB4D7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787" y="685799"/>
            <a:ext cx="6801671" cy="585787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indent="450000"/>
            <a:r>
              <a:rPr lang="en-US" sz="20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 </a:t>
            </a:r>
            <a:r>
              <a:rPr lang="ru-RU" sz="20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ru-RU" sz="20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ru-RU" sz="20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ru-RU" sz="20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ru-RU" sz="2200" b="1" cap="non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Становлення</a:t>
            </a:r>
            <a:r>
              <a:rPr lang="ru-RU" sz="2200" b="1" cap="non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людини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з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особливими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потребами, як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повноправного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учасника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суспільних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стосунків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створення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умов для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реалізації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власних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потенційних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можливостей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в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соціумі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є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важливими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завданнями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для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теорії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і практики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сучасної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200" b="1" cap="non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психології</a:t>
            </a:r>
            <a:r>
              <a:rPr lang="ru-RU" sz="2200" b="1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</a:t>
            </a:r>
            <a:r>
              <a:rPr lang="en-US" sz="24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24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24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cap="none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uk-UA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uk-UA" sz="2200" b="1" cap="none" dirty="0">
                <a:solidFill>
                  <a:srgbClr val="FFC000"/>
                </a:solidFill>
              </a:rPr>
              <a:t>Інтеграція в суспільство людей з особливими потребами - це процес і результат включення такої особистості в різні сфери соціальної взаємодії й життєдіяльності, опанування оптимальними можливостями реалізації власного особистісного потенціалу нарівні та разом з іншими членами суспільства.</a:t>
            </a:r>
            <a:r>
              <a:rPr lang="en-US" sz="2200" b="1" cap="none" dirty="0">
                <a:solidFill>
                  <a:srgbClr val="FFC000"/>
                </a:solidFill>
              </a:rPr>
              <a:t> </a:t>
            </a: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1700" dirty="0">
                <a:solidFill>
                  <a:srgbClr val="FFC000"/>
                </a:solidFill>
              </a:rPr>
              <a:t/>
            </a:r>
            <a:br>
              <a:rPr lang="en-US" sz="1700" dirty="0">
                <a:solidFill>
                  <a:srgbClr val="FFC000"/>
                </a:solidFill>
              </a:rPr>
            </a:br>
            <a:endParaRPr lang="en-US" sz="1700" dirty="0">
              <a:solidFill>
                <a:srgbClr val="FFC000"/>
              </a:solidFill>
            </a:endParaRP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xmlns="" id="{8557940A-71CE-48E1-BD71-2BEF15613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815263" y="0"/>
            <a:ext cx="214342" cy="685501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41" descr="Користувач">
            <a:extLst>
              <a:ext uri="{FF2B5EF4-FFF2-40B4-BE49-F238E27FC236}">
                <a16:creationId xmlns:a16="http://schemas.microsoft.com/office/drawing/2014/main" xmlns="" id="{BF4C914D-6EB2-8AFB-2887-C453C46DB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678358" y="1938879"/>
            <a:ext cx="2980242" cy="298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8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xmlns="" id="{BC88933B-CFB2-4662-9CA9-2C1E08385B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F909EEE1-52DB-4A86-AFCE-CCE9041848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C8A72A-B625-559C-E24D-351FA54D1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868" y="2454442"/>
            <a:ext cx="7565289" cy="3954379"/>
          </a:xfrm>
        </p:spPr>
        <p:txBody>
          <a:bodyPr vert="horz" lIns="91440" tIns="45720" rIns="91440" bIns="45720" rtlCol="0">
            <a:normAutofit/>
          </a:bodyPr>
          <a:lstStyle/>
          <a:p>
            <a:pPr algn="r">
              <a:spcAft>
                <a:spcPts val="800"/>
              </a:spcAft>
            </a:pPr>
            <a:r>
              <a:rPr lang="en-US" sz="2200" i="1" kern="1200" cap="all" baseline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i="1" kern="1200" cap="all" baseline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200" i="1" kern="1200" cap="all" baseline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ідзаголовок 3">
            <a:extLst>
              <a:ext uri="{FF2B5EF4-FFF2-40B4-BE49-F238E27FC236}">
                <a16:creationId xmlns:a16="http://schemas.microsoft.com/office/drawing/2014/main" xmlns="" id="{C047418F-8D71-5488-19F8-580C99F77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9328" y="449179"/>
            <a:ext cx="7701830" cy="1908127"/>
          </a:xfrm>
        </p:spPr>
        <p:txBody>
          <a:bodyPr>
            <a:noAutofit/>
          </a:bodyPr>
          <a:lstStyle/>
          <a:p>
            <a:pPr algn="r"/>
            <a:r>
              <a:rPr lang="uk-UA" sz="2400" i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Основними сферами соціокультурної та психологічної взаємодії в процесі інтеграції виступають</a:t>
            </a:r>
            <a:r>
              <a:rPr lang="uk-UA" sz="2400" i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</a:p>
          <a:p>
            <a:pPr algn="r"/>
            <a:r>
              <a:rPr lang="uk-UA" sz="2400" i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родина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й найближче її </a:t>
            </a: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оточення;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однолітки та їх </a:t>
            </a: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батьки;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заклади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дошкільної, середньої та вищої </a:t>
            </a: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освіти;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професійні колективи;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соціальні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інституції.</a:t>
            </a:r>
            <a:endParaRPr lang="aa-ET" sz="2400" dirty="0">
              <a:solidFill>
                <a:srgbClr val="FFC000"/>
              </a:solidFill>
            </a:endParaRPr>
          </a:p>
        </p:txBody>
      </p:sp>
      <p:pic>
        <p:nvPicPr>
          <p:cNvPr id="40" name="Picture 39" descr="Dva lidé držící ruce">
            <a:extLst>
              <a:ext uri="{FF2B5EF4-FFF2-40B4-BE49-F238E27FC236}">
                <a16:creationId xmlns:a16="http://schemas.microsoft.com/office/drawing/2014/main" xmlns="" id="{8B904F54-FB04-2EDE-3AB8-28C2577871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33" r="29637" b="-1"/>
          <a:stretch/>
        </p:blipFill>
        <p:spPr>
          <a:xfrm>
            <a:off x="-2573" y="10"/>
            <a:ext cx="4811317" cy="6857988"/>
          </a:xfrm>
          <a:custGeom>
            <a:avLst/>
            <a:gdLst/>
            <a:ahLst/>
            <a:cxnLst/>
            <a:rect l="l" t="t" r="r" b="b"/>
            <a:pathLst>
              <a:path w="4811317" h="6857998">
                <a:moveTo>
                  <a:pt x="0" y="0"/>
                </a:moveTo>
                <a:lnTo>
                  <a:pt x="4811317" y="0"/>
                </a:lnTo>
                <a:lnTo>
                  <a:pt x="2712446" y="6857998"/>
                </a:lnTo>
                <a:lnTo>
                  <a:pt x="0" y="6857998"/>
                </a:lnTo>
                <a:close/>
              </a:path>
            </a:pathLst>
          </a:custGeom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326FE4BA-3BD1-4AB3-A3EB-39FF16D964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3418764" y="0"/>
            <a:ext cx="815637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CBD85EF3-E980-4EF9-BF91-C0540D302A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  <a:endCxn id="15" idx="2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5468380"/>
            <a:ext cx="6096000" cy="13896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62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4436E0F2-A64B-471E-93C0-8DFE08CC57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DC1E3AB1-2A8C-4607-9FAE-D8BDB280FE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26D66059-832F-40B6-A35F-F56C8F38A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A515E2ED-7EA9-448D-83FA-54C3DF972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20595356-EABD-4767-AC9D-EA21FF115E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28CD9F06-9628-469C-B788-A894E3E08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8550A431-0B61-421B-B4B7-24C0CFF0F9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xmlns="" id="{82950D9A-4705-4314-961A-4F88B2CE41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B13969F2-ED52-4E5C-B3FC-01E01B8B9F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44816A-6419-B73B-C6B6-AA208F23C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495" y="515566"/>
            <a:ext cx="6400799" cy="144157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ru-RU" sz="2700" dirty="0" err="1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Результативність</a:t>
            </a:r>
            <a:r>
              <a:rPr lang="ru-RU" sz="27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інтеграції</a:t>
            </a:r>
            <a:r>
              <a:rPr lang="ru-RU" sz="27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детермінується</a:t>
            </a:r>
            <a:r>
              <a:rPr lang="ru-RU" sz="27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характером </a:t>
            </a:r>
            <a:r>
              <a:rPr lang="ru-RU" sz="2700" dirty="0" err="1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взаємозумовленості</a:t>
            </a:r>
            <a:r>
              <a:rPr lang="ru-RU" sz="27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впливу</a:t>
            </a:r>
            <a:r>
              <a:rPr lang="ru-RU" sz="27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низки </a:t>
            </a:r>
            <a:r>
              <a:rPr lang="ru-RU" sz="2700" dirty="0" err="1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чинників</a:t>
            </a:r>
            <a:r>
              <a:rPr lang="ru-RU" sz="27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2700" dirty="0" err="1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саме</a:t>
            </a:r>
            <a:r>
              <a:rPr lang="ru-RU" sz="27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700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600" i="1" kern="1200" cap="all" baseline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51BAEE8E-80D4-DD72-1BA8-06F99231B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906" y="2125579"/>
            <a:ext cx="5670000" cy="4291999"/>
          </a:xfr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marL="342900" indent="-342900">
              <a:lnSpc>
                <a:spcPct val="11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200" b="1" i="1" spc="3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біологічних </a:t>
            </a:r>
            <a:r>
              <a:rPr lang="uk-UA" sz="2200" b="1" i="1" spc="300" dirty="0">
                <a:solidFill>
                  <a:srgbClr val="FFC000"/>
                </a:solidFill>
              </a:rPr>
              <a:t>(рівень здоров’я і час набуття </a:t>
            </a:r>
            <a:r>
              <a:rPr lang="uk-UA" sz="2200" b="1" i="1" spc="300" dirty="0" smtClean="0">
                <a:solidFill>
                  <a:srgbClr val="FFC000"/>
                </a:solidFill>
              </a:rPr>
              <a:t>порушень);</a:t>
            </a:r>
          </a:p>
          <a:p>
            <a:pPr marL="342900" indent="-342900">
              <a:lnSpc>
                <a:spcPct val="11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200" b="1" i="1" spc="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психологічних </a:t>
            </a:r>
            <a:r>
              <a:rPr lang="uk-UA" sz="2200" b="1" i="1" spc="300" dirty="0">
                <a:solidFill>
                  <a:srgbClr val="FFC000"/>
                </a:solidFill>
              </a:rPr>
              <a:t>(рівень розвитку самосвідомості особистості, її емоційно-вольової, мотиваційно-</a:t>
            </a:r>
            <a:r>
              <a:rPr lang="uk-UA" sz="2200" b="1" i="1" spc="300" dirty="0" err="1">
                <a:solidFill>
                  <a:srgbClr val="FFC000"/>
                </a:solidFill>
              </a:rPr>
              <a:t>потребової</a:t>
            </a:r>
            <a:r>
              <a:rPr lang="uk-UA" sz="2200" b="1" i="1" spc="300" dirty="0">
                <a:solidFill>
                  <a:srgbClr val="FFC000"/>
                </a:solidFill>
              </a:rPr>
              <a:t>, комунікативної сфер</a:t>
            </a:r>
            <a:r>
              <a:rPr lang="uk-UA" sz="2200" b="1" i="1" spc="300" dirty="0" smtClean="0">
                <a:solidFill>
                  <a:srgbClr val="FFC000"/>
                </a:solidFill>
              </a:rPr>
              <a:t>);</a:t>
            </a:r>
          </a:p>
          <a:p>
            <a:pPr marL="342900" indent="-342900">
              <a:lnSpc>
                <a:spcPct val="11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200" b="1" i="1" spc="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соціальних </a:t>
            </a:r>
            <a:r>
              <a:rPr lang="uk-UA" sz="2200" b="1" i="1" spc="300" dirty="0">
                <a:solidFill>
                  <a:srgbClr val="FFC000"/>
                </a:solidFill>
              </a:rPr>
              <a:t>(концептуальні моделі і стереотипи сприйняття порушень здоров’я, що домінують у суспільстві).</a:t>
            </a:r>
            <a:endParaRPr lang="en-US" sz="500" b="1" cap="all" spc="300" dirty="0">
              <a:solidFill>
                <a:schemeClr val="tx2"/>
              </a:solidFill>
            </a:endParaRPr>
          </a:p>
        </p:txBody>
      </p:sp>
      <p:pic>
        <p:nvPicPr>
          <p:cNvPr id="5" name="Picture 4" descr="Lidé držící ruce">
            <a:extLst>
              <a:ext uri="{FF2B5EF4-FFF2-40B4-BE49-F238E27FC236}">
                <a16:creationId xmlns:a16="http://schemas.microsoft.com/office/drawing/2014/main" xmlns="" id="{5F02299F-1738-27D3-EA04-9EFB90507A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54" r="19356" b="2"/>
          <a:stretch/>
        </p:blipFill>
        <p:spPr>
          <a:xfrm>
            <a:off x="5879804" y="-6350"/>
            <a:ext cx="6312196" cy="6874330"/>
          </a:xfrm>
          <a:custGeom>
            <a:avLst/>
            <a:gdLst/>
            <a:ahLst/>
            <a:cxnLst/>
            <a:rect l="l" t="t" r="r" b="b"/>
            <a:pathLst>
              <a:path w="6312196" h="6874330">
                <a:moveTo>
                  <a:pt x="2047193" y="0"/>
                </a:moveTo>
                <a:lnTo>
                  <a:pt x="6312196" y="0"/>
                </a:lnTo>
                <a:lnTo>
                  <a:pt x="6312196" y="6874330"/>
                </a:lnTo>
                <a:lnTo>
                  <a:pt x="0" y="6874330"/>
                </a:lnTo>
                <a:close/>
              </a:path>
            </a:pathLst>
          </a:cu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13AC671C-E66F-43C5-A66A-C477339DD2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6634715" y="0"/>
            <a:ext cx="914401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4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7D0D7E-E34E-44EC-3CD5-DBFA131F2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20842"/>
            <a:ext cx="10515600" cy="1933073"/>
          </a:xfrm>
        </p:spPr>
        <p:txBody>
          <a:bodyPr>
            <a:normAutofit/>
          </a:bodyPr>
          <a:lstStyle/>
          <a:p>
            <a:pPr indent="457200"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Більшість</a:t>
            </a:r>
            <a:r>
              <a:rPr lang="ru-RU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дослідників</a:t>
            </a:r>
            <a:r>
              <a:rPr lang="ru-RU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визначають</a:t>
            </a:r>
            <a:r>
              <a:rPr lang="ru-RU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Я-образ як </a:t>
            </a:r>
            <a:r>
              <a:rPr lang="ru-RU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підсумковий</a:t>
            </a:r>
            <a:r>
              <a:rPr lang="ru-RU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результат </a:t>
            </a:r>
            <a:r>
              <a:rPr lang="ru-RU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самосвідомості</a:t>
            </a:r>
            <a:r>
              <a:rPr lang="ru-RU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особистості</a:t>
            </a:r>
            <a:r>
              <a:rPr lang="ru-RU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</a:t>
            </a:r>
            <a:endParaRPr lang="aa-ET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Місце для тексту 2">
            <a:extLst>
              <a:ext uri="{FF2B5EF4-FFF2-40B4-BE49-F238E27FC236}">
                <a16:creationId xmlns:a16="http://schemas.microsoft.com/office/drawing/2014/main" xmlns="" id="{87E8DDFE-53ED-48B3-343B-C280783615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6510627"/>
              </p:ext>
            </p:extLst>
          </p:nvPr>
        </p:nvGraphicFramePr>
        <p:xfrm>
          <a:off x="831850" y="2550695"/>
          <a:ext cx="10515600" cy="3538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590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DC80BE-5849-3D55-F41A-85308FAE3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94160"/>
          </a:xfrm>
        </p:spPr>
        <p:txBody>
          <a:bodyPr>
            <a:noAutofit/>
          </a:bodyPr>
          <a:lstStyle/>
          <a:p>
            <a:pPr algn="ctr"/>
            <a:r>
              <a:rPr lang="aa-ET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aa-ET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aa-ET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Місце для тексту 2">
            <a:extLst>
              <a:ext uri="{FF2B5EF4-FFF2-40B4-BE49-F238E27FC236}">
                <a16:creationId xmlns:a16="http://schemas.microsoft.com/office/drawing/2014/main" xmlns="" id="{10E85C3E-5E36-80B8-5497-1EA73BF523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3854193"/>
              </p:ext>
            </p:extLst>
          </p:nvPr>
        </p:nvGraphicFramePr>
        <p:xfrm>
          <a:off x="831850" y="1828801"/>
          <a:ext cx="10515600" cy="426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D0B961C-0627-6D9D-AC5F-2CE05E6EC736}"/>
              </a:ext>
            </a:extLst>
          </p:cNvPr>
          <p:cNvSpPr txBox="1"/>
          <p:nvPr/>
        </p:nvSpPr>
        <p:spPr>
          <a:xfrm>
            <a:off x="844550" y="591152"/>
            <a:ext cx="103463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сучасних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уявлень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самосвідомість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Я-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образи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фізичне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Я,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реальне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Я,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ідеальне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Я,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соціальне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Я,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викривлене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Я.</a:t>
            </a:r>
            <a:endParaRPr lang="en-US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391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4436E0F2-A64B-471E-93C0-8DFE08CC57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DC1E3AB1-2A8C-4607-9FAE-D8BDB280FE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xmlns="" id="{26D66059-832F-40B6-A35F-F56C8F38A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xmlns="" id="{A515E2ED-7EA9-448D-83FA-54C3DF972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xmlns="" id="{20595356-EABD-4767-AC9D-EA21FF115E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xmlns="" id="{28CD9F06-9628-469C-B788-A894E3E08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8550A431-0B61-421B-B4B7-24C0CFF0F9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xmlns="" id="{EA3B6404-C37D-4FE3-8124-9FC5ECE562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F3A425-0D74-74D3-EE65-43168900C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8606" y="1228493"/>
            <a:ext cx="6290974" cy="46795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457200" algn="r">
              <a:spcAft>
                <a:spcPts val="800"/>
              </a:spcAft>
            </a:pPr>
            <a:r>
              <a:rPr lang="uk-UA" sz="2400" b="1" cap="none" dirty="0">
                <a:solidFill>
                  <a:srgbClr val="0070C0"/>
                </a:solidFill>
              </a:rPr>
              <a:t>Формування адекватного Я-образу вважається однією з найважливіших завдань у процесі розвитку гармонійної особистості. Важливою умовою психологічної адаптованості людини є гнучкість, </a:t>
            </a:r>
            <a:r>
              <a:rPr lang="uk-UA" sz="2400" b="1" cap="none" dirty="0" err="1">
                <a:solidFill>
                  <a:srgbClr val="0070C0"/>
                </a:solidFill>
              </a:rPr>
              <a:t>коригованість</a:t>
            </a:r>
            <a:r>
              <a:rPr lang="uk-UA" sz="2400" b="1" cap="none" dirty="0">
                <a:solidFill>
                  <a:srgbClr val="0070C0"/>
                </a:solidFill>
              </a:rPr>
              <a:t> Я-образу. Розвинута здатність збирати інформацію, асимілювати її і вносити уточнення в Я-образ є відмінною рисою психологічно зрілої особистості.</a:t>
            </a:r>
            <a:endParaRPr lang="en-US" sz="2400" cap="none" dirty="0">
              <a:solidFill>
                <a:srgbClr val="0070C0"/>
              </a:solidFill>
            </a:endParaRP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xmlns="" id="{ED61EC8C-9F54-4671-8E82-4AE6101D6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8965"/>
            <a:ext cx="4584879" cy="6863976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4879" h="6863976">
                <a:moveTo>
                  <a:pt x="0" y="0"/>
                </a:moveTo>
                <a:lnTo>
                  <a:pt x="4584879" y="0"/>
                </a:lnTo>
                <a:lnTo>
                  <a:pt x="2493114" y="6863976"/>
                </a:lnTo>
                <a:lnTo>
                  <a:pt x="0" y="68639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xmlns="" id="{8557940A-71CE-48E1-BD71-2BEF15613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910013" y="-8965"/>
            <a:ext cx="708298" cy="68699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xmlns="" id="{4777C915-01E5-4C85-B3BF-7BF7CC3FEF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0" y="3401236"/>
            <a:ext cx="4011413" cy="345676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 descr="Зображення, що містить текст, косметичний&#10;&#10;Автоматично згенерований опис">
            <a:extLst>
              <a:ext uri="{FF2B5EF4-FFF2-40B4-BE49-F238E27FC236}">
                <a16:creationId xmlns:a16="http://schemas.microsoft.com/office/drawing/2014/main" xmlns="" id="{A2F33238-510C-54A6-4CEE-C131FD810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1187" y="2066965"/>
            <a:ext cx="4433172" cy="341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D3CE48ED-743F-19F9-91F3-C05F125138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88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1003</Words>
  <Application>Microsoft Office PowerPoint</Application>
  <PresentationFormat>Широкоэкранный</PresentationFormat>
  <Paragraphs>65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Times New Roman</vt:lpstr>
      <vt:lpstr>Univers Condensed Light</vt:lpstr>
      <vt:lpstr>Walbaum Display Light</vt:lpstr>
      <vt:lpstr>AngleLinesVTI</vt:lpstr>
      <vt:lpstr>Євгеній Клопота,  доктор психологічних наук,  професор, Заслужений працівник освіти України    </vt:lpstr>
      <vt:lpstr>План </vt:lpstr>
      <vt:lpstr> 1. Клопота Є.А. Психологічні основи формування самосвідомості молоді з глибокими порушеннями зору: монографія. Запоріжжя, 2018. 176 с.  2. Клопота Є.А. Тренінг самопізнання та саморозвитку: навчальний посібник під грифом МОН України. Запоріжжя: ЗНУ, 2013. 208 с. </vt:lpstr>
      <vt:lpstr>       Становлення людини з особливими потребами, як повноправного учасника суспільних стосунків, створення умов для реалізації власних потенційних можливостей в соціумі є важливими завданнями для теорії і практики сучасної психології.      Інтеграція в суспільство людей з особливими потребами - це процес і результат включення такої особистості в різні сфери соціальної взаємодії й життєдіяльності, опанування оптимальними можливостями реалізації власного особистісного потенціалу нарівні та разом з іншими членами суспільства.    </vt:lpstr>
      <vt:lpstr> </vt:lpstr>
      <vt:lpstr>Результативність інтеграції детермінується характером взаємозумовленості впливу низки чинників, а саме:  </vt:lpstr>
      <vt:lpstr>Більшість дослідників визначають Я-образ як підсумковий результат самосвідомості особистості та її продукт</vt:lpstr>
      <vt:lpstr> </vt:lpstr>
      <vt:lpstr>Формування адекватного Я-образу вважається однією з найважливіших завдань у процесі розвитку гармонійної особистості. Важливою умовою психологічної адаптованості людини є гнучкість, коригованість Я-образу. Розвинута здатність збирати інформацію, асимілювати її і вносити уточнення в Я-образ є відмінною рисою психологічно зрілої особистості.</vt:lpstr>
      <vt:lpstr>Презентация PowerPoint</vt:lpstr>
      <vt:lpstr>   Що ж відбувається з Я-образом у випадку суттєвого порушення здоров’я?</vt:lpstr>
      <vt:lpstr>На наступному етапі, через деякий час, особистість підпорядковується новому положенню і його Я-образ зазнає зміни. На наш погляд, суттєві зміни відбуваються в образах фізичного Я і реального Я.</vt:lpstr>
      <vt:lpstr>Реальне Я набуває, у свою чергу, кілька викривлень: переоцінюються власні можливості і створюється, таким чином,  викривлене Я або вони недооцінюються, що викликає уповільнення особистісного розвитку чи його регрес. Крім цього, розвивається емоційна нестійкість людей з особливими потребами.</vt:lpstr>
      <vt:lpstr> </vt:lpstr>
      <vt:lpstr>Однак, разом із цим, проблема адекватного формування Я-Образа представників даної соціальної групи полягає в тому, що у таких людей ускладнюється процес творчого пристосування до навколишнього середовища, формується  помилкове уявлення про навколишнє середовище й своє місце в ньому.        Адекватність же Я-образу у цілому, вимірюється тим, наскільки успішно особистість реалізує власні потреби й можливості в соціумі, знаходить там своє місце й на емоційному рівні відчуває гармонію й відчуття задоволення.       Для успішної інтеграції в суспільство людей з особливими потребами необхідно формування адекватного Я-образу, позитивних установок до себе, оточення, праці і свого функціонального обмеження. 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Jevhenij Klopota  Doktor psychologie, profesor, katedra pedagogiky a psychologie výchovné činnosti,  Záporožská národní univerzita, Ukrajina Čestný pracovník vzdělávání Ukrajiny  Pedagogická fakulta MU, Katedra speciální a inkluzivní pedagogiky, brno, Česká republika</dc:title>
  <dc:creator>Olha Klopota</dc:creator>
  <cp:lastModifiedBy>Оля</cp:lastModifiedBy>
  <cp:revision>22</cp:revision>
  <dcterms:created xsi:type="dcterms:W3CDTF">2022-10-29T10:36:04Z</dcterms:created>
  <dcterms:modified xsi:type="dcterms:W3CDTF">2023-01-12T16:17:41Z</dcterms:modified>
</cp:coreProperties>
</file>