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CE9-637B-48FA-9604-9593474791A5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E6D7-6425-48F0-9CD8-46E177AA61C2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37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CE9-637B-48FA-9604-9593474791A5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E6D7-6425-48F0-9CD8-46E177AA61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615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CE9-637B-48FA-9604-9593474791A5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E6D7-6425-48F0-9CD8-46E177AA61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7377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CE9-637B-48FA-9604-9593474791A5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E6D7-6425-48F0-9CD8-46E177AA61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95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CE9-637B-48FA-9604-9593474791A5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E6D7-6425-48F0-9CD8-46E177AA61C2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76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CE9-637B-48FA-9604-9593474791A5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E6D7-6425-48F0-9CD8-46E177AA61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163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CE9-637B-48FA-9604-9593474791A5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E6D7-6425-48F0-9CD8-46E177AA61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80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CE9-637B-48FA-9604-9593474791A5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E6D7-6425-48F0-9CD8-46E177AA61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275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CE9-637B-48FA-9604-9593474791A5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E6D7-6425-48F0-9CD8-46E177AA61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764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FCCBCE9-637B-48FA-9604-9593474791A5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CBE6D7-6425-48F0-9CD8-46E177AA61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720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CE9-637B-48FA-9604-9593474791A5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E6D7-6425-48F0-9CD8-46E177AA61C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003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FCCBCE9-637B-48FA-9604-9593474791A5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CBE6D7-6425-48F0-9CD8-46E177AA61C2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40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842" y="431405"/>
            <a:ext cx="11218459" cy="356616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Тема 7.</a:t>
            </a:r>
            <a:r>
              <a:rPr lang="uk-UA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психологічного супроводу учасників інклюзивного освітнього простору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5143" y="4619395"/>
            <a:ext cx="10058400" cy="1143000"/>
          </a:xfrm>
        </p:spPr>
        <p:txBody>
          <a:bodyPr>
            <a:noAutofit/>
          </a:bodyPr>
          <a:lstStyle/>
          <a:p>
            <a:pPr algn="r"/>
            <a:r>
              <a:rPr lang="ru-RU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Євгеній</a:t>
            </a:r>
            <a:r>
              <a:rPr lang="ru-RU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</a:t>
            </a:r>
            <a:r>
              <a:rPr lang="ru-RU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pc="-50" dirty="0" smtClean="0">
              <a:solidFill>
                <a:prstClr val="black">
                  <a:lumMod val="85000"/>
                  <a:lumOff val="1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</a:t>
            </a:r>
            <a:r>
              <a:rPr lang="ru-RU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наук, </a:t>
            </a:r>
          </a:p>
          <a:p>
            <a:pPr algn="r"/>
            <a:r>
              <a:rPr lang="ru-RU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</a:t>
            </a:r>
            <a:r>
              <a:rPr lang="ru-RU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Заслужений</a:t>
            </a:r>
            <a:r>
              <a:rPr lang="ru-RU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uk-UA" dirty="0"/>
          </a:p>
        </p:txBody>
      </p:sp>
      <p:pic>
        <p:nvPicPr>
          <p:cNvPr id="4" name="Рисунок 3" descr="Міжнародний день людей з інвалідністю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96" y="3997565"/>
            <a:ext cx="1915795" cy="1924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478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77670" y="136478"/>
            <a:ext cx="11245755" cy="1450757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психологічного супроводу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молоді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особливими потребами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1348" y="2077746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Психологічна діагностика.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Психологічна профілактика.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Просвітницька діяльність. 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Індивідуальні консультації.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Групові тренінгові заняття.</a:t>
            </a:r>
          </a:p>
          <a:p>
            <a:pPr marL="0" indent="0">
              <a:buNone/>
            </a:pP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Міжнародний день людей з інвалідністю | «Живи Активно»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092" y="3975867"/>
            <a:ext cx="3778656" cy="2125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1708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-122830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763848"/>
            <a:ext cx="10058400" cy="4023360"/>
          </a:xfrm>
        </p:spPr>
        <p:txBody>
          <a:bodyPr>
            <a:noAutofit/>
          </a:bodyPr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Психологічний супровід молоді з особливими потребами у закладах освіти.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Структурні компоненти психологічного супроводу людей з особливими потребами. 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Форми психологічного супроводу молоді з особливими потребами.  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28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</a:t>
            </a:r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поняття:</a:t>
            </a:r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психологічний супровід, психодіагностика, психопрофілактика, індивідуальні консультації, соціально-психологічний тренінг.</a:t>
            </a:r>
          </a:p>
        </p:txBody>
      </p:sp>
    </p:spTree>
    <p:extLst>
      <p:ext uri="{BB962C8B-B14F-4D97-AF65-F5344CB8AC3E}">
        <p14:creationId xmlns:p14="http://schemas.microsoft.com/office/powerpoint/2010/main" val="3646453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10185" y="508717"/>
            <a:ext cx="973085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 за все, варто закцентувати увагу на тому, що </a:t>
            </a:r>
            <a:r>
              <a:rPr lang="uk-UA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інтеграція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суспільство людей з особливими потребами передбачає </a:t>
            </a:r>
            <a:r>
              <a:rPr lang="uk-UA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взаємодію двох сторін</a:t>
            </a:r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самої особистості та її близького й далекого соціального оточення.</a:t>
            </a: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Успішність інтеграційного процесу визначається тим, наскільки активною, позитивною, змістовною є взаємодія і підготованість усіх її суб’єктів, адже соціокультурна ситуація включає в себе соціально-культурне середовище та відповідні сфери життєдіяльності, де формуються й реалізуються основні складові способу життя таких людей </a:t>
            </a:r>
            <a:r>
              <a:rPr lang="uk-UA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(цінності, мотиви й мета діяльності, особистісний потенціал)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7735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9073" y="479399"/>
            <a:ext cx="1016303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 психологічної допомоги має суттєвий вплив на психологічні новоутворення особистості й відповідно на розвиток особистісного потенціалу людей з особливими потребами. </a:t>
            </a:r>
          </a:p>
          <a:p>
            <a:pPr indent="457200" algn="just"/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нашу думку, у якості такої допомоги доцільно розглядати 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психологічний супровід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визначити як «допомога особистості в ухваленні рішення в ситуації життєвого вибору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457200"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 супроводу поряд із рішенням проблеми визначає реалізацію індивідуально-орієнтованого підходу, посилення самостійності об’єкта в ухваленні рішення, забезпечує не тільки «зняття» проблеми, а й розвиток та саморозвиток особистості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3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035" y="409433"/>
            <a:ext cx="108090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tabLst>
                <a:tab pos="685800" algn="l"/>
              </a:tabLst>
            </a:pPr>
            <a:r>
              <a:rPr lang="uk-UA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Основною 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психологічного супроводу є створення максимально комфортних умов перебування особистості з порушеннями здоров’я у закладі освіти, які б дозволили повною мірою реалізувати їх здібності та можливості, сформувати успішність, адекватну самооцінку й прагнення до самореалізації. </a:t>
            </a:r>
          </a:p>
          <a:p>
            <a:pPr indent="450215" algn="just">
              <a:tabLst>
                <a:tab pos="685800" algn="l"/>
              </a:tabLst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tabLst>
                <a:tab pos="685800" algn="l"/>
              </a:tabLst>
            </a:pPr>
            <a:r>
              <a:rPr lang="uk-UA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Отже, психологічний супровід має забезпечувати умови для емоційного благополуччя і повноцінного особистісного розвитку дітей та молоді з особливими потребами в ситуаціях соціальної взаємодії, що існують в межах навчально-виховного простору. </a:t>
            </a:r>
          </a:p>
          <a:p>
            <a:pPr indent="450215" algn="just">
              <a:tabLst>
                <a:tab pos="685800" algn="l"/>
              </a:tabLst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tabLst>
                <a:tab pos="685800" algn="l"/>
              </a:tabLst>
            </a:pPr>
            <a:r>
              <a:rPr lang="uk-UA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Крім того, психологічний супровід передбачає своєчасне виявлення труднощів у психосоціальному розвитку особистості, визначення умов та засобів їх корекції та профілактики, включення усіх учасників навчально-виховного процесу, в тому числі й батьків до системи неперервного комплексного психологічного супроводу.</a:t>
            </a:r>
          </a:p>
        </p:txBody>
      </p:sp>
    </p:spTree>
    <p:extLst>
      <p:ext uri="{BB962C8B-B14F-4D97-AF65-F5344CB8AC3E}">
        <p14:creationId xmlns:p14="http://schemas.microsoft.com/office/powerpoint/2010/main" val="3193262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6497" y="763980"/>
            <a:ext cx="9739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Ідея комплексного супроводу розвитку особистості ґрунтується на програмах індивідуального та групового супроводу, спрямованого на всебічний розвиток здібностей та можливостей осіб з особливими потребами.</a:t>
            </a:r>
          </a:p>
          <a:p>
            <a:pPr indent="450215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</a:t>
            </a:r>
            <a:r>
              <a:rPr lang="uk-UA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психологічний супровід 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 системою заходів, який спрямований на створення психологічних умов для ефективної діяльності особистості з особливими потребами у процесі інтеграції в суспільство,  формування позитивного образу таких людей у соціумі, а також сприйняття їх як рівних партнерів. </a:t>
            </a:r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414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9516" y="429864"/>
            <a:ext cx="1099554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Психологічний супровід інтеграції в суспільство осіб з особливими потребами складається з таких структурних </a:t>
            </a:r>
            <a:r>
              <a:rPr lang="uk-UA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компонентів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50215" algn="just"/>
            <a:endParaRPr lang="uk-UA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tabLst>
                <a:tab pos="571500" algn="l"/>
              </a:tabLst>
            </a:pP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uk-UA" sz="2800" b="1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Орієнтаційний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принципи психологічної роботи щодо успішної інтеграції в суспільство людей з особливими потребами.</a:t>
            </a:r>
          </a:p>
          <a:p>
            <a:pPr indent="450215" algn="just">
              <a:tabLst>
                <a:tab pos="571500" algn="l"/>
              </a:tabLst>
            </a:pP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uk-UA" sz="28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Цільовий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який визначає мету та завдання психологічного супроводу людей з особливими потребами.</a:t>
            </a:r>
          </a:p>
          <a:p>
            <a:pPr indent="450215" algn="just">
              <a:tabLst>
                <a:tab pos="571500" algn="l"/>
              </a:tabLst>
            </a:pP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uk-UA" sz="28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Змістовий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компонент, який включає сфери та напрямки психологічного супроводу осіб з особливими потребами.</a:t>
            </a:r>
          </a:p>
          <a:p>
            <a:pPr indent="450215" algn="just">
              <a:tabLst>
                <a:tab pos="571500" algn="l"/>
              </a:tabLst>
            </a:pP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uk-UA" sz="28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Діяльнісний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 – форми реалізації поставленої мети психологічного супроводу людей з особливими потребами.</a:t>
            </a:r>
          </a:p>
          <a:p>
            <a:pPr indent="450215" algn="just">
              <a:tabLst>
                <a:tab pos="571500" algn="l"/>
              </a:tabLst>
            </a:pP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uk-UA" sz="28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Оцінювальний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(аналіз результативності психологічного супроводу осіб з особливими потребами.</a:t>
            </a:r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176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9766" y="462721"/>
            <a:ext cx="1047693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tabLst>
                <a:tab pos="457200" algn="l"/>
              </a:tabLst>
            </a:pPr>
            <a:r>
              <a:rPr lang="uk-UA" sz="22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психологічного супроводу є підвищення особистісної готовності людей з порушеннями здоров’я до інтеграції в суспільство та готовності соціального оточення (на різних його рівнях) до сприйняття як рівних партнерів й необхідності забезпечення умов для їх самореалізації.</a:t>
            </a:r>
          </a:p>
          <a:p>
            <a:pPr indent="450215" algn="just">
              <a:tabLst>
                <a:tab pos="457200" algn="l"/>
              </a:tabLst>
            </a:pPr>
            <a:endParaRPr lang="uk-UA" sz="2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tabLst>
                <a:tab pos="571500" algn="l"/>
                <a:tab pos="800100" algn="l"/>
              </a:tabLst>
            </a:pPr>
            <a:r>
              <a:rPr lang="uk-UA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реалізації мети психологічного супроводу інтеграції в суспільство осіб з особливими потребами необхідно виконувати такі </a:t>
            </a:r>
            <a:r>
              <a:rPr lang="uk-UA" sz="22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uk-UA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50215" algn="just">
              <a:tabLst>
                <a:tab pos="571500" algn="l"/>
                <a:tab pos="800100" algn="l"/>
              </a:tabLst>
            </a:pPr>
            <a:endParaRPr lang="uk-UA" sz="2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tabLst>
                <a:tab pos="571500" algn="l"/>
                <a:tab pos="800100" algn="l"/>
              </a:tabLst>
            </a:pPr>
            <a:r>
              <a:rPr lang="uk-UA" sz="2200" spc="-2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Дотримання закономірностей і особливостей процесу інтеграції.</a:t>
            </a:r>
            <a:endParaRPr lang="uk-UA" sz="2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tabLst>
                <a:tab pos="571500" algn="l"/>
                <a:tab pos="800100" algn="l"/>
              </a:tabLst>
            </a:pPr>
            <a:r>
              <a:rPr lang="uk-UA" sz="2200" spc="-1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Подолання бар’єрів інтеграції в суспільство осіб з особливими потребами.</a:t>
            </a:r>
            <a:endParaRPr lang="uk-UA" sz="2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tabLst>
                <a:tab pos="571500" algn="l"/>
                <a:tab pos="800100" algn="l"/>
              </a:tabLst>
            </a:pPr>
            <a:r>
              <a:rPr lang="uk-UA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Оптимізація впливу соціально-психологічних чинників на інтеграцію осіб з особливими потребами в суспільство.</a:t>
            </a:r>
          </a:p>
          <a:p>
            <a:pPr indent="450215" algn="just">
              <a:tabLst>
                <a:tab pos="571500" algn="l"/>
                <a:tab pos="800100" algn="l"/>
              </a:tabLst>
            </a:pPr>
            <a:r>
              <a:rPr lang="uk-UA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Налагодження взаємодії людей з особливими потребами у різних сферах життєдіяльності.</a:t>
            </a:r>
          </a:p>
          <a:p>
            <a:pPr indent="450215" algn="just">
              <a:tabLst>
                <a:tab pos="571500" algn="l"/>
                <a:tab pos="800100" algn="l"/>
              </a:tabLst>
            </a:pPr>
            <a:r>
              <a:rPr lang="uk-UA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5) Систематизація психологічної роботи з людьми із порушеннями здоров’я та соціальним оточенням (родина, навчальні та професійні колективи).</a:t>
            </a:r>
            <a:endParaRPr lang="uk-UA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923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1275" y="393469"/>
            <a:ext cx="1126850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 супроводу визначається єдністю діагностики, інформаційного пошуку, планування, консультування й надання первинної допомоги в реалізації плану, його безперервним характером, опорою на позитивний особистісний потенціал розвитку особистості. </a:t>
            </a:r>
          </a:p>
          <a:p>
            <a:pPr indent="450215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 супроводу, значною мірою залежить від  психологічного забезпечення цього процесу.</a:t>
            </a:r>
          </a:p>
          <a:p>
            <a:pPr indent="450215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 з вищевикладеного можна стверджувати, що психологічний супровід людей з особливими потребами є важливим на всіх етапах розвитку особистості. Разом з цим, психологічний супровід має здійснюватися з усіма учасниками інклюзивного освітнього простору.</a:t>
            </a:r>
          </a:p>
        </p:txBody>
      </p:sp>
    </p:spTree>
    <p:extLst>
      <p:ext uri="{BB962C8B-B14F-4D97-AF65-F5344CB8AC3E}">
        <p14:creationId xmlns:p14="http://schemas.microsoft.com/office/powerpoint/2010/main" val="370679399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</TotalTime>
  <Words>623</Words>
  <Application>Microsoft Office PowerPoint</Application>
  <PresentationFormat>Широкоэкранный</PresentationFormat>
  <Paragraphs>55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Times New Roman</vt:lpstr>
      <vt:lpstr>Ретро</vt:lpstr>
      <vt:lpstr>Тема 7. Модель психологічного супроводу учасників інклюзивного освітнього простору</vt:lpstr>
      <vt:lpstr>План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Форми психологічного супроводу  молоді з особливими потребами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7. Модель психологічного супроводу учасників інклюзивного освітнього простору</dc:title>
  <dc:creator>Оля</dc:creator>
  <cp:lastModifiedBy>Оля</cp:lastModifiedBy>
  <cp:revision>4</cp:revision>
  <dcterms:created xsi:type="dcterms:W3CDTF">2023-01-11T15:02:41Z</dcterms:created>
  <dcterms:modified xsi:type="dcterms:W3CDTF">2023-01-12T12:51:56Z</dcterms:modified>
</cp:coreProperties>
</file>