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4"/>
  </p:notesMasterIdLst>
  <p:sldIdLst>
    <p:sldId id="469" r:id="rId2"/>
    <p:sldId id="510" r:id="rId3"/>
    <p:sldId id="523" r:id="rId4"/>
    <p:sldId id="525" r:id="rId5"/>
    <p:sldId id="526" r:id="rId6"/>
    <p:sldId id="524" r:id="rId7"/>
    <p:sldId id="542" r:id="rId8"/>
    <p:sldId id="541" r:id="rId9"/>
    <p:sldId id="543" r:id="rId10"/>
    <p:sldId id="544" r:id="rId11"/>
    <p:sldId id="533" r:id="rId12"/>
    <p:sldId id="557" r:id="rId13"/>
    <p:sldId id="558" r:id="rId14"/>
    <p:sldId id="562" r:id="rId15"/>
    <p:sldId id="561" r:id="rId16"/>
    <p:sldId id="513" r:id="rId17"/>
    <p:sldId id="474" r:id="rId18"/>
    <p:sldId id="475" r:id="rId19"/>
    <p:sldId id="516" r:id="rId20"/>
    <p:sldId id="476" r:id="rId21"/>
    <p:sldId id="477" r:id="rId22"/>
    <p:sldId id="550" r:id="rId23"/>
    <p:sldId id="478" r:id="rId24"/>
    <p:sldId id="479" r:id="rId25"/>
    <p:sldId id="480" r:id="rId26"/>
    <p:sldId id="518" r:id="rId27"/>
    <p:sldId id="547" r:id="rId28"/>
    <p:sldId id="546" r:id="rId29"/>
    <p:sldId id="545" r:id="rId30"/>
    <p:sldId id="538" r:id="rId31"/>
    <p:sldId id="540" r:id="rId32"/>
    <p:sldId id="528" r:id="rId33"/>
    <p:sldId id="529" r:id="rId34"/>
    <p:sldId id="551" r:id="rId35"/>
    <p:sldId id="552" r:id="rId36"/>
    <p:sldId id="539" r:id="rId37"/>
    <p:sldId id="530" r:id="rId38"/>
    <p:sldId id="535" r:id="rId39"/>
    <p:sldId id="536" r:id="rId40"/>
    <p:sldId id="531" r:id="rId41"/>
    <p:sldId id="532" r:id="rId42"/>
    <p:sldId id="534" r:id="rId43"/>
    <p:sldId id="484" r:id="rId44"/>
    <p:sldId id="485" r:id="rId45"/>
    <p:sldId id="486" r:id="rId46"/>
    <p:sldId id="487" r:id="rId47"/>
    <p:sldId id="488" r:id="rId48"/>
    <p:sldId id="490" r:id="rId49"/>
    <p:sldId id="491" r:id="rId50"/>
    <p:sldId id="492" r:id="rId51"/>
    <p:sldId id="493" r:id="rId52"/>
    <p:sldId id="494" r:id="rId53"/>
  </p:sldIdLst>
  <p:sldSz cx="12192000" cy="6858000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755" autoAdjust="0"/>
    <p:restoredTop sz="95543" autoAdjust="0"/>
  </p:normalViewPr>
  <p:slideViewPr>
    <p:cSldViewPr snapToGrid="0">
      <p:cViewPr varScale="1">
        <p:scale>
          <a:sx n="128" d="100"/>
          <a:sy n="128" d="100"/>
        </p:scale>
        <p:origin x="138" y="3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Se&#353;it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/>
              <a:t>Sňatky</a:t>
            </a:r>
            <a:r>
              <a:rPr lang="cs-CZ" baseline="0"/>
              <a:t> a rozvody 1919 - 2021</a:t>
            </a:r>
            <a:endParaRPr lang="en-US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List1!$I$3</c:f>
              <c:strCache>
                <c:ptCount val="1"/>
                <c:pt idx="0">
                  <c:v>Sňatky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numRef>
              <c:f>List1!$H$4:$H$106</c:f>
              <c:numCache>
                <c:formatCode>General</c:formatCode>
                <c:ptCount val="103"/>
                <c:pt idx="0">
                  <c:v>1919</c:v>
                </c:pt>
                <c:pt idx="1">
                  <c:v>1920</c:v>
                </c:pt>
                <c:pt idx="2">
                  <c:v>1921</c:v>
                </c:pt>
                <c:pt idx="3">
                  <c:v>1922</c:v>
                </c:pt>
                <c:pt idx="4">
                  <c:v>1923</c:v>
                </c:pt>
                <c:pt idx="5">
                  <c:v>1924</c:v>
                </c:pt>
                <c:pt idx="6">
                  <c:v>1925</c:v>
                </c:pt>
                <c:pt idx="7">
                  <c:v>1926</c:v>
                </c:pt>
                <c:pt idx="8">
                  <c:v>1927</c:v>
                </c:pt>
                <c:pt idx="9">
                  <c:v>1928</c:v>
                </c:pt>
                <c:pt idx="10">
                  <c:v>1929</c:v>
                </c:pt>
                <c:pt idx="11">
                  <c:v>1930</c:v>
                </c:pt>
                <c:pt idx="12">
                  <c:v>1931</c:v>
                </c:pt>
                <c:pt idx="13">
                  <c:v>1932</c:v>
                </c:pt>
                <c:pt idx="14">
                  <c:v>1933</c:v>
                </c:pt>
                <c:pt idx="15">
                  <c:v>1934</c:v>
                </c:pt>
                <c:pt idx="16">
                  <c:v>1935</c:v>
                </c:pt>
                <c:pt idx="17">
                  <c:v>1936</c:v>
                </c:pt>
                <c:pt idx="18">
                  <c:v>1937</c:v>
                </c:pt>
                <c:pt idx="19">
                  <c:v>1938</c:v>
                </c:pt>
                <c:pt idx="20">
                  <c:v>1939</c:v>
                </c:pt>
                <c:pt idx="21">
                  <c:v>1940</c:v>
                </c:pt>
                <c:pt idx="22">
                  <c:v>1941</c:v>
                </c:pt>
                <c:pt idx="23">
                  <c:v>1942</c:v>
                </c:pt>
                <c:pt idx="24">
                  <c:v>1943</c:v>
                </c:pt>
                <c:pt idx="25">
                  <c:v>1944</c:v>
                </c:pt>
                <c:pt idx="26">
                  <c:v>1945</c:v>
                </c:pt>
                <c:pt idx="27">
                  <c:v>1946</c:v>
                </c:pt>
                <c:pt idx="28">
                  <c:v>1947</c:v>
                </c:pt>
                <c:pt idx="29">
                  <c:v>1948</c:v>
                </c:pt>
                <c:pt idx="30">
                  <c:v>1949</c:v>
                </c:pt>
                <c:pt idx="31">
                  <c:v>1950</c:v>
                </c:pt>
                <c:pt idx="32">
                  <c:v>1951</c:v>
                </c:pt>
                <c:pt idx="33">
                  <c:v>1952</c:v>
                </c:pt>
                <c:pt idx="34">
                  <c:v>1953</c:v>
                </c:pt>
                <c:pt idx="35">
                  <c:v>1954</c:v>
                </c:pt>
                <c:pt idx="36">
                  <c:v>1955</c:v>
                </c:pt>
                <c:pt idx="37">
                  <c:v>1956</c:v>
                </c:pt>
                <c:pt idx="38">
                  <c:v>1957</c:v>
                </c:pt>
                <c:pt idx="39">
                  <c:v>1958</c:v>
                </c:pt>
                <c:pt idx="40">
                  <c:v>1959</c:v>
                </c:pt>
                <c:pt idx="41">
                  <c:v>1960</c:v>
                </c:pt>
                <c:pt idx="42">
                  <c:v>1961</c:v>
                </c:pt>
                <c:pt idx="43">
                  <c:v>1962</c:v>
                </c:pt>
                <c:pt idx="44">
                  <c:v>1963</c:v>
                </c:pt>
                <c:pt idx="45">
                  <c:v>1964</c:v>
                </c:pt>
                <c:pt idx="46">
                  <c:v>1965</c:v>
                </c:pt>
                <c:pt idx="47">
                  <c:v>1966</c:v>
                </c:pt>
                <c:pt idx="48">
                  <c:v>1967</c:v>
                </c:pt>
                <c:pt idx="49">
                  <c:v>1968</c:v>
                </c:pt>
                <c:pt idx="50">
                  <c:v>1969</c:v>
                </c:pt>
                <c:pt idx="51">
                  <c:v>1970</c:v>
                </c:pt>
                <c:pt idx="52">
                  <c:v>1971</c:v>
                </c:pt>
                <c:pt idx="53">
                  <c:v>1972</c:v>
                </c:pt>
                <c:pt idx="54">
                  <c:v>1973</c:v>
                </c:pt>
                <c:pt idx="55">
                  <c:v>1974</c:v>
                </c:pt>
                <c:pt idx="56">
                  <c:v>1975</c:v>
                </c:pt>
                <c:pt idx="57">
                  <c:v>1976</c:v>
                </c:pt>
                <c:pt idx="58">
                  <c:v>1977</c:v>
                </c:pt>
                <c:pt idx="59">
                  <c:v>1978</c:v>
                </c:pt>
                <c:pt idx="60">
                  <c:v>1979</c:v>
                </c:pt>
                <c:pt idx="61">
                  <c:v>1980</c:v>
                </c:pt>
                <c:pt idx="62">
                  <c:v>1981</c:v>
                </c:pt>
                <c:pt idx="63">
                  <c:v>1982</c:v>
                </c:pt>
                <c:pt idx="64">
                  <c:v>1983</c:v>
                </c:pt>
                <c:pt idx="65">
                  <c:v>1984</c:v>
                </c:pt>
                <c:pt idx="66">
                  <c:v>1985</c:v>
                </c:pt>
                <c:pt idx="67">
                  <c:v>1986</c:v>
                </c:pt>
                <c:pt idx="68">
                  <c:v>1987</c:v>
                </c:pt>
                <c:pt idx="69">
                  <c:v>1988</c:v>
                </c:pt>
                <c:pt idx="70">
                  <c:v>1989</c:v>
                </c:pt>
                <c:pt idx="71">
                  <c:v>1990</c:v>
                </c:pt>
                <c:pt idx="72">
                  <c:v>1991</c:v>
                </c:pt>
                <c:pt idx="73">
                  <c:v>1992</c:v>
                </c:pt>
                <c:pt idx="74">
                  <c:v>1993</c:v>
                </c:pt>
                <c:pt idx="75">
                  <c:v>1994</c:v>
                </c:pt>
                <c:pt idx="76">
                  <c:v>1995</c:v>
                </c:pt>
                <c:pt idx="77">
                  <c:v>1996</c:v>
                </c:pt>
                <c:pt idx="78">
                  <c:v>1997</c:v>
                </c:pt>
                <c:pt idx="79">
                  <c:v>1998</c:v>
                </c:pt>
                <c:pt idx="80">
                  <c:v>1999</c:v>
                </c:pt>
                <c:pt idx="81">
                  <c:v>2000</c:v>
                </c:pt>
                <c:pt idx="82">
                  <c:v>2001</c:v>
                </c:pt>
                <c:pt idx="83">
                  <c:v>2002</c:v>
                </c:pt>
                <c:pt idx="84">
                  <c:v>2003</c:v>
                </c:pt>
                <c:pt idx="85">
                  <c:v>2004</c:v>
                </c:pt>
                <c:pt idx="86">
                  <c:v>2005</c:v>
                </c:pt>
                <c:pt idx="87">
                  <c:v>2006</c:v>
                </c:pt>
                <c:pt idx="88">
                  <c:v>2007</c:v>
                </c:pt>
                <c:pt idx="89">
                  <c:v>2008</c:v>
                </c:pt>
                <c:pt idx="90">
                  <c:v>2009</c:v>
                </c:pt>
                <c:pt idx="91" formatCode="0">
                  <c:v>2010</c:v>
                </c:pt>
                <c:pt idx="92">
                  <c:v>2011</c:v>
                </c:pt>
                <c:pt idx="93" formatCode="0">
                  <c:v>2012</c:v>
                </c:pt>
                <c:pt idx="94">
                  <c:v>2013</c:v>
                </c:pt>
                <c:pt idx="95">
                  <c:v>2014</c:v>
                </c:pt>
                <c:pt idx="96">
                  <c:v>2015</c:v>
                </c:pt>
                <c:pt idx="97">
                  <c:v>2016</c:v>
                </c:pt>
                <c:pt idx="98">
                  <c:v>2017</c:v>
                </c:pt>
                <c:pt idx="99">
                  <c:v>2018</c:v>
                </c:pt>
                <c:pt idx="100">
                  <c:v>2019</c:v>
                </c:pt>
                <c:pt idx="101">
                  <c:v>2020</c:v>
                </c:pt>
                <c:pt idx="102">
                  <c:v>2021</c:v>
                </c:pt>
              </c:numCache>
            </c:numRef>
          </c:cat>
          <c:val>
            <c:numRef>
              <c:f>List1!$I$4:$I$106</c:f>
              <c:numCache>
                <c:formatCode>#,##0</c:formatCode>
                <c:ptCount val="103"/>
                <c:pt idx="0">
                  <c:v>123263</c:v>
                </c:pt>
                <c:pt idx="1">
                  <c:v>135714</c:v>
                </c:pt>
                <c:pt idx="2">
                  <c:v>125417</c:v>
                </c:pt>
                <c:pt idx="3">
                  <c:v>107341</c:v>
                </c:pt>
                <c:pt idx="4">
                  <c:v>98922</c:v>
                </c:pt>
                <c:pt idx="5">
                  <c:v>95786</c:v>
                </c:pt>
                <c:pt idx="6">
                  <c:v>96787</c:v>
                </c:pt>
                <c:pt idx="7">
                  <c:v>96175</c:v>
                </c:pt>
                <c:pt idx="8">
                  <c:v>96294</c:v>
                </c:pt>
                <c:pt idx="9">
                  <c:v>102264</c:v>
                </c:pt>
                <c:pt idx="10">
                  <c:v>104498</c:v>
                </c:pt>
                <c:pt idx="11">
                  <c:v>101158</c:v>
                </c:pt>
                <c:pt idx="12">
                  <c:v>96349</c:v>
                </c:pt>
                <c:pt idx="13">
                  <c:v>95075</c:v>
                </c:pt>
                <c:pt idx="14">
                  <c:v>92433</c:v>
                </c:pt>
                <c:pt idx="15">
                  <c:v>87247</c:v>
                </c:pt>
                <c:pt idx="16">
                  <c:v>85247</c:v>
                </c:pt>
                <c:pt idx="17">
                  <c:v>88486</c:v>
                </c:pt>
                <c:pt idx="18">
                  <c:v>93309</c:v>
                </c:pt>
                <c:pt idx="19">
                  <c:v>90391</c:v>
                </c:pt>
                <c:pt idx="20">
                  <c:v>134582</c:v>
                </c:pt>
                <c:pt idx="21">
                  <c:v>115261</c:v>
                </c:pt>
                <c:pt idx="22">
                  <c:v>95720</c:v>
                </c:pt>
                <c:pt idx="23">
                  <c:v>103008</c:v>
                </c:pt>
                <c:pt idx="24">
                  <c:v>85138</c:v>
                </c:pt>
                <c:pt idx="25">
                  <c:v>74124</c:v>
                </c:pt>
                <c:pt idx="26">
                  <c:v>80133</c:v>
                </c:pt>
                <c:pt idx="27">
                  <c:v>93909</c:v>
                </c:pt>
                <c:pt idx="28">
                  <c:v>97815</c:v>
                </c:pt>
                <c:pt idx="29">
                  <c:v>95844</c:v>
                </c:pt>
                <c:pt idx="30">
                  <c:v>93898</c:v>
                </c:pt>
                <c:pt idx="31">
                  <c:v>95166</c:v>
                </c:pt>
                <c:pt idx="32">
                  <c:v>91333</c:v>
                </c:pt>
                <c:pt idx="33">
                  <c:v>78579</c:v>
                </c:pt>
                <c:pt idx="34">
                  <c:v>70309</c:v>
                </c:pt>
                <c:pt idx="35">
                  <c:v>70720</c:v>
                </c:pt>
                <c:pt idx="36">
                  <c:v>71263</c:v>
                </c:pt>
                <c:pt idx="37">
                  <c:v>80701</c:v>
                </c:pt>
                <c:pt idx="38">
                  <c:v>62760</c:v>
                </c:pt>
                <c:pt idx="39">
                  <c:v>68635</c:v>
                </c:pt>
                <c:pt idx="40">
                  <c:v>71354</c:v>
                </c:pt>
                <c:pt idx="41">
                  <c:v>74173</c:v>
                </c:pt>
                <c:pt idx="42">
                  <c:v>74003</c:v>
                </c:pt>
                <c:pt idx="43">
                  <c:v>77296</c:v>
                </c:pt>
                <c:pt idx="44">
                  <c:v>80118</c:v>
                </c:pt>
                <c:pt idx="45">
                  <c:v>80573</c:v>
                </c:pt>
                <c:pt idx="46">
                  <c:v>81757</c:v>
                </c:pt>
                <c:pt idx="47">
                  <c:v>84807</c:v>
                </c:pt>
                <c:pt idx="48">
                  <c:v>87214</c:v>
                </c:pt>
                <c:pt idx="49">
                  <c:v>89146</c:v>
                </c:pt>
                <c:pt idx="50">
                  <c:v>90408</c:v>
                </c:pt>
                <c:pt idx="51">
                  <c:v>90624</c:v>
                </c:pt>
                <c:pt idx="52">
                  <c:v>91864</c:v>
                </c:pt>
                <c:pt idx="53">
                  <c:v>95337</c:v>
                </c:pt>
                <c:pt idx="54">
                  <c:v>99518</c:v>
                </c:pt>
                <c:pt idx="55">
                  <c:v>98048</c:v>
                </c:pt>
                <c:pt idx="56">
                  <c:v>97373</c:v>
                </c:pt>
                <c:pt idx="57">
                  <c:v>94929</c:v>
                </c:pt>
                <c:pt idx="58">
                  <c:v>93011</c:v>
                </c:pt>
                <c:pt idx="59">
                  <c:v>90338</c:v>
                </c:pt>
                <c:pt idx="60">
                  <c:v>84496</c:v>
                </c:pt>
                <c:pt idx="61">
                  <c:v>78343</c:v>
                </c:pt>
                <c:pt idx="62">
                  <c:v>77453</c:v>
                </c:pt>
                <c:pt idx="63">
                  <c:v>76978</c:v>
                </c:pt>
                <c:pt idx="64">
                  <c:v>80417</c:v>
                </c:pt>
                <c:pt idx="65">
                  <c:v>81714</c:v>
                </c:pt>
                <c:pt idx="66">
                  <c:v>80653</c:v>
                </c:pt>
                <c:pt idx="67">
                  <c:v>81638</c:v>
                </c:pt>
                <c:pt idx="68">
                  <c:v>83773</c:v>
                </c:pt>
                <c:pt idx="69">
                  <c:v>81458</c:v>
                </c:pt>
                <c:pt idx="70">
                  <c:v>81262</c:v>
                </c:pt>
                <c:pt idx="71">
                  <c:v>90953</c:v>
                </c:pt>
                <c:pt idx="72">
                  <c:v>71973</c:v>
                </c:pt>
                <c:pt idx="73">
                  <c:v>74060</c:v>
                </c:pt>
                <c:pt idx="74">
                  <c:v>66033</c:v>
                </c:pt>
                <c:pt idx="75">
                  <c:v>58440</c:v>
                </c:pt>
                <c:pt idx="76">
                  <c:v>54956</c:v>
                </c:pt>
                <c:pt idx="77">
                  <c:v>53896</c:v>
                </c:pt>
                <c:pt idx="78">
                  <c:v>57804</c:v>
                </c:pt>
                <c:pt idx="79">
                  <c:v>55027</c:v>
                </c:pt>
                <c:pt idx="80">
                  <c:v>53523</c:v>
                </c:pt>
                <c:pt idx="81">
                  <c:v>55321</c:v>
                </c:pt>
                <c:pt idx="82">
                  <c:v>52374</c:v>
                </c:pt>
                <c:pt idx="83">
                  <c:v>52732</c:v>
                </c:pt>
                <c:pt idx="84">
                  <c:v>48943</c:v>
                </c:pt>
                <c:pt idx="85">
                  <c:v>51447</c:v>
                </c:pt>
                <c:pt idx="86">
                  <c:v>51829</c:v>
                </c:pt>
                <c:pt idx="87">
                  <c:v>52860</c:v>
                </c:pt>
                <c:pt idx="88">
                  <c:v>57157</c:v>
                </c:pt>
                <c:pt idx="89">
                  <c:v>52457</c:v>
                </c:pt>
                <c:pt idx="90">
                  <c:v>47862</c:v>
                </c:pt>
                <c:pt idx="91">
                  <c:v>46746</c:v>
                </c:pt>
                <c:pt idx="92">
                  <c:v>45137</c:v>
                </c:pt>
                <c:pt idx="93">
                  <c:v>45206</c:v>
                </c:pt>
                <c:pt idx="94">
                  <c:v>43499</c:v>
                </c:pt>
                <c:pt idx="95">
                  <c:v>45575</c:v>
                </c:pt>
                <c:pt idx="96">
                  <c:v>48191</c:v>
                </c:pt>
                <c:pt idx="97">
                  <c:v>50768</c:v>
                </c:pt>
                <c:pt idx="98">
                  <c:v>52567</c:v>
                </c:pt>
                <c:pt idx="99">
                  <c:v>54470</c:v>
                </c:pt>
                <c:pt idx="100">
                  <c:v>54870</c:v>
                </c:pt>
                <c:pt idx="101">
                  <c:v>45415</c:v>
                </c:pt>
                <c:pt idx="102">
                  <c:v>46778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D1AA-49DF-8DE2-A3FDE2EC9B61}"/>
            </c:ext>
          </c:extLst>
        </c:ser>
        <c:ser>
          <c:idx val="1"/>
          <c:order val="1"/>
          <c:tx>
            <c:strRef>
              <c:f>List1!$J$3</c:f>
              <c:strCache>
                <c:ptCount val="1"/>
                <c:pt idx="0">
                  <c:v>Rozvody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numRef>
              <c:f>List1!$H$4:$H$106</c:f>
              <c:numCache>
                <c:formatCode>General</c:formatCode>
                <c:ptCount val="103"/>
                <c:pt idx="0">
                  <c:v>1919</c:v>
                </c:pt>
                <c:pt idx="1">
                  <c:v>1920</c:v>
                </c:pt>
                <c:pt idx="2">
                  <c:v>1921</c:v>
                </c:pt>
                <c:pt idx="3">
                  <c:v>1922</c:v>
                </c:pt>
                <c:pt idx="4">
                  <c:v>1923</c:v>
                </c:pt>
                <c:pt idx="5">
                  <c:v>1924</c:v>
                </c:pt>
                <c:pt idx="6">
                  <c:v>1925</c:v>
                </c:pt>
                <c:pt idx="7">
                  <c:v>1926</c:v>
                </c:pt>
                <c:pt idx="8">
                  <c:v>1927</c:v>
                </c:pt>
                <c:pt idx="9">
                  <c:v>1928</c:v>
                </c:pt>
                <c:pt idx="10">
                  <c:v>1929</c:v>
                </c:pt>
                <c:pt idx="11">
                  <c:v>1930</c:v>
                </c:pt>
                <c:pt idx="12">
                  <c:v>1931</c:v>
                </c:pt>
                <c:pt idx="13">
                  <c:v>1932</c:v>
                </c:pt>
                <c:pt idx="14">
                  <c:v>1933</c:v>
                </c:pt>
                <c:pt idx="15">
                  <c:v>1934</c:v>
                </c:pt>
                <c:pt idx="16">
                  <c:v>1935</c:v>
                </c:pt>
                <c:pt idx="17">
                  <c:v>1936</c:v>
                </c:pt>
                <c:pt idx="18">
                  <c:v>1937</c:v>
                </c:pt>
                <c:pt idx="19">
                  <c:v>1938</c:v>
                </c:pt>
                <c:pt idx="20">
                  <c:v>1939</c:v>
                </c:pt>
                <c:pt idx="21">
                  <c:v>1940</c:v>
                </c:pt>
                <c:pt idx="22">
                  <c:v>1941</c:v>
                </c:pt>
                <c:pt idx="23">
                  <c:v>1942</c:v>
                </c:pt>
                <c:pt idx="24">
                  <c:v>1943</c:v>
                </c:pt>
                <c:pt idx="25">
                  <c:v>1944</c:v>
                </c:pt>
                <c:pt idx="26">
                  <c:v>1945</c:v>
                </c:pt>
                <c:pt idx="27">
                  <c:v>1946</c:v>
                </c:pt>
                <c:pt idx="28">
                  <c:v>1947</c:v>
                </c:pt>
                <c:pt idx="29">
                  <c:v>1948</c:v>
                </c:pt>
                <c:pt idx="30">
                  <c:v>1949</c:v>
                </c:pt>
                <c:pt idx="31">
                  <c:v>1950</c:v>
                </c:pt>
                <c:pt idx="32">
                  <c:v>1951</c:v>
                </c:pt>
                <c:pt idx="33">
                  <c:v>1952</c:v>
                </c:pt>
                <c:pt idx="34">
                  <c:v>1953</c:v>
                </c:pt>
                <c:pt idx="35">
                  <c:v>1954</c:v>
                </c:pt>
                <c:pt idx="36">
                  <c:v>1955</c:v>
                </c:pt>
                <c:pt idx="37">
                  <c:v>1956</c:v>
                </c:pt>
                <c:pt idx="38">
                  <c:v>1957</c:v>
                </c:pt>
                <c:pt idx="39">
                  <c:v>1958</c:v>
                </c:pt>
                <c:pt idx="40">
                  <c:v>1959</c:v>
                </c:pt>
                <c:pt idx="41">
                  <c:v>1960</c:v>
                </c:pt>
                <c:pt idx="42">
                  <c:v>1961</c:v>
                </c:pt>
                <c:pt idx="43">
                  <c:v>1962</c:v>
                </c:pt>
                <c:pt idx="44">
                  <c:v>1963</c:v>
                </c:pt>
                <c:pt idx="45">
                  <c:v>1964</c:v>
                </c:pt>
                <c:pt idx="46">
                  <c:v>1965</c:v>
                </c:pt>
                <c:pt idx="47">
                  <c:v>1966</c:v>
                </c:pt>
                <c:pt idx="48">
                  <c:v>1967</c:v>
                </c:pt>
                <c:pt idx="49">
                  <c:v>1968</c:v>
                </c:pt>
                <c:pt idx="50">
                  <c:v>1969</c:v>
                </c:pt>
                <c:pt idx="51">
                  <c:v>1970</c:v>
                </c:pt>
                <c:pt idx="52">
                  <c:v>1971</c:v>
                </c:pt>
                <c:pt idx="53">
                  <c:v>1972</c:v>
                </c:pt>
                <c:pt idx="54">
                  <c:v>1973</c:v>
                </c:pt>
                <c:pt idx="55">
                  <c:v>1974</c:v>
                </c:pt>
                <c:pt idx="56">
                  <c:v>1975</c:v>
                </c:pt>
                <c:pt idx="57">
                  <c:v>1976</c:v>
                </c:pt>
                <c:pt idx="58">
                  <c:v>1977</c:v>
                </c:pt>
                <c:pt idx="59">
                  <c:v>1978</c:v>
                </c:pt>
                <c:pt idx="60">
                  <c:v>1979</c:v>
                </c:pt>
                <c:pt idx="61">
                  <c:v>1980</c:v>
                </c:pt>
                <c:pt idx="62">
                  <c:v>1981</c:v>
                </c:pt>
                <c:pt idx="63">
                  <c:v>1982</c:v>
                </c:pt>
                <c:pt idx="64">
                  <c:v>1983</c:v>
                </c:pt>
                <c:pt idx="65">
                  <c:v>1984</c:v>
                </c:pt>
                <c:pt idx="66">
                  <c:v>1985</c:v>
                </c:pt>
                <c:pt idx="67">
                  <c:v>1986</c:v>
                </c:pt>
                <c:pt idx="68">
                  <c:v>1987</c:v>
                </c:pt>
                <c:pt idx="69">
                  <c:v>1988</c:v>
                </c:pt>
                <c:pt idx="70">
                  <c:v>1989</c:v>
                </c:pt>
                <c:pt idx="71">
                  <c:v>1990</c:v>
                </c:pt>
                <c:pt idx="72">
                  <c:v>1991</c:v>
                </c:pt>
                <c:pt idx="73">
                  <c:v>1992</c:v>
                </c:pt>
                <c:pt idx="74">
                  <c:v>1993</c:v>
                </c:pt>
                <c:pt idx="75">
                  <c:v>1994</c:v>
                </c:pt>
                <c:pt idx="76">
                  <c:v>1995</c:v>
                </c:pt>
                <c:pt idx="77">
                  <c:v>1996</c:v>
                </c:pt>
                <c:pt idx="78">
                  <c:v>1997</c:v>
                </c:pt>
                <c:pt idx="79">
                  <c:v>1998</c:v>
                </c:pt>
                <c:pt idx="80">
                  <c:v>1999</c:v>
                </c:pt>
                <c:pt idx="81">
                  <c:v>2000</c:v>
                </c:pt>
                <c:pt idx="82">
                  <c:v>2001</c:v>
                </c:pt>
                <c:pt idx="83">
                  <c:v>2002</c:v>
                </c:pt>
                <c:pt idx="84">
                  <c:v>2003</c:v>
                </c:pt>
                <c:pt idx="85">
                  <c:v>2004</c:v>
                </c:pt>
                <c:pt idx="86">
                  <c:v>2005</c:v>
                </c:pt>
                <c:pt idx="87">
                  <c:v>2006</c:v>
                </c:pt>
                <c:pt idx="88">
                  <c:v>2007</c:v>
                </c:pt>
                <c:pt idx="89">
                  <c:v>2008</c:v>
                </c:pt>
                <c:pt idx="90">
                  <c:v>2009</c:v>
                </c:pt>
                <c:pt idx="91" formatCode="0">
                  <c:v>2010</c:v>
                </c:pt>
                <c:pt idx="92">
                  <c:v>2011</c:v>
                </c:pt>
                <c:pt idx="93" formatCode="0">
                  <c:v>2012</c:v>
                </c:pt>
                <c:pt idx="94">
                  <c:v>2013</c:v>
                </c:pt>
                <c:pt idx="95">
                  <c:v>2014</c:v>
                </c:pt>
                <c:pt idx="96">
                  <c:v>2015</c:v>
                </c:pt>
                <c:pt idx="97">
                  <c:v>2016</c:v>
                </c:pt>
                <c:pt idx="98">
                  <c:v>2017</c:v>
                </c:pt>
                <c:pt idx="99">
                  <c:v>2018</c:v>
                </c:pt>
                <c:pt idx="100">
                  <c:v>2019</c:v>
                </c:pt>
                <c:pt idx="101">
                  <c:v>2020</c:v>
                </c:pt>
                <c:pt idx="102">
                  <c:v>2021</c:v>
                </c:pt>
              </c:numCache>
            </c:numRef>
          </c:cat>
          <c:val>
            <c:numRef>
              <c:f>List1!$J$4:$J$106</c:f>
              <c:numCache>
                <c:formatCode>#,##0</c:formatCode>
                <c:ptCount val="103"/>
                <c:pt idx="0">
                  <c:v>2056</c:v>
                </c:pt>
                <c:pt idx="1">
                  <c:v>3618</c:v>
                </c:pt>
                <c:pt idx="2">
                  <c:v>4902</c:v>
                </c:pt>
                <c:pt idx="3">
                  <c:v>5523</c:v>
                </c:pt>
                <c:pt idx="4">
                  <c:v>4683</c:v>
                </c:pt>
                <c:pt idx="5">
                  <c:v>4566</c:v>
                </c:pt>
                <c:pt idx="6">
                  <c:v>4585</c:v>
                </c:pt>
                <c:pt idx="7">
                  <c:v>4448</c:v>
                </c:pt>
                <c:pt idx="8">
                  <c:v>4625</c:v>
                </c:pt>
                <c:pt idx="9">
                  <c:v>4768</c:v>
                </c:pt>
                <c:pt idx="10">
                  <c:v>4650</c:v>
                </c:pt>
                <c:pt idx="11">
                  <c:v>4962</c:v>
                </c:pt>
                <c:pt idx="12">
                  <c:v>5252</c:v>
                </c:pt>
                <c:pt idx="13">
                  <c:v>5171</c:v>
                </c:pt>
                <c:pt idx="14">
                  <c:v>5240</c:v>
                </c:pt>
                <c:pt idx="15">
                  <c:v>6038</c:v>
                </c:pt>
                <c:pt idx="16">
                  <c:v>6359</c:v>
                </c:pt>
                <c:pt idx="17">
                  <c:v>7552</c:v>
                </c:pt>
                <c:pt idx="18">
                  <c:v>7268</c:v>
                </c:pt>
                <c:pt idx="19">
                  <c:v>6690</c:v>
                </c:pt>
                <c:pt idx="20">
                  <c:v>7441</c:v>
                </c:pt>
                <c:pt idx="21">
                  <c:v>7945</c:v>
                </c:pt>
                <c:pt idx="22">
                  <c:v>7668</c:v>
                </c:pt>
                <c:pt idx="23">
                  <c:v>7992</c:v>
                </c:pt>
                <c:pt idx="24">
                  <c:v>8508</c:v>
                </c:pt>
                <c:pt idx="25">
                  <c:v>9554</c:v>
                </c:pt>
                <c:pt idx="26">
                  <c:v>9410</c:v>
                </c:pt>
                <c:pt idx="27">
                  <c:v>11711</c:v>
                </c:pt>
                <c:pt idx="28">
                  <c:v>10409</c:v>
                </c:pt>
                <c:pt idx="29">
                  <c:v>10834</c:v>
                </c:pt>
                <c:pt idx="30">
                  <c:v>10625</c:v>
                </c:pt>
                <c:pt idx="31">
                  <c:v>11312</c:v>
                </c:pt>
                <c:pt idx="32">
                  <c:v>10261</c:v>
                </c:pt>
                <c:pt idx="33">
                  <c:v>11219</c:v>
                </c:pt>
                <c:pt idx="34">
                  <c:v>9897</c:v>
                </c:pt>
                <c:pt idx="35">
                  <c:v>9989</c:v>
                </c:pt>
                <c:pt idx="36">
                  <c:v>12221</c:v>
                </c:pt>
                <c:pt idx="37">
                  <c:v>12809</c:v>
                </c:pt>
                <c:pt idx="38">
                  <c:v>12521</c:v>
                </c:pt>
                <c:pt idx="39">
                  <c:v>13589</c:v>
                </c:pt>
                <c:pt idx="40">
                  <c:v>13222</c:v>
                </c:pt>
                <c:pt idx="41">
                  <c:v>12970</c:v>
                </c:pt>
                <c:pt idx="42">
                  <c:v>13939</c:v>
                </c:pt>
                <c:pt idx="43">
                  <c:v>14137</c:v>
                </c:pt>
                <c:pt idx="44">
                  <c:v>14703</c:v>
                </c:pt>
                <c:pt idx="45">
                  <c:v>14446</c:v>
                </c:pt>
                <c:pt idx="46">
                  <c:v>16196</c:v>
                </c:pt>
                <c:pt idx="47">
                  <c:v>17435</c:v>
                </c:pt>
                <c:pt idx="48">
                  <c:v>17352</c:v>
                </c:pt>
                <c:pt idx="49">
                  <c:v>18647</c:v>
                </c:pt>
                <c:pt idx="50">
                  <c:v>20550</c:v>
                </c:pt>
                <c:pt idx="51">
                  <c:v>21516</c:v>
                </c:pt>
                <c:pt idx="52">
                  <c:v>23616</c:v>
                </c:pt>
                <c:pt idx="53">
                  <c:v>22392</c:v>
                </c:pt>
                <c:pt idx="54">
                  <c:v>25271</c:v>
                </c:pt>
                <c:pt idx="55">
                  <c:v>24970</c:v>
                </c:pt>
                <c:pt idx="56">
                  <c:v>26154</c:v>
                </c:pt>
                <c:pt idx="57">
                  <c:v>25544</c:v>
                </c:pt>
                <c:pt idx="58">
                  <c:v>25442</c:v>
                </c:pt>
                <c:pt idx="59">
                  <c:v>27071</c:v>
                </c:pt>
                <c:pt idx="60">
                  <c:v>26191</c:v>
                </c:pt>
                <c:pt idx="61">
                  <c:v>27218</c:v>
                </c:pt>
                <c:pt idx="62">
                  <c:v>27608</c:v>
                </c:pt>
                <c:pt idx="63">
                  <c:v>27821</c:v>
                </c:pt>
                <c:pt idx="64">
                  <c:v>29319</c:v>
                </c:pt>
                <c:pt idx="65">
                  <c:v>30514</c:v>
                </c:pt>
                <c:pt idx="66">
                  <c:v>30489</c:v>
                </c:pt>
                <c:pt idx="67">
                  <c:v>29560</c:v>
                </c:pt>
                <c:pt idx="68">
                  <c:v>31036</c:v>
                </c:pt>
                <c:pt idx="69">
                  <c:v>30652</c:v>
                </c:pt>
                <c:pt idx="70">
                  <c:v>31376</c:v>
                </c:pt>
                <c:pt idx="71">
                  <c:v>32055</c:v>
                </c:pt>
                <c:pt idx="72">
                  <c:v>29366</c:v>
                </c:pt>
                <c:pt idx="73">
                  <c:v>28572</c:v>
                </c:pt>
                <c:pt idx="74">
                  <c:v>30227</c:v>
                </c:pt>
                <c:pt idx="75">
                  <c:v>30939</c:v>
                </c:pt>
                <c:pt idx="76">
                  <c:v>31135</c:v>
                </c:pt>
                <c:pt idx="77">
                  <c:v>33113</c:v>
                </c:pt>
                <c:pt idx="78">
                  <c:v>32465</c:v>
                </c:pt>
                <c:pt idx="79">
                  <c:v>32363</c:v>
                </c:pt>
                <c:pt idx="80">
                  <c:v>23657</c:v>
                </c:pt>
                <c:pt idx="81">
                  <c:v>29704</c:v>
                </c:pt>
                <c:pt idx="82">
                  <c:v>31586</c:v>
                </c:pt>
                <c:pt idx="83">
                  <c:v>31758</c:v>
                </c:pt>
                <c:pt idx="84">
                  <c:v>32824</c:v>
                </c:pt>
                <c:pt idx="85">
                  <c:v>33060</c:v>
                </c:pt>
                <c:pt idx="86">
                  <c:v>31288</c:v>
                </c:pt>
                <c:pt idx="87">
                  <c:v>31415</c:v>
                </c:pt>
                <c:pt idx="88">
                  <c:v>31129</c:v>
                </c:pt>
                <c:pt idx="89">
                  <c:v>31300</c:v>
                </c:pt>
                <c:pt idx="90">
                  <c:v>29133</c:v>
                </c:pt>
                <c:pt idx="91">
                  <c:v>30783</c:v>
                </c:pt>
                <c:pt idx="92">
                  <c:v>28113</c:v>
                </c:pt>
                <c:pt idx="93">
                  <c:v>26402</c:v>
                </c:pt>
                <c:pt idx="94">
                  <c:v>27895</c:v>
                </c:pt>
                <c:pt idx="95">
                  <c:v>26764</c:v>
                </c:pt>
                <c:pt idx="96">
                  <c:v>26083</c:v>
                </c:pt>
                <c:pt idx="97">
                  <c:v>24996</c:v>
                </c:pt>
                <c:pt idx="98">
                  <c:v>25755</c:v>
                </c:pt>
                <c:pt idx="99">
                  <c:v>24313</c:v>
                </c:pt>
                <c:pt idx="100">
                  <c:v>24141</c:v>
                </c:pt>
                <c:pt idx="101">
                  <c:v>21734</c:v>
                </c:pt>
                <c:pt idx="102">
                  <c:v>21107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D1AA-49DF-8DE2-A3FDE2EC9B6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17485888"/>
        <c:axId val="317492160"/>
      </c:lineChart>
      <c:catAx>
        <c:axId val="3174858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17492160"/>
        <c:crosses val="autoZero"/>
        <c:auto val="1"/>
        <c:lblAlgn val="ctr"/>
        <c:lblOffset val="100"/>
        <c:noMultiLvlLbl val="0"/>
      </c:catAx>
      <c:valAx>
        <c:axId val="3174921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174858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2BDC0FE7-FE3B-437A-9EAD-2E6F661C995F}" type="datetimeFigureOut">
              <a:rPr lang="cs-CZ"/>
              <a:pPr>
                <a:defRPr/>
              </a:pPr>
              <a:t>15.10.2024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cs-CZ" noProof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noProof="0"/>
              <a:t>Po kliknutí můžete upravovat styly textu v předloze.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8E5E44C5-7019-41BB-AFC0-63D123DB7B9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8864072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Google Shape;102;g2fe7d4a5d8f_0_80:note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lIns="91425" tIns="45700" rIns="91425" bIns="4570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buSzPts val="1400"/>
            </a:pPr>
            <a:endParaRPr lang="cs-CZ" sz="1000" smtClean="0">
              <a:cs typeface="Calibri" pitchFamily="34" charset="0"/>
              <a:sym typeface="Calibri" pitchFamily="34" charset="0"/>
            </a:endParaRPr>
          </a:p>
        </p:txBody>
      </p:sp>
      <p:sp>
        <p:nvSpPr>
          <p:cNvPr id="17410" name="Google Shape;103;g2fe7d4a5d8f_0_80:notes"/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5486400 w 120000"/>
              <a:gd name="T3" fmla="*/ 0 h 120000"/>
              <a:gd name="T4" fmla="*/ 5486400 w 120000"/>
              <a:gd name="T5" fmla="*/ 3086100 h 120000"/>
              <a:gd name="T6" fmla="*/ 0 w 120000"/>
              <a:gd name="T7" fmla="*/ 3086100 h 120000"/>
              <a:gd name="T8" fmla="*/ 0 60000 65536"/>
              <a:gd name="T9" fmla="*/ 0 60000 65536"/>
              <a:gd name="T10" fmla="*/ 0 60000 65536"/>
              <a:gd name="T11" fmla="*/ 0 60000 65536"/>
              <a:gd name="T12" fmla="*/ 0 w 120000"/>
              <a:gd name="T13" fmla="*/ 0 h 120000"/>
              <a:gd name="T14" fmla="*/ 120000 w 120000"/>
              <a:gd name="T15" fmla="*/ 120000 h 1200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4348812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Google Shape;121;g2fe7d4a5d8f_0_36:notes"/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5486400 w 120000"/>
              <a:gd name="T3" fmla="*/ 0 h 120000"/>
              <a:gd name="T4" fmla="*/ 5486400 w 120000"/>
              <a:gd name="T5" fmla="*/ 3086100 h 120000"/>
              <a:gd name="T6" fmla="*/ 0 w 120000"/>
              <a:gd name="T7" fmla="*/ 3086100 h 120000"/>
              <a:gd name="T8" fmla="*/ 0 60000 65536"/>
              <a:gd name="T9" fmla="*/ 0 60000 65536"/>
              <a:gd name="T10" fmla="*/ 0 60000 65536"/>
              <a:gd name="T11" fmla="*/ 0 60000 65536"/>
              <a:gd name="T12" fmla="*/ 0 w 120000"/>
              <a:gd name="T13" fmla="*/ 0 h 120000"/>
              <a:gd name="T14" fmla="*/ 120000 w 120000"/>
              <a:gd name="T15" fmla="*/ 120000 h 1200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</p:spPr>
      </p:sp>
      <p:sp>
        <p:nvSpPr>
          <p:cNvPr id="20482" name="Google Shape;122;g2fe7d4a5d8f_0_36:note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lIns="91425" tIns="45700" rIns="91425" bIns="4570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buSzPts val="1400"/>
            </a:pPr>
            <a:endParaRPr lang="cs-CZ" sz="1000" smtClean="0">
              <a:cs typeface="Calibri" pitchFamily="34" charset="0"/>
              <a:sym typeface="Calibri" pitchFamily="34" charset="0"/>
            </a:endParaRPr>
          </a:p>
        </p:txBody>
      </p:sp>
      <p:sp>
        <p:nvSpPr>
          <p:cNvPr id="20483" name="Google Shape;123;g2fe7d4a5d8f_0_36:notes"/>
          <p:cNvSpPr txBox="1">
            <a:spLocks noGrp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 anchor="b"/>
          <a:lstStyle/>
          <a:p>
            <a:pPr algn="r">
              <a:buClr>
                <a:srgbClr val="000000"/>
              </a:buClr>
              <a:buFont typeface="Arial" charset="0"/>
              <a:buNone/>
            </a:pPr>
            <a:fld id="{17D73D32-883C-4112-BC4F-D125E3B84ADA}" type="slidenum">
              <a:rPr lang="cs-CZ" sz="1400">
                <a:solidFill>
                  <a:srgbClr val="000000"/>
                </a:solidFill>
                <a:sym typeface="Arial" charset="0"/>
              </a:rPr>
              <a:pPr algn="r">
                <a:buClr>
                  <a:srgbClr val="000000"/>
                </a:buClr>
                <a:buFont typeface="Arial" charset="0"/>
                <a:buNone/>
              </a:pPr>
              <a:t>5</a:t>
            </a:fld>
            <a:endParaRPr lang="cs-CZ" sz="1400">
              <a:solidFill>
                <a:srgbClr val="000000"/>
              </a:solidFill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75039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Google Shape;114;g2fe7d4a5d8f_0_29:notes"/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5486400 w 120000"/>
              <a:gd name="T3" fmla="*/ 0 h 120000"/>
              <a:gd name="T4" fmla="*/ 5486400 w 120000"/>
              <a:gd name="T5" fmla="*/ 3086100 h 120000"/>
              <a:gd name="T6" fmla="*/ 0 w 120000"/>
              <a:gd name="T7" fmla="*/ 3086100 h 120000"/>
              <a:gd name="T8" fmla="*/ 0 60000 65536"/>
              <a:gd name="T9" fmla="*/ 0 60000 65536"/>
              <a:gd name="T10" fmla="*/ 0 60000 65536"/>
              <a:gd name="T11" fmla="*/ 0 60000 65536"/>
              <a:gd name="T12" fmla="*/ 0 w 120000"/>
              <a:gd name="T13" fmla="*/ 0 h 120000"/>
              <a:gd name="T14" fmla="*/ 120000 w 120000"/>
              <a:gd name="T15" fmla="*/ 120000 h 1200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</p:spPr>
      </p:sp>
      <p:sp>
        <p:nvSpPr>
          <p:cNvPr id="22530" name="Google Shape;115;g2fe7d4a5d8f_0_29:note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lIns="91425" tIns="45700" rIns="91425" bIns="4570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buSzPts val="1400"/>
            </a:pPr>
            <a:endParaRPr lang="cs-CZ" sz="1000" smtClean="0">
              <a:cs typeface="Calibri" pitchFamily="34" charset="0"/>
              <a:sym typeface="Calibri" pitchFamily="34" charset="0"/>
            </a:endParaRPr>
          </a:p>
        </p:txBody>
      </p:sp>
      <p:sp>
        <p:nvSpPr>
          <p:cNvPr id="22531" name="Google Shape;116;g2fe7d4a5d8f_0_29:notes"/>
          <p:cNvSpPr txBox="1">
            <a:spLocks noGrp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 anchor="b"/>
          <a:lstStyle/>
          <a:p>
            <a:pPr algn="r">
              <a:buClr>
                <a:srgbClr val="000000"/>
              </a:buClr>
              <a:buFont typeface="Arial" charset="0"/>
              <a:buNone/>
            </a:pPr>
            <a:fld id="{7937134C-A64B-445B-A07D-0108F712E7C5}" type="slidenum">
              <a:rPr lang="cs-CZ" sz="1400">
                <a:solidFill>
                  <a:srgbClr val="000000"/>
                </a:solidFill>
                <a:sym typeface="Arial" charset="0"/>
              </a:rPr>
              <a:pPr algn="r">
                <a:buClr>
                  <a:srgbClr val="000000"/>
                </a:buClr>
                <a:buFont typeface="Arial" charset="0"/>
                <a:buNone/>
              </a:pPr>
              <a:t>6</a:t>
            </a:fld>
            <a:endParaRPr lang="cs-CZ" sz="1400">
              <a:solidFill>
                <a:srgbClr val="000000"/>
              </a:solidFill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19073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Google Shape;132;g2fe7d4a5d8f_0_47:notes"/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5486400 w 120000"/>
              <a:gd name="T3" fmla="*/ 0 h 120000"/>
              <a:gd name="T4" fmla="*/ 5486400 w 120000"/>
              <a:gd name="T5" fmla="*/ 3086100 h 120000"/>
              <a:gd name="T6" fmla="*/ 0 w 120000"/>
              <a:gd name="T7" fmla="*/ 3086100 h 120000"/>
              <a:gd name="T8" fmla="*/ 0 60000 65536"/>
              <a:gd name="T9" fmla="*/ 0 60000 65536"/>
              <a:gd name="T10" fmla="*/ 0 60000 65536"/>
              <a:gd name="T11" fmla="*/ 0 60000 65536"/>
              <a:gd name="T12" fmla="*/ 0 w 120000"/>
              <a:gd name="T13" fmla="*/ 0 h 120000"/>
              <a:gd name="T14" fmla="*/ 120000 w 120000"/>
              <a:gd name="T15" fmla="*/ 120000 h 1200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</p:spPr>
      </p:sp>
      <p:sp>
        <p:nvSpPr>
          <p:cNvPr id="24578" name="Google Shape;133;g2fe7d4a5d8f_0_47:note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lIns="91425" tIns="45700" rIns="91425" bIns="4570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buSzPts val="1400"/>
            </a:pPr>
            <a:endParaRPr lang="cs-CZ" sz="1000" smtClean="0">
              <a:cs typeface="Calibri" pitchFamily="34" charset="0"/>
              <a:sym typeface="Calibri" pitchFamily="34" charset="0"/>
            </a:endParaRPr>
          </a:p>
        </p:txBody>
      </p:sp>
      <p:sp>
        <p:nvSpPr>
          <p:cNvPr id="24579" name="Google Shape;134;g2fe7d4a5d8f_0_47:notes"/>
          <p:cNvSpPr txBox="1">
            <a:spLocks noGrp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 anchor="b"/>
          <a:lstStyle/>
          <a:p>
            <a:pPr algn="r">
              <a:buClr>
                <a:srgbClr val="000000"/>
              </a:buClr>
              <a:buFont typeface="Arial" charset="0"/>
              <a:buNone/>
            </a:pPr>
            <a:fld id="{D557BB5E-61ED-425D-84AE-BACDA76A2910}" type="slidenum">
              <a:rPr lang="cs-CZ" sz="1400">
                <a:solidFill>
                  <a:srgbClr val="000000"/>
                </a:solidFill>
                <a:sym typeface="Arial" charset="0"/>
              </a:rPr>
              <a:pPr algn="r">
                <a:buClr>
                  <a:srgbClr val="000000"/>
                </a:buClr>
                <a:buFont typeface="Arial" charset="0"/>
                <a:buNone/>
              </a:pPr>
              <a:t>7</a:t>
            </a:fld>
            <a:endParaRPr lang="cs-CZ" sz="1400">
              <a:solidFill>
                <a:srgbClr val="000000"/>
              </a:solidFill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94415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Google Shape;139;g2fe7d4a5d8f_0_53:notes"/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5486400 w 120000"/>
              <a:gd name="T3" fmla="*/ 0 h 120000"/>
              <a:gd name="T4" fmla="*/ 5486400 w 120000"/>
              <a:gd name="T5" fmla="*/ 3086100 h 120000"/>
              <a:gd name="T6" fmla="*/ 0 w 120000"/>
              <a:gd name="T7" fmla="*/ 3086100 h 120000"/>
              <a:gd name="T8" fmla="*/ 0 60000 65536"/>
              <a:gd name="T9" fmla="*/ 0 60000 65536"/>
              <a:gd name="T10" fmla="*/ 0 60000 65536"/>
              <a:gd name="T11" fmla="*/ 0 60000 65536"/>
              <a:gd name="T12" fmla="*/ 0 w 120000"/>
              <a:gd name="T13" fmla="*/ 0 h 120000"/>
              <a:gd name="T14" fmla="*/ 120000 w 120000"/>
              <a:gd name="T15" fmla="*/ 120000 h 1200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</p:spPr>
      </p:sp>
      <p:sp>
        <p:nvSpPr>
          <p:cNvPr id="26626" name="Google Shape;140;g2fe7d4a5d8f_0_53:note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lIns="91425" tIns="45700" rIns="91425" bIns="4570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buSzPts val="1400"/>
            </a:pPr>
            <a:endParaRPr lang="cs-CZ" sz="1000" smtClean="0">
              <a:cs typeface="Calibri" pitchFamily="34" charset="0"/>
              <a:sym typeface="Calibri" pitchFamily="34" charset="0"/>
            </a:endParaRPr>
          </a:p>
        </p:txBody>
      </p:sp>
      <p:sp>
        <p:nvSpPr>
          <p:cNvPr id="26627" name="Google Shape;141;g2fe7d4a5d8f_0_53:notes"/>
          <p:cNvSpPr txBox="1">
            <a:spLocks noGrp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 anchor="b"/>
          <a:lstStyle/>
          <a:p>
            <a:pPr algn="r">
              <a:buClr>
                <a:srgbClr val="000000"/>
              </a:buClr>
              <a:buFont typeface="Arial" charset="0"/>
              <a:buNone/>
            </a:pPr>
            <a:fld id="{2696830F-46E7-490C-9222-1591B5AC56E3}" type="slidenum">
              <a:rPr lang="cs-CZ" sz="1400">
                <a:solidFill>
                  <a:srgbClr val="000000"/>
                </a:solidFill>
                <a:sym typeface="Arial" charset="0"/>
              </a:rPr>
              <a:pPr algn="r">
                <a:buClr>
                  <a:srgbClr val="000000"/>
                </a:buClr>
                <a:buFont typeface="Arial" charset="0"/>
                <a:buNone/>
              </a:pPr>
              <a:t>8</a:t>
            </a:fld>
            <a:endParaRPr lang="cs-CZ" sz="1400">
              <a:solidFill>
                <a:srgbClr val="000000"/>
              </a:solidFill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10296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Google Shape;146;g2fe7d4a5d8f_0_60:notes"/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5486400 w 120000"/>
              <a:gd name="T3" fmla="*/ 0 h 120000"/>
              <a:gd name="T4" fmla="*/ 5486400 w 120000"/>
              <a:gd name="T5" fmla="*/ 3086100 h 120000"/>
              <a:gd name="T6" fmla="*/ 0 w 120000"/>
              <a:gd name="T7" fmla="*/ 3086100 h 120000"/>
              <a:gd name="T8" fmla="*/ 0 60000 65536"/>
              <a:gd name="T9" fmla="*/ 0 60000 65536"/>
              <a:gd name="T10" fmla="*/ 0 60000 65536"/>
              <a:gd name="T11" fmla="*/ 0 60000 65536"/>
              <a:gd name="T12" fmla="*/ 0 w 120000"/>
              <a:gd name="T13" fmla="*/ 0 h 120000"/>
              <a:gd name="T14" fmla="*/ 120000 w 120000"/>
              <a:gd name="T15" fmla="*/ 120000 h 1200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</p:spPr>
      </p:sp>
      <p:sp>
        <p:nvSpPr>
          <p:cNvPr id="28674" name="Google Shape;147;g2fe7d4a5d8f_0_60:note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lIns="91425" tIns="45700" rIns="91425" bIns="4570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buSzPts val="1400"/>
            </a:pPr>
            <a:endParaRPr lang="cs-CZ" sz="1000" smtClean="0">
              <a:cs typeface="Calibri" pitchFamily="34" charset="0"/>
              <a:sym typeface="Calibri" pitchFamily="34" charset="0"/>
            </a:endParaRPr>
          </a:p>
        </p:txBody>
      </p:sp>
      <p:sp>
        <p:nvSpPr>
          <p:cNvPr id="28675" name="Google Shape;148;g2fe7d4a5d8f_0_60:notes"/>
          <p:cNvSpPr txBox="1">
            <a:spLocks noGrp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 anchor="b"/>
          <a:lstStyle/>
          <a:p>
            <a:pPr algn="r">
              <a:buClr>
                <a:srgbClr val="000000"/>
              </a:buClr>
              <a:buFont typeface="Arial" charset="0"/>
              <a:buNone/>
            </a:pPr>
            <a:fld id="{894A232D-B76F-4DEF-99AD-D9474185CAB2}" type="slidenum">
              <a:rPr lang="cs-CZ" sz="1400">
                <a:solidFill>
                  <a:srgbClr val="000000"/>
                </a:solidFill>
                <a:sym typeface="Arial" charset="0"/>
              </a:rPr>
              <a:pPr algn="r">
                <a:buClr>
                  <a:srgbClr val="000000"/>
                </a:buClr>
                <a:buFont typeface="Arial" charset="0"/>
                <a:buNone/>
              </a:pPr>
              <a:t>9</a:t>
            </a:fld>
            <a:endParaRPr lang="cs-CZ" sz="1400">
              <a:solidFill>
                <a:srgbClr val="000000"/>
              </a:solidFill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23469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Google Shape;152;g2fe7d4a5d8f_0_67:notes"/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5486400 w 120000"/>
              <a:gd name="T3" fmla="*/ 0 h 120000"/>
              <a:gd name="T4" fmla="*/ 5486400 w 120000"/>
              <a:gd name="T5" fmla="*/ 3086100 h 120000"/>
              <a:gd name="T6" fmla="*/ 0 w 120000"/>
              <a:gd name="T7" fmla="*/ 3086100 h 120000"/>
              <a:gd name="T8" fmla="*/ 0 60000 65536"/>
              <a:gd name="T9" fmla="*/ 0 60000 65536"/>
              <a:gd name="T10" fmla="*/ 0 60000 65536"/>
              <a:gd name="T11" fmla="*/ 0 60000 65536"/>
              <a:gd name="T12" fmla="*/ 0 w 120000"/>
              <a:gd name="T13" fmla="*/ 0 h 120000"/>
              <a:gd name="T14" fmla="*/ 120000 w 120000"/>
              <a:gd name="T15" fmla="*/ 120000 h 1200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</p:spPr>
      </p:sp>
      <p:sp>
        <p:nvSpPr>
          <p:cNvPr id="30722" name="Google Shape;153;g2fe7d4a5d8f_0_67:note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lIns="91425" tIns="45700" rIns="91425" bIns="4570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buSzPts val="1400"/>
            </a:pPr>
            <a:endParaRPr lang="cs-CZ" sz="1000" smtClean="0">
              <a:cs typeface="Calibri" pitchFamily="34" charset="0"/>
              <a:sym typeface="Calibri" pitchFamily="34" charset="0"/>
            </a:endParaRPr>
          </a:p>
        </p:txBody>
      </p:sp>
      <p:sp>
        <p:nvSpPr>
          <p:cNvPr id="30723" name="Google Shape;154;g2fe7d4a5d8f_0_67:notes"/>
          <p:cNvSpPr txBox="1">
            <a:spLocks noGrp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 anchor="b"/>
          <a:lstStyle/>
          <a:p>
            <a:pPr algn="r">
              <a:buClr>
                <a:srgbClr val="000000"/>
              </a:buClr>
              <a:buFont typeface="Arial" charset="0"/>
              <a:buNone/>
            </a:pPr>
            <a:fld id="{00458F86-0DFB-44D6-8284-FBEE577C6E72}" type="slidenum">
              <a:rPr lang="cs-CZ" sz="1400">
                <a:solidFill>
                  <a:srgbClr val="000000"/>
                </a:solidFill>
                <a:sym typeface="Arial" charset="0"/>
              </a:rPr>
              <a:pPr algn="r">
                <a:buClr>
                  <a:srgbClr val="000000"/>
                </a:buClr>
                <a:buFont typeface="Arial" charset="0"/>
                <a:buNone/>
              </a:pPr>
              <a:t>10</a:t>
            </a:fld>
            <a:endParaRPr lang="cs-CZ" sz="1400">
              <a:solidFill>
                <a:srgbClr val="000000"/>
              </a:solidFill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91187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2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cs-CZ" altLang="cs-CZ" smtClean="0"/>
              <a:t>Ke změně dochází u rozložení sňatků, kde jeden ze snoubenců má vyšší vzdělání. Zatím co na přelomu 70. a 80. let minulého století bylo častější, že ženich měl vyšší vzdělání než nevěsta, od konce 90. let je již častější, že vyšší vzdělání má naopak žena. Z hlediska věku jsou stabilně nejčastější sňatky, kde muž je starší, kterých je více jak polovina. Postupně však narůstá zastoupení, v minulosti spíše neobvyklých svazků s mladším mužem. Zároveň také roste podíl sňatků snoubenců, kteří mezi sebou mají výrazný věkový rozdíl (10 a více let). Otázkou je,  do jaké míry tyto změny budou mít vliv na rozvodovost, protože právě takové svazky vykazují nižší míru stability a větší část se jich rozvede v porovnání s těmi, kde jsou snoubenci stejně staří. </a:t>
            </a:r>
          </a:p>
          <a:p>
            <a:pPr eaLnBrk="1" hangingPunct="1">
              <a:spcBef>
                <a:spcPct val="0"/>
              </a:spcBef>
            </a:pPr>
            <a:endParaRPr lang="cs-CZ" altLang="cs-CZ" smtClean="0"/>
          </a:p>
          <a:p>
            <a:pPr eaLnBrk="1" hangingPunct="1">
              <a:spcBef>
                <a:spcPct val="0"/>
              </a:spcBef>
            </a:pPr>
            <a:endParaRPr lang="cs-CZ" smtClean="0"/>
          </a:p>
          <a:p>
            <a:pPr eaLnBrk="1" hangingPunct="1">
              <a:spcBef>
                <a:spcPct val="0"/>
              </a:spcBef>
            </a:pPr>
            <a:endParaRPr lang="cs-CZ" altLang="cs-CZ" smtClean="0"/>
          </a:p>
        </p:txBody>
      </p:sp>
      <p:sp>
        <p:nvSpPr>
          <p:cNvPr id="46083" name="Zástupný symbol pro číslo snímku 3"/>
          <p:cNvSpPr txBox="1">
            <a:spLocks noGrp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CBDA7BFA-2EFD-4ABA-BA7E-936D4D84D309}" type="slidenum">
              <a:rPr lang="cs-CZ" altLang="cs-CZ" sz="1200"/>
              <a:pPr algn="r"/>
              <a:t>23</a:t>
            </a:fld>
            <a:endParaRPr lang="cs-CZ" altLang="cs-CZ" sz="1200"/>
          </a:p>
        </p:txBody>
      </p:sp>
    </p:spTree>
    <p:extLst>
      <p:ext uri="{BB962C8B-B14F-4D97-AF65-F5344CB8AC3E}">
        <p14:creationId xmlns:p14="http://schemas.microsoft.com/office/powerpoint/2010/main" val="37062074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6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smtClean="0"/>
          </a:p>
        </p:txBody>
      </p:sp>
      <p:sp>
        <p:nvSpPr>
          <p:cNvPr id="52227" name="Zástupný symbol pro číslo snímku 3"/>
          <p:cNvSpPr txBox="1">
            <a:spLocks noGrp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5BDE23E1-C203-4843-A76F-60B995487372}" type="slidenum">
              <a:rPr lang="cs-CZ" sz="1200">
                <a:latin typeface="Calibri" pitchFamily="34" charset="0"/>
              </a:rPr>
              <a:pPr algn="r"/>
              <a:t>28</a:t>
            </a:fld>
            <a:endParaRPr lang="cs-CZ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97792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/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/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40254E-F2E3-493E-A2E8-D22F4D3B4EB9}" type="datetimeFigureOut">
              <a:rPr lang="cs-CZ"/>
              <a:pPr>
                <a:defRPr/>
              </a:pPr>
              <a:t>15.10.2024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4777C8-6624-4967-923E-1A76C16861D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/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31B173-AC0D-470F-8C53-B15C6B62CEE4}" type="datetimeFigureOut">
              <a:rPr lang="cs-CZ"/>
              <a:pPr>
                <a:defRPr/>
              </a:pPr>
              <a:t>15.10.2024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B33887-9CD6-43FC-AA72-81920B9C934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/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/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5543ED-4B03-428B-8927-74BCB5422C47}" type="datetimeFigureOut">
              <a:rPr lang="cs-CZ"/>
              <a:pPr>
                <a:defRPr/>
              </a:pPr>
              <a:t>15.10.2024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66403C-1B8D-4F30-9586-D44B6005C70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/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07FE58-935A-437B-BDA2-6769E640FA00}" type="datetimeFigureOut">
              <a:rPr lang="cs-CZ"/>
              <a:pPr>
                <a:defRPr/>
              </a:pPr>
              <a:t>15.10.2024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938E1D-1B68-4A1C-90FF-D70E00A9F56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/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374E53-F58B-46C5-AA9F-CB6EFD81AAF8}" type="datetimeFigureOut">
              <a:rPr lang="cs-CZ"/>
              <a:pPr>
                <a:defRPr/>
              </a:pPr>
              <a:t>15.10.2024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B3E2E5-F1C7-4538-9260-4EE6E1092EE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/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/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D01673-8AFA-444F-86EC-076753F624CF}" type="datetimeFigureOut">
              <a:rPr lang="cs-CZ"/>
              <a:pPr>
                <a:defRPr/>
              </a:pPr>
              <a:t>15.10.2024</a:t>
            </a:fld>
            <a:endParaRPr lang="cs-CZ"/>
          </a:p>
        </p:txBody>
      </p:sp>
      <p:sp>
        <p:nvSpPr>
          <p:cNvPr id="6" name="Zástupný symbol pro zápatí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DFFBF5-B5BD-4144-9F62-32115FADF78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/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/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/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9133D4-7EB7-466A-A3DE-7B85189FD819}" type="datetimeFigureOut">
              <a:rPr lang="cs-CZ"/>
              <a:pPr>
                <a:defRPr/>
              </a:pPr>
              <a:t>15.10.2024</a:t>
            </a:fld>
            <a:endParaRPr lang="cs-CZ"/>
          </a:p>
        </p:txBody>
      </p:sp>
      <p:sp>
        <p:nvSpPr>
          <p:cNvPr id="8" name="Zástupný symbol pro zápatí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Zástupný symbol pro číslo snímku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8F615C-1966-4717-A35E-59893DD38D3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15C730-DFA2-4201-9F2F-E0354990434A}" type="datetimeFigureOut">
              <a:rPr lang="cs-CZ"/>
              <a:pPr>
                <a:defRPr/>
              </a:pPr>
              <a:t>15.10.2024</a:t>
            </a:fld>
            <a:endParaRPr lang="cs-CZ"/>
          </a:p>
        </p:txBody>
      </p:sp>
      <p:sp>
        <p:nvSpPr>
          <p:cNvPr id="4" name="Zástupný symbol pro zápatí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BB305E-B4CB-43C4-A177-8D9C416EF4D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BCF83E-3B0F-4AD9-9998-B7FD88E0CDAE}" type="datetimeFigureOut">
              <a:rPr lang="cs-CZ"/>
              <a:pPr>
                <a:defRPr/>
              </a:pPr>
              <a:t>15.10.2024</a:t>
            </a:fld>
            <a:endParaRPr lang="cs-CZ"/>
          </a:p>
        </p:txBody>
      </p:sp>
      <p:sp>
        <p:nvSpPr>
          <p:cNvPr id="3" name="Zástupný symbol pro zápatí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číslo snímku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DEB056-03B4-4813-AECF-D50C37A0CFA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/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/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167CCC-FD42-435F-AFC8-C5DE042FCF8F}" type="datetimeFigureOut">
              <a:rPr lang="cs-CZ"/>
              <a:pPr>
                <a:defRPr/>
              </a:pPr>
              <a:t>15.10.2024</a:t>
            </a:fld>
            <a:endParaRPr lang="cs-CZ"/>
          </a:p>
        </p:txBody>
      </p:sp>
      <p:sp>
        <p:nvSpPr>
          <p:cNvPr id="6" name="Zástupný symbol pro zápatí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BCD62C-5D48-42F5-858A-95105C90922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/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text 3">
            <a:extLst>
              <a:ext uri="{FF2B5EF4-FFF2-40B4-BE49-F238E27FC236}"/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9AC383-37CE-405A-B830-C8D258431946}" type="datetimeFigureOut">
              <a:rPr lang="cs-CZ"/>
              <a:pPr>
                <a:defRPr/>
              </a:pPr>
              <a:t>15.10.2024</a:t>
            </a:fld>
            <a:endParaRPr lang="cs-CZ"/>
          </a:p>
        </p:txBody>
      </p:sp>
      <p:sp>
        <p:nvSpPr>
          <p:cNvPr id="6" name="Zástupný symbol pro zápatí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CA4AFF-52B5-4244-B2A0-31E13D737E0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Zástupný nadpis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Kliknutím lze upravit styl.</a:t>
            </a:r>
          </a:p>
        </p:txBody>
      </p:sp>
      <p:sp>
        <p:nvSpPr>
          <p:cNvPr id="1027" name="Zástupný text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Po kliknutí můžete upravovat styly textu v předloze.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538303D-DE34-41C1-A26B-102B1EEEAD79}" type="datetimeFigureOut">
              <a:rPr lang="cs-CZ"/>
              <a:pPr>
                <a:defRPr/>
              </a:pPr>
              <a:t>15.10.2024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FA54C4F-FC47-46DF-A39E-15A4D3DDDE3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https://csu.gov.cz/narozeni?pocet=10&amp;start=0&amp;podskupiny=133&amp;razeni=-datumVydani#data-v-mape___podil-zive-narozenych-mimo-manzelstvi-v-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 idx="4294967295"/>
          </p:nvPr>
        </p:nvSpPr>
        <p:spPr>
          <a:xfrm>
            <a:off x="2208213" y="4076700"/>
            <a:ext cx="7772400" cy="792163"/>
          </a:xfrm>
        </p:spPr>
        <p:txBody>
          <a:bodyPr rtlCol="0" anchor="b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sz="6000" dirty="0"/>
              <a:t>Sociologie rodiny</a:t>
            </a:r>
            <a:br>
              <a:rPr lang="cs-CZ" sz="6000" dirty="0"/>
            </a:br>
            <a:endParaRPr lang="cs-CZ" sz="6000" dirty="0"/>
          </a:p>
        </p:txBody>
      </p:sp>
      <p:sp>
        <p:nvSpPr>
          <p:cNvPr id="14338" name="Podnadpis 2"/>
          <p:cNvSpPr>
            <a:spLocks noGrp="1"/>
          </p:cNvSpPr>
          <p:nvPr>
            <p:ph type="subTitle" idx="4294967295"/>
          </p:nvPr>
        </p:nvSpPr>
        <p:spPr>
          <a:xfrm>
            <a:off x="2895600" y="5013325"/>
            <a:ext cx="6400800" cy="1295400"/>
          </a:xfrm>
        </p:spPr>
        <p:txBody>
          <a:bodyPr/>
          <a:lstStyle/>
          <a:p>
            <a:pPr marL="0" indent="0" algn="ctr" eaLnBrk="1" hangingPunct="1">
              <a:buFont typeface="Arial" charset="0"/>
              <a:buNone/>
            </a:pPr>
            <a:r>
              <a:rPr lang="cs-CZ" sz="2400" smtClean="0"/>
              <a:t>Lenka Slepičková</a:t>
            </a:r>
          </a:p>
        </p:txBody>
      </p:sp>
      <p:pic>
        <p:nvPicPr>
          <p:cNvPr id="14339" name="Picture 2" descr="http://img.poptower.com/pic-69504/the-simpsons.jpg?d=6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74825" y="376238"/>
            <a:ext cx="4049713" cy="302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24538" y="439738"/>
            <a:ext cx="4837112" cy="290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1" name="Text Box 6"/>
          <p:cNvSpPr txBox="1">
            <a:spLocks noChangeArrowheads="1"/>
          </p:cNvSpPr>
          <p:nvPr/>
        </p:nvSpPr>
        <p:spPr bwMode="auto">
          <a:xfrm>
            <a:off x="3709988" y="4457700"/>
            <a:ext cx="509111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/>
              <a:t>15. 10. 2024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Google Shape;156;p23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79700" y="0"/>
            <a:ext cx="5272088" cy="6589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Zástupný symbol pro obsah 3"/>
          <p:cNvPicPr>
            <a:picLocks noGrp="1" noChangeAspect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876300" y="131763"/>
            <a:ext cx="7810500" cy="6684962"/>
          </a:xfr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Nadpis 1"/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85888"/>
          </a:xfrm>
        </p:spPr>
        <p:txBody>
          <a:bodyPr/>
          <a:lstStyle/>
          <a:p>
            <a:pPr eaLnBrk="1" hangingPunct="1"/>
            <a:r>
              <a:rPr lang="cs-CZ" sz="3200" smtClean="0"/>
              <a:t>Reprodukční plány mladých mužů (Kyzlinková, Šťastná 2016)</a:t>
            </a:r>
          </a:p>
        </p:txBody>
      </p:sp>
      <p:pic>
        <p:nvPicPr>
          <p:cNvPr id="32770" name="Obrázek 6"/>
          <p:cNvPicPr>
            <a:picLocks noChangeAspect="1"/>
          </p:cNvPicPr>
          <p:nvPr/>
        </p:nvPicPr>
        <p:blipFill>
          <a:blip r:embed="rId2"/>
          <a:srcRect l="26659" t="12463" r="30054" b="14058"/>
          <a:stretch>
            <a:fillRect/>
          </a:stretch>
        </p:blipFill>
        <p:spPr bwMode="auto">
          <a:xfrm>
            <a:off x="1954213" y="1330325"/>
            <a:ext cx="5722937" cy="546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Zástupný obsah 3"/>
          <p:cNvPicPr>
            <a:picLocks noGrp="1" noChangeAspect="1"/>
          </p:cNvPicPr>
          <p:nvPr>
            <p:ph idx="4294967295"/>
          </p:nvPr>
        </p:nvPicPr>
        <p:blipFill>
          <a:blip r:embed="rId2"/>
          <a:srcRect l="17580" t="17889" r="36937" b="10159"/>
          <a:stretch>
            <a:fillRect/>
          </a:stretch>
        </p:blipFill>
        <p:spPr>
          <a:xfrm>
            <a:off x="935038" y="98425"/>
            <a:ext cx="7462837" cy="6642100"/>
          </a:xfr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Nadpis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cs-CZ" smtClean="0"/>
              <a:t>Výzkum Štastné, Bohaté, Kocourkové (2017)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/>
        <p:txBody>
          <a:bodyPr rtlCol="0">
            <a:normAutofit fontScale="70000" lnSpcReduction="20000"/>
          </a:bodyPr>
          <a:lstStyle/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cs-CZ" sz="4000" b="1" dirty="0"/>
              <a:t>Proč respondentky nemají dítě, jak plánovaly?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cs-CZ" dirty="0"/>
              <a:t>1: Ty, které dítě měly později, než plánovaly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dirty="0"/>
              <a:t>absence vhodného partnera (32 % případů), delší čas potřebný k otěhotnění, než původně předpokládaly (30 %) a zdravotní stav, ať již žen samých, nebo jejich partnerů (25 % případů). Vliv partnerské situace se projevuje nemalou měrou ještě v podobě rozpadu partnerství (hlavní důvod v 15 % případů) a nesouhlasu partnera s časováním narození dítěte (10 %). Další skupinou důvodů jsou bytové (16 %) a finanční (14 %) problémy, méně než 10 % žen pak uvádělo nemožnost skloubit rodičovství se studiem či prací a taktéž obavy spojené s jejich pozicí na pracovním trhu.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cs-CZ" dirty="0"/>
              <a:t>2: Ty, které dítě dosud neměly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dirty="0"/>
              <a:t>Naopak u dosud bezdětných žen jsou primární důvody spojené s partnerským stavem, především absence vhodného partnera (41 %) a rozchod s partnerem, se kterým původně plánovaly potomka (22 %). U více než pětiny pak sehrává hlavní roli nedostatek peněz, častěji je zde zmiňována také nemožnost skloubit mateřství se studiem (15 %) a profesními aktivitami (13 %) a obavy z nezaměstnanosti, ztráty zaměstnání nebo zhoršení pracovní pozice (10 %). Zatímco některý ze zdravotních důvodů je zde oproti ženám, které se již staly matkami, uváděn méně často (30 % oproti 48 % u matek), dominují zde vedle partnerských (56 % oproti 38 % u matek) také důvody spojené s profesní drahou a ekonomickou situací (50 % oproti 30 % u matek).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Zástupný obsah 5"/>
          <p:cNvPicPr>
            <a:picLocks noGrp="1" noChangeAspect="1"/>
          </p:cNvPicPr>
          <p:nvPr>
            <p:ph idx="4294967295"/>
          </p:nvPr>
        </p:nvPicPr>
        <p:blipFill>
          <a:blip r:embed="rId2"/>
          <a:srcRect l="19745" t="11330" r="35506" b="13618"/>
          <a:stretch>
            <a:fillRect/>
          </a:stretch>
        </p:blipFill>
        <p:spPr>
          <a:xfrm>
            <a:off x="1089025" y="195263"/>
            <a:ext cx="7640638" cy="6696075"/>
          </a:xfr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mtClean="0"/>
              <a:t>Návrat do historie sociologie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Nadpis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cs-CZ" smtClean="0"/>
              <a:t>Tradiční rodina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1981200" y="1341438"/>
            <a:ext cx="4330700" cy="3024187"/>
          </a:xfrm>
        </p:spPr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dirty="0"/>
              <a:t>domácnost jako základní jednotka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dirty="0"/>
              <a:t>soběstačnost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dirty="0"/>
              <a:t>náboženský, církevní charakter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dirty="0"/>
              <a:t>patriarchální hlava domácnosti</a:t>
            </a:r>
          </a:p>
        </p:txBody>
      </p:sp>
      <p:sp>
        <p:nvSpPr>
          <p:cNvPr id="38915" name="AutoShape 6" descr="Výsledek obrázku pro josef lada"/>
          <p:cNvSpPr>
            <a:spLocks noChangeAspect="1" noChangeArrowheads="1"/>
          </p:cNvSpPr>
          <p:nvPr/>
        </p:nvSpPr>
        <p:spPr bwMode="auto">
          <a:xfrm>
            <a:off x="1524000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38916" name="AutoShape 8" descr="Výsledek obrázku pro josef lada"/>
          <p:cNvSpPr>
            <a:spLocks noChangeAspect="1" noChangeArrowheads="1"/>
          </p:cNvSpPr>
          <p:nvPr/>
        </p:nvSpPr>
        <p:spPr bwMode="auto">
          <a:xfrm>
            <a:off x="1676400" y="79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cs-CZ">
              <a:latin typeface="Calibri" pitchFamily="34" charset="0"/>
            </a:endParaRPr>
          </a:p>
        </p:txBody>
      </p:sp>
      <p:pic>
        <p:nvPicPr>
          <p:cNvPr id="38917" name="Picture 10" descr=".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91400" y="1458913"/>
            <a:ext cx="2924175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8" name="Picture 11"/>
          <p:cNvPicPr>
            <a:picLocks noChangeAspect="1" noChangeArrowheads="1"/>
          </p:cNvPicPr>
          <p:nvPr/>
        </p:nvPicPr>
        <p:blipFill>
          <a:blip r:embed="rId3"/>
          <a:srcRect l="45573" t="21819" r="21185" b="40712"/>
          <a:stretch>
            <a:fillRect/>
          </a:stretch>
        </p:blipFill>
        <p:spPr bwMode="auto">
          <a:xfrm>
            <a:off x="5880100" y="3552825"/>
            <a:ext cx="4572000" cy="307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9" name="Obrázek 11" descr="http://www.stjoseph.cz/web/wp-content/uploads/2012/10/rodina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66988" y="4530725"/>
            <a:ext cx="2857500" cy="208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Zástupný symbol pro obsah 3"/>
          <p:cNvSpPr>
            <a:spLocks noGrp="1"/>
          </p:cNvSpPr>
          <p:nvPr>
            <p:ph sz="half" idx="4294967295"/>
          </p:nvPr>
        </p:nvSpPr>
        <p:spPr>
          <a:xfrm>
            <a:off x="1703388" y="765175"/>
            <a:ext cx="4321175" cy="5360988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</a:pPr>
            <a:r>
              <a:rPr lang="cs-CZ" smtClean="0"/>
              <a:t>Nechtěla jsem, </a:t>
            </a:r>
          </a:p>
          <a:p>
            <a:pPr marL="0" indent="0" eaLnBrk="1" hangingPunct="1">
              <a:buFont typeface="Arial" charset="0"/>
              <a:buNone/>
            </a:pPr>
            <a:r>
              <a:rPr lang="cs-CZ" smtClean="0"/>
              <a:t>mosela jsem,</a:t>
            </a:r>
          </a:p>
          <a:p>
            <a:pPr marL="0" indent="0" eaLnBrk="1" hangingPunct="1">
              <a:buFont typeface="Arial" charset="0"/>
              <a:buNone/>
            </a:pPr>
            <a:r>
              <a:rPr lang="cs-CZ" smtClean="0"/>
              <a:t>K oltářu kleknúť, </a:t>
            </a:r>
          </a:p>
          <a:p>
            <a:pPr marL="0" indent="0" eaLnBrk="1" hangingPunct="1">
              <a:buFont typeface="Arial" charset="0"/>
              <a:buNone/>
            </a:pPr>
            <a:r>
              <a:rPr lang="cs-CZ" smtClean="0"/>
              <a:t>dva prsty zvednúť,</a:t>
            </a:r>
          </a:p>
          <a:p>
            <a:pPr marL="0" indent="0" eaLnBrk="1" hangingPunct="1">
              <a:buFont typeface="Arial" charset="0"/>
              <a:buNone/>
            </a:pPr>
            <a:r>
              <a:rPr lang="cs-CZ" smtClean="0"/>
              <a:t>plakala jsem.</a:t>
            </a:r>
          </a:p>
          <a:p>
            <a:pPr marL="0" indent="0" eaLnBrk="1" hangingPunct="1">
              <a:buFont typeface="Arial" charset="0"/>
              <a:buNone/>
            </a:pPr>
            <a:endParaRPr lang="cs-CZ" smtClean="0"/>
          </a:p>
          <a:p>
            <a:pPr marL="0" indent="0" eaLnBrk="1" hangingPunct="1">
              <a:buFont typeface="Arial" charset="0"/>
              <a:buNone/>
            </a:pPr>
            <a:r>
              <a:rPr lang="cs-CZ" smtClean="0"/>
              <a:t>(Rusava)</a:t>
            </a:r>
          </a:p>
          <a:p>
            <a:pPr marL="0" indent="0" eaLnBrk="1" hangingPunct="1">
              <a:buFont typeface="Arial" charset="0"/>
              <a:buNone/>
            </a:pPr>
            <a:endParaRPr lang="cs-CZ" smtClean="0"/>
          </a:p>
        </p:txBody>
      </p:sp>
      <p:sp>
        <p:nvSpPr>
          <p:cNvPr id="39938" name="Zástupný symbol pro obsah 4"/>
          <p:cNvSpPr>
            <a:spLocks noGrp="1"/>
          </p:cNvSpPr>
          <p:nvPr>
            <p:ph sz="half" idx="4294967295"/>
          </p:nvPr>
        </p:nvSpPr>
        <p:spPr>
          <a:xfrm>
            <a:off x="6172200" y="692150"/>
            <a:ext cx="4171950" cy="5434013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</a:pPr>
            <a:r>
              <a:rPr lang="cs-CZ" smtClean="0"/>
              <a:t>Žádnej neví, </a:t>
            </a:r>
          </a:p>
          <a:p>
            <a:pPr marL="0" indent="0" eaLnBrk="1" hangingPunct="1">
              <a:buFont typeface="Arial" charset="0"/>
              <a:buNone/>
            </a:pPr>
            <a:r>
              <a:rPr lang="cs-CZ" smtClean="0"/>
              <a:t>jak je mně,</a:t>
            </a:r>
          </a:p>
          <a:p>
            <a:pPr marL="0" indent="0" eaLnBrk="1" hangingPunct="1">
              <a:buFont typeface="Arial" charset="0"/>
              <a:buNone/>
            </a:pPr>
            <a:r>
              <a:rPr lang="cs-CZ" smtClean="0"/>
              <a:t> když mě starej obejme: </a:t>
            </a:r>
          </a:p>
          <a:p>
            <a:pPr marL="0" indent="0" eaLnBrk="1" hangingPunct="1">
              <a:buFont typeface="Arial" charset="0"/>
              <a:buNone/>
            </a:pPr>
            <a:r>
              <a:rPr lang="cs-CZ" smtClean="0"/>
              <a:t>Jak bych šťovík, </a:t>
            </a:r>
          </a:p>
          <a:p>
            <a:pPr marL="0" indent="0" eaLnBrk="1" hangingPunct="1">
              <a:buFont typeface="Arial" charset="0"/>
              <a:buNone/>
            </a:pPr>
            <a:r>
              <a:rPr lang="cs-CZ" smtClean="0"/>
              <a:t>trnky jedla, </a:t>
            </a:r>
          </a:p>
          <a:p>
            <a:pPr marL="0" indent="0" eaLnBrk="1" hangingPunct="1">
              <a:buFont typeface="Arial" charset="0"/>
              <a:buNone/>
            </a:pPr>
            <a:r>
              <a:rPr lang="cs-CZ" smtClean="0"/>
              <a:t>do ostrého trní lehla,  </a:t>
            </a:r>
          </a:p>
          <a:p>
            <a:pPr marL="0" indent="0" eaLnBrk="1" hangingPunct="1">
              <a:buFont typeface="Arial" charset="0"/>
              <a:buNone/>
            </a:pPr>
            <a:r>
              <a:rPr lang="cs-CZ" smtClean="0"/>
              <a:t>Tak je mně, ach,</a:t>
            </a:r>
          </a:p>
          <a:p>
            <a:pPr marL="0" indent="0" eaLnBrk="1" hangingPunct="1">
              <a:buFont typeface="Arial" charset="0"/>
              <a:buNone/>
            </a:pPr>
            <a:r>
              <a:rPr lang="cs-CZ" smtClean="0"/>
              <a:t>tak je mně.</a:t>
            </a:r>
          </a:p>
          <a:p>
            <a:pPr marL="0" indent="0" eaLnBrk="1" hangingPunct="1">
              <a:buFont typeface="Arial" charset="0"/>
              <a:buNone/>
            </a:pPr>
            <a:endParaRPr lang="cs-CZ" smtClean="0"/>
          </a:p>
          <a:p>
            <a:pPr marL="0" indent="0" eaLnBrk="1" hangingPunct="1">
              <a:buFont typeface="Arial" charset="0"/>
              <a:buNone/>
            </a:pPr>
            <a:r>
              <a:rPr lang="cs-CZ" smtClean="0"/>
              <a:t>(Z Hradecka)</a:t>
            </a:r>
          </a:p>
        </p:txBody>
      </p:sp>
      <p:pic>
        <p:nvPicPr>
          <p:cNvPr id="39939" name="Picture 4" descr="Výsledek obrázku pro historické svatební fotografi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92313" y="4437063"/>
            <a:ext cx="3008312" cy="2255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0" name="Picture 2" descr="Obálka titulu Narození a smrt v české lidové kultuře"/>
          <p:cNvPicPr>
            <a:picLocks noChangeAspect="1" noChangeArrowheads="1"/>
          </p:cNvPicPr>
          <p:nvPr/>
        </p:nvPicPr>
        <p:blipFill>
          <a:blip r:embed="rId3"/>
          <a:srcRect b="14954"/>
          <a:stretch>
            <a:fillRect/>
          </a:stretch>
        </p:blipFill>
        <p:spPr bwMode="auto">
          <a:xfrm>
            <a:off x="8736013" y="4364038"/>
            <a:ext cx="1776412" cy="2401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Zástupný obsah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 marL="0" indent="0" eaLnBrk="1" hangingPunct="1">
              <a:buFont typeface="Arial" charset="0"/>
              <a:buNone/>
            </a:pPr>
            <a:r>
              <a:rPr lang="cs-CZ" smtClean="0">
                <a:cs typeface="Times New Roman" pitchFamily="18" charset="0"/>
              </a:rPr>
              <a:t>Nepovinná četba: </a:t>
            </a:r>
            <a:r>
              <a:rPr lang="cs-CZ" sz="3200" smtClean="0">
                <a:ea typeface="Calibri" pitchFamily="34" charset="0"/>
                <a:cs typeface="Times New Roman" pitchFamily="18" charset="0"/>
              </a:rPr>
              <a:t>Jan Keller: Stát, který rozbil svůj základ. </a:t>
            </a:r>
            <a:endParaRPr lang="cs-CZ" sz="3200" smtClean="0">
              <a:cs typeface="Times New Roman" pitchFamily="18" charset="0"/>
            </a:endParaRPr>
          </a:p>
          <a:p>
            <a:pPr marL="0" indent="0" eaLnBrk="1" hangingPunct="1">
              <a:buFont typeface="Arial" charset="0"/>
              <a:buNone/>
            </a:pPr>
            <a:endParaRPr lang="cs-CZ" sz="3200" smtClean="0">
              <a:cs typeface="Times New Roman" pitchFamily="18" charset="0"/>
            </a:endParaRPr>
          </a:p>
          <a:p>
            <a:pPr marL="0" indent="0" eaLnBrk="1" hangingPunct="1">
              <a:buFont typeface="Arial" charset="0"/>
              <a:buNone/>
            </a:pPr>
            <a:r>
              <a:rPr lang="cs-CZ" sz="3200" smtClean="0">
                <a:cs typeface="Calibri" pitchFamily="34" charset="0"/>
              </a:rPr>
              <a:t>Všimněte si, jakým způsobem popisuje autor tradiční rodinu. Jakému termínu dává před pojmem „rodina“ přednost coby přesnějšímu? Co popisuje na vývoji moderní rodiny jako paradox, který přispívá k jejímu zániku? Uvědomme si, jak odlišně se v sociologii zachází s </a:t>
            </a:r>
            <a:r>
              <a:rPr lang="cs-CZ" sz="3200" smtClean="0">
                <a:cs typeface="Times New Roman" pitchFamily="18" charset="0"/>
              </a:rPr>
              <a:t>běžně používanými </a:t>
            </a:r>
            <a:r>
              <a:rPr lang="cs-CZ" sz="3200" smtClean="0">
                <a:cs typeface="Calibri" pitchFamily="34" charset="0"/>
              </a:rPr>
              <a:t>pojmy, jako je tradiční či moderní rodina.</a:t>
            </a:r>
          </a:p>
          <a:p>
            <a:pPr marL="0" indent="0" eaLnBrk="1" hangingPunct="1">
              <a:buFont typeface="Arial" charset="0"/>
              <a:buNone/>
            </a:pPr>
            <a:endParaRPr lang="cs-CZ" smtClean="0">
              <a:cs typeface="Calibri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Arial" charset="0"/>
              <a:buNone/>
            </a:pPr>
            <a:r>
              <a:rPr lang="cs-CZ" smtClean="0"/>
              <a:t>Diskuse k zadaným materiálům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Nadpis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cs-CZ" smtClean="0"/>
              <a:t>Moderní rodina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1981200" y="1600200"/>
            <a:ext cx="4114800" cy="4525963"/>
          </a:xfrm>
        </p:spPr>
        <p:txBody>
          <a:bodyPr/>
          <a:lstStyle/>
          <a:p>
            <a:pPr eaLnBrk="1" hangingPunct="1"/>
            <a:r>
              <a:rPr lang="cs-CZ" smtClean="0"/>
              <a:t>zmenšení domácností</a:t>
            </a:r>
          </a:p>
          <a:p>
            <a:pPr eaLnBrk="1" hangingPunct="1"/>
            <a:r>
              <a:rPr lang="cs-CZ" smtClean="0"/>
              <a:t>zúžení funkcí</a:t>
            </a:r>
          </a:p>
          <a:p>
            <a:pPr eaLnBrk="1" hangingPunct="1"/>
            <a:r>
              <a:rPr lang="cs-CZ" smtClean="0"/>
              <a:t>oddělení prostoru práce a domova, prostoru veřejného a soukromého</a:t>
            </a:r>
          </a:p>
          <a:p>
            <a:pPr eaLnBrk="1" hangingPunct="1"/>
            <a:r>
              <a:rPr lang="cs-CZ" smtClean="0"/>
              <a:t>doplňující se role muže a ženy</a:t>
            </a:r>
          </a:p>
          <a:p>
            <a:pPr eaLnBrk="1" hangingPunct="1"/>
            <a:r>
              <a:rPr lang="cs-CZ" smtClean="0"/>
              <a:t>romantická láska jako základ vztahu</a:t>
            </a:r>
          </a:p>
        </p:txBody>
      </p:sp>
      <p:sp>
        <p:nvSpPr>
          <p:cNvPr id="41987" name="AutoShape 2" descr="Výsledek obrázku pro american suburban family"/>
          <p:cNvSpPr>
            <a:spLocks noChangeAspect="1" noChangeArrowheads="1"/>
          </p:cNvSpPr>
          <p:nvPr/>
        </p:nvSpPr>
        <p:spPr bwMode="auto">
          <a:xfrm>
            <a:off x="1524000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cs-CZ">
              <a:latin typeface="Calibri" pitchFamily="34" charset="0"/>
            </a:endParaRPr>
          </a:p>
        </p:txBody>
      </p:sp>
      <p:pic>
        <p:nvPicPr>
          <p:cNvPr id="41988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80325" y="1347788"/>
            <a:ext cx="2143125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9" name="AutoShape 5" descr="Výsledek obrázku pro american suburban family"/>
          <p:cNvSpPr>
            <a:spLocks noChangeAspect="1" noChangeArrowheads="1"/>
          </p:cNvSpPr>
          <p:nvPr/>
        </p:nvSpPr>
        <p:spPr bwMode="auto">
          <a:xfrm>
            <a:off x="1676400" y="79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cs-CZ">
              <a:latin typeface="Calibri" pitchFamily="34" charset="0"/>
            </a:endParaRPr>
          </a:p>
        </p:txBody>
      </p:sp>
      <p:pic>
        <p:nvPicPr>
          <p:cNvPr id="41990" name="Picture 7"/>
          <p:cNvPicPr>
            <a:picLocks noChangeAspect="1" noChangeArrowheads="1"/>
          </p:cNvPicPr>
          <p:nvPr/>
        </p:nvPicPr>
        <p:blipFill>
          <a:blip r:embed="rId3"/>
          <a:srcRect l="27499" t="12524" r="39262" b="29770"/>
          <a:stretch>
            <a:fillRect/>
          </a:stretch>
        </p:blipFill>
        <p:spPr bwMode="auto">
          <a:xfrm>
            <a:off x="8623300" y="4005263"/>
            <a:ext cx="2022475" cy="219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1" name="Picture 8"/>
          <p:cNvPicPr>
            <a:picLocks noChangeAspect="1" noChangeArrowheads="1"/>
          </p:cNvPicPr>
          <p:nvPr/>
        </p:nvPicPr>
        <p:blipFill>
          <a:blip r:embed="rId4"/>
          <a:srcRect l="47067" t="37180" r="41374" b="36246"/>
          <a:stretch>
            <a:fillRect/>
          </a:stretch>
        </p:blipFill>
        <p:spPr bwMode="auto">
          <a:xfrm>
            <a:off x="6257925" y="3463925"/>
            <a:ext cx="2114550" cy="303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4" descr="Výsledek obrázku pro intellectual couples"/>
          <p:cNvPicPr>
            <a:picLocks noChangeAspect="1" noChangeArrowheads="1"/>
          </p:cNvPicPr>
          <p:nvPr/>
        </p:nvPicPr>
        <p:blipFill>
          <a:blip r:embed="rId2"/>
          <a:srcRect l="11844" t="3078" r="26257"/>
          <a:stretch>
            <a:fillRect/>
          </a:stretch>
        </p:blipFill>
        <p:spPr bwMode="auto">
          <a:xfrm>
            <a:off x="2176463" y="365125"/>
            <a:ext cx="2886075" cy="339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0" name="Picture 5" descr="http://media.super.cz/images/gallery/0000000007991240/dUwn2Mdp9t5tOjZh-tG8uw/50cde1b14868e6f15b040b00-3860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9775" y="365125"/>
            <a:ext cx="1862138" cy="288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1" name="Picture 2" descr="Výsledek obrázku pro karlos vémola a lel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2275" y="3630613"/>
            <a:ext cx="5210175" cy="2344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2" name="Zástupný symbol pro obsah 2"/>
          <p:cNvSpPr>
            <a:spLocks noGrp="1"/>
          </p:cNvSpPr>
          <p:nvPr>
            <p:ph idx="4294967295"/>
          </p:nvPr>
        </p:nvSpPr>
        <p:spPr>
          <a:xfrm>
            <a:off x="6096000" y="1825625"/>
            <a:ext cx="5257800" cy="4351338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</a:pPr>
            <a:r>
              <a:rPr lang="cs-CZ" altLang="cs-CZ" sz="4000" smtClean="0"/>
              <a:t>Moderní společnost – vybíráme si kohokoli? Sňatkový trh a partnerská homogamie</a:t>
            </a:r>
          </a:p>
          <a:p>
            <a:pPr marL="0" indent="0" eaLnBrk="1" hangingPunct="1">
              <a:buFont typeface="Arial" charset="0"/>
              <a:buNone/>
            </a:pPr>
            <a:endParaRPr lang="cs-CZ" altLang="cs-CZ" sz="2400" smtClean="0"/>
          </a:p>
        </p:txBody>
      </p:sp>
      <p:sp>
        <p:nvSpPr>
          <p:cNvPr id="43013" name="AutoShape 2" descr="Výsledek obrázku pro marital homogamy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cs-CZ" altLang="cs-CZ"/>
          </a:p>
        </p:txBody>
      </p:sp>
      <p:pic>
        <p:nvPicPr>
          <p:cNvPr id="43014" name="Picture 3"/>
          <p:cNvPicPr>
            <a:picLocks noChangeAspect="1" noChangeArrowheads="1"/>
          </p:cNvPicPr>
          <p:nvPr/>
        </p:nvPicPr>
        <p:blipFill>
          <a:blip r:embed="rId5"/>
          <a:srcRect b="7584"/>
          <a:stretch>
            <a:fillRect/>
          </a:stretch>
        </p:blipFill>
        <p:spPr bwMode="auto">
          <a:xfrm>
            <a:off x="3067050" y="1724025"/>
            <a:ext cx="2884488" cy="1906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/>
            </a:extLst>
          </p:cNvPr>
          <p:cNvSpPr>
            <a:spLocks noGrp="1"/>
          </p:cNvSpPr>
          <p:nvPr>
            <p:ph idx="4294967295"/>
          </p:nvPr>
        </p:nvSpPr>
        <p:spPr/>
        <p:txBody>
          <a:bodyPr rtlCol="0">
            <a:normAutofit fontScale="85000" lnSpcReduction="20000"/>
          </a:bodyPr>
          <a:lstStyle/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cs-CZ" sz="3900" dirty="0">
                <a:solidFill>
                  <a:srgbClr val="000000"/>
                </a:solidFill>
              </a:rPr>
              <a:t>Polovina partnerů vstupujících do společného manželství má stejnou úroveň dokončeného vzdělání (2021: 53 %). Pokud má jeden ze snoubenců vzdělání vyšší, je to častěji nevěsta (31 %) než ženich (16 %; ČSÚ, 2022i). Zároveň platí, že ženich je častěji starší než nevěsta (2021: dvě třetiny sňatků) přičemž jejich věkový rozdíl představuje v polovině těchto případů méně než 5 let.                   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cs-CZ" sz="3200" dirty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cs-CZ" sz="3200" dirty="0"/>
              <a:t>			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3"/>
          <a:srcRect l="8681" t="24974" r="8102" b="11177"/>
          <a:stretch>
            <a:fillRect/>
          </a:stretch>
        </p:blipFill>
        <p:spPr>
          <a:xfrm>
            <a:off x="1600200" y="762000"/>
            <a:ext cx="8758238" cy="4038600"/>
          </a:xfr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Nadpis 1"/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612438" cy="803275"/>
          </a:xfrm>
        </p:spPr>
        <p:txBody>
          <a:bodyPr/>
          <a:lstStyle/>
          <a:p>
            <a:pPr eaLnBrk="1" hangingPunct="1"/>
            <a:r>
              <a:rPr lang="cs-CZ" smtClean="0"/>
              <a:t>Data z Belgie (Nomes, Bavel 2018)</a:t>
            </a:r>
          </a:p>
        </p:txBody>
      </p:sp>
      <p:pic>
        <p:nvPicPr>
          <p:cNvPr id="47106" name="Zástupný obsah 4" descr="Obsah obrázku text, diagram, snímek obrazovky, Vykreslený graf&#10;&#10;Popis byl vytvořen automaticky"/>
          <p:cNvPicPr>
            <a:picLocks noGrp="1" noChangeAspect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2874963" y="1317625"/>
            <a:ext cx="6340475" cy="5283200"/>
          </a:xfr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Nadpis 1"/>
          <p:cNvSpPr>
            <a:spLocks noGrp="1"/>
          </p:cNvSpPr>
          <p:nvPr>
            <p:ph type="title" idx="4294967295"/>
          </p:nvPr>
        </p:nvSpPr>
        <p:spPr>
          <a:xfrm>
            <a:off x="304800" y="365125"/>
            <a:ext cx="11049000" cy="1325563"/>
          </a:xfrm>
        </p:spPr>
        <p:txBody>
          <a:bodyPr/>
          <a:lstStyle/>
          <a:p>
            <a:pPr eaLnBrk="1" hangingPunct="1"/>
            <a:r>
              <a:rPr lang="cs-CZ" smtClean="0"/>
              <a:t>Postmoderní (pozdně moderní rodina)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4294967295"/>
          </p:nvPr>
        </p:nvSpPr>
        <p:spPr>
          <a:xfrm>
            <a:off x="200025" y="1600200"/>
            <a:ext cx="10010775" cy="4525963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cs-CZ" dirty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sz="2400" dirty="0"/>
              <a:t>pokles sňatečnosti a porodnosti, nárůst </a:t>
            </a:r>
            <a:r>
              <a:rPr lang="cs-CZ" sz="2400" dirty="0" err="1"/>
              <a:t>singles</a:t>
            </a:r>
            <a:endParaRPr lang="cs-CZ" sz="2400" dirty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sz="2400" dirty="0"/>
              <a:t>nárůst věku při sňatku a porodu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sz="2400" dirty="0"/>
              <a:t>nárůst mimomanželské plodnosti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sz="2400" dirty="0"/>
              <a:t>růst rozvodovosti, nestabilita rodiny a křehkost partnerských vztahů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sz="2400" dirty="0"/>
              <a:t>stárnutí společnosti a oslabené mezigenerační vztahy v důsledku rozpadu partnerství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sz="2400" dirty="0"/>
              <a:t>různost forem rodinného soužití 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sz="2400" dirty="0"/>
              <a:t>různé časování přechodů do partnerství a rodičovství, nové životní fáze</a:t>
            </a:r>
          </a:p>
        </p:txBody>
      </p:sp>
      <p:pic>
        <p:nvPicPr>
          <p:cNvPr id="48131" name="Picture 2" descr="Výsledek obrázku pro rumcajs, manka cipísek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2838" y="171450"/>
            <a:ext cx="2087562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2" name="AutoShape 4" descr="Výsledek obrázku pro spejbl, hurvínek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cs-CZ">
              <a:latin typeface="Calibri" pitchFamily="34" charset="0"/>
            </a:endParaRPr>
          </a:p>
        </p:txBody>
      </p:sp>
      <p:pic>
        <p:nvPicPr>
          <p:cNvPr id="48133" name="Picture 6" descr="Výsledek obrázku pro spejbl, hurvínek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737725" y="3257550"/>
            <a:ext cx="2352675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4" name="Picture 8" descr="K-119-Káťa a Škubánek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490075" y="4768850"/>
            <a:ext cx="2584450" cy="191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5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691313" y="1384300"/>
            <a:ext cx="2433637" cy="172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Arial" charset="0"/>
              <a:buNone/>
            </a:pPr>
            <a:r>
              <a:rPr lang="cs-CZ" smtClean="0"/>
              <a:t>Jaká je současná česká rodina?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Zástupný obsah 2"/>
          <p:cNvSpPr>
            <a:spLocks noGrp="1"/>
          </p:cNvSpPr>
          <p:nvPr>
            <p:ph sz="half" idx="4294967295"/>
          </p:nvPr>
        </p:nvSpPr>
        <p:spPr>
          <a:xfrm>
            <a:off x="838200" y="1825625"/>
            <a:ext cx="10339388" cy="4765675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</a:pPr>
            <a:r>
              <a:rPr lang="cs-CZ" sz="4000" smtClean="0">
                <a:solidFill>
                  <a:srgbClr val="000000"/>
                </a:solidFill>
              </a:rPr>
              <a:t>Podle posledního sčítání z roku 2021 je </a:t>
            </a:r>
            <a:r>
              <a:rPr lang="cs-CZ" sz="4000" u="sng" smtClean="0">
                <a:solidFill>
                  <a:srgbClr val="000000"/>
                </a:solidFill>
              </a:rPr>
              <a:t>každá čtvrtá rodina s dětmi neúplná.</a:t>
            </a:r>
            <a:r>
              <a:rPr lang="cs-CZ" sz="4000" smtClean="0">
                <a:solidFill>
                  <a:srgbClr val="000000"/>
                </a:solidFill>
              </a:rPr>
              <a:t> Mezi úplnými rodinami byly nově nejvíce zastoupeny dvoudětné (47 %), podíl vícedětných s oběma rodiči se také oproti předchozímu cenzu mírně zvýšil (z 8 % na 10 %).</a:t>
            </a:r>
            <a:endParaRPr lang="cs-CZ" sz="4000" smtClean="0"/>
          </a:p>
          <a:p>
            <a:pPr marL="0" indent="0" eaLnBrk="1" hangingPunct="1">
              <a:buFont typeface="Arial" charset="0"/>
              <a:buNone/>
            </a:pPr>
            <a:r>
              <a:rPr lang="cs-CZ" smtClean="0"/>
              <a:t/>
            </a:r>
            <a:br>
              <a:rPr lang="cs-CZ" smtClean="0"/>
            </a:br>
            <a:endParaRPr lang="cs-CZ" smtClean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Nadpis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cs-CZ" smtClean="0"/>
              <a:t>Zpráva o rodině 2023</a:t>
            </a:r>
          </a:p>
        </p:txBody>
      </p:sp>
      <p:sp>
        <p:nvSpPr>
          <p:cNvPr id="3" name="Zástupný obsah 2">
            <a:extLst>
              <a:ext uri="{FF2B5EF4-FFF2-40B4-BE49-F238E27FC236}"/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838200" y="1825625"/>
            <a:ext cx="9766300" cy="5032375"/>
          </a:xfrm>
        </p:spPr>
        <p:txBody>
          <a:bodyPr rtlCol="0">
            <a:normAutofit fontScale="92500" lnSpcReduction="10000"/>
          </a:bodyPr>
          <a:lstStyle/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cs-CZ" sz="2400" dirty="0">
                <a:solidFill>
                  <a:srgbClr val="000000"/>
                </a:solidFill>
              </a:rPr>
              <a:t>Nejčastějšími formami alternativ klasického pojetí rodinného soužití, tedy partnerů, kteří uzavřeli manželství a mají spolu děti, jsou: </a:t>
            </a:r>
            <a:endParaRPr lang="cs-CZ" sz="2400" dirty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cs-CZ" sz="2400" dirty="0">
                <a:solidFill>
                  <a:srgbClr val="000000"/>
                </a:solidFill>
              </a:rPr>
              <a:t>• kohabitace, tedy situace, kdy spolu žijí a příp. i vychovávají děti lidé bez uzavření manželství</a:t>
            </a:r>
            <a:endParaRPr lang="cs-CZ" sz="2400" dirty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cs-CZ" sz="2400" dirty="0">
                <a:solidFill>
                  <a:srgbClr val="000000"/>
                </a:solidFill>
              </a:rPr>
              <a:t>• rodiny s jedním rodičem, tzv. sólo rodičem, označované též jako neúplné rodiny či rodiny samoživitele, a to jako důsledek rozpadu rodičovského partnerství, úmrtí jednoho z rodičů či dobrovolného rozhodnutí mít a vychovávat dítě či děti bez partnera či partnerky</a:t>
            </a:r>
            <a:endParaRPr lang="cs-CZ" sz="2400" dirty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cs-CZ" sz="2400" dirty="0">
                <a:solidFill>
                  <a:srgbClr val="000000"/>
                </a:solidFill>
              </a:rPr>
              <a:t>• tzv. rodiny rekonstituované, založené na nevlastním rodičovství, příp. nevlastním sourozenectví</a:t>
            </a:r>
            <a:endParaRPr lang="cs-CZ" sz="2400" dirty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cs-CZ" sz="2400" dirty="0">
                <a:solidFill>
                  <a:srgbClr val="000000"/>
                </a:solidFill>
              </a:rPr>
              <a:t>• rodiny tvořené rodiči stejného pohlaví, tzv. rodiny homoparentální</a:t>
            </a:r>
            <a:endParaRPr lang="cs-CZ" sz="2400" dirty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cs-CZ" sz="2400" dirty="0">
                <a:solidFill>
                  <a:srgbClr val="000000"/>
                </a:solidFill>
              </a:rPr>
              <a:t>• život bez partnera a bez dětí</a:t>
            </a:r>
            <a:endParaRPr lang="cs-CZ" sz="2400" dirty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smtClean="0">
                <a:latin typeface="Arial" charset="0"/>
                <a:hlinkClick r:id="rId2"/>
              </a:rPr>
              <a:t>https://csu.gov.cz/narozeni?pocet=10&amp;start=0&amp;podskupiny=133&amp;razeni=-datumVydani#data-v-mape___podil-zive-narozenych-mimo-manzelstvi-v-</a:t>
            </a:r>
            <a:endParaRPr lang="cs-CZ" smtClean="0">
              <a:latin typeface="Arial" charset="0"/>
            </a:endParaRPr>
          </a:p>
          <a:p>
            <a:pPr eaLnBrk="1" hangingPunct="1"/>
            <a:endParaRPr lang="cs-CZ" smtClean="0">
              <a:latin typeface="Arial" charset="0"/>
            </a:endParaRPr>
          </a:p>
          <a:p>
            <a:pPr eaLnBrk="1" hangingPunct="1"/>
            <a:endParaRPr lang="cs-CZ" smtClean="0">
              <a:latin typeface="Arial" charset="0"/>
            </a:endParaRPr>
          </a:p>
          <a:p>
            <a:pPr eaLnBrk="1" hangingPunct="1"/>
            <a:r>
              <a:rPr lang="cs-CZ" smtClean="0">
                <a:latin typeface="Arial" charset="0"/>
              </a:rPr>
              <a:t>https://csu.gov.cz/narozeni?pocet=10&amp;start=0&amp;podskupiny=133&amp;razeni=-datumVydani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Google Shape;105;p16"/>
          <p:cNvSpPr>
            <a:spLocks noGrp="1"/>
          </p:cNvSpPr>
          <p:nvPr>
            <p:ph type="body" idx="4294967295"/>
          </p:nvPr>
        </p:nvSpPr>
        <p:spPr/>
        <p:txBody>
          <a:bodyPr lIns="91425" tIns="45700" rIns="91425" bIns="45700"/>
          <a:lstStyle/>
          <a:p>
            <a:pPr marL="0" indent="0" eaLnBrk="1" hangingPunct="1">
              <a:lnSpc>
                <a:spcPct val="80000"/>
              </a:lnSpc>
            </a:pPr>
            <a:r>
              <a:rPr lang="cs-CZ" sz="4000" smtClean="0">
                <a:cs typeface="Calibri" pitchFamily="34" charset="0"/>
                <a:sym typeface="Calibri" pitchFamily="34" charset="0"/>
              </a:rPr>
              <a:t>Jaké vztahy mezi politikou, plodností, expertízou a intimitou dokument nastiňuje?</a:t>
            </a:r>
          </a:p>
          <a:p>
            <a:pPr marL="0" indent="0" eaLnBrk="1" hangingPunct="1">
              <a:lnSpc>
                <a:spcPct val="80000"/>
              </a:lnSpc>
            </a:pPr>
            <a:endParaRPr lang="cs-CZ" sz="4000" smtClean="0">
              <a:cs typeface="Calibri" pitchFamily="34" charset="0"/>
              <a:sym typeface="Calibri" pitchFamily="34" charset="0"/>
            </a:endParaRPr>
          </a:p>
          <a:p>
            <a:pPr marL="0" indent="0" eaLnBrk="1" hangingPunct="1">
              <a:lnSpc>
                <a:spcPct val="80000"/>
              </a:lnSpc>
            </a:pPr>
            <a:r>
              <a:rPr lang="cs-CZ" sz="4000" smtClean="0">
                <a:cs typeface="Calibri" pitchFamily="34" charset="0"/>
                <a:sym typeface="Calibri" pitchFamily="34" charset="0"/>
              </a:rPr>
              <a:t>Přetrvávají dosud, proměnily nějak svou podobu?</a:t>
            </a:r>
          </a:p>
          <a:p>
            <a:pPr marL="0" indent="0" eaLnBrk="1" hangingPunct="1">
              <a:lnSpc>
                <a:spcPct val="80000"/>
              </a:lnSpc>
            </a:pPr>
            <a:endParaRPr lang="cs-CZ" sz="4000" smtClean="0">
              <a:cs typeface="Calibri" pitchFamily="34" charset="0"/>
              <a:sym typeface="Calibri" pitchFamily="34" charset="0"/>
            </a:endParaRPr>
          </a:p>
          <a:p>
            <a:pPr marL="0" indent="0" eaLnBrk="1" hangingPunct="1">
              <a:lnSpc>
                <a:spcPct val="80000"/>
              </a:lnSpc>
            </a:pPr>
            <a:endParaRPr lang="cs-CZ" sz="4000" smtClean="0">
              <a:cs typeface="Calibri" pitchFamily="34" charset="0"/>
              <a:sym typeface="Calibri" pitchFamily="34" charset="0"/>
            </a:endParaRPr>
          </a:p>
        </p:txBody>
      </p:sp>
      <p:sp>
        <p:nvSpPr>
          <p:cNvPr id="16386" name="Text Box 3"/>
          <p:cNvSpPr txBox="1">
            <a:spLocks noChangeArrowheads="1"/>
          </p:cNvSpPr>
          <p:nvPr/>
        </p:nvSpPr>
        <p:spPr bwMode="auto">
          <a:xfrm>
            <a:off x="581025" y="476250"/>
            <a:ext cx="110109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4400"/>
              <a:t>Politika, experti a sex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mtClean="0"/>
              <a:t>Plodnost žen a vzdělání</a:t>
            </a:r>
          </a:p>
        </p:txBody>
      </p:sp>
      <p:sp>
        <p:nvSpPr>
          <p:cNvPr id="54274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smtClean="0"/>
              <a:t>https://csu.gov.cz/produkty/13-2130-03--3_4_plodnost_zen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Nadpis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cs-CZ" smtClean="0"/>
              <a:t>Věkové složení obyvatel ČR - projekce</a:t>
            </a:r>
            <a:endParaRPr lang="en-US" smtClean="0"/>
          </a:p>
        </p:txBody>
      </p:sp>
      <p:pic>
        <p:nvPicPr>
          <p:cNvPr id="55298" name="Picture 2" descr="https://player.slideplayer.cz/106/17834635/slides/slide_7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 l="52463" t="15228"/>
          <a:stretch>
            <a:fillRect/>
          </a:stretch>
        </p:blipFill>
        <p:spPr>
          <a:xfrm>
            <a:off x="3286125" y="1809750"/>
            <a:ext cx="3851275" cy="4854575"/>
          </a:xfrm>
        </p:spPr>
      </p:pic>
      <p:sp>
        <p:nvSpPr>
          <p:cNvPr id="5" name="Obdélník 4"/>
          <p:cNvSpPr/>
          <p:nvPr/>
        </p:nvSpPr>
        <p:spPr>
          <a:xfrm>
            <a:off x="3838575" y="2017713"/>
            <a:ext cx="609600" cy="2476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Obrázek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49363" y="0"/>
            <a:ext cx="96932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Zástupný obsah 3"/>
          <p:cNvPicPr>
            <a:picLocks noGrp="1" noChangeAspect="1"/>
          </p:cNvPicPr>
          <p:nvPr>
            <p:ph idx="4294967295"/>
          </p:nvPr>
        </p:nvPicPr>
        <p:blipFill>
          <a:blip r:embed="rId2"/>
          <a:srcRect l="22459" t="15337" r="20055" b="9898"/>
          <a:stretch>
            <a:fillRect/>
          </a:stretch>
        </p:blipFill>
        <p:spPr>
          <a:xfrm>
            <a:off x="1684338" y="528638"/>
            <a:ext cx="8201025" cy="6000750"/>
          </a:xfrm>
        </p:spPr>
      </p:pic>
      <p:sp>
        <p:nvSpPr>
          <p:cNvPr id="57346" name="TextovéPole 5"/>
          <p:cNvSpPr txBox="1">
            <a:spLocks noChangeArrowheads="1"/>
          </p:cNvSpPr>
          <p:nvPr/>
        </p:nvSpPr>
        <p:spPr bwMode="auto">
          <a:xfrm>
            <a:off x="9885363" y="5630863"/>
            <a:ext cx="197326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i="1">
                <a:latin typeface="Calibri" pitchFamily="34" charset="0"/>
              </a:rPr>
              <a:t>rovnaodmena.cz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1338263" y="93663"/>
            <a:ext cx="9075737" cy="6556375"/>
          </a:xfr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685800" y="476250"/>
            <a:ext cx="9331325" cy="6162675"/>
          </a:xfr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7" name="Obrázek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82713" y="188913"/>
            <a:ext cx="9318625" cy="655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1" name="Zástupný symbol pro obsah 3"/>
          <p:cNvPicPr>
            <a:picLocks noGrp="1" noChangeAspect="1"/>
          </p:cNvPicPr>
          <p:nvPr>
            <p:ph idx="4294967295"/>
          </p:nvPr>
        </p:nvPicPr>
        <p:blipFill>
          <a:blip r:embed="rId2"/>
          <a:srcRect l="21387" t="14581" r="4813" b="7864"/>
          <a:stretch>
            <a:fillRect/>
          </a:stretch>
        </p:blipFill>
        <p:spPr>
          <a:xfrm>
            <a:off x="1344613" y="307975"/>
            <a:ext cx="9502775" cy="6242050"/>
          </a:xfr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5" name="Zástupný obsah 3"/>
          <p:cNvPicPr>
            <a:picLocks noGrp="1" noChangeAspect="1"/>
          </p:cNvPicPr>
          <p:nvPr>
            <p:ph idx="4294967295"/>
          </p:nvPr>
        </p:nvPicPr>
        <p:blipFill>
          <a:blip r:embed="rId2"/>
          <a:srcRect l="25819" t="19760" r="14954" b="8569"/>
          <a:stretch>
            <a:fillRect/>
          </a:stretch>
        </p:blipFill>
        <p:spPr>
          <a:xfrm>
            <a:off x="836613" y="317500"/>
            <a:ext cx="9067800" cy="6172200"/>
          </a:xfrm>
        </p:spPr>
      </p:pic>
      <p:sp>
        <p:nvSpPr>
          <p:cNvPr id="62466" name="TextovéPole 4"/>
          <p:cNvSpPr txBox="1">
            <a:spLocks noChangeArrowheads="1"/>
          </p:cNvSpPr>
          <p:nvPr/>
        </p:nvSpPr>
        <p:spPr bwMode="auto">
          <a:xfrm>
            <a:off x="9336088" y="5967413"/>
            <a:ext cx="23495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i="1">
                <a:latin typeface="Calibri" pitchFamily="34" charset="0"/>
              </a:rPr>
              <a:t>Vohlídalová, 2012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89" name="Zástupný symbol pro obsah 3"/>
          <p:cNvPicPr>
            <a:picLocks noGrp="1" noChangeAspect="1"/>
          </p:cNvPicPr>
          <p:nvPr>
            <p:ph idx="4294967295"/>
          </p:nvPr>
        </p:nvPicPr>
        <p:blipFill>
          <a:blip r:embed="rId2"/>
          <a:srcRect l="21230" t="16084" r="9190" b="26878"/>
          <a:stretch>
            <a:fillRect/>
          </a:stretch>
        </p:blipFill>
        <p:spPr>
          <a:xfrm>
            <a:off x="239713" y="506413"/>
            <a:ext cx="11409362" cy="5845175"/>
          </a:xfr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Obrázek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3350" y="273050"/>
            <a:ext cx="4452938" cy="207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4" name="Obrázek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29263" y="3429000"/>
            <a:ext cx="5667375" cy="203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Obrázek 1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625" y="3959225"/>
            <a:ext cx="4625975" cy="235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Obrázek 1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851900" y="219075"/>
            <a:ext cx="3019425" cy="212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Google Shape;127;p19"/>
          <p:cNvPicPr preferRelativeResize="0">
            <a:picLocks noChangeAspect="1" noChangeArrowheads="1"/>
          </p:cNvPicPr>
          <p:nvPr/>
        </p:nvPicPr>
        <p:blipFill>
          <a:blip r:embed="rId6"/>
          <a:srcRect l="61044" t="16675" r="20454" b="23166"/>
          <a:stretch>
            <a:fillRect/>
          </a:stretch>
        </p:blipFill>
        <p:spPr bwMode="auto">
          <a:xfrm>
            <a:off x="4926013" y="195263"/>
            <a:ext cx="3833812" cy="318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3" name="Obrázek 4"/>
          <p:cNvPicPr>
            <a:picLocks noChangeAspect="1"/>
          </p:cNvPicPr>
          <p:nvPr/>
        </p:nvPicPr>
        <p:blipFill>
          <a:blip r:embed="rId2"/>
          <a:srcRect l="21677" t="23215" r="16344" b="17024"/>
          <a:stretch>
            <a:fillRect/>
          </a:stretch>
        </p:blipFill>
        <p:spPr bwMode="auto">
          <a:xfrm>
            <a:off x="1404938" y="776288"/>
            <a:ext cx="9183687" cy="553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7" name="Zástupný obsah 4"/>
          <p:cNvPicPr>
            <a:picLocks noGrp="1" noChangeAspect="1"/>
          </p:cNvPicPr>
          <p:nvPr>
            <p:ph idx="4294967295"/>
          </p:nvPr>
        </p:nvPicPr>
        <p:blipFill>
          <a:blip r:embed="rId2"/>
          <a:srcRect l="2718" t="14082" r="37476" b="12617"/>
          <a:stretch>
            <a:fillRect/>
          </a:stretch>
        </p:blipFill>
        <p:spPr>
          <a:xfrm>
            <a:off x="1219200" y="479425"/>
            <a:ext cx="7673975" cy="5291138"/>
          </a:xfr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1" name="Zástupný obsah 4"/>
          <p:cNvPicPr>
            <a:picLocks noGrp="1" noChangeAspect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758825" y="215900"/>
            <a:ext cx="10240963" cy="7253288"/>
          </a:xfr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Nadpis 1"/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3949700"/>
          </a:xfrm>
        </p:spPr>
        <p:txBody>
          <a:bodyPr/>
          <a:lstStyle/>
          <a:p>
            <a:pPr eaLnBrk="1" hangingPunct="1"/>
            <a:r>
              <a:rPr lang="cs-CZ" smtClean="0"/>
              <a:t>Proměny rodinného chování v ČR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Nadpis 1"/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3949700"/>
          </a:xfrm>
        </p:spPr>
        <p:txBody>
          <a:bodyPr/>
          <a:lstStyle/>
          <a:p>
            <a:pPr eaLnBrk="1" hangingPunct="1"/>
            <a:r>
              <a:rPr lang="cs-CZ" smtClean="0"/>
              <a:t>Kdy a jak se nejvíc měnilo rodinné chování v ČR?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Nadpis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cs-CZ" smtClean="0"/>
              <a:t>Hodnoty prvosňatečnosti v ČR</a:t>
            </a:r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4294967295"/>
          </p:nvPr>
        </p:nvGraphicFramePr>
        <p:xfrm>
          <a:off x="3432175" y="2852738"/>
          <a:ext cx="4824413" cy="334168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08179">
                  <a:extLst>
                    <a:ext uri="{9D8B030D-6E8A-4147-A177-3AD203B41FA5}"/>
                  </a:extLst>
                </a:gridCol>
                <a:gridCol w="1608179">
                  <a:extLst>
                    <a:ext uri="{9D8B030D-6E8A-4147-A177-3AD203B41FA5}"/>
                  </a:extLst>
                </a:gridCol>
                <a:gridCol w="1608179">
                  <a:extLst>
                    <a:ext uri="{9D8B030D-6E8A-4147-A177-3AD203B41FA5}"/>
                  </a:extLst>
                </a:gridCol>
              </a:tblGrid>
              <a:tr h="608556">
                <a:tc>
                  <a:txBody>
                    <a:bodyPr/>
                    <a:lstStyle/>
                    <a:p>
                      <a:pPr algn="ctr" fontAlgn="b"/>
                      <a:r>
                        <a:rPr lang="cs-CZ" sz="3200" u="none" strike="noStrike" dirty="0">
                          <a:effectLst/>
                        </a:rPr>
                        <a:t> </a:t>
                      </a:r>
                      <a:endParaRPr lang="cs-CZ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3200" u="none" strike="noStrike" dirty="0">
                          <a:effectLst/>
                        </a:rPr>
                        <a:t>Muži</a:t>
                      </a:r>
                      <a:endParaRPr lang="cs-CZ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3200" u="none" strike="noStrike">
                          <a:effectLst/>
                        </a:rPr>
                        <a:t>Ženy</a:t>
                      </a:r>
                      <a:endParaRPr lang="cs-CZ" sz="3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/>
                </a:extLst>
              </a:tr>
              <a:tr h="579576">
                <a:tc>
                  <a:txBody>
                    <a:bodyPr/>
                    <a:lstStyle/>
                    <a:p>
                      <a:pPr algn="ctr" fontAlgn="b"/>
                      <a:r>
                        <a:rPr lang="cs-CZ" sz="3200" u="none" strike="noStrike">
                          <a:effectLst/>
                        </a:rPr>
                        <a:t>1992</a:t>
                      </a:r>
                      <a:endParaRPr lang="cs-CZ" sz="3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3200" u="none" strike="noStrike" dirty="0">
                          <a:effectLst/>
                        </a:rPr>
                        <a:t>85 %</a:t>
                      </a:r>
                      <a:endParaRPr lang="cs-CZ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3200" u="none" strike="noStrike" dirty="0">
                          <a:effectLst/>
                        </a:rPr>
                        <a:t>92 %</a:t>
                      </a:r>
                      <a:endParaRPr lang="cs-CZ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/>
                </a:extLst>
              </a:tr>
              <a:tr h="579576">
                <a:tc>
                  <a:txBody>
                    <a:bodyPr/>
                    <a:lstStyle/>
                    <a:p>
                      <a:pPr algn="ctr" fontAlgn="b"/>
                      <a:r>
                        <a:rPr lang="cs-CZ" sz="3200" u="none" strike="noStrike">
                          <a:effectLst/>
                        </a:rPr>
                        <a:t>2002</a:t>
                      </a:r>
                      <a:endParaRPr lang="cs-CZ" sz="3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3200" u="none" strike="noStrike" dirty="0">
                          <a:effectLst/>
                        </a:rPr>
                        <a:t>66 %</a:t>
                      </a:r>
                      <a:endParaRPr lang="cs-CZ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3200" u="none" strike="noStrike" dirty="0">
                          <a:effectLst/>
                        </a:rPr>
                        <a:t>72 %</a:t>
                      </a:r>
                      <a:endParaRPr lang="cs-CZ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/>
                </a:extLst>
              </a:tr>
              <a:tr h="579576">
                <a:tc>
                  <a:txBody>
                    <a:bodyPr/>
                    <a:lstStyle/>
                    <a:p>
                      <a:pPr algn="ctr" fontAlgn="b"/>
                      <a:r>
                        <a:rPr lang="cs-CZ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53</a:t>
                      </a:r>
                      <a:r>
                        <a:rPr lang="cs-CZ" sz="32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%</a:t>
                      </a:r>
                      <a:endParaRPr lang="cs-CZ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61 %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/>
                </a:extLst>
              </a:tr>
              <a:tr h="304278">
                <a:tc>
                  <a:txBody>
                    <a:bodyPr/>
                    <a:lstStyle/>
                    <a:p>
                      <a:pPr algn="ctr" fontAlgn="b"/>
                      <a:r>
                        <a:rPr lang="cs-CZ" sz="3200" u="none" strike="noStrike" dirty="0">
                          <a:effectLst/>
                        </a:rPr>
                        <a:t>2016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3200" u="none" strike="noStrike" dirty="0">
                          <a:effectLst/>
                        </a:rPr>
                        <a:t>56 %</a:t>
                      </a:r>
                      <a:endParaRPr lang="cs-CZ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3200" u="none" strike="noStrike" dirty="0">
                          <a:effectLst/>
                        </a:rPr>
                        <a:t>64 %</a:t>
                      </a:r>
                      <a:endParaRPr lang="cs-CZ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/>
                </a:extLst>
              </a:tr>
              <a:tr h="304278">
                <a:tc>
                  <a:txBody>
                    <a:bodyPr/>
                    <a:lstStyle/>
                    <a:p>
                      <a:pPr algn="ctr" fontAlgn="b"/>
                      <a:r>
                        <a:rPr lang="cs-CZ" sz="3200" u="none" strike="noStrike" dirty="0">
                          <a:effectLst/>
                        </a:rPr>
                        <a:t>2019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59 </a:t>
                      </a:r>
                      <a:r>
                        <a:rPr lang="cs-CZ" sz="3200" u="none" strike="noStrike" dirty="0">
                          <a:effectLst/>
                        </a:rPr>
                        <a:t>%</a:t>
                      </a:r>
                      <a:endParaRPr lang="cs-CZ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67,5 </a:t>
                      </a:r>
                      <a:r>
                        <a:rPr lang="cs-CZ" sz="3200" u="none" strike="noStrike" dirty="0">
                          <a:effectLst/>
                        </a:rPr>
                        <a:t>%</a:t>
                      </a:r>
                      <a:endParaRPr lang="cs-CZ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/>
                </a:extLst>
              </a:tr>
            </a:tbl>
          </a:graphicData>
        </a:graphic>
      </p:graphicFrame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7" name="Picture 2"/>
          <p:cNvPicPr>
            <a:picLocks noChangeAspect="1" noChangeArrowheads="1"/>
          </p:cNvPicPr>
          <p:nvPr/>
        </p:nvPicPr>
        <p:blipFill>
          <a:blip r:embed="rId2"/>
          <a:srcRect l="10555" r="17790" b="16074"/>
          <a:stretch>
            <a:fillRect/>
          </a:stretch>
        </p:blipFill>
        <p:spPr bwMode="auto">
          <a:xfrm>
            <a:off x="1506538" y="0"/>
            <a:ext cx="9291637" cy="680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Nadpis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cs-CZ" smtClean="0"/>
              <a:t>Průměrný věk vstupu do prvního manželství v ČR</a:t>
            </a:r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4294967295"/>
          </p:nvPr>
        </p:nvGraphicFramePr>
        <p:xfrm>
          <a:off x="2782888" y="2205038"/>
          <a:ext cx="4956175" cy="316706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52191">
                  <a:extLst>
                    <a:ext uri="{9D8B030D-6E8A-4147-A177-3AD203B41FA5}"/>
                  </a:extLst>
                </a:gridCol>
                <a:gridCol w="1652191">
                  <a:extLst>
                    <a:ext uri="{9D8B030D-6E8A-4147-A177-3AD203B41FA5}"/>
                  </a:extLst>
                </a:gridCol>
                <a:gridCol w="1652191">
                  <a:extLst>
                    <a:ext uri="{9D8B030D-6E8A-4147-A177-3AD203B41FA5}"/>
                  </a:extLst>
                </a:gridCol>
              </a:tblGrid>
              <a:tr h="748042">
                <a:tc>
                  <a:txBody>
                    <a:bodyPr/>
                    <a:lstStyle/>
                    <a:p>
                      <a:pPr algn="ctr" fontAlgn="b"/>
                      <a:r>
                        <a:rPr lang="cs-CZ" sz="3200" u="none" strike="noStrike" dirty="0">
                          <a:effectLst/>
                        </a:rPr>
                        <a:t> 1992</a:t>
                      </a:r>
                      <a:endParaRPr lang="cs-CZ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3200" u="none" strike="noStrike" dirty="0">
                          <a:effectLst/>
                        </a:rPr>
                        <a:t>24,8</a:t>
                      </a:r>
                      <a:endParaRPr lang="cs-CZ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3200" u="none" strike="noStrike" dirty="0">
                          <a:effectLst/>
                        </a:rPr>
                        <a:t>22,6</a:t>
                      </a:r>
                      <a:endParaRPr lang="cs-CZ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/>
                </a:extLst>
              </a:tr>
              <a:tr h="712422">
                <a:tc>
                  <a:txBody>
                    <a:bodyPr/>
                    <a:lstStyle/>
                    <a:p>
                      <a:pPr algn="ctr" fontAlgn="b"/>
                      <a:r>
                        <a:rPr lang="cs-CZ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2002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3200" u="none" strike="noStrike" dirty="0">
                          <a:effectLst/>
                        </a:rPr>
                        <a:t>29,7</a:t>
                      </a:r>
                      <a:endParaRPr lang="cs-CZ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3200" u="none" strike="noStrike" dirty="0">
                          <a:effectLst/>
                        </a:rPr>
                        <a:t>27,3</a:t>
                      </a:r>
                      <a:endParaRPr lang="cs-CZ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/>
                </a:extLst>
              </a:tr>
              <a:tr h="712422">
                <a:tc>
                  <a:txBody>
                    <a:bodyPr/>
                    <a:lstStyle/>
                    <a:p>
                      <a:pPr algn="ctr" fontAlgn="b"/>
                      <a:r>
                        <a:rPr lang="cs-CZ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3200" u="none" strike="noStrike" dirty="0">
                          <a:effectLst/>
                        </a:rPr>
                        <a:t>32,3</a:t>
                      </a:r>
                      <a:endParaRPr lang="cs-CZ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3200" u="none" strike="noStrike" dirty="0">
                          <a:effectLst/>
                        </a:rPr>
                        <a:t>29,6</a:t>
                      </a:r>
                      <a:endParaRPr lang="cs-CZ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/>
                </a:extLst>
              </a:tr>
              <a:tr h="374021">
                <a:tc>
                  <a:txBody>
                    <a:bodyPr/>
                    <a:lstStyle/>
                    <a:p>
                      <a:pPr algn="ctr" fontAlgn="b"/>
                      <a:r>
                        <a:rPr lang="cs-CZ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32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32,2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32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29,9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/>
                </a:extLst>
              </a:tr>
              <a:tr h="374021">
                <a:tc>
                  <a:txBody>
                    <a:bodyPr/>
                    <a:lstStyle/>
                    <a:p>
                      <a:pPr algn="ctr" fontAlgn="b"/>
                      <a:r>
                        <a:rPr lang="cs-CZ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3200" dirty="0"/>
                        <a:t>32,1 </a:t>
                      </a:r>
                      <a:endParaRPr lang="cs-CZ" sz="32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32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29, 8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/>
                </a:extLst>
              </a:tr>
            </a:tbl>
          </a:graphicData>
        </a:graphic>
      </p:graphicFrame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5" name="Zástupný symbol pro obsah 3"/>
          <p:cNvPicPr>
            <a:picLocks noGrp="1" noChangeAspect="1"/>
          </p:cNvPicPr>
          <p:nvPr>
            <p:ph idx="4294967295"/>
          </p:nvPr>
        </p:nvPicPr>
        <p:blipFill>
          <a:blip r:embed="rId2"/>
          <a:srcRect l="22923" t="25854" r="42421" b="32294"/>
          <a:stretch>
            <a:fillRect/>
          </a:stretch>
        </p:blipFill>
        <p:spPr>
          <a:xfrm>
            <a:off x="1236663" y="115888"/>
            <a:ext cx="8667750" cy="6542087"/>
          </a:xfr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29" name="Picture 2"/>
          <p:cNvPicPr>
            <a:picLocks noChangeAspect="1" noChangeArrowheads="1"/>
          </p:cNvPicPr>
          <p:nvPr/>
        </p:nvPicPr>
        <p:blipFill>
          <a:blip r:embed="rId2"/>
          <a:srcRect l="7787" r="9669" b="20131"/>
          <a:stretch>
            <a:fillRect/>
          </a:stretch>
        </p:blipFill>
        <p:spPr bwMode="auto">
          <a:xfrm>
            <a:off x="1524000" y="476250"/>
            <a:ext cx="9050338" cy="583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Google Shape;125;p19"/>
          <p:cNvSpPr txBox="1">
            <a:spLocks noChangeArrowheads="1"/>
          </p:cNvSpPr>
          <p:nvPr/>
        </p:nvSpPr>
        <p:spPr bwMode="auto">
          <a:xfrm flipH="1">
            <a:off x="246063" y="2522538"/>
            <a:ext cx="932180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91425" rIns="91425" bIns="91425">
            <a:spAutoFit/>
          </a:bodyPr>
          <a:lstStyle/>
          <a:p>
            <a:pPr>
              <a:buClr>
                <a:srgbClr val="000000"/>
              </a:buClr>
              <a:buFont typeface="Arial" charset="0"/>
              <a:buNone/>
            </a:pPr>
            <a:endParaRPr lang="cs-CZ" sz="2800">
              <a:solidFill>
                <a:srgbClr val="000000"/>
              </a:solidFill>
              <a:latin typeface="Calibri" pitchFamily="34" charset="0"/>
              <a:cs typeface="Calibri" pitchFamily="34" charset="0"/>
              <a:sym typeface="Calibri" pitchFamily="34" charset="0"/>
            </a:endParaRPr>
          </a:p>
        </p:txBody>
      </p:sp>
      <p:pic>
        <p:nvPicPr>
          <p:cNvPr id="19458" name="Google Shape;126;p19"/>
          <p:cNvPicPr preferRelativeResize="0">
            <a:picLocks noChangeAspect="1" noChangeArrowheads="1"/>
          </p:cNvPicPr>
          <p:nvPr/>
        </p:nvPicPr>
        <p:blipFill>
          <a:blip r:embed="rId3"/>
          <a:srcRect l="59312" t="8858" r="9352" b="3606"/>
          <a:stretch>
            <a:fillRect/>
          </a:stretch>
        </p:blipFill>
        <p:spPr bwMode="auto">
          <a:xfrm>
            <a:off x="246063" y="128588"/>
            <a:ext cx="5280025" cy="414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9" name="Google Shape;128;p19"/>
          <p:cNvPicPr preferRelativeResize="0">
            <a:picLocks noChangeAspect="1" noChangeArrowheads="1"/>
          </p:cNvPicPr>
          <p:nvPr/>
        </p:nvPicPr>
        <p:blipFill>
          <a:blip r:embed="rId4"/>
          <a:srcRect l="61600" t="39714" r="12779" b="5400"/>
          <a:stretch>
            <a:fillRect/>
          </a:stretch>
        </p:blipFill>
        <p:spPr bwMode="auto">
          <a:xfrm>
            <a:off x="5821363" y="282575"/>
            <a:ext cx="4873625" cy="293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Google Shape;129;p19"/>
          <p:cNvPicPr preferRelativeResize="0">
            <a:picLocks noChangeAspect="1" noChangeArrowheads="1"/>
          </p:cNvPicPr>
          <p:nvPr/>
        </p:nvPicPr>
        <p:blipFill>
          <a:blip r:embed="rId5"/>
          <a:srcRect l="58653" t="6531" r="20494" b="4965"/>
          <a:stretch>
            <a:fillRect/>
          </a:stretch>
        </p:blipFill>
        <p:spPr bwMode="auto">
          <a:xfrm>
            <a:off x="7777163" y="3389313"/>
            <a:ext cx="2906712" cy="346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1" name="Google Shape;130;p19"/>
          <p:cNvPicPr preferRelativeResize="0">
            <a:picLocks noChangeAspect="1" noChangeArrowheads="1"/>
          </p:cNvPicPr>
          <p:nvPr/>
        </p:nvPicPr>
        <p:blipFill>
          <a:blip r:embed="rId6"/>
          <a:srcRect l="61609" t="11565" r="18916" b="20329"/>
          <a:stretch>
            <a:fillRect/>
          </a:stretch>
        </p:blipFill>
        <p:spPr bwMode="auto">
          <a:xfrm>
            <a:off x="3568700" y="3536950"/>
            <a:ext cx="2798763" cy="275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3" name="Obrázek 1"/>
          <p:cNvPicPr>
            <a:picLocks noChangeAspect="1"/>
          </p:cNvPicPr>
          <p:nvPr/>
        </p:nvPicPr>
        <p:blipFill>
          <a:blip r:embed="rId2"/>
          <a:srcRect l="25880" t="32668" r="36092" b="17543"/>
          <a:stretch>
            <a:fillRect/>
          </a:stretch>
        </p:blipFill>
        <p:spPr bwMode="auto">
          <a:xfrm>
            <a:off x="939800" y="979488"/>
            <a:ext cx="9144000" cy="673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7" name="Obrázek 1"/>
          <p:cNvPicPr>
            <a:picLocks noChangeAspect="1"/>
          </p:cNvPicPr>
          <p:nvPr/>
        </p:nvPicPr>
        <p:blipFill>
          <a:blip r:embed="rId2"/>
          <a:srcRect l="16434" t="27673" r="31535" b="14958"/>
          <a:stretch>
            <a:fillRect/>
          </a:stretch>
        </p:blipFill>
        <p:spPr bwMode="auto">
          <a:xfrm>
            <a:off x="1520825" y="319088"/>
            <a:ext cx="8645525" cy="595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af 1"/>
          <p:cNvGraphicFramePr>
            <a:graphicFrameLocks/>
          </p:cNvGraphicFramePr>
          <p:nvPr/>
        </p:nvGraphicFramePr>
        <p:xfrm>
          <a:off x="2128837" y="1138237"/>
          <a:ext cx="7934325" cy="45815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Google Shape;118;p18"/>
          <p:cNvSpPr>
            <a:spLocks noGrp="1"/>
          </p:cNvSpPr>
          <p:nvPr>
            <p:ph type="title" idx="4294967295"/>
          </p:nvPr>
        </p:nvSpPr>
        <p:spPr/>
        <p:txBody>
          <a:bodyPr lIns="91425" tIns="45700" rIns="91425" bIns="45700"/>
          <a:lstStyle/>
          <a:p>
            <a:pPr eaLnBrk="1" hangingPunct="1">
              <a:buSzPts val="1800"/>
              <a:buFont typeface="Calibri" pitchFamily="34" charset="0"/>
              <a:buNone/>
            </a:pPr>
            <a:r>
              <a:rPr lang="cs-CZ" sz="13800" smtClean="0">
                <a:latin typeface="Calibri" pitchFamily="34" charset="0"/>
                <a:cs typeface="Calibri" pitchFamily="34" charset="0"/>
                <a:sym typeface="Calibri" pitchFamily="34" charset="0"/>
              </a:rPr>
              <a:t>VGraphs</a:t>
            </a:r>
          </a:p>
        </p:txBody>
      </p:sp>
      <p:sp>
        <p:nvSpPr>
          <p:cNvPr id="119" name="Google Shape;119;p18"/>
          <p:cNvSpPr txBox="1">
            <a:spLocks noGrp="1"/>
          </p:cNvSpPr>
          <p:nvPr>
            <p:ph type="body" idx="4294967295"/>
          </p:nvPr>
        </p:nvSpPr>
        <p:spPr>
          <a:xfrm>
            <a:off x="838200" y="1825625"/>
            <a:ext cx="10515600" cy="4351200"/>
          </a:xfrm>
        </p:spPr>
        <p:txBody>
          <a:bodyPr spcFirstLastPara="1" lIns="91425" tIns="45700" rIns="91425" bIns="4570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pPr>
            <a:r>
              <a:rPr lang="cs-CZ" sz="1150" kern="0">
                <a:solidFill>
                  <a:srgbClr val="050505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The European Countries with the Most Children per Woman.</a:t>
            </a:r>
            <a:endParaRPr kern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Google Shape;136;p20"/>
          <p:cNvSpPr>
            <a:spLocks noGrp="1"/>
          </p:cNvSpPr>
          <p:nvPr>
            <p:ph type="title" idx="4294967295"/>
          </p:nvPr>
        </p:nvSpPr>
        <p:spPr/>
        <p:txBody>
          <a:bodyPr lIns="91425" tIns="45700" rIns="91425" bIns="45700"/>
          <a:lstStyle/>
          <a:p>
            <a:pPr eaLnBrk="1" hangingPunct="1">
              <a:buSzPts val="1800"/>
              <a:buFont typeface="Calibri" pitchFamily="34" charset="0"/>
              <a:buNone/>
            </a:pPr>
            <a:r>
              <a:rPr lang="cs-CZ" sz="2800" smtClean="0">
                <a:latin typeface="Calibri" pitchFamily="34" charset="0"/>
                <a:cs typeface="Calibri" pitchFamily="34" charset="0"/>
                <a:sym typeface="Calibri" pitchFamily="34" charset="0"/>
              </a:rPr>
              <a:t>Politikové o porodnosti</a:t>
            </a:r>
          </a:p>
        </p:txBody>
      </p:sp>
      <p:sp>
        <p:nvSpPr>
          <p:cNvPr id="137" name="Google Shape;137;p20"/>
          <p:cNvSpPr txBox="1">
            <a:spLocks noGrp="1"/>
          </p:cNvSpPr>
          <p:nvPr>
            <p:ph type="body" idx="4294967295"/>
          </p:nvPr>
        </p:nvSpPr>
        <p:spPr>
          <a:xfrm>
            <a:off x="838200" y="1825625"/>
            <a:ext cx="10515600" cy="4351200"/>
          </a:xfrm>
        </p:spPr>
        <p:txBody>
          <a:bodyPr spcFirstLastPara="1" lIns="91425" tIns="45700" rIns="91425" bIns="45700">
            <a:normAutofit fontScale="40000" lnSpcReduction="10000"/>
          </a:bodyPr>
          <a:lstStyle/>
          <a:p>
            <a:pPr marL="0" indent="0" eaLnBrk="1" fontAlgn="auto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25490"/>
              <a:buFont typeface="Arial"/>
              <a:buNone/>
              <a:defRPr/>
            </a:pPr>
            <a:r>
              <a:rPr lang="cs-CZ" sz="4315" kern="0">
                <a:solidFill>
                  <a:srgbClr val="8C2326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endParaRPr sz="4315" kern="0">
              <a:solidFill>
                <a:srgbClr val="8C2326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indent="0" eaLnBrk="1" fontAlgn="auto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25490"/>
              <a:buFont typeface="Arial"/>
              <a:buNone/>
              <a:defRPr/>
            </a:pPr>
            <a:r>
              <a:rPr lang="cs-CZ" sz="4315" kern="0">
                <a:solidFill>
                  <a:schemeClr val="dk1"/>
                </a:solidFill>
                <a:highlight>
                  <a:schemeClr val="lt1"/>
                </a:highlight>
                <a:ea typeface="Calibri"/>
                <a:cs typeface="Calibri"/>
                <a:sym typeface="Calibri"/>
              </a:rPr>
              <a:t>„Naše  ženy rodí tak málo dětí, protože si příliš dopřávají alkohol,“ říká…, předseda vládnoucí strany…. . „Bude-li pokračovat současný trend, kdy mladé dívky do 25 let do sebe lijí tolik alkoholu jako jejich mužské protějšky, nebudeme mít  žádné novorozence,“ zdůraznil.</a:t>
            </a:r>
            <a:endParaRPr sz="4315" kern="0">
              <a:solidFill>
                <a:schemeClr val="dk1"/>
              </a:solidFill>
              <a:highlight>
                <a:schemeClr val="lt1"/>
              </a:highlight>
              <a:ea typeface="Calibri"/>
              <a:cs typeface="Calibri"/>
              <a:sym typeface="Calibri"/>
            </a:endParaRPr>
          </a:p>
          <a:p>
            <a:pPr marL="0" indent="0" eaLnBrk="1" fontAlgn="auto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pPr>
            <a:endParaRPr sz="4015" kern="0">
              <a:solidFill>
                <a:schemeClr val="dk1"/>
              </a:solidFill>
              <a:highlight>
                <a:schemeClr val="lt1"/>
              </a:highlight>
              <a:ea typeface="Calibri"/>
              <a:cs typeface="Calibri"/>
              <a:sym typeface="Calibri"/>
            </a:endParaRPr>
          </a:p>
          <a:p>
            <a:pPr marL="0" indent="0" eaLnBrk="1" fontAlgn="auto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pPr>
            <a:r>
              <a:rPr lang="cs-CZ" sz="4015" kern="0">
                <a:solidFill>
                  <a:schemeClr val="dk1"/>
                </a:solidFill>
                <a:highlight>
                  <a:schemeClr val="lt1"/>
                </a:highlight>
                <a:ea typeface="Calibri"/>
                <a:cs typeface="Calibri"/>
                <a:sym typeface="Calibri"/>
              </a:rPr>
              <a:t>“Je povinností každé ženy pokles porodnost zastavit a utužit tak sílu národa.” </a:t>
            </a:r>
            <a:endParaRPr sz="4015" kern="0">
              <a:solidFill>
                <a:schemeClr val="dk1"/>
              </a:solidFill>
              <a:highlight>
                <a:schemeClr val="lt1"/>
              </a:highlight>
              <a:ea typeface="Calibri"/>
              <a:cs typeface="Calibri"/>
              <a:sym typeface="Calibri"/>
            </a:endParaRPr>
          </a:p>
          <a:p>
            <a:pPr marL="0" indent="0" eaLnBrk="1" fontAlgn="auto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pPr>
            <a:endParaRPr sz="4015" kern="0">
              <a:solidFill>
                <a:schemeClr val="dk1"/>
              </a:solidFill>
              <a:highlight>
                <a:schemeClr val="lt1"/>
              </a:highlight>
              <a:ea typeface="Calibri"/>
              <a:cs typeface="Calibri"/>
              <a:sym typeface="Calibri"/>
            </a:endParaRPr>
          </a:p>
          <a:p>
            <a:pPr marL="0" indent="0" eaLnBrk="1" fontAlgn="auto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25198"/>
              <a:buFont typeface="Arial"/>
              <a:buNone/>
              <a:defRPr/>
            </a:pPr>
            <a:r>
              <a:rPr lang="cs-CZ" sz="4365" kern="0">
                <a:solidFill>
                  <a:schemeClr val="dk1"/>
                </a:solidFill>
                <a:highlight>
                  <a:schemeClr val="lt1"/>
                </a:highlight>
                <a:ea typeface="Calibri"/>
                <a:cs typeface="Calibri"/>
                <a:sym typeface="Calibri"/>
              </a:rPr>
              <a:t>„Potřebujeme zvýšit porodnost, ne 1,7 dítěte na ženu, ale 2,1. Potřebujeme, aby ženy rodily v pětadvaceti, ne ve třiceti, i ze zdravotních důvodů,“ </a:t>
            </a:r>
            <a:endParaRPr sz="4365" kern="0">
              <a:solidFill>
                <a:schemeClr val="dk1"/>
              </a:solidFill>
              <a:highlight>
                <a:schemeClr val="lt1"/>
              </a:highlight>
              <a:ea typeface="Calibri"/>
              <a:cs typeface="Calibri"/>
              <a:sym typeface="Calibri"/>
            </a:endParaRPr>
          </a:p>
          <a:p>
            <a:pPr marL="0" indent="0" eaLnBrk="1" fontAlgn="auto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25198"/>
              <a:buFont typeface="Arial"/>
              <a:buNone/>
              <a:defRPr/>
            </a:pPr>
            <a:endParaRPr sz="4365" kern="0">
              <a:solidFill>
                <a:schemeClr val="dk1"/>
              </a:solidFill>
              <a:highlight>
                <a:schemeClr val="lt1"/>
              </a:highlight>
              <a:ea typeface="Calibri"/>
              <a:cs typeface="Calibri"/>
              <a:sym typeface="Calibri"/>
            </a:endParaRPr>
          </a:p>
          <a:p>
            <a:pPr marL="0" indent="0" eaLnBrk="1" fontAlgn="auto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pPr>
            <a:r>
              <a:rPr lang="cs-CZ" sz="3915" i="1" kern="0">
                <a:solidFill>
                  <a:schemeClr val="dk1"/>
                </a:solidFill>
                <a:highlight>
                  <a:schemeClr val="lt1"/>
                </a:highlight>
                <a:ea typeface="Calibri"/>
                <a:cs typeface="Calibri"/>
                <a:sym typeface="Calibri"/>
              </a:rPr>
              <a:t>“</a:t>
            </a:r>
            <a:r>
              <a:rPr lang="cs-CZ" sz="4015" kern="0">
                <a:solidFill>
                  <a:schemeClr val="dk1"/>
                </a:solidFill>
                <a:highlight>
                  <a:schemeClr val="lt1"/>
                </a:highlight>
                <a:ea typeface="Calibri"/>
                <a:cs typeface="Calibri"/>
                <a:sym typeface="Calibri"/>
              </a:rPr>
              <a:t>Velmi složité demografické problémy, kterým čelíme, není možné překonat pouze pomocí peněz, sociálních dávek, příspěvků, dávek a podobně. Ano, samozřejmě, čísla rozpočtových "demografických" výdajů jsou významná, ale to není všechno. Mnohem důležitější jsou životní orientace člověka. Základem rodiny a narození dítěte je vzájemná láska, důvěra a pevný morální základ. Na to bychom nikdy neměli zapomínat. Mnoho z nás díky Bohu zachovává tradici silné, vícegenerační rodiny, kde se vychovává čtyři, pět i více dětí. Zachovávejme a oživujme tyto krásné tradice. Mít mnoho dětí a velkou rodinu by se mělo stát normou, způsobem života. A rodina není jen základem státu a společnosti, je to duchovní fenomén, zdroj morálky.” </a:t>
            </a:r>
            <a:endParaRPr kern="0">
              <a:solidFill>
                <a:schemeClr val="dk1"/>
              </a:solidFill>
              <a:highlight>
                <a:schemeClr val="lt1"/>
              </a:highlight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Google Shape;143;p21"/>
          <p:cNvSpPr>
            <a:spLocks noGrp="1"/>
          </p:cNvSpPr>
          <p:nvPr>
            <p:ph type="title" idx="4294967295"/>
          </p:nvPr>
        </p:nvSpPr>
        <p:spPr/>
        <p:txBody>
          <a:bodyPr lIns="91425" tIns="45700" rIns="91425" bIns="45700"/>
          <a:lstStyle/>
          <a:p>
            <a:pPr eaLnBrk="1" hangingPunct="1">
              <a:buSzPts val="1800"/>
              <a:buFont typeface="Calibri" pitchFamily="34" charset="0"/>
              <a:buNone/>
            </a:pPr>
            <a:r>
              <a:rPr lang="cs-CZ" sz="3600" smtClean="0">
                <a:latin typeface="Calibri" pitchFamily="34" charset="0"/>
                <a:cs typeface="Calibri" pitchFamily="34" charset="0"/>
                <a:sym typeface="Calibri" pitchFamily="34" charset="0"/>
              </a:rPr>
              <a:t>Vox populi</a:t>
            </a:r>
          </a:p>
        </p:txBody>
      </p:sp>
      <p:sp>
        <p:nvSpPr>
          <p:cNvPr id="25602" name="Google Shape;144;p21"/>
          <p:cNvSpPr>
            <a:spLocks noGrp="1"/>
          </p:cNvSpPr>
          <p:nvPr>
            <p:ph type="body" idx="4294967295"/>
          </p:nvPr>
        </p:nvSpPr>
        <p:spPr/>
        <p:txBody>
          <a:bodyPr lIns="91425" tIns="45700" rIns="91425" bIns="45700"/>
          <a:lstStyle/>
          <a:p>
            <a:pPr marL="0" indent="0" eaLnBrk="1" hangingPunct="1">
              <a:buSzPts val="1100"/>
            </a:pPr>
            <a:r>
              <a:rPr lang="cs-CZ" sz="1800" smtClean="0">
                <a:solidFill>
                  <a:srgbClr val="263238"/>
                </a:solidFill>
              </a:rPr>
              <a:t>Je to exemplární feministický žvást, naprosto nekorespondující s realitou. Nikdy v historii se české mladé potenciální matky neměly tak dobře jako nyní. Hlavními důvody současné nízké míry fertility vůbec nejsou atributy spojené s bydlením, které VŽDY v minulosti bylo "o řád horší" než nynější.... Plodnost to nikdy neovliňovalo, dokonce ani těžké válečné strasti. Těmi jsou: a) POHODLNOST až LENOST mladých českých žen plodného věku; b) (přechodně) snížený počet žen ve věku obvyklé plodnosti (věkových "kohort" mezi 20 a 40 lety) c) nepřiměřené a nenaplnitelné ambice "volných a svobodných" žen finančně zajištěných přehnaně sociálním státem, kdy jsou si vědomy, že SKUTEČNÁ chudoba je postihnout nemůže d) osobitá potřeba si co nejdéle užívat mládí, cestování a volný sex a (abych nebyl nařčen z "antifeminismu", což i tak zajisté budu) objektivní růst problémů s početím "klasickým způsobem".</a:t>
            </a:r>
            <a:endParaRPr lang="cs-CZ" sz="1800" smtClean="0">
              <a:cs typeface="Calibri" pitchFamily="34" charset="0"/>
              <a:sym typeface="Calibri" pitchFamily="34" charset="0"/>
            </a:endParaRPr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</a:pPr>
            <a:endParaRPr lang="cs-CZ" sz="2000" smtClean="0"/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</a:pPr>
            <a:r>
              <a:rPr lang="cs-CZ" sz="2000" smtClean="0"/>
              <a:t>Není moc čemu se divit. Chemické jídlo, chemické léky, chemické vitamíny, stres, spěch, vyspělá technologie jako zábava místo pobytu na čerstvém vzduchu. Princip harmonické sounáležitosti rodiny, pochopení, spolupráce a především výchovy, již téměř vzácnost. Děti přebírají vzory svých rodičů a když se podíváme na denšní společnost, není čemu se moc divit. Harmonická rodina již není na pořadu dne, teď se především prosazuje LGBT a dalších 100 pohlaví. Zvrácená doba, asi se množit nemáme.</a:t>
            </a:r>
          </a:p>
          <a:p>
            <a:pPr marL="0" indent="0" eaLnBrk="1" hangingPunct="1">
              <a:buSzPts val="1800"/>
            </a:pPr>
            <a:endParaRPr lang="cs-CZ" sz="1800" smtClean="0">
              <a:cs typeface="Calibri" pitchFamily="34" charset="0"/>
              <a:sym typeface="Calibri" pitchFamily="34" charset="0"/>
            </a:endParaRPr>
          </a:p>
          <a:p>
            <a:pPr marL="0" indent="0" eaLnBrk="1" hangingPunct="1">
              <a:buSzPts val="1800"/>
            </a:pPr>
            <a:endParaRPr lang="cs-CZ" sz="1800" smtClean="0">
              <a:cs typeface="Calibri" pitchFamily="34" charset="0"/>
              <a:sym typeface="Calibri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Google Shape;150;p22"/>
          <p:cNvPicPr preferRelativeResize="0">
            <a:picLocks noChangeAspect="1" noChangeArrowheads="1"/>
          </p:cNvPicPr>
          <p:nvPr/>
        </p:nvPicPr>
        <p:blipFill>
          <a:blip r:embed="rId3"/>
          <a:srcRect l="50349" t="8046" b="4018"/>
          <a:stretch>
            <a:fillRect/>
          </a:stretch>
        </p:blipFill>
        <p:spPr bwMode="auto">
          <a:xfrm>
            <a:off x="817563" y="423863"/>
            <a:ext cx="11156950" cy="555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4435</TotalTime>
  <Words>1465</Words>
  <Application>Microsoft Office PowerPoint</Application>
  <PresentationFormat>Širokoúhlá obrazovka</PresentationFormat>
  <Paragraphs>145</Paragraphs>
  <Slides>52</Slides>
  <Notes>9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52</vt:i4>
      </vt:variant>
    </vt:vector>
  </HeadingPairs>
  <TitlesOfParts>
    <vt:vector size="58" baseType="lpstr">
      <vt:lpstr>Arial</vt:lpstr>
      <vt:lpstr>Calibri</vt:lpstr>
      <vt:lpstr>Calibri Light</vt:lpstr>
      <vt:lpstr>Georgia</vt:lpstr>
      <vt:lpstr>Times New Roman</vt:lpstr>
      <vt:lpstr>Motiv Office</vt:lpstr>
      <vt:lpstr>Sociologie rodiny </vt:lpstr>
      <vt:lpstr>Prezentace aplikace PowerPoint</vt:lpstr>
      <vt:lpstr>Prezentace aplikace PowerPoint</vt:lpstr>
      <vt:lpstr>Prezentace aplikace PowerPoint</vt:lpstr>
      <vt:lpstr>Prezentace aplikace PowerPoint</vt:lpstr>
      <vt:lpstr>VGraphs</vt:lpstr>
      <vt:lpstr>Politikové o porodnosti</vt:lpstr>
      <vt:lpstr>Vox populi</vt:lpstr>
      <vt:lpstr>Prezentace aplikace PowerPoint</vt:lpstr>
      <vt:lpstr>Prezentace aplikace PowerPoint</vt:lpstr>
      <vt:lpstr>Prezentace aplikace PowerPoint</vt:lpstr>
      <vt:lpstr>Reprodukční plány mladých mužů (Kyzlinková, Šťastná 2016)</vt:lpstr>
      <vt:lpstr>Prezentace aplikace PowerPoint</vt:lpstr>
      <vt:lpstr>Výzkum Štastné, Bohaté, Kocourkové (2017)</vt:lpstr>
      <vt:lpstr>Prezentace aplikace PowerPoint</vt:lpstr>
      <vt:lpstr>Návrat do historie sociologie</vt:lpstr>
      <vt:lpstr>Tradiční rodina</vt:lpstr>
      <vt:lpstr>Prezentace aplikace PowerPoint</vt:lpstr>
      <vt:lpstr>Prezentace aplikace PowerPoint</vt:lpstr>
      <vt:lpstr>Moderní rodina</vt:lpstr>
      <vt:lpstr>Prezentace aplikace PowerPoint</vt:lpstr>
      <vt:lpstr>Prezentace aplikace PowerPoint</vt:lpstr>
      <vt:lpstr>Prezentace aplikace PowerPoint</vt:lpstr>
      <vt:lpstr>Data z Belgie (Nomes, Bavel 2018)</vt:lpstr>
      <vt:lpstr>Postmoderní (pozdně moderní rodina)</vt:lpstr>
      <vt:lpstr>Prezentace aplikace PowerPoint</vt:lpstr>
      <vt:lpstr>Prezentace aplikace PowerPoint</vt:lpstr>
      <vt:lpstr>Zpráva o rodině 2023</vt:lpstr>
      <vt:lpstr>Prezentace aplikace PowerPoint</vt:lpstr>
      <vt:lpstr>Plodnost žen a vzdělání</vt:lpstr>
      <vt:lpstr>Věkové složení obyvatel ČR - projekce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Proměny rodinného chování v ČR</vt:lpstr>
      <vt:lpstr>Kdy a jak se nejvíc měnilo rodinné chování v ČR?</vt:lpstr>
      <vt:lpstr>Hodnoty prvosňatečnosti v ČR</vt:lpstr>
      <vt:lpstr>Prezentace aplikace PowerPoint</vt:lpstr>
      <vt:lpstr>Průměrný věk vstupu do prvního manželství v ČR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Sociologie - Úvod</dc:title>
  <dc:creator>Lenka Slepičková</dc:creator>
  <cp:lastModifiedBy>Slepickova</cp:lastModifiedBy>
  <cp:revision>17</cp:revision>
  <dcterms:created xsi:type="dcterms:W3CDTF">2021-10-12T09:19:04Z</dcterms:created>
  <dcterms:modified xsi:type="dcterms:W3CDTF">2024-10-15T10:08:34Z</dcterms:modified>
</cp:coreProperties>
</file>