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2" r:id="rId2"/>
    <p:sldId id="257" r:id="rId3"/>
    <p:sldId id="304" r:id="rId4"/>
    <p:sldId id="305" r:id="rId5"/>
    <p:sldId id="302" r:id="rId6"/>
    <p:sldId id="303" r:id="rId7"/>
    <p:sldId id="299" r:id="rId8"/>
    <p:sldId id="301" r:id="rId9"/>
    <p:sldId id="258" r:id="rId10"/>
    <p:sldId id="296" r:id="rId11"/>
    <p:sldId id="295" r:id="rId12"/>
    <p:sldId id="306" r:id="rId13"/>
    <p:sldId id="259" r:id="rId14"/>
    <p:sldId id="297" r:id="rId15"/>
    <p:sldId id="298" r:id="rId16"/>
    <p:sldId id="293" r:id="rId17"/>
    <p:sldId id="310" r:id="rId18"/>
    <p:sldId id="308" r:id="rId19"/>
    <p:sldId id="294" r:id="rId20"/>
    <p:sldId id="307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46554-3F49-49B8-A164-349BC7E672F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07632-4057-41A6-B5C4-D3091B1EA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9D38DB-F9C6-4ABC-9AB9-0C972DB55719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201C40-179A-4591-A5B1-F9EC0097A062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8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579A8F-C545-4989-8FD3-F922A6FCA562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8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F45411-8A37-4386-B133-3FB9DE48A658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6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3A3C18-DFF8-44C3-B98A-3D85BB847FE6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3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2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9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6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FCEE-EAC8-4A84-8090-7B0A64164EF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zp.cz/C1257458002F0DC7/cz/environmentalni_vzdelavani_poradenstvi/$FILE/OFDN-MZP_Deti_venku%20_v_prirode-20200717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d.gov.cz/Media/Media-a-tiskove-zpravy/Pruzkum-ukazal-rozdily-v-dopravnim-chovani-muzu-a?fbclid=IwAR211%C3%97NPn6ybuPnyfFP6n6JDyDc-nRHG-7UDtVEfDf3eTfiKyAWjpQ16SVQ" TargetMode="External"/><Relationship Id="rId2" Type="http://schemas.openxmlformats.org/officeDocument/2006/relationships/hyperlink" Target="https://medium.seznam.cz/clanek/pavla-cechova-uz-i-odklizeni-snehu-je-sexisticke-samozrejme-ze-ano-10382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qresearch.cz/post/omezme-nesystematicke-odklady-usetrime-miliardy-musime-ale-zaroven-posilit-podporu/?fbclid=IwY2xjawG7v1ZleHRuA2FlbQIxMQABHZ5o_vHOOSl8KBvRcAlsmFSzmx2Bl1-lU1yW_Vg05zZ3RVIna23pLIrZrA_aem_m3ZsY2ikYeeLAR7ChHeVy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Sociologie pro speciální pedagogy: Vzdělání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3487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89" t="16776" r="11833" b="8326"/>
          <a:stretch/>
        </p:blipFill>
        <p:spPr>
          <a:xfrm>
            <a:off x="1594336" y="226456"/>
            <a:ext cx="8690709" cy="65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6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39" t="22165" r="11833" b="9225"/>
          <a:stretch/>
        </p:blipFill>
        <p:spPr>
          <a:xfrm>
            <a:off x="1617784" y="930029"/>
            <a:ext cx="8307754" cy="57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Chlapec narozený v červnu až srpnu, který má v diagnostice výsledek do 50. percentilu má pravděpodobnost odkladu 54 %, dívka se stejnými charakteristikami pak 34 </a:t>
            </a:r>
            <a:r>
              <a:rPr lang="en-US" smtClean="0"/>
              <a:t>%.</a:t>
            </a: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en-US"/>
              <a:t>Dítě, u kterého paní učitelka z MŠ označila školní zralost na škále 1-5 hodnotou 4 nebo 5 a zároveň se narodilo v červnu až srpnu, má 91% pravděpodobnost odkladu š.d.; dítě, které paní učitelka hodnotila 4 a 5, ale narodilo se do května, má pravděpodobnost odkladu 66 %.</a:t>
            </a:r>
          </a:p>
        </p:txBody>
      </p:sp>
    </p:spTree>
    <p:extLst>
      <p:ext uri="{BB962C8B-B14F-4D97-AF65-F5344CB8AC3E}">
        <p14:creationId xmlns:p14="http://schemas.microsoft.com/office/powerpoint/2010/main" val="366823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69" t="21447" r="11834" b="4016"/>
          <a:stretch/>
        </p:blipFill>
        <p:spPr>
          <a:xfrm>
            <a:off x="648677" y="390768"/>
            <a:ext cx="10261600" cy="62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51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https://www.activehealthykids.org/wp-content/uploads/2022/04/Czech-report-card-long-form-2022-cz.pdf</a:t>
            </a:r>
            <a:endParaRPr lang="en-US" sz="240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73" t="25398" r="3526" b="6531"/>
          <a:stretch/>
        </p:blipFill>
        <p:spPr>
          <a:xfrm>
            <a:off x="1705707" y="2024184"/>
            <a:ext cx="7352323" cy="42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01785"/>
            <a:ext cx="10515600" cy="5575178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hlinkClick r:id="rId2"/>
              </a:rPr>
              <a:t>https://www.mzp.cz/C1257458002F0DC7/cz/environmentalni_vzdelavani_poradenstvi/$FILE/OFDN-MZP_Deti_venku%20_v_prirode-20200717.pdf</a:t>
            </a: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7108" t="20399" r="22721" b="18861"/>
          <a:stretch/>
        </p:blipFill>
        <p:spPr>
          <a:xfrm>
            <a:off x="5533292" y="2067169"/>
            <a:ext cx="4407876" cy="41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https://ct24.ceskatelevize.cz/clanek/domaci/na-venkove-mrstne-deti-ve-meste-neohebne-podle-pruzkumu-je-to-naopak-113561</a:t>
            </a:r>
          </a:p>
        </p:txBody>
      </p:sp>
    </p:spTree>
    <p:extLst>
      <p:ext uri="{BB962C8B-B14F-4D97-AF65-F5344CB8AC3E}">
        <p14:creationId xmlns:p14="http://schemas.microsoft.com/office/powerpoint/2010/main" val="3552218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18 procent rodičů, kteří vozí děti do školy denně </a:t>
            </a:r>
            <a:r>
              <a:rPr lang="en-US"/>
              <a:t>autem</a:t>
            </a:r>
            <a:r>
              <a:rPr lang="en-US" smtClean="0"/>
              <a:t>, </a:t>
            </a:r>
            <a:r>
              <a:rPr lang="en-US"/>
              <a:t>bydlí do jednoho kilometru </a:t>
            </a:r>
            <a:r>
              <a:rPr lang="en-US"/>
              <a:t>od </a:t>
            </a:r>
            <a:r>
              <a:rPr lang="en-US" smtClean="0"/>
              <a:t>školy</a:t>
            </a: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en-US"/>
              <a:t>https://denikalarm.cz/2024/09/cesta-pesky-do-skoly-nemusi-byt-nebezpecna-staci-vystoupit-ze-zacarovaneho-kruhu/</a:t>
            </a:r>
          </a:p>
        </p:txBody>
      </p:sp>
    </p:spTree>
    <p:extLst>
      <p:ext uri="{BB962C8B-B14F-4D97-AF65-F5344CB8AC3E}">
        <p14:creationId xmlns:p14="http://schemas.microsoft.com/office/powerpoint/2010/main" val="89099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Kdo víc padá na chodnících?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většinu zraněných chodců (69 %) tvoří ženy, jejichž úrazy navíc bývají vážnější a častěji </a:t>
            </a:r>
            <a:r>
              <a:rPr lang="en-US"/>
              <a:t>vyžadují </a:t>
            </a:r>
            <a:r>
              <a:rPr lang="en-US" smtClean="0"/>
              <a:t>hospitalizaci</a:t>
            </a:r>
            <a:endParaRPr lang="cs-CZ" smtClean="0"/>
          </a:p>
          <a:p>
            <a:endParaRPr lang="cs-CZ"/>
          </a:p>
          <a:p>
            <a:endParaRPr lang="cs-CZ" smtClean="0"/>
          </a:p>
          <a:p>
            <a:pPr marL="0" indent="0">
              <a:buNone/>
            </a:pPr>
            <a:r>
              <a:rPr lang="en-US" sz="1900" smtClean="0">
                <a:hlinkClick r:id="rId2"/>
              </a:rPr>
              <a:t>https</a:t>
            </a:r>
            <a:r>
              <a:rPr lang="en-US" sz="1900">
                <a:hlinkClick r:id="rId2"/>
              </a:rPr>
              <a:t>://</a:t>
            </a:r>
            <a:r>
              <a:rPr lang="en-US" sz="1900" smtClean="0">
                <a:hlinkClick r:id="rId2"/>
              </a:rPr>
              <a:t>medium.seznam.cz/clanek/pavla-cechova-uz-i-odklizeni-snehu-je-sexisticke-samozrejme-ze-ano-103821</a:t>
            </a:r>
            <a:endParaRPr lang="cs-CZ" sz="1900" smtClean="0"/>
          </a:p>
          <a:p>
            <a:pPr marL="0" indent="0">
              <a:buNone/>
            </a:pPr>
            <a:r>
              <a:rPr lang="en-US" sz="1900" smtClean="0">
                <a:hlinkClick r:id="rId3"/>
              </a:rPr>
              <a:t>https</a:t>
            </a:r>
            <a:r>
              <a:rPr lang="en-US" sz="1900">
                <a:hlinkClick r:id="rId3"/>
              </a:rPr>
              <a:t>://</a:t>
            </a:r>
            <a:r>
              <a:rPr lang="en-US" sz="1900" smtClean="0">
                <a:hlinkClick r:id="rId3"/>
              </a:rPr>
              <a:t>md.gov.cz/Media/Media-a-tiskove-zpravy/Pruzkum-ukazal-rozdily-v-dopravnim-chovani-muzu-a?fbclid=IwAR211%C3%97NPn6ybuPnyfFP6n6JDyDc-nRHG-7UDtVEfDf3eTfiKyAWjpQ16SVQ</a:t>
            </a:r>
            <a:endParaRPr lang="cs-CZ" sz="1900" smtClean="0"/>
          </a:p>
          <a:p>
            <a:pPr marL="0" indent="0">
              <a:buNone/>
            </a:pPr>
            <a:r>
              <a:rPr lang="cs-CZ" sz="1900"/>
              <a:t>https://md.gov.cz/getattachment/Ministerstvo/Rovne-prilezitosti/Rovne-prilezitosti-na-Ministerstvu-dopravy-%E2%80%93-aktua/Zaverecna-zprava_Zeny-v-doprave.pdf.aspx?lang=cs-CZ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8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046" y="709002"/>
            <a:ext cx="10515600" cy="1325563"/>
          </a:xfrm>
        </p:spPr>
        <p:txBody>
          <a:bodyPr/>
          <a:lstStyle/>
          <a:p>
            <a:r>
              <a:rPr lang="cs-CZ" smtClean="0"/>
              <a:t>odklady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https://www.paqresearch.cz/post/omezme-nesystematicke-odklady-usetrime-miliardy-musime-ale-zaroven-posilit-podporu/?</a:t>
            </a:r>
            <a:r>
              <a:rPr lang="en-US" smtClean="0">
                <a:hlinkClick r:id="rId2"/>
              </a:rPr>
              <a:t>fbclid=IwY2xjawG7v1ZleHRuA2FlbQIxMQABHZ5o_vHOOSl8KBvRcAlsmFSzmx2Bl1-lU1yW_Vg05zZ3RVIna23pLIrZrA_aem_m3ZsY2ikYeeLAR7ChHeVyw</a:t>
            </a:r>
            <a:endParaRPr lang="cs-CZ" smtClean="0"/>
          </a:p>
          <a:p>
            <a:endParaRPr lang="cs-CZ"/>
          </a:p>
          <a:p>
            <a:r>
              <a:rPr lang="en-US"/>
              <a:t>https://www.paqresearch.cz/post/v-navrhovanem-rozpoctu-msmt-chybi-pres-50-miliard-ukazujeme-14-oblasti-kde-usetrit-a-kam-investovat/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/>
              <a:t/>
            </a:r>
            <a:br>
              <a:rPr lang="cs-CZ"/>
            </a:b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/>
              <a:t/>
            </a:r>
            <a:br>
              <a:rPr lang="cs-CZ"/>
            </a:br>
            <a:r>
              <a:rPr lang="cs-CZ"/>
              <a:t>Diskuse k textu D. Prokopa</a:t>
            </a:r>
            <a:br>
              <a:rPr lang="cs-CZ"/>
            </a:br>
            <a:r>
              <a:rPr lang="cs-CZ" smtClean="0"/>
              <a:t/>
            </a:r>
            <a:br>
              <a:rPr lang="cs-CZ" smtClean="0"/>
            </a:br>
            <a:r>
              <a:rPr lang="cs-CZ"/>
              <a:t/>
            </a:r>
            <a:br>
              <a:rPr lang="cs-CZ"/>
            </a:br>
            <a:r>
              <a:rPr lang="cs-CZ"/>
              <a:t/>
            </a:r>
            <a:br>
              <a:rPr lang="cs-CZ"/>
            </a:br>
            <a:r>
              <a:rPr lang="cs-CZ" smtClean="0"/>
              <a:t>Co nejvíc trápí současný vzdělávací systém v ČR (sli.do)</a:t>
            </a:r>
            <a:br>
              <a:rPr lang="cs-CZ" smtClean="0"/>
            </a:br>
            <a:r>
              <a:rPr lang="cs-CZ"/>
              <a:t/>
            </a:r>
            <a:br>
              <a:rPr lang="cs-CZ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1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Co vše ovlivňuje vzdělání</a:t>
            </a:r>
          </a:p>
        </p:txBody>
      </p:sp>
      <p:pic>
        <p:nvPicPr>
          <p:cNvPr id="11267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4" t="35300" r="18909" b="21518"/>
          <a:stretch>
            <a:fillRect/>
          </a:stretch>
        </p:blipFill>
        <p:spPr>
          <a:xfrm>
            <a:off x="1981200" y="2133600"/>
            <a:ext cx="8064500" cy="4114800"/>
          </a:xfrm>
        </p:spPr>
      </p:pic>
    </p:spTree>
    <p:extLst>
      <p:ext uri="{BB962C8B-B14F-4D97-AF65-F5344CB8AC3E}">
        <p14:creationId xmlns:p14="http://schemas.microsoft.com/office/powerpoint/2010/main" val="41353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Pierre Bourdie a teorie různých druhů kapitálu</a:t>
            </a:r>
          </a:p>
        </p:txBody>
      </p:sp>
      <p:pic>
        <p:nvPicPr>
          <p:cNvPr id="10243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4" t="19756" r="10165" b="9428"/>
          <a:stretch>
            <a:fillRect/>
          </a:stretch>
        </p:blipFill>
        <p:spPr>
          <a:xfrm>
            <a:off x="2339975" y="1417639"/>
            <a:ext cx="7512050" cy="5310187"/>
          </a:xfrm>
        </p:spPr>
      </p:pic>
    </p:spTree>
    <p:extLst>
      <p:ext uri="{BB962C8B-B14F-4D97-AF65-F5344CB8AC3E}">
        <p14:creationId xmlns:p14="http://schemas.microsoft.com/office/powerpoint/2010/main" val="17388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3916362"/>
          </a:xfrm>
        </p:spPr>
        <p:txBody>
          <a:bodyPr/>
          <a:lstStyle/>
          <a:p>
            <a:pPr eaLnBrk="1" hangingPunct="1"/>
            <a:r>
              <a:rPr lang="cs-CZ" altLang="cs-CZ" sz="3500"/>
              <a:t>Vzdělání v moderní a tradiční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21189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Latentní funkce vzdělání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5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Vzdělání v moderních společnostech jako nástroj zvýšení životního standardu, emancipace a mobility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Důraz na výkon jedince a překonání jeho vrozených charakteristik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X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Výzkumy ukazují, že vzdělání třídní rozdíly reprodukuje a také ospravedlňuje (efekt sv. Matouše) – </a:t>
            </a:r>
            <a:r>
              <a:rPr lang="cs-CZ" altLang="cs-CZ" sz="2000" b="1" u="sng"/>
              <a:t>děti z nižších vrstev nemají menší nadání, ale větší pravděpodobnost, že ve styku s akademickou strukturou školy budou označeny jako ty s nižším nadáním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Vzdělávací systém je jedna z nejdůležitějších institucí sloužících k sociální reprodukci moderních společností (Bourdieu, Passeron 1990, orig. 1970; Bourdieu 1998).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b="1" u="sng"/>
          </a:p>
          <a:p>
            <a:pPr eaLnBrk="1" hangingPunct="1">
              <a:lnSpc>
                <a:spcPct val="80000"/>
              </a:lnSpc>
            </a:pPr>
            <a:endParaRPr lang="cs-CZ" altLang="cs-CZ" sz="2500"/>
          </a:p>
        </p:txBody>
      </p:sp>
    </p:spTree>
    <p:extLst>
      <p:ext uri="{BB962C8B-B14F-4D97-AF65-F5344CB8AC3E}">
        <p14:creationId xmlns:p14="http://schemas.microsoft.com/office/powerpoint/2010/main" val="25170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/>
              <a:t>Ivan Illich: Skryté kurikulum školy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/>
              <a:t>škola plní úlohu dozoru nad dětmi, rozdělení osob do jednotlivých typů zaměstnání, osvojení dominantních hodnot a získání těch znalostí a dovedností, které společnost schvaluje</a:t>
            </a:r>
          </a:p>
          <a:p>
            <a:pPr eaLnBrk="1" hangingPunct="1"/>
            <a:r>
              <a:rPr lang="cs-CZ" altLang="cs-CZ" sz="2600"/>
              <a:t>Školy povzbuzují pasivní konzumaci, tj. nekritické přijímání existujícícho společenského řádu – děti se učí, že jejich úlohou v životě je „znát své místo a ukázněně sedět“</a:t>
            </a:r>
          </a:p>
          <a:p>
            <a:pPr eaLnBrk="1" hangingPunct="1"/>
            <a:endParaRPr lang="cs-CZ" altLang="cs-CZ" sz="2600"/>
          </a:p>
          <a:p>
            <a:pPr eaLnBrk="1" hangingPunct="1"/>
            <a:endParaRPr lang="cs-CZ" altLang="cs-CZ" sz="2600"/>
          </a:p>
        </p:txBody>
      </p:sp>
    </p:spTree>
    <p:extLst>
      <p:ext uri="{BB962C8B-B14F-4D97-AF65-F5344CB8AC3E}">
        <p14:creationId xmlns:p14="http://schemas.microsoft.com/office/powerpoint/2010/main" val="4843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Ulrich Beck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/>
              <a:t>ve společnostech s masovými vzdělávacími systémy dochází k tomu, že vzdělanostní kritéria pro lepší pozice splňuje tolik kandidátů, že ke slovu se opět dostávají taková kritéria, jakým je pohlaví, náboženské smýšlení, etnicita atd. </a:t>
            </a:r>
          </a:p>
          <a:p>
            <a:pPr eaLnBrk="1" hangingPunct="1"/>
            <a:r>
              <a:rPr lang="cs-CZ" altLang="cs-CZ" sz="2600"/>
              <a:t>dobré vzdělání už není klíčem odemykajícím dveře k dobrému zaměstnání, ale pouze oprávněním ke vstupu do předpokoje, kde budou tyto klíče (podle libovolných pravidel) rozdělování (Beck 2004:246)</a:t>
            </a:r>
          </a:p>
          <a:p>
            <a:pPr eaLnBrk="1" hangingPunct="1"/>
            <a:endParaRPr lang="cs-CZ" altLang="cs-CZ" sz="2600"/>
          </a:p>
        </p:txBody>
      </p:sp>
    </p:spTree>
    <p:extLst>
      <p:ext uri="{BB962C8B-B14F-4D97-AF65-F5344CB8AC3E}">
        <p14:creationId xmlns:p14="http://schemas.microsoft.com/office/powerpoint/2010/main" val="39603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Pierre Bourdieu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Školství jen potvrzuje výsadní vlastnosti elit</a:t>
            </a:r>
          </a:p>
          <a:p>
            <a:pPr eaLnBrk="1" hangingPunct="1"/>
            <a:r>
              <a:rPr lang="cs-CZ" altLang="cs-CZ" sz="2000"/>
              <a:t>škola umocňuje rozdílnou kulturní orientaci a hodnotová měřítka získaná v časné fázi života (kulturní kapitál) – omezuje tak šance jedněch, ale usnadňuje postup druhých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Vzdělávací systém nevybírá nejschopnější žáky, ale vybírá žáky „již vybrané“. Ti jsou ze své rodiny vybaveni dostatkem kulturního kapitálu, který je ve školním prostředí zvýhodňuje, protože odpovídá kulturnímu kapitálu učitelů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6027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/>
              <a:t>Bernstein: Teorie jazykových kódů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Rozdílný způsob komunikace mezi dětmi z různých sociálních poměrů a jeho vztah k akademické kultuře školy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Omezené kódy</a:t>
            </a:r>
            <a:r>
              <a:rPr lang="cs-CZ" altLang="cs-CZ" smtClean="0"/>
              <a:t> – komunikace spočívá na nevyslovených předpokladech, odkazuje na konkrétní a blízké, výchova pomocí přímých odměn a trestů, sdělování především praktických zkušeností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Rozvinuté kódy</a:t>
            </a:r>
            <a:r>
              <a:rPr lang="cs-CZ" altLang="cs-CZ" smtClean="0"/>
              <a:t> – zobecnění, abstraktní vyjadřování, rodiče vysvětlují</a:t>
            </a:r>
          </a:p>
        </p:txBody>
      </p:sp>
    </p:spTree>
    <p:extLst>
      <p:ext uri="{BB962C8B-B14F-4D97-AF65-F5344CB8AC3E}">
        <p14:creationId xmlns:p14="http://schemas.microsoft.com/office/powerpoint/2010/main" val="22041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České výzkumy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„Dědičnost vzdělání“</a:t>
            </a:r>
          </a:p>
          <a:p>
            <a:pPr eaLnBrk="1" hangingPunct="1"/>
            <a:r>
              <a:rPr lang="cs-CZ" altLang="cs-CZ" smtClean="0"/>
              <a:t>Odlišné aspirace dětí z různě sociálně postavených rodin</a:t>
            </a:r>
          </a:p>
          <a:p>
            <a:pPr eaLnBrk="1" hangingPunct="1"/>
            <a:r>
              <a:rPr lang="cs-CZ" altLang="cs-CZ" smtClean="0"/>
              <a:t>Nikoli inteligence, ale rodinné prostředí, vzdělání a postoje rodičů jsou klíčové pro výsledky ve škole (Rabušicová 1995)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23981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1. Porovnání přístupu ke škole u rodičů s vyšším a nižším vzděláním v práci A. Lareau </a:t>
            </a:r>
          </a:p>
        </p:txBody>
      </p:sp>
      <p:sp>
        <p:nvSpPr>
          <p:cNvPr id="24579" name="Zástupný symbol pro obsah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1800"/>
              <a:t>Rodiče z dělnické třídy: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	-  jen výjimečně kontaktují učitele a cítí se při jednání s ním nesví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 - udržují nezávislý vztah se školou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	- necítí se být kompetentní a vzdělání nechávají na profesionálech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-  ponechání dětí jejich přirozenému růstu 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-  pocit omezování ve formálním prostředí, snaha přizpůsobit se autoritám</a:t>
            </a:r>
          </a:p>
          <a:p>
            <a:pPr eaLnBrk="1" hangingPunct="1">
              <a:buFontTx/>
              <a:buNone/>
            </a:pPr>
            <a:endParaRPr lang="cs-CZ" altLang="cs-CZ" sz="1800"/>
          </a:p>
          <a:p>
            <a:pPr eaLnBrk="1" hangingPunct="1"/>
            <a:r>
              <a:rPr lang="cs-CZ" altLang="cs-CZ" sz="1800"/>
              <a:t>Rodiče ze střední třídy: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- často kontaktují učitele, jednání jsou neformální a přátelská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- učitele berou jako partnery, cítí se kompetentní k diskusi o vzdělání svých dětí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-  snaha o harmonický rozvoj schopností svých dětí a využití všech příležitostí k němu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-  schopnost ovlivňovat dialog a komunikaci ve formálním prostředí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133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0" t="24182" r="12108" b="8456"/>
          <a:stretch>
            <a:fillRect/>
          </a:stretch>
        </p:blipFill>
        <p:spPr>
          <a:xfrm>
            <a:off x="1676400" y="685800"/>
            <a:ext cx="8593138" cy="5880100"/>
          </a:xfrm>
        </p:spPr>
      </p:pic>
    </p:spTree>
    <p:extLst>
      <p:ext uri="{BB962C8B-B14F-4D97-AF65-F5344CB8AC3E}">
        <p14:creationId xmlns:p14="http://schemas.microsoft.com/office/powerpoint/2010/main" val="25701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2. </a:t>
            </a:r>
            <a:r>
              <a:rPr lang="cs-CZ" altLang="cs-CZ" sz="3200"/>
              <a:t>Práce Tomáše Katrňáka „Odsouzeni k manuální práci“</a:t>
            </a:r>
          </a:p>
        </p:txBody>
      </p:sp>
      <p:sp>
        <p:nvSpPr>
          <p:cNvPr id="2560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Dělničtí rodiče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Nemají se školou dobrý vztah (také vlastní zkušenost), se vzděláním v životě nepočítají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Důraz na materiální strategii (vydělávat, být nezávislý)</a:t>
            </a:r>
          </a:p>
          <a:p>
            <a:pPr eaLnBrk="1" hangingPunct="1"/>
            <a:r>
              <a:rPr lang="cs-CZ" altLang="cs-CZ"/>
              <a:t>Vysokoškolští rodice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Klíčová role vzdělání v jejich životní strategii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Zájem o dění ve škole, kultivaci schopností svých dětí</a:t>
            </a:r>
          </a:p>
        </p:txBody>
      </p:sp>
    </p:spTree>
    <p:extLst>
      <p:ext uri="{BB962C8B-B14F-4D97-AF65-F5344CB8AC3E}">
        <p14:creationId xmlns:p14="http://schemas.microsoft.com/office/powerpoint/2010/main" val="579055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9" t="26665" r="17940" b="19791"/>
          <a:stretch>
            <a:fillRect/>
          </a:stretch>
        </p:blipFill>
        <p:spPr>
          <a:xfrm>
            <a:off x="1676400" y="533400"/>
            <a:ext cx="8593138" cy="5791200"/>
          </a:xfrm>
        </p:spPr>
      </p:pic>
    </p:spTree>
    <p:extLst>
      <p:ext uri="{BB962C8B-B14F-4D97-AF65-F5344CB8AC3E}">
        <p14:creationId xmlns:p14="http://schemas.microsoft.com/office/powerpoint/2010/main" val="37527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Zástupný obsah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27779" r="19167" b="23140"/>
          <a:stretch>
            <a:fillRect/>
          </a:stretch>
        </p:blipFill>
        <p:spPr>
          <a:xfrm>
            <a:off x="1676401" y="838200"/>
            <a:ext cx="8818563" cy="5410200"/>
          </a:xfrm>
        </p:spPr>
      </p:pic>
    </p:spTree>
    <p:extLst>
      <p:ext uri="{BB962C8B-B14F-4D97-AF65-F5344CB8AC3E}">
        <p14:creationId xmlns:p14="http://schemas.microsoft.com/office/powerpoint/2010/main" val="14796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t="12846" r="18910" b="7700"/>
          <a:stretch>
            <a:fillRect/>
          </a:stretch>
        </p:blipFill>
        <p:spPr>
          <a:xfrm>
            <a:off x="1828800" y="762001"/>
            <a:ext cx="8001000" cy="5935663"/>
          </a:xfrm>
        </p:spPr>
      </p:pic>
    </p:spTree>
    <p:extLst>
      <p:ext uri="{BB962C8B-B14F-4D97-AF65-F5344CB8AC3E}">
        <p14:creationId xmlns:p14="http://schemas.microsoft.com/office/powerpoint/2010/main" val="24720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t="18027" r="23769" b="12883"/>
          <a:stretch>
            <a:fillRect/>
          </a:stretch>
        </p:blipFill>
        <p:spPr>
          <a:xfrm>
            <a:off x="1752601" y="304800"/>
            <a:ext cx="8640763" cy="6172200"/>
          </a:xfrm>
        </p:spPr>
      </p:pic>
    </p:spTree>
    <p:extLst>
      <p:ext uri="{BB962C8B-B14F-4D97-AF65-F5344CB8AC3E}">
        <p14:creationId xmlns:p14="http://schemas.microsoft.com/office/powerpoint/2010/main" val="36707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t="14574" r="24739" b="14609"/>
          <a:stretch>
            <a:fillRect/>
          </a:stretch>
        </p:blipFill>
        <p:spPr>
          <a:xfrm>
            <a:off x="1828800" y="609600"/>
            <a:ext cx="8153400" cy="5969000"/>
          </a:xfrm>
        </p:spPr>
      </p:pic>
    </p:spTree>
    <p:extLst>
      <p:ext uri="{BB962C8B-B14F-4D97-AF65-F5344CB8AC3E}">
        <p14:creationId xmlns:p14="http://schemas.microsoft.com/office/powerpoint/2010/main" val="40016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8636" r="19357" b="44728"/>
          <a:stretch>
            <a:fillRect/>
          </a:stretch>
        </p:blipFill>
        <p:spPr>
          <a:xfrm>
            <a:off x="1720850" y="2133600"/>
            <a:ext cx="8750300" cy="3810000"/>
          </a:xfrm>
        </p:spPr>
      </p:pic>
    </p:spTree>
    <p:extLst>
      <p:ext uri="{BB962C8B-B14F-4D97-AF65-F5344CB8AC3E}">
        <p14:creationId xmlns:p14="http://schemas.microsoft.com/office/powerpoint/2010/main" val="40407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0" t="26665" r="12108" b="19791"/>
          <a:stretch>
            <a:fillRect/>
          </a:stretch>
        </p:blipFill>
        <p:spPr>
          <a:xfrm>
            <a:off x="1676400" y="762000"/>
            <a:ext cx="8839200" cy="4724400"/>
          </a:xfrm>
        </p:spPr>
      </p:pic>
    </p:spTree>
    <p:extLst>
      <p:ext uri="{BB962C8B-B14F-4D97-AF65-F5344CB8AC3E}">
        <p14:creationId xmlns:p14="http://schemas.microsoft.com/office/powerpoint/2010/main" val="31050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12090" r="11137" b="6729"/>
          <a:stretch>
            <a:fillRect/>
          </a:stretch>
        </p:blipFill>
        <p:spPr>
          <a:xfrm>
            <a:off x="1752600" y="1524000"/>
            <a:ext cx="8535988" cy="4953000"/>
          </a:xfrm>
        </p:spPr>
      </p:pic>
    </p:spTree>
    <p:extLst>
      <p:ext uri="{BB962C8B-B14F-4D97-AF65-F5344CB8AC3E}">
        <p14:creationId xmlns:p14="http://schemas.microsoft.com/office/powerpoint/2010/main" val="11974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obsah 2"/>
          <p:cNvSpPr>
            <a:spLocks noGrp="1" noChangeArrowheads="1"/>
          </p:cNvSpPr>
          <p:nvPr>
            <p:ph idx="1"/>
          </p:nvPr>
        </p:nvSpPr>
        <p:spPr>
          <a:xfrm>
            <a:off x="1981200" y="381001"/>
            <a:ext cx="8229600" cy="5749925"/>
          </a:xfrm>
        </p:spPr>
        <p:txBody>
          <a:bodyPr/>
          <a:lstStyle/>
          <a:p>
            <a:r>
              <a:rPr lang="cs-CZ" altLang="cs-CZ" smtClean="0"/>
              <a:t>Nízká vzdělávací mobilita, velká dědičnost vzdělání (jen 18 procent dětí z rodin, kde rodiče nemají VŠ, dosáhne vysokoškolského vzdělání – nejméně ze zemí OECD)</a:t>
            </a:r>
          </a:p>
          <a:p>
            <a:r>
              <a:rPr lang="cs-CZ" altLang="cs-CZ" smtClean="0"/>
              <a:t>Velký gender pay gap (žena 25 – 60 vydělá 69 procent toho, co stejně starý muž)</a:t>
            </a:r>
          </a:p>
          <a:p>
            <a:r>
              <a:rPr lang="cs-CZ" altLang="cs-CZ" smtClean="0"/>
              <a:t>75 procent tříletých dětí navštěvuje předškolní vzdělávání, což je nadprůměr v zemích OECD, ale investice do tohoto stupně vzdělání jsou ze všech zemí OECD nejnižší</a:t>
            </a:r>
          </a:p>
          <a:p>
            <a:r>
              <a:rPr lang="cs-CZ" altLang="cs-CZ" smtClean="0"/>
              <a:t>Velmi nízké investice do všech stupňů vzdělání a nízké platy učitelů (i vedoucích funkcích), vyšší věk učitelů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53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c.europa.eu/eurostat/statistics-explained/images/f/ff/General_government_total_expenditure_on_%27education%27%2C_2022_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38" y="520455"/>
            <a:ext cx="9106069" cy="578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5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ihned.cz/attachment.php/360/79137360/NjSBUnzrH0D7hVg4CJkbMGPs8mul6Wtx/investice_do_vzdelani_final-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58" y="176578"/>
            <a:ext cx="8310018" cy="62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0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Ano nebo ne?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Děti nastupují na ZŠ nepřipravené, umí toho méně než dřív</a:t>
            </a:r>
          </a:p>
          <a:p>
            <a:r>
              <a:rPr lang="cs-CZ" smtClean="0"/>
              <a:t>Tělesná zdatnost českých dětí je špatná, hlavně  těch městských</a:t>
            </a:r>
          </a:p>
          <a:p>
            <a:r>
              <a:rPr lang="cs-CZ" smtClean="0"/>
              <a:t>Rodiče se dnes dětem věnují mnohem méně než </a:t>
            </a:r>
            <a:r>
              <a:rPr lang="cs-CZ" smtClean="0"/>
              <a:t>dříve</a:t>
            </a:r>
          </a:p>
          <a:p>
            <a:r>
              <a:rPr lang="cs-CZ" smtClean="0"/>
              <a:t>Pětina rodičů, kteří vozí dítě autem do školy, bydlí do 1 kilometru od školy.</a:t>
            </a:r>
            <a:endParaRPr lang="cs-CZ" smtClean="0"/>
          </a:p>
          <a:p>
            <a:r>
              <a:rPr lang="cs-CZ" smtClean="0"/>
              <a:t>Na chodnících v důsledku sněhu a náledí víc padají ženy než muži.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664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801</Words>
  <Application>Microsoft Office PowerPoint</Application>
  <PresentationFormat>Širokoúhlá obrazovka</PresentationFormat>
  <Paragraphs>89</Paragraphs>
  <Slides>36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Motiv Office</vt:lpstr>
      <vt:lpstr>Sociologie pro speciální pedagogy: Vzdělání</vt:lpstr>
      <vt:lpstr>      Diskuse k textu D. Prokopa    Co nejvíc trápí současný vzdělávací systém v ČR (sli.do)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Ano nebo ne?</vt:lpstr>
      <vt:lpstr>Prezentace aplikace PowerPoint</vt:lpstr>
      <vt:lpstr>Prezentace aplikace PowerPoint</vt:lpstr>
      <vt:lpstr>Prezentace aplikace PowerPoint</vt:lpstr>
      <vt:lpstr>Prezentace aplikace PowerPoint</vt:lpstr>
      <vt:lpstr>https://www.activehealthykids.org/wp-content/uploads/2022/04/Czech-report-card-long-form-2022-cz.pdf</vt:lpstr>
      <vt:lpstr>Prezentace aplikace PowerPoint</vt:lpstr>
      <vt:lpstr>Prezentace aplikace PowerPoint</vt:lpstr>
      <vt:lpstr>Prezentace aplikace PowerPoint</vt:lpstr>
      <vt:lpstr>Kdo víc padá na chodnících?</vt:lpstr>
      <vt:lpstr>odklady</vt:lpstr>
      <vt:lpstr>Co vše ovlivňuje vzdělání</vt:lpstr>
      <vt:lpstr>Pierre Bourdie a teorie různých druhů kapitálu</vt:lpstr>
      <vt:lpstr>Vzdělání v moderní a tradiční společnosti</vt:lpstr>
      <vt:lpstr>Latentní funkce vzdělání</vt:lpstr>
      <vt:lpstr>Ivan Illich: Skryté kurikulum školy</vt:lpstr>
      <vt:lpstr>Ulrich Beck</vt:lpstr>
      <vt:lpstr>Pierre Bourdieu</vt:lpstr>
      <vt:lpstr>Bernstein: Teorie jazykových kódů </vt:lpstr>
      <vt:lpstr>České výzkumy</vt:lpstr>
      <vt:lpstr>1. Porovnání přístupu ke škole u rodičů s vyšším a nižším vzděláním v práci A. Lareau </vt:lpstr>
      <vt:lpstr>2. Práce Tomáše Katrňáka „Odsouzeni k manuální práci“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Slepickova</dc:creator>
  <cp:lastModifiedBy>Slepickova</cp:lastModifiedBy>
  <cp:revision>12</cp:revision>
  <dcterms:created xsi:type="dcterms:W3CDTF">2024-12-03T09:22:04Z</dcterms:created>
  <dcterms:modified xsi:type="dcterms:W3CDTF">2024-12-10T14:27:36Z</dcterms:modified>
</cp:coreProperties>
</file>