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336" r:id="rId3"/>
    <p:sldId id="261" r:id="rId4"/>
    <p:sldId id="262" r:id="rId5"/>
    <p:sldId id="302" r:id="rId6"/>
    <p:sldId id="301" r:id="rId7"/>
    <p:sldId id="356" r:id="rId8"/>
    <p:sldId id="357" r:id="rId9"/>
    <p:sldId id="355" r:id="rId10"/>
    <p:sldId id="309" r:id="rId11"/>
    <p:sldId id="305" r:id="rId12"/>
    <p:sldId id="308" r:id="rId13"/>
    <p:sldId id="292" r:id="rId14"/>
    <p:sldId id="294" r:id="rId15"/>
    <p:sldId id="344" r:id="rId16"/>
    <p:sldId id="286" r:id="rId17"/>
    <p:sldId id="290" r:id="rId18"/>
    <p:sldId id="360" r:id="rId19"/>
    <p:sldId id="291" r:id="rId20"/>
    <p:sldId id="332" r:id="rId21"/>
    <p:sldId id="273" r:id="rId22"/>
    <p:sldId id="362" r:id="rId23"/>
    <p:sldId id="325" r:id="rId24"/>
    <p:sldId id="363" r:id="rId25"/>
    <p:sldId id="313" r:id="rId26"/>
    <p:sldId id="339" r:id="rId27"/>
    <p:sldId id="364" r:id="rId28"/>
    <p:sldId id="367" r:id="rId29"/>
    <p:sldId id="368" r:id="rId30"/>
    <p:sldId id="369" r:id="rId31"/>
    <p:sldId id="331" r:id="rId32"/>
    <p:sldId id="327" r:id="rId33"/>
    <p:sldId id="328" r:id="rId34"/>
    <p:sldId id="340" r:id="rId35"/>
    <p:sldId id="329" r:id="rId36"/>
    <p:sldId id="274" r:id="rId37"/>
    <p:sldId id="365" r:id="rId38"/>
    <p:sldId id="366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Pohyb</a:t>
            </a:r>
            <a:r>
              <a:rPr lang="cs-CZ" baseline="0"/>
              <a:t> obyvatelstva (1918 - 2016; ČSÚ)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List1!$G$10</c:f>
              <c:strCache>
                <c:ptCount val="1"/>
                <c:pt idx="0">
                  <c:v>Narození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List1!$F$11:$F$109</c:f>
              <c:numCache>
                <c:formatCode>General</c:formatCode>
                <c:ptCount val="99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</c:numCache>
            </c:numRef>
          </c:cat>
          <c:val>
            <c:numRef>
              <c:f>List1!$G$11:$G$109</c:f>
              <c:numCache>
                <c:formatCode>#,##0</c:formatCode>
                <c:ptCount val="99"/>
                <c:pt idx="0">
                  <c:v>123689</c:v>
                </c:pt>
                <c:pt idx="1">
                  <c:v>194697</c:v>
                </c:pt>
                <c:pt idx="2">
                  <c:v>251462</c:v>
                </c:pt>
                <c:pt idx="3">
                  <c:v>264269</c:v>
                </c:pt>
                <c:pt idx="4">
                  <c:v>255623</c:v>
                </c:pt>
                <c:pt idx="5">
                  <c:v>248062</c:v>
                </c:pt>
                <c:pt idx="6">
                  <c:v>235501</c:v>
                </c:pt>
                <c:pt idx="7">
                  <c:v>231422</c:v>
                </c:pt>
                <c:pt idx="8">
                  <c:v>225486</c:v>
                </c:pt>
                <c:pt idx="9">
                  <c:v>213956</c:v>
                </c:pt>
                <c:pt idx="10">
                  <c:v>214014</c:v>
                </c:pt>
                <c:pt idx="11">
                  <c:v>207904</c:v>
                </c:pt>
                <c:pt idx="12">
                  <c:v>212232</c:v>
                </c:pt>
                <c:pt idx="13">
                  <c:v>200874</c:v>
                </c:pt>
                <c:pt idx="14">
                  <c:v>195159</c:v>
                </c:pt>
                <c:pt idx="15">
                  <c:v>180637</c:v>
                </c:pt>
                <c:pt idx="16">
                  <c:v>175251</c:v>
                </c:pt>
                <c:pt idx="17">
                  <c:v>165658</c:v>
                </c:pt>
                <c:pt idx="18">
                  <c:v>161926</c:v>
                </c:pt>
                <c:pt idx="19">
                  <c:v>159780</c:v>
                </c:pt>
                <c:pt idx="20">
                  <c:v>167305</c:v>
                </c:pt>
                <c:pt idx="21">
                  <c:v>196753</c:v>
                </c:pt>
                <c:pt idx="22">
                  <c:v>222982</c:v>
                </c:pt>
                <c:pt idx="23">
                  <c:v>213369</c:v>
                </c:pt>
                <c:pt idx="24">
                  <c:v>203008</c:v>
                </c:pt>
                <c:pt idx="25">
                  <c:v>229059</c:v>
                </c:pt>
                <c:pt idx="26">
                  <c:v>234023</c:v>
                </c:pt>
                <c:pt idx="27">
                  <c:v>197074</c:v>
                </c:pt>
                <c:pt idx="28">
                  <c:v>213850</c:v>
                </c:pt>
                <c:pt idx="29">
                  <c:v>210092</c:v>
                </c:pt>
                <c:pt idx="30">
                  <c:v>200810</c:v>
                </c:pt>
                <c:pt idx="31">
                  <c:v>188219</c:v>
                </c:pt>
                <c:pt idx="32">
                  <c:v>191655</c:v>
                </c:pt>
                <c:pt idx="33">
                  <c:v>188756</c:v>
                </c:pt>
                <c:pt idx="34">
                  <c:v>182995</c:v>
                </c:pt>
                <c:pt idx="35">
                  <c:v>174629</c:v>
                </c:pt>
                <c:pt idx="36">
                  <c:v>170300</c:v>
                </c:pt>
                <c:pt idx="37">
                  <c:v>167731</c:v>
                </c:pt>
                <c:pt idx="38">
                  <c:v>164243</c:v>
                </c:pt>
                <c:pt idx="39">
                  <c:v>157157</c:v>
                </c:pt>
                <c:pt idx="40">
                  <c:v>143251</c:v>
                </c:pt>
                <c:pt idx="41">
                  <c:v>130310</c:v>
                </c:pt>
                <c:pt idx="42">
                  <c:v>130161</c:v>
                </c:pt>
                <c:pt idx="43">
                  <c:v>132201</c:v>
                </c:pt>
                <c:pt idx="44">
                  <c:v>134695</c:v>
                </c:pt>
                <c:pt idx="45">
                  <c:v>150062</c:v>
                </c:pt>
                <c:pt idx="46">
                  <c:v>155666</c:v>
                </c:pt>
                <c:pt idx="47">
                  <c:v>148545</c:v>
                </c:pt>
                <c:pt idx="48">
                  <c:v>142206</c:v>
                </c:pt>
                <c:pt idx="49">
                  <c:v>139413</c:v>
                </c:pt>
                <c:pt idx="50">
                  <c:v>138396</c:v>
                </c:pt>
                <c:pt idx="51">
                  <c:v>144155</c:v>
                </c:pt>
                <c:pt idx="52">
                  <c:v>148893</c:v>
                </c:pt>
                <c:pt idx="53">
                  <c:v>155233</c:v>
                </c:pt>
                <c:pt idx="54">
                  <c:v>164744</c:v>
                </c:pt>
                <c:pt idx="55">
                  <c:v>182953</c:v>
                </c:pt>
                <c:pt idx="56">
                  <c:v>195427</c:v>
                </c:pt>
                <c:pt idx="57">
                  <c:v>192869</c:v>
                </c:pt>
                <c:pt idx="58">
                  <c:v>188522</c:v>
                </c:pt>
                <c:pt idx="59">
                  <c:v>182865</c:v>
                </c:pt>
                <c:pt idx="60">
                  <c:v>180018</c:v>
                </c:pt>
                <c:pt idx="61">
                  <c:v>173084</c:v>
                </c:pt>
                <c:pt idx="62">
                  <c:v>154665</c:v>
                </c:pt>
                <c:pt idx="63">
                  <c:v>145186</c:v>
                </c:pt>
                <c:pt idx="64">
                  <c:v>142518</c:v>
                </c:pt>
                <c:pt idx="65">
                  <c:v>138132</c:v>
                </c:pt>
                <c:pt idx="66">
                  <c:v>137587</c:v>
                </c:pt>
                <c:pt idx="67">
                  <c:v>136488</c:v>
                </c:pt>
                <c:pt idx="68">
                  <c:v>133942</c:v>
                </c:pt>
                <c:pt idx="69">
                  <c:v>131469</c:v>
                </c:pt>
                <c:pt idx="70">
                  <c:v>133238</c:v>
                </c:pt>
                <c:pt idx="71">
                  <c:v>128881</c:v>
                </c:pt>
                <c:pt idx="72">
                  <c:v>131094</c:v>
                </c:pt>
                <c:pt idx="73">
                  <c:v>129850</c:v>
                </c:pt>
                <c:pt idx="74">
                  <c:v>122142</c:v>
                </c:pt>
                <c:pt idx="75">
                  <c:v>121470</c:v>
                </c:pt>
                <c:pt idx="76">
                  <c:v>106915</c:v>
                </c:pt>
                <c:pt idx="77">
                  <c:v>96397</c:v>
                </c:pt>
                <c:pt idx="78">
                  <c:v>90763</c:v>
                </c:pt>
                <c:pt idx="79">
                  <c:v>90930</c:v>
                </c:pt>
                <c:pt idx="80">
                  <c:v>90829</c:v>
                </c:pt>
                <c:pt idx="81">
                  <c:v>89774</c:v>
                </c:pt>
                <c:pt idx="82">
                  <c:v>91169</c:v>
                </c:pt>
                <c:pt idx="83">
                  <c:v>90978</c:v>
                </c:pt>
                <c:pt idx="84">
                  <c:v>93047</c:v>
                </c:pt>
                <c:pt idx="85">
                  <c:v>93957</c:v>
                </c:pt>
                <c:pt idx="86">
                  <c:v>97929</c:v>
                </c:pt>
                <c:pt idx="87">
                  <c:v>102498</c:v>
                </c:pt>
                <c:pt idx="88">
                  <c:v>106130</c:v>
                </c:pt>
                <c:pt idx="89">
                  <c:v>114947</c:v>
                </c:pt>
                <c:pt idx="90">
                  <c:v>119842</c:v>
                </c:pt>
                <c:pt idx="91">
                  <c:v>118667</c:v>
                </c:pt>
                <c:pt idx="92">
                  <c:v>117446</c:v>
                </c:pt>
                <c:pt idx="93">
                  <c:v>108990</c:v>
                </c:pt>
                <c:pt idx="94">
                  <c:v>108955</c:v>
                </c:pt>
                <c:pt idx="95">
                  <c:v>107117</c:v>
                </c:pt>
                <c:pt idx="96">
                  <c:v>110252</c:v>
                </c:pt>
                <c:pt idx="97">
                  <c:v>111162</c:v>
                </c:pt>
                <c:pt idx="98">
                  <c:v>113083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51A-4AE3-9C21-FDF71722DF23}"/>
            </c:ext>
          </c:extLst>
        </c:ser>
        <c:ser>
          <c:idx val="1"/>
          <c:order val="1"/>
          <c:tx>
            <c:strRef>
              <c:f>List1!$H$10</c:f>
              <c:strCache>
                <c:ptCount val="1"/>
                <c:pt idx="0">
                  <c:v>Zemřelí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List1!$F$11:$F$109</c:f>
              <c:numCache>
                <c:formatCode>General</c:formatCode>
                <c:ptCount val="99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</c:numCache>
            </c:numRef>
          </c:cat>
          <c:val>
            <c:numRef>
              <c:f>List1!$H$11:$H$109</c:f>
              <c:numCache>
                <c:formatCode>#,##0</c:formatCode>
                <c:ptCount val="99"/>
                <c:pt idx="0">
                  <c:v>236035</c:v>
                </c:pt>
                <c:pt idx="1">
                  <c:v>177428</c:v>
                </c:pt>
                <c:pt idx="2">
                  <c:v>176562</c:v>
                </c:pt>
                <c:pt idx="3">
                  <c:v>161321</c:v>
                </c:pt>
                <c:pt idx="4">
                  <c:v>163366</c:v>
                </c:pt>
                <c:pt idx="5">
                  <c:v>142335</c:v>
                </c:pt>
                <c:pt idx="6">
                  <c:v>146098</c:v>
                </c:pt>
                <c:pt idx="7">
                  <c:v>146450</c:v>
                </c:pt>
                <c:pt idx="8">
                  <c:v>148298</c:v>
                </c:pt>
                <c:pt idx="9">
                  <c:v>155479</c:v>
                </c:pt>
                <c:pt idx="10">
                  <c:v>147064</c:v>
                </c:pt>
                <c:pt idx="11">
                  <c:v>155493</c:v>
                </c:pt>
                <c:pt idx="12">
                  <c:v>142159</c:v>
                </c:pt>
                <c:pt idx="13">
                  <c:v>144534</c:v>
                </c:pt>
                <c:pt idx="14">
                  <c:v>142997</c:v>
                </c:pt>
                <c:pt idx="15">
                  <c:v>140906</c:v>
                </c:pt>
                <c:pt idx="16">
                  <c:v>135914</c:v>
                </c:pt>
                <c:pt idx="17">
                  <c:v>140878</c:v>
                </c:pt>
                <c:pt idx="18">
                  <c:v>139093</c:v>
                </c:pt>
                <c:pt idx="19">
                  <c:v>139558</c:v>
                </c:pt>
                <c:pt idx="20">
                  <c:v>143115</c:v>
                </c:pt>
                <c:pt idx="21">
                  <c:v>146976</c:v>
                </c:pt>
                <c:pt idx="22">
                  <c:v>153499</c:v>
                </c:pt>
                <c:pt idx="23">
                  <c:v>152048</c:v>
                </c:pt>
                <c:pt idx="24">
                  <c:v>153096</c:v>
                </c:pt>
                <c:pt idx="25">
                  <c:v>153349</c:v>
                </c:pt>
                <c:pt idx="26">
                  <c:v>161457</c:v>
                </c:pt>
                <c:pt idx="27">
                  <c:v>184944</c:v>
                </c:pt>
                <c:pt idx="28">
                  <c:v>134568</c:v>
                </c:pt>
                <c:pt idx="29">
                  <c:v>105277</c:v>
                </c:pt>
                <c:pt idx="30">
                  <c:v>101501</c:v>
                </c:pt>
                <c:pt idx="31">
                  <c:v>104632</c:v>
                </c:pt>
                <c:pt idx="32">
                  <c:v>103203</c:v>
                </c:pt>
                <c:pt idx="33">
                  <c:v>102658</c:v>
                </c:pt>
                <c:pt idx="34">
                  <c:v>97726</c:v>
                </c:pt>
                <c:pt idx="35">
                  <c:v>98837</c:v>
                </c:pt>
                <c:pt idx="36">
                  <c:v>99636</c:v>
                </c:pt>
                <c:pt idx="37">
                  <c:v>93300</c:v>
                </c:pt>
                <c:pt idx="38">
                  <c:v>93526</c:v>
                </c:pt>
                <c:pt idx="39">
                  <c:v>98687</c:v>
                </c:pt>
                <c:pt idx="40">
                  <c:v>93697</c:v>
                </c:pt>
                <c:pt idx="41">
                  <c:v>97159</c:v>
                </c:pt>
                <c:pt idx="42">
                  <c:v>93863</c:v>
                </c:pt>
                <c:pt idx="43">
                  <c:v>94973</c:v>
                </c:pt>
                <c:pt idx="44">
                  <c:v>104318</c:v>
                </c:pt>
                <c:pt idx="45">
                  <c:v>100129</c:v>
                </c:pt>
                <c:pt idx="46">
                  <c:v>101984</c:v>
                </c:pt>
                <c:pt idx="47">
                  <c:v>105108</c:v>
                </c:pt>
                <c:pt idx="48">
                  <c:v>105784</c:v>
                </c:pt>
                <c:pt idx="49">
                  <c:v>108967</c:v>
                </c:pt>
                <c:pt idx="50">
                  <c:v>115195</c:v>
                </c:pt>
                <c:pt idx="51">
                  <c:v>120653</c:v>
                </c:pt>
                <c:pt idx="52">
                  <c:v>123327</c:v>
                </c:pt>
                <c:pt idx="53">
                  <c:v>122375</c:v>
                </c:pt>
                <c:pt idx="54">
                  <c:v>119205</c:v>
                </c:pt>
                <c:pt idx="55">
                  <c:v>124437</c:v>
                </c:pt>
                <c:pt idx="56">
                  <c:v>126809</c:v>
                </c:pt>
                <c:pt idx="57">
                  <c:v>124314</c:v>
                </c:pt>
                <c:pt idx="58">
                  <c:v>125232</c:v>
                </c:pt>
                <c:pt idx="59">
                  <c:v>126214</c:v>
                </c:pt>
                <c:pt idx="60">
                  <c:v>127136</c:v>
                </c:pt>
                <c:pt idx="61">
                  <c:v>127949</c:v>
                </c:pt>
                <c:pt idx="62">
                  <c:v>135537</c:v>
                </c:pt>
                <c:pt idx="63">
                  <c:v>130407</c:v>
                </c:pt>
                <c:pt idx="64">
                  <c:v>130765</c:v>
                </c:pt>
                <c:pt idx="65">
                  <c:v>134474</c:v>
                </c:pt>
                <c:pt idx="66">
                  <c:v>132188</c:v>
                </c:pt>
                <c:pt idx="67">
                  <c:v>131641</c:v>
                </c:pt>
                <c:pt idx="68">
                  <c:v>132585</c:v>
                </c:pt>
                <c:pt idx="69">
                  <c:v>127244</c:v>
                </c:pt>
                <c:pt idx="70">
                  <c:v>125694</c:v>
                </c:pt>
                <c:pt idx="71">
                  <c:v>127747</c:v>
                </c:pt>
                <c:pt idx="72">
                  <c:v>129166</c:v>
                </c:pt>
                <c:pt idx="73">
                  <c:v>124290</c:v>
                </c:pt>
                <c:pt idx="74">
                  <c:v>120337</c:v>
                </c:pt>
                <c:pt idx="75">
                  <c:v>118185</c:v>
                </c:pt>
                <c:pt idx="76">
                  <c:v>117373</c:v>
                </c:pt>
                <c:pt idx="77">
                  <c:v>117913</c:v>
                </c:pt>
                <c:pt idx="78">
                  <c:v>112782</c:v>
                </c:pt>
                <c:pt idx="79">
                  <c:v>112744</c:v>
                </c:pt>
                <c:pt idx="80">
                  <c:v>109527</c:v>
                </c:pt>
                <c:pt idx="81">
                  <c:v>109768</c:v>
                </c:pt>
                <c:pt idx="82">
                  <c:v>109001</c:v>
                </c:pt>
                <c:pt idx="83">
                  <c:v>107755</c:v>
                </c:pt>
                <c:pt idx="84">
                  <c:v>108243</c:v>
                </c:pt>
                <c:pt idx="85">
                  <c:v>111288</c:v>
                </c:pt>
                <c:pt idx="86">
                  <c:v>107177</c:v>
                </c:pt>
                <c:pt idx="87">
                  <c:v>107938</c:v>
                </c:pt>
                <c:pt idx="88">
                  <c:v>104441</c:v>
                </c:pt>
                <c:pt idx="89">
                  <c:v>104636</c:v>
                </c:pt>
                <c:pt idx="90">
                  <c:v>104948</c:v>
                </c:pt>
                <c:pt idx="91">
                  <c:v>107421</c:v>
                </c:pt>
                <c:pt idx="92">
                  <c:v>106844</c:v>
                </c:pt>
                <c:pt idx="93">
                  <c:v>106848</c:v>
                </c:pt>
                <c:pt idx="94">
                  <c:v>108189</c:v>
                </c:pt>
                <c:pt idx="95">
                  <c:v>109160</c:v>
                </c:pt>
                <c:pt idx="96">
                  <c:v>105665</c:v>
                </c:pt>
                <c:pt idx="97">
                  <c:v>111173</c:v>
                </c:pt>
                <c:pt idx="98">
                  <c:v>107750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51A-4AE3-9C21-FDF71722D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837976"/>
        <c:axId val="317615696"/>
      </c:lineChart>
      <c:catAx>
        <c:axId val="31783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615696"/>
        <c:crosses val="autoZero"/>
        <c:auto val="1"/>
        <c:lblAlgn val="ctr"/>
        <c:lblOffset val="100"/>
        <c:noMultiLvlLbl val="0"/>
      </c:catAx>
      <c:valAx>
        <c:axId val="31761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837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aseline="0"/>
              <a:t>Nezaměstnanost podle vzdělání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List1!$H$10</c:f>
              <c:strCache>
                <c:ptCount val="1"/>
                <c:pt idx="0">
                  <c:v>ZŠ a bez ZŠ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List1!$I$9:$S$9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List1!$I$10:$S$10</c:f>
              <c:numCache>
                <c:formatCode>#\ ##0.0</c:formatCode>
                <c:ptCount val="11"/>
                <c:pt idx="0">
                  <c:v>25.001281841202349</c:v>
                </c:pt>
                <c:pt idx="1">
                  <c:v>24.40837618595782</c:v>
                </c:pt>
                <c:pt idx="2">
                  <c:v>24.325447680523425</c:v>
                </c:pt>
                <c:pt idx="3">
                  <c:v>28.476511948953064</c:v>
                </c:pt>
                <c:pt idx="4">
                  <c:v>25.628411500311611</c:v>
                </c:pt>
                <c:pt idx="5">
                  <c:v>22.075592385260034</c:v>
                </c:pt>
                <c:pt idx="6">
                  <c:v>22.655876137729447</c:v>
                </c:pt>
                <c:pt idx="7">
                  <c:v>20.444448760398622</c:v>
                </c:pt>
                <c:pt idx="8">
                  <c:v>13.034840426810279</c:v>
                </c:pt>
                <c:pt idx="9">
                  <c:v>10.65786064833677</c:v>
                </c:pt>
                <c:pt idx="10">
                  <c:v>10.689401180297617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A9-4C68-85EC-42243A76A1DC}"/>
            </c:ext>
          </c:extLst>
        </c:ser>
        <c:ser>
          <c:idx val="1"/>
          <c:order val="1"/>
          <c:tx>
            <c:strRef>
              <c:f>List1!$H$11</c:f>
              <c:strCache>
                <c:ptCount val="1"/>
                <c:pt idx="0">
                  <c:v>SŠ bez maturity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List1!$I$9:$S$9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List1!$I$11:$S$11</c:f>
              <c:numCache>
                <c:formatCode>#\ ##0.0</c:formatCode>
                <c:ptCount val="11"/>
                <c:pt idx="0">
                  <c:v>8.4558991391630833</c:v>
                </c:pt>
                <c:pt idx="1">
                  <c:v>7.7489783722137275</c:v>
                </c:pt>
                <c:pt idx="2">
                  <c:v>7.7330753067120837</c:v>
                </c:pt>
                <c:pt idx="3">
                  <c:v>7.9948530036617029</c:v>
                </c:pt>
                <c:pt idx="4">
                  <c:v>8.3604375341145474</c:v>
                </c:pt>
                <c:pt idx="5">
                  <c:v>7.2869270740470098</c:v>
                </c:pt>
                <c:pt idx="6">
                  <c:v>5.7578047604341025</c:v>
                </c:pt>
                <c:pt idx="7">
                  <c:v>4.2706738059850764</c:v>
                </c:pt>
                <c:pt idx="8">
                  <c:v>3.3841213996583916</c:v>
                </c:pt>
                <c:pt idx="9">
                  <c:v>2.4482233851157229</c:v>
                </c:pt>
                <c:pt idx="10">
                  <c:v>2.1562783358142581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A9-4C68-85EC-42243A76A1DC}"/>
            </c:ext>
          </c:extLst>
        </c:ser>
        <c:ser>
          <c:idx val="2"/>
          <c:order val="2"/>
          <c:tx>
            <c:strRef>
              <c:f>List1!$H$12</c:f>
              <c:strCache>
                <c:ptCount val="1"/>
                <c:pt idx="0">
                  <c:v>SŠ s maturitou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List1!$I$9:$S$9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List1!$I$12:$S$12</c:f>
              <c:numCache>
                <c:formatCode>#\ ##0.0</c:formatCode>
                <c:ptCount val="11"/>
                <c:pt idx="0">
                  <c:v>5.3144215858596695</c:v>
                </c:pt>
                <c:pt idx="1">
                  <c:v>5.0110228089907807</c:v>
                </c:pt>
                <c:pt idx="2">
                  <c:v>5.0047597847315322</c:v>
                </c:pt>
                <c:pt idx="3">
                  <c:v>4.9437439324034802</c:v>
                </c:pt>
                <c:pt idx="4">
                  <c:v>5.3042901129916133</c:v>
                </c:pt>
                <c:pt idx="5">
                  <c:v>4.7734138124782861</c:v>
                </c:pt>
                <c:pt idx="6">
                  <c:v>3.6735749122723753</c:v>
                </c:pt>
                <c:pt idx="7">
                  <c:v>2.7361375810718545</c:v>
                </c:pt>
                <c:pt idx="8">
                  <c:v>2.0466817522947274</c:v>
                </c:pt>
                <c:pt idx="9">
                  <c:v>1.6983585504929257</c:v>
                </c:pt>
                <c:pt idx="10">
                  <c:v>1.3781874725786791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A9-4C68-85EC-42243A76A1DC}"/>
            </c:ext>
          </c:extLst>
        </c:ser>
        <c:ser>
          <c:idx val="3"/>
          <c:order val="3"/>
          <c:tx>
            <c:strRef>
              <c:f>List1!$H$13</c:f>
              <c:strCache>
                <c:ptCount val="1"/>
                <c:pt idx="0">
                  <c:v>VŠ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List1!$I$9:$S$9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List1!$I$13:$S$13</c:f>
              <c:numCache>
                <c:formatCode>#\ ##0.0</c:formatCode>
                <c:ptCount val="11"/>
                <c:pt idx="0">
                  <c:v>2.7677584170026179</c:v>
                </c:pt>
                <c:pt idx="1">
                  <c:v>2.7904306149343356</c:v>
                </c:pt>
                <c:pt idx="2">
                  <c:v>2.7832966337510419</c:v>
                </c:pt>
                <c:pt idx="3">
                  <c:v>2.8612007633792476</c:v>
                </c:pt>
                <c:pt idx="4">
                  <c:v>2.7599463972411682</c:v>
                </c:pt>
                <c:pt idx="5">
                  <c:v>2.8507910167116175</c:v>
                </c:pt>
                <c:pt idx="6">
                  <c:v>2.3888991030378168</c:v>
                </c:pt>
                <c:pt idx="7">
                  <c:v>1.884376205791001</c:v>
                </c:pt>
                <c:pt idx="8">
                  <c:v>1.4859782159970694</c:v>
                </c:pt>
                <c:pt idx="9">
                  <c:v>1.1912732020797003</c:v>
                </c:pt>
                <c:pt idx="10">
                  <c:v>0.99026637669157691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6A9-4C68-85EC-42243A76A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568200"/>
        <c:axId val="319382088"/>
      </c:barChart>
      <c:catAx>
        <c:axId val="1556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382088"/>
        <c:crosses val="autoZero"/>
        <c:auto val="1"/>
        <c:lblAlgn val="ctr"/>
        <c:lblOffset val="100"/>
        <c:noMultiLvlLbl val="0"/>
      </c:catAx>
      <c:valAx>
        <c:axId val="31938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8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DB04C-B897-47DF-972A-40159A9627D9}" type="datetimeFigureOut">
              <a:rPr lang="cs-CZ" smtClean="0"/>
              <a:t>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6F633-58B2-4E21-A1DE-89437D2CE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92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Mildred</a:t>
            </a:r>
            <a:r>
              <a:rPr lang="cs-CZ" dirty="0"/>
              <a:t> and Richard </a:t>
            </a:r>
            <a:r>
              <a:rPr lang="cs-CZ" dirty="0" err="1"/>
              <a:t>Lovings</a:t>
            </a:r>
            <a:r>
              <a:rPr lang="cs-CZ"/>
              <a:t>, </a:t>
            </a:r>
            <a:r>
              <a:rPr lang="cs-CZ" smtClean="0"/>
              <a:t>1959, </a:t>
            </a:r>
            <a:r>
              <a:rPr lang="en-US" smtClean="0"/>
              <a:t>1967 v historickém rozhodnutí </a:t>
            </a:r>
            <a:r>
              <a:rPr lang="en-US" b="1" smtClean="0"/>
              <a:t>Loving v. Virginia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C24D-E540-4CE9-946F-2CA782D6E48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99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9A49A69-7507-48A8-80E1-2E4E67ED1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54C32C60-AC00-496C-81BA-BBFA02DF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A7709EC-42BF-4AC2-A309-45CC1464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47D398E-F6D7-4EBC-A1E1-F8856B91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023D86A-9712-409F-B7C9-66AFB98C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28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31B2F9D-F6E3-4F8C-AF31-877FF6F1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583AAC8A-0025-42FE-9295-078921CB3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F36324C-60A2-4F0E-A8CD-829754FF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6F26B90-11E2-49AC-ADD4-E683A1C2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616815F-CD33-40AC-B7F0-A92C54D6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0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58C14794-1E48-4AAD-AC1A-E82E0FC9F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88FF1A86-2FF8-4459-889D-8D71ED8E8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451CD3E-1C62-4F9F-9E8E-86A171F8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7E76744-9F9F-4D2B-A3A8-1BBA1DF9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272A83B-5E86-45E8-86F8-05933F65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32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D1AAC48-91D4-48D2-80F0-F5ADD633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B581670-B5D1-4F3B-961C-2053BE78F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BA7A851-1C56-489F-815A-8951F381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136B2D8-A933-47B7-9102-09BD6769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C49EBAD-297A-4F71-B745-DB77F782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21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EF7E4B1-6A0B-4E89-84B6-C13B1ED3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68F2E782-E47E-4026-A962-3D0F6A8E3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2EA089C-C014-4A3E-B426-53776C17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7D0154A-D2A6-46F9-9AE4-AC624420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35F8B0AD-F4D5-4EBF-92E4-6C5FF6A2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9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9423A41-7EB5-4D07-9858-CC8736C8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31325F1-0A3B-48CF-BF9C-8E3305020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275FEDBE-B399-4B31-9CDD-1521277CA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DE47941C-C0D5-48F8-889C-875FEA8F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D35A4B6D-3A55-4557-BDDD-69B02E54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B481486F-2A45-4D58-A0ED-DD4D270F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64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7187B4B-8393-4FC3-ABC6-2093146A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610D3A88-D869-4C0E-A02A-6956B1BE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9D550ECF-5651-4011-BDAE-2E57CAD2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23B0AF7D-89EC-4D1D-9F04-868E412A6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45479602-D772-4BED-9123-391CD7A8B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032B1D16-5E5A-400C-978D-C9618FC6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1.10.2024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F7664EC7-8814-4D7A-9226-A9C5F768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66E3D1FB-9CC4-47A8-9FAD-7878F94E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64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457D1B3-2056-4690-A93C-47056C42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6CA6A948-EE50-4626-A31D-8417E2D7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1.10.2024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77CB4425-71A3-40A9-BF37-D9481D22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FCF36306-C36B-4B58-A435-3A91F308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03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C6997BA9-EF97-4157-89D1-81AF3E64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1.10.2024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CB21A15C-B60D-4B4B-B394-1C2F5C75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D41C98BD-AC43-4E62-860A-C889BE98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0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F99148-609E-41A4-87D3-6CEE1049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6AD97F3-B2DA-45BE-B451-088F54DA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3FD3F13F-92B6-49FC-B92A-1AC06996C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07B78AC4-5179-4236-A781-52C092F0F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780CB992-3667-4D27-BCEC-6EA86FC7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DBC91C40-C2F9-43F9-A914-DC8C32A0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38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CD78692-194C-4A4C-8C9A-536A2BA3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5D2D2489-0521-4A13-B37E-1B71E4529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3C959CA9-9858-4C50-87E6-CADA24CFD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9EF5D572-53B7-48AC-BC21-F0C83375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38EA6C47-8C51-48B9-8328-4122606C9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DC1EF01D-2AA9-4361-A7B5-7AC71D18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8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40185466-22FA-4072-9DE5-82CA7C45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02B27208-1B4E-41CC-A20E-998F411B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359AB8E-F96B-4873-AEB4-A2C2A870F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379D-EB80-4A59-B6BE-19EE02CB81A9}" type="datetimeFigureOut">
              <a:rPr lang="cs-CZ" smtClean="0"/>
              <a:t>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313D466-CB80-4156-9FF0-37FF53DD2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7412846-23B2-4B28-ADAB-ABF00C8F6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74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afejta.blog.respekt.cz/je-sociologie-veda-o-zvraceni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sociopress.cz/rasa-a-gender-v-letecke-historii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://diva.aktuality.sk/fotogaleria/39102/vzdy-dokonale-vyzerajuce-letusky-ako-to-robia/2/" TargetMode="Externa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</p:spPr>
        <p:txBody>
          <a:bodyPr anchor="ctr">
            <a:normAutofit/>
          </a:bodyPr>
          <a:lstStyle/>
          <a:p>
            <a:pPr algn="r" eaLnBrk="1" hangingPunct="1"/>
            <a:r>
              <a:rPr lang="cs-CZ" altLang="cs-CZ" dirty="0"/>
              <a:t>Sociologie</a:t>
            </a:r>
            <a:br>
              <a:rPr lang="cs-CZ" altLang="cs-CZ" dirty="0"/>
            </a:br>
            <a:r>
              <a:rPr lang="cs-CZ" altLang="cs-CZ" dirty="0"/>
              <a:t>Úvod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3946525"/>
            <a:ext cx="6400800" cy="1709738"/>
          </a:xfrm>
        </p:spPr>
        <p:txBody>
          <a:bodyPr/>
          <a:lstStyle/>
          <a:p>
            <a:pPr marL="0" indent="0" algn="r">
              <a:buNone/>
            </a:pPr>
            <a:r>
              <a:rPr lang="cs-CZ" altLang="cs-CZ" sz="320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11033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EF83F9D-4C7D-4461-BA17-CA6E7C42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910"/>
            <a:ext cx="10515600" cy="5869053"/>
          </a:xfrm>
        </p:spPr>
        <p:txBody>
          <a:bodyPr/>
          <a:lstStyle/>
          <a:p>
            <a:pPr marL="114300" indent="0">
              <a:buNone/>
            </a:pPr>
            <a:r>
              <a:rPr lang="cs-CZ" altLang="cs-CZ" sz="4000" dirty="0"/>
              <a:t>„Zvířata nemají strýčky, svátek ani neděli</a:t>
            </a:r>
            <a:r>
              <a:rPr lang="cs-CZ" altLang="cs-CZ" sz="4000"/>
              <a:t>“ </a:t>
            </a:r>
            <a:endParaRPr lang="cs-CZ" altLang="cs-CZ" sz="4000" smtClean="0"/>
          </a:p>
          <a:p>
            <a:pPr marL="114300" indent="0">
              <a:buNone/>
            </a:pPr>
            <a:endParaRPr lang="cs-CZ" altLang="cs-CZ" sz="4000"/>
          </a:p>
          <a:p>
            <a:pPr marL="114300" indent="0">
              <a:buNone/>
            </a:pPr>
            <a:endParaRPr lang="cs-CZ" altLang="cs-CZ" sz="4000" smtClean="0"/>
          </a:p>
          <a:p>
            <a:pPr marL="114300" indent="0">
              <a:buNone/>
            </a:pPr>
            <a:r>
              <a:rPr lang="cs-CZ" altLang="cs-CZ" sz="4000"/>
              <a:t>	</a:t>
            </a:r>
            <a:r>
              <a:rPr lang="cs-CZ" altLang="cs-CZ" sz="4000" smtClean="0"/>
              <a:t>				</a:t>
            </a:r>
            <a:r>
              <a:rPr lang="cs-CZ" altLang="cs-CZ" sz="2400" smtClean="0"/>
              <a:t>(</a:t>
            </a:r>
            <a:r>
              <a:rPr lang="cs-CZ" altLang="cs-CZ" sz="2400" err="1"/>
              <a:t>Zygmunt</a:t>
            </a:r>
            <a:r>
              <a:rPr lang="cs-CZ" altLang="cs-CZ" sz="2400"/>
              <a:t> </a:t>
            </a:r>
            <a:r>
              <a:rPr lang="cs-CZ" altLang="cs-CZ" sz="2400" smtClean="0"/>
              <a:t>Bauman a Tim May, 1996:14)</a:t>
            </a:r>
            <a:endParaRPr lang="cs-CZ" altLang="cs-CZ" sz="2400" dirty="0"/>
          </a:p>
          <a:p>
            <a:pPr marL="114300" indent="0">
              <a:buNone/>
            </a:pPr>
            <a:endParaRPr lang="cs-CZ" dirty="0"/>
          </a:p>
        </p:txBody>
      </p:sp>
      <p:pic>
        <p:nvPicPr>
          <p:cNvPr id="1026" name="Picture 2" descr="Myslet sociologicky - Zygmunt Bauman - Megaknih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1" y="1228465"/>
            <a:ext cx="3750907" cy="55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94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verview">
            <a:extLst>
              <a:ext uri="{FF2B5EF4-FFF2-40B4-BE49-F238E27FC236}">
                <a16:creationId xmlns="" xmlns:a16="http://schemas.microsoft.com/office/drawing/2014/main" id="{71B794EF-AA12-48CD-831D-31E28D8973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5" b="28006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E679D707-70DC-4A7F-ABE3-69F6394762F5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Fyzická nemožnost smrti v mysli někoho žijícího (The Physical Impossibility of Death in the Mind of Someone Living)</a:t>
            </a:r>
          </a:p>
        </p:txBody>
      </p:sp>
    </p:spTree>
    <p:extLst>
      <p:ext uri="{BB962C8B-B14F-4D97-AF65-F5344CB8AC3E}">
        <p14:creationId xmlns:p14="http://schemas.microsoft.com/office/powerpoint/2010/main" val="300990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7C7DBFD-F61A-49FE-9EFD-61982D28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2355546"/>
          </a:xfrm>
        </p:spPr>
        <p:txBody>
          <a:bodyPr>
            <a:normAutofit/>
          </a:bodyPr>
          <a:lstStyle/>
          <a:p>
            <a:r>
              <a:rPr lang="cs-CZ" sz="4800" b="1" dirty="0"/>
              <a:t>Společnost kolem nás i v nás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053AEEF-5877-4788-9B21-DF17D71CE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24944"/>
            <a:ext cx="7620000" cy="3475856"/>
          </a:xfrm>
        </p:spPr>
        <p:txBody>
          <a:bodyPr/>
          <a:lstStyle/>
          <a:p>
            <a:pPr marL="114300" indent="0">
              <a:buNone/>
            </a:pPr>
            <a:r>
              <a:rPr lang="cs-CZ" dirty="0">
                <a:hlinkClick r:id="rId2"/>
              </a:rPr>
              <a:t>https://fafejta.blog.respekt.cz/je-sociologie-veda-o-zvraceni/</a:t>
            </a:r>
            <a:endParaRPr lang="cs-CZ" dirty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r>
              <a:rPr lang="cs-CZ" dirty="0">
                <a:solidFill>
                  <a:srgbClr val="3E3E3E"/>
                </a:solidFill>
                <a:latin typeface="Times New Roman" panose="02020603050405020304" pitchFamily="18" charset="0"/>
              </a:rPr>
              <a:t>J</a:t>
            </a:r>
            <a:r>
              <a:rPr lang="cs-CZ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</a:rPr>
              <a:t>sou fyziologické procesy dotčeny sociálními vlivy?</a:t>
            </a:r>
          </a:p>
          <a:p>
            <a:pPr marL="114300" indent="0">
              <a:buNone/>
            </a:pPr>
            <a:endParaRPr lang="cs-CZ" dirty="0">
              <a:solidFill>
                <a:srgbClr val="3E3E3E"/>
              </a:solidFill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cs-CZ" dirty="0">
                <a:solidFill>
                  <a:srgbClr val="3E3E3E"/>
                </a:solidFill>
                <a:latin typeface="Times New Roman" panose="02020603050405020304" pitchFamily="18" charset="0"/>
              </a:rPr>
              <a:t>Jak naše tělo pozná, že jsme snědli něco špatného?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80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562074"/>
          </a:xfrm>
        </p:spPr>
        <p:txBody>
          <a:bodyPr>
            <a:normAutofit fontScale="90000"/>
          </a:bodyPr>
          <a:lstStyle/>
          <a:p>
            <a:r>
              <a:rPr lang="cs-CZ"/>
              <a:t>Člověk jako člen sítě …</a:t>
            </a:r>
            <a:endParaRPr lang="en-US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</p:nvPr>
        </p:nvGraphicFramePr>
        <p:xfrm>
          <a:off x="1703512" y="1268760"/>
          <a:ext cx="79928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708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60648"/>
            <a:ext cx="7550092" cy="6858000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5591944" y="764704"/>
            <a:ext cx="1512168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231904" y="6858000"/>
            <a:ext cx="1116124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rázek">
            <a:extLst>
              <a:ext uri="{FF2B5EF4-FFF2-40B4-BE49-F238E27FC236}">
                <a16:creationId xmlns="" xmlns:a16="http://schemas.microsoft.com/office/drawing/2014/main" id="{0F2E28FA-087D-9264-34E3-81447655D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/>
          <a:stretch/>
        </p:blipFill>
        <p:spPr bwMode="auto">
          <a:xfrm>
            <a:off x="943795" y="1110343"/>
            <a:ext cx="10304409" cy="44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23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Individuální jako společenské</a:t>
            </a:r>
          </a:p>
        </p:txBody>
      </p:sp>
      <p:pic>
        <p:nvPicPr>
          <p:cNvPr id="1026" name="Picture 2" descr="Letusk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33" y="1700808"/>
            <a:ext cx="3882727" cy="26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usky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58" y="1412776"/>
            <a:ext cx="2613746" cy="339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-40608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-39084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1" y="-37560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-36036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03" y="-4039611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.diva.sk/stories/2013/ilustracne/ludia/letuska-dresscode-uniforma_dreamstime%20(3)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2811855"/>
            <a:ext cx="2667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112224" y="5301209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Fiala, Šimon: </a:t>
            </a:r>
            <a:r>
              <a:rPr lang="cs-CZ" sz="1400" b="1" i="1" dirty="0">
                <a:hlinkClick r:id="rId7" tooltip="Rasa a gender v letecké historii"/>
              </a:rPr>
              <a:t>Rasa a gender v letecké historii</a:t>
            </a:r>
            <a:r>
              <a:rPr lang="cs-CZ" sz="1400" b="1" i="1" dirty="0"/>
              <a:t>, http://sociopress.cz/rasa-a-gender-v-letecke-historii/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648234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Deviace jako záležitost společenských norem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844825"/>
            <a:ext cx="6660232" cy="44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6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9632" y="365125"/>
            <a:ext cx="8734168" cy="1325563"/>
          </a:xfrm>
        </p:spPr>
        <p:txBody>
          <a:bodyPr/>
          <a:lstStyle/>
          <a:p>
            <a:r>
              <a:rPr lang="en-US"/>
              <a:t>Kathrine Virginia Switzer</a:t>
            </a:r>
          </a:p>
        </p:txBody>
      </p:sp>
      <p:pic>
        <p:nvPicPr>
          <p:cNvPr id="2050" name="Picture 2" descr="Kathrine Switzer's iconic 1967 sto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96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Manifestní a latentní funkce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/>
              <a:t>Vzdělání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/>
              <a:t>Spotřeba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04864"/>
            <a:ext cx="3765798" cy="376579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47928" y="60212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Thorstein Veblen: Teorie zahálčivé třídy</a:t>
            </a:r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98" y="2480727"/>
            <a:ext cx="3384798" cy="25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C4CAB39-0EE4-ED81-6AD1-F36FA8AD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KvIS</a:t>
            </a:r>
            <a:endParaRPr lang="cs-CZ" dirty="0"/>
          </a:p>
        </p:txBody>
      </p:sp>
      <p:sp>
        <p:nvSpPr>
          <p:cNvPr id="6" name="AutoShape 4" descr="QR kód: https://is.muni.cz/kvis/glmu?heslo=39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2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707A0C2-1F67-49B6-84F5-DE3BC0B2F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48680"/>
            <a:ext cx="7620000" cy="585212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0A0A0A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Berger: Pozvání do sociologie: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„Klást sociologické otázky pak předpokládá, že se člověk chce dívat o něco dál, za běžně přijímané či oficiálně vymezené cíle lidského jednání. Předpokládá to, aby si byl do jisté míry vědom toho, že lidské záležitosti mají různé významové roviny, z nichž některé jsou skryty vědomí každodenního života.“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„Na rozdíl od loutek máme možnost se v našem pohybu zastavit, ohlédnou se a pochopit mechanismus, který námi hýbe. V tomto aktu spočívá první krok ke svobodě.“ 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„Půvab sociologie spočívá v tom, že její perspektiva nám umožňuje vidět v novém světle svět, v němž všichni žijeme své životy.“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086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/>
              <a:t>Ještě něco?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/>
              <a:t>Rozvoj kritického myšlení (brání předsudkům, stereotypům a manipulovatelnosti)</a:t>
            </a:r>
          </a:p>
          <a:p>
            <a:pPr eaLnBrk="1" hangingPunct="1"/>
            <a:r>
              <a:rPr lang="cs-CZ" altLang="cs-CZ"/>
              <a:t>Lepší porozumění světu kolem nás a našemu životu</a:t>
            </a:r>
          </a:p>
          <a:p>
            <a:pPr eaLnBrk="1" hangingPunct="1"/>
            <a:r>
              <a:rPr lang="cs-CZ" altLang="cs-CZ"/>
              <a:t>Vyvíjí senzitivitu, umožní nám vidět dosud neviděné</a:t>
            </a:r>
          </a:p>
          <a:p>
            <a:pPr eaLnBrk="1" hangingPunct="1"/>
            <a:r>
              <a:rPr lang="cs-CZ" altLang="cs-CZ"/>
              <a:t>Dá se praktikovat každý den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28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8726" y="2213003"/>
            <a:ext cx="8675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/>
              <a:t>Proč je u nás přespříliš vysokoškoláků, když pak končí mezi nezaměstnanými? 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424990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3731ED7-425B-4C2F-B614-AC541F433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7717"/>
            <a:ext cx="10515600" cy="3639246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„Vysokoškolské humanitní obory produkují jen nezaměstnané absolventy nebo pracovníky rychlého občerstvení.  Kdyby se více podporovaly učňovské obory, problém s nezaměstnaností by neexistoval.“</a:t>
            </a:r>
          </a:p>
        </p:txBody>
      </p:sp>
    </p:spTree>
    <p:extLst>
      <p:ext uri="{BB962C8B-B14F-4D97-AF65-F5344CB8AC3E}">
        <p14:creationId xmlns:p14="http://schemas.microsoft.com/office/powerpoint/2010/main" val="4291472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61" t="20552" r="37675" b="10822"/>
          <a:stretch/>
        </p:blipFill>
        <p:spPr>
          <a:xfrm>
            <a:off x="714615" y="138311"/>
            <a:ext cx="7614877" cy="619282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0827" y="6331135"/>
            <a:ext cx="1122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https://www.oecd.org/en/data/indicators/population-with-tertiary-education.html</a:t>
            </a:r>
          </a:p>
        </p:txBody>
      </p:sp>
    </p:spTree>
    <p:extLst>
      <p:ext uri="{BB962C8B-B14F-4D97-AF65-F5344CB8AC3E}">
        <p14:creationId xmlns:p14="http://schemas.microsoft.com/office/powerpoint/2010/main" val="797188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="" xmlns:a16="http://schemas.microsoft.com/office/drawing/2014/main" id="{85B6FFA2-3A90-4222-B293-10115AE4B70E}"/>
              </a:ext>
            </a:extLst>
          </p:cNvPr>
          <p:cNvGraphicFramePr>
            <a:graphicFrameLocks/>
          </p:cNvGraphicFramePr>
          <p:nvPr/>
        </p:nvGraphicFramePr>
        <p:xfrm>
          <a:off x="811659" y="708917"/>
          <a:ext cx="10613204" cy="5599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A6435823-756E-4AB7-A4BB-D53ADEFE7DFC}"/>
              </a:ext>
            </a:extLst>
          </p:cNvPr>
          <p:cNvSpPr txBox="1"/>
          <p:nvPr/>
        </p:nvSpPr>
        <p:spPr>
          <a:xfrm>
            <a:off x="9359757" y="6308332"/>
            <a:ext cx="239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Podle dat ČSÚ, 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840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F9E7264-AC93-A86B-8AA4-0AD3E4387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/>
              <a:t>„Na universitách prý se nyní vychovává jenom </a:t>
            </a:r>
            <a:r>
              <a:rPr lang="cs-CZ" sz="3200" dirty="0" err="1"/>
              <a:t>intelligentní</a:t>
            </a:r>
            <a:r>
              <a:rPr lang="cs-CZ" sz="3200" dirty="0"/>
              <a:t> proletariát, jemuž potom nelze opatřit existenci. A poněvadž nyní se skutečně na gymnasijní a universitní studium vrhá nepoměrné množství studentstva a některá povolání životní jsou opravdu přeplněna, zdá se mnohým, že tato výtka jest oprávněna.“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     Žáček, 1913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(Pro českou universitu v Brně)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452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5400" b="1"/>
              <a:t>Co se stane, když muži začnou chodit na rodičovskou dovolenou?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05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</p:spPr>
        <p:txBody>
          <a:bodyPr anchor="ctr">
            <a:normAutofit/>
          </a:bodyPr>
          <a:lstStyle/>
          <a:p>
            <a:pPr algn="r" eaLnBrk="1" hangingPunct="1"/>
            <a:r>
              <a:rPr lang="cs-CZ" altLang="cs-CZ" dirty="0"/>
              <a:t>Sociologie</a:t>
            </a:r>
            <a:br>
              <a:rPr lang="cs-CZ" altLang="cs-CZ" dirty="0"/>
            </a:br>
            <a:r>
              <a:rPr lang="cs-CZ" altLang="cs-CZ" dirty="0"/>
              <a:t>Úvod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3946525"/>
            <a:ext cx="6400800" cy="1709738"/>
          </a:xfrm>
        </p:spPr>
        <p:txBody>
          <a:bodyPr/>
          <a:lstStyle/>
          <a:p>
            <a:pPr marL="0" indent="0" algn="r">
              <a:buNone/>
            </a:pPr>
            <a:r>
              <a:rPr lang="cs-CZ" altLang="cs-CZ" sz="320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41833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ffrage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9009"/>
            <a:ext cx="2640260" cy="42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ffr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3" y="30829"/>
            <a:ext cx="3008339" cy="48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ffrag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9009"/>
            <a:ext cx="2400201" cy="38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mm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16" y="3813411"/>
            <a:ext cx="1896145" cy="3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creen Shot 2014-12-09 at 13.27.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4273781"/>
            <a:ext cx="3948717" cy="26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uffrage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58" y="4894642"/>
            <a:ext cx="2964542" cy="19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ůže jít o obrázek text, kde se píše D @sebcolorisation">
            <a:extLst>
              <a:ext uri="{FF2B5EF4-FFF2-40B4-BE49-F238E27FC236}">
                <a16:creationId xmlns="" xmlns:a16="http://schemas.microsoft.com/office/drawing/2014/main" id="{E5351B18-0151-AADC-CABB-8DC09C15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0"/>
            <a:ext cx="8908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hangingPunct="1"/>
            <a:r>
              <a:rPr lang="cs-CZ" altLang="cs-CZ" sz="4000" b="1" dirty="0"/>
              <a:t>Co je to sociologie?</a:t>
            </a:r>
            <a:br>
              <a:rPr lang="cs-CZ" altLang="cs-CZ" sz="4000" b="1" dirty="0"/>
            </a:br>
            <a:r>
              <a:rPr lang="cs-CZ" altLang="cs-CZ" sz="4000" b="1" dirty="0"/>
              <a:t>Čím se vymezuje od ostatních „věd o společnosti“?  </a:t>
            </a:r>
          </a:p>
        </p:txBody>
      </p:sp>
    </p:spTree>
    <p:extLst>
      <p:ext uri="{BB962C8B-B14F-4D97-AF65-F5344CB8AC3E}">
        <p14:creationId xmlns:p14="http://schemas.microsoft.com/office/powerpoint/2010/main" val="2543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tin Gagner, 35, administrator at Malmö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40" y="29881"/>
            <a:ext cx="3338567" cy="41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cus Bergqvist, 33, construction engin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11" y="29880"/>
            <a:ext cx="2586629" cy="34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dreas Bergström, 39, senior probation offic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12" y="29881"/>
            <a:ext cx="3238061" cy="43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han Ekengård, 38, product developer at Sandv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66" y="3478720"/>
            <a:ext cx="2544978" cy="33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la Larsson, 41, purchas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82" y="3478720"/>
            <a:ext cx="2534460" cy="33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rban North, 32, infrastructure consulta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968" y="2810198"/>
            <a:ext cx="3046370" cy="406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66074" y="4337720"/>
            <a:ext cx="1046440" cy="2520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400" dirty="0"/>
              <a:t>http://www.buzzfeed.com/lynzybilling/this-is-what-it-looks-like-when-men-are-allowed-to-take-60-d#.fmdX8rP3W</a:t>
            </a:r>
          </a:p>
        </p:txBody>
      </p:sp>
    </p:spTree>
    <p:extLst>
      <p:ext uri="{BB962C8B-B14F-4D97-AF65-F5344CB8AC3E}">
        <p14:creationId xmlns:p14="http://schemas.microsoft.com/office/powerpoint/2010/main" val="2773594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6C5F4D5-2752-4BE0-9669-F91074790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Otcové na rodičovské jako typický výmysl dnešní doby, za který zaplatíme. </a:t>
            </a:r>
          </a:p>
        </p:txBody>
      </p:sp>
    </p:spTree>
    <p:extLst>
      <p:ext uri="{BB962C8B-B14F-4D97-AF65-F5344CB8AC3E}">
        <p14:creationId xmlns:p14="http://schemas.microsoft.com/office/powerpoint/2010/main" val="2299657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8727B5F-1D4A-4C56-ADAB-67068E16C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1515"/>
            <a:ext cx="10515600" cy="5745448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Selhání otců</a:t>
            </a:r>
          </a:p>
          <a:p>
            <a:pPr marL="0" indent="0" algn="l" fontAlgn="base">
              <a:buNone/>
            </a:pPr>
            <a:endParaRPr lang="cs-CZ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 algn="l" fontAlgn="base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„Opravdu nevidím jediný důvod, proč se tvářit, že je normální, když budou tátové chodit na mateřskou. Je to typický výmysl dnešní doby, kdy si všichni myslí, že můžou všechno a nebude to mít žádné důsledky. Ale ono to samozřejmě následky bude mít! Muži by se v první řadě měli postarat o to, aby fungovali jako skuteční chlapi. Někteří tátové to teoreticky mohou zvládnout. Ale má to háček: zvládnou to jen po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chlapsku</a:t>
            </a:r>
            <a:r>
              <a:rPr lang="cs-CZ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196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1BBA1565-EE40-4E0E-BFD8-D5BEA26E5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6" t="9283" r="34239" b="5716"/>
          <a:stretch/>
        </p:blipFill>
        <p:spPr>
          <a:xfrm>
            <a:off x="1345913" y="287677"/>
            <a:ext cx="8671390" cy="6585868"/>
          </a:xfrm>
        </p:spPr>
      </p:pic>
    </p:spTree>
    <p:extLst>
      <p:ext uri="{BB962C8B-B14F-4D97-AF65-F5344CB8AC3E}">
        <p14:creationId xmlns:p14="http://schemas.microsoft.com/office/powerpoint/2010/main" val="2890399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3DBA149-2553-B43B-7FB1-8DBA99D3C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92486"/>
            <a:ext cx="10515600" cy="1049792"/>
          </a:xfrm>
        </p:spPr>
        <p:txBody>
          <a:bodyPr/>
          <a:lstStyle/>
          <a:p>
            <a:pPr marL="0" indent="0">
              <a:buNone/>
            </a:pP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„Stejná idiocie, jako je vrazit dítě do tří let do děcáku, je vrazit dítě v této době osobě mužského pohlaví.“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75F5BAB-2065-FC65-BDC7-C2B28BE13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097" t="3393" r="3097" b="-3768"/>
          <a:stretch/>
        </p:blipFill>
        <p:spPr>
          <a:xfrm>
            <a:off x="2123894" y="385849"/>
            <a:ext cx="5517877" cy="42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00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99406E3-DB0A-4AA9-82DD-6B360E5D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690"/>
            <a:ext cx="10515600" cy="51392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mtClean="0"/>
              <a:t>Otcovské zapojení do péče v prvních letech života redukuje dopad mateřství na kariéru žen.</a:t>
            </a:r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en-US" sz="1600">
                <a:solidFill>
                  <a:srgbClr val="222222"/>
                </a:solidFill>
                <a:latin typeface="Arial" panose="020B0604020202020204" pitchFamily="34" charset="0"/>
              </a:rPr>
              <a:t>Wang, R., &amp; Bianchi, S. M. (2009). ATUS fathers’ involvement in childcare. Social Indicators Research, 93, 141-145</a:t>
            </a:r>
            <a:r>
              <a:rPr lang="en-US" sz="160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cs-CZ" sz="160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Otcovské zapojení do péče o děti v prvních letech jejich života pozitivně ovlivňuje zdraví a prospívání dítěte, ale také jeho kognitivní vývoj, což je dokázáno řadou studií. 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en-US" sz="1600">
                <a:solidFill>
                  <a:srgbClr val="222222"/>
                </a:solidFill>
                <a:latin typeface="Arial" panose="020B0604020202020204" pitchFamily="34" charset="0"/>
              </a:rPr>
              <a:t>Reich, N. (2014). Fathers’ childcare: The differences between participation and amount of time. Journal of Family and Economic Issues, 35(2), 190-213.</a:t>
            </a:r>
            <a:endParaRPr lang="cs-CZ" sz="160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Pokud </a:t>
            </a:r>
            <a:r>
              <a:rPr lang="cs-CZ" dirty="0"/>
              <a:t>se otec zapojil do péče v prvních letech dítěte, pravděpodobnost rozchodu rodičů je menší.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Oláh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L. S. (2001). Policy changes and family stability: the Swedish case.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Journal of Law, Policy and the Family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118-134.</a:t>
            </a:r>
            <a:endParaRPr lang="cs-CZ" sz="16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Zapojení otců do péče v prvních letech života má pozitivní vliv na schopnosti dětí v různých oblastech. </a:t>
            </a:r>
          </a:p>
          <a:p>
            <a:pPr marL="0" indent="0">
              <a:buNone/>
            </a:pPr>
            <a:endParaRPr lang="cs-CZ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del Carmen Huerta, M.,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Adema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, W., Baxter, J., Han, W. J.,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Lausten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, M., Lee, R., &amp;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Waldfogel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, J. (2013). Fathers' leave, fathers' involvement and child development: Are they related? Evidence from four OECD countries.</a:t>
            </a:r>
            <a:endParaRPr lang="cs-CZ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61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500" dirty="0"/>
              <a:t>Historické a společenské souvislosti vzniku sociologie a co je to modernita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0"/>
            <a:ext cx="8229600" cy="4724400"/>
          </a:xfrm>
        </p:spPr>
        <p:txBody>
          <a:bodyPr/>
          <a:lstStyle/>
          <a:p>
            <a:pPr marL="114300" indent="0">
              <a:buNone/>
            </a:pPr>
            <a:r>
              <a:rPr lang="cs-CZ" altLang="cs-CZ"/>
              <a:t> </a:t>
            </a:r>
          </a:p>
        </p:txBody>
      </p:sp>
      <p:pic>
        <p:nvPicPr>
          <p:cNvPr id="4" name="Zástupný symbol pro obsah 4" descr="prům revolu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2276872"/>
            <a:ext cx="3657600" cy="25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0719" y="1805748"/>
            <a:ext cx="11357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smtClean="0"/>
              <a:t>Příprava na další setkání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265502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13539" y="2051637"/>
            <a:ext cx="9282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smtClean="0"/>
              <a:t>Otázky a reflexe 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76959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1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Má svoje téma?</a:t>
            </a:r>
          </a:p>
          <a:p>
            <a:pPr eaLnBrk="1" hangingPunct="1"/>
            <a:r>
              <a:rPr lang="cs-CZ" altLang="cs-CZ" sz="4000" dirty="0"/>
              <a:t>Má svou metodu poznání?</a:t>
            </a:r>
          </a:p>
          <a:p>
            <a:pPr marL="114300" indent="0">
              <a:buNone/>
            </a:pPr>
            <a:endParaRPr lang="cs-CZ" altLang="cs-CZ" sz="4000" dirty="0"/>
          </a:p>
          <a:p>
            <a:pPr eaLnBrk="1" hangingPunct="1">
              <a:buFont typeface="Wingdings" pitchFamily="2" charset="2"/>
              <a:buNone/>
            </a:pPr>
            <a:endParaRPr lang="cs-CZ" altLang="cs-CZ" sz="4000" dirty="0"/>
          </a:p>
        </p:txBody>
      </p:sp>
    </p:spTree>
    <p:extLst>
      <p:ext uri="{BB962C8B-B14F-4D97-AF65-F5344CB8AC3E}">
        <p14:creationId xmlns:p14="http://schemas.microsoft.com/office/powerpoint/2010/main" val="15189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3595FE1-72C6-4874-B34B-B706CDDA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77686"/>
            <a:ext cx="7620000" cy="5323114"/>
          </a:xfrm>
        </p:spPr>
        <p:txBody>
          <a:bodyPr>
            <a:normAutofit fontScale="92500" lnSpcReduction="20000"/>
          </a:bodyPr>
          <a:lstStyle/>
          <a:p>
            <a:r>
              <a:rPr lang="cs-CZ" sz="3600" dirty="0"/>
              <a:t>Platí ve vztazích, že protiklady se přitahují?</a:t>
            </a:r>
          </a:p>
          <a:p>
            <a:r>
              <a:rPr lang="cs-CZ" sz="3600" dirty="0"/>
              <a:t>Dá se zdraví koupit za peníze?</a:t>
            </a:r>
          </a:p>
          <a:p>
            <a:r>
              <a:rPr lang="cs-CZ" sz="3600" dirty="0"/>
              <a:t>Tikají všem ženám biologické hodiny stejně?</a:t>
            </a:r>
          </a:p>
          <a:p>
            <a:r>
              <a:rPr lang="cs-CZ" sz="3600" dirty="0"/>
              <a:t>Proč se lidé rozvádějí?</a:t>
            </a:r>
          </a:p>
          <a:p>
            <a:r>
              <a:rPr lang="cs-CZ" sz="3600" dirty="0"/>
              <a:t>Proč jsou muži tak často nevěrní?</a:t>
            </a:r>
          </a:p>
          <a:p>
            <a:r>
              <a:rPr lang="cs-CZ" sz="3600" dirty="0"/>
              <a:t>Mají ženy buňky na </a:t>
            </a:r>
            <a:r>
              <a:rPr lang="cs-CZ" sz="3600"/>
              <a:t>úklid/péči</a:t>
            </a:r>
            <a:r>
              <a:rPr lang="cs-CZ" sz="3600" smtClean="0"/>
              <a:t>?</a:t>
            </a:r>
          </a:p>
          <a:p>
            <a:r>
              <a:rPr lang="cs-CZ" sz="3600" b="1" smtClean="0"/>
              <a:t>Co se stane, když muži začnou chodit na rodičovskou dovolenou?</a:t>
            </a:r>
          </a:p>
          <a:p>
            <a:r>
              <a:rPr lang="cs-CZ" sz="3600" b="1" smtClean="0"/>
              <a:t>Proč je u nás přespříliš vysokoškoláků, když pak končí mezi nezaměstnanými? </a:t>
            </a:r>
            <a:endParaRPr lang="cs-CZ" sz="3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92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7DDFA27-AFD3-4D43-9D55-920A5B4BA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Věda o tom, jak nás ovlivňuje společnost?</a:t>
            </a:r>
          </a:p>
          <a:p>
            <a:r>
              <a:rPr lang="cs-CZ" dirty="0"/>
              <a:t>Věda o tom, co z našeho chování pramení ze společenských vlivů?</a:t>
            </a:r>
          </a:p>
          <a:p>
            <a:r>
              <a:rPr lang="cs-CZ" dirty="0"/>
              <a:t>Věda o lidském jednání</a:t>
            </a:r>
          </a:p>
          <a:p>
            <a:r>
              <a:rPr lang="cs-CZ" dirty="0"/>
              <a:t>Věda o tom, že je v individuálním sociální, co je v konkrétním obecné</a:t>
            </a:r>
          </a:p>
          <a:p>
            <a:pPr marL="0" indent="0">
              <a:buNone/>
            </a:pP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1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Sociologie vs. zdravý rozum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4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Sociologie jako věda a forma kritického myšlení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Sociologie se svým úhlem pohledu vymezuje vůči ostatním vědám, a vědeckou metodou vůči zdravému rozumu, často apelujícímu na individuálnost rozhodování (každý svého štěstí strůjcem), nebo přirozenost (již od pravěku</a:t>
            </a:r>
            <a:r>
              <a:rPr lang="cs-CZ" smtClean="0"/>
              <a:t>).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Demaskující a rozlaďující povaha sociologie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6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Sociologie vs. sociobiologie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930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720</Words>
  <Application>Microsoft Office PowerPoint</Application>
  <PresentationFormat>Širokoúhlá obrazovka</PresentationFormat>
  <Paragraphs>103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Georgia</vt:lpstr>
      <vt:lpstr>Open Sans</vt:lpstr>
      <vt:lpstr>Times New Roman</vt:lpstr>
      <vt:lpstr>Wingdings</vt:lpstr>
      <vt:lpstr>Motiv Office</vt:lpstr>
      <vt:lpstr>Sociologie Úvod</vt:lpstr>
      <vt:lpstr>KvIS</vt:lpstr>
      <vt:lpstr>Co je to sociologie? Čím se vymezuje od ostatních „věd o společnosti“?  </vt:lpstr>
      <vt:lpstr>Prezentace aplikace PowerPoint</vt:lpstr>
      <vt:lpstr>Prezentace aplikace PowerPoint</vt:lpstr>
      <vt:lpstr>Prezentace aplikace PowerPoint</vt:lpstr>
      <vt:lpstr>Prezentace aplikace PowerPoint</vt:lpstr>
      <vt:lpstr>Sociologie jako věda a forma kritického myšlení</vt:lpstr>
      <vt:lpstr>Prezentace aplikace PowerPoint</vt:lpstr>
      <vt:lpstr>Prezentace aplikace PowerPoint</vt:lpstr>
      <vt:lpstr>Prezentace aplikace PowerPoint</vt:lpstr>
      <vt:lpstr>Společnost kolem nás i v nás</vt:lpstr>
      <vt:lpstr>Člověk jako člen sítě …</vt:lpstr>
      <vt:lpstr>Prezentace aplikace PowerPoint</vt:lpstr>
      <vt:lpstr>Prezentace aplikace PowerPoint</vt:lpstr>
      <vt:lpstr>Individuální jako společenské</vt:lpstr>
      <vt:lpstr>Deviace jako záležitost společenských norem</vt:lpstr>
      <vt:lpstr>Kathrine Virginia Switzer</vt:lpstr>
      <vt:lpstr>Manifestní a latentní funkce</vt:lpstr>
      <vt:lpstr>Prezentace aplikace PowerPoint</vt:lpstr>
      <vt:lpstr>Ještě něco?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Sociologie Úvod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Historické a společenské souvislosti vzniku sociologie a co je to modernita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- Úvod</dc:title>
  <dc:creator>Lenka Slepičková</dc:creator>
  <cp:lastModifiedBy>Slepickova</cp:lastModifiedBy>
  <cp:revision>14</cp:revision>
  <dcterms:created xsi:type="dcterms:W3CDTF">2021-10-12T09:19:04Z</dcterms:created>
  <dcterms:modified xsi:type="dcterms:W3CDTF">2024-10-01T10:55:29Z</dcterms:modified>
</cp:coreProperties>
</file>