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72" r:id="rId9"/>
    <p:sldId id="264" r:id="rId10"/>
    <p:sldId id="265" r:id="rId11"/>
    <p:sldId id="263" r:id="rId12"/>
    <p:sldId id="267" r:id="rId13"/>
    <p:sldId id="282" r:id="rId14"/>
    <p:sldId id="274" r:id="rId15"/>
    <p:sldId id="269" r:id="rId16"/>
    <p:sldId id="270" r:id="rId17"/>
    <p:sldId id="276" r:id="rId18"/>
    <p:sldId id="277" r:id="rId19"/>
    <p:sldId id="271" r:id="rId20"/>
    <p:sldId id="273" r:id="rId21"/>
    <p:sldId id="275" r:id="rId22"/>
    <p:sldId id="279" r:id="rId23"/>
    <p:sldId id="284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86901-9F09-4D5A-8066-7A7F57B90FA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01F3B8-D3DE-427E-9048-93ACBF5D3B30}">
      <dgm:prSet/>
      <dgm:spPr/>
      <dgm:t>
        <a:bodyPr/>
        <a:lstStyle/>
        <a:p>
          <a:r>
            <a:rPr lang="cs-CZ" b="1" dirty="0">
              <a:latin typeface="Times New Roman" panose="02020603050405020304" pitchFamily="18" charset="0"/>
              <a:cs typeface="Times New Roman" panose="02020603050405020304" pitchFamily="18" charset="0"/>
            </a:rPr>
            <a:t>Vymezuje: 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CFC99-9950-4AFF-9CED-5C851CE4A8C1}" type="parTrans" cxnId="{F6BDEF9E-ECFE-4C12-BD09-93BB98EA785E}">
      <dgm:prSet/>
      <dgm:spPr/>
      <dgm:t>
        <a:bodyPr/>
        <a:lstStyle/>
        <a:p>
          <a:endParaRPr lang="en-US"/>
        </a:p>
      </dgm:t>
    </dgm:pt>
    <dgm:pt modelId="{8DD6B9D3-27BC-4384-9FD4-A44D56EFE461}" type="sibTrans" cxnId="{F6BDEF9E-ECFE-4C12-BD09-93BB98EA785E}">
      <dgm:prSet/>
      <dgm:spPr/>
      <dgm:t>
        <a:bodyPr/>
        <a:lstStyle/>
        <a:p>
          <a:endParaRPr lang="en-US"/>
        </a:p>
      </dgm:t>
    </dgm:pt>
    <dgm:pt modelId="{B3296889-3A08-4564-A9B3-4952FCCBA869}">
      <dgm:prSet/>
      <dgm:spPr/>
      <dgm:t>
        <a:bodyPr/>
        <a:lstStyle/>
        <a:p>
          <a:r>
            <a:rPr lang="cs-CZ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druhy a formy sociálních služeb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F05BB6-D9E3-4C07-AF91-3DDCF99A033E}" type="parTrans" cxnId="{CC52B973-23B7-482B-BE78-11D006CA8505}">
      <dgm:prSet/>
      <dgm:spPr/>
      <dgm:t>
        <a:bodyPr/>
        <a:lstStyle/>
        <a:p>
          <a:endParaRPr lang="en-US"/>
        </a:p>
      </dgm:t>
    </dgm:pt>
    <dgm:pt modelId="{1F71D95D-3F2F-4B3C-AFCB-BB68B7AEF7F7}" type="sibTrans" cxnId="{CC52B973-23B7-482B-BE78-11D006CA8505}">
      <dgm:prSet/>
      <dgm:spPr/>
      <dgm:t>
        <a:bodyPr/>
        <a:lstStyle/>
        <a:p>
          <a:endParaRPr lang="en-US"/>
        </a:p>
      </dgm:t>
    </dgm:pt>
    <dgm:pt modelId="{885E2560-2F0C-4E61-878B-3B93D5DA6BAD}">
      <dgm:prSet/>
      <dgm:spPr/>
      <dgm:t>
        <a:bodyPr/>
        <a:lstStyle/>
        <a:p>
          <a:r>
            <a:rPr lang="cs-CZ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příspěvek na péči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4454A-B823-40B5-A4EF-67C564F5FB83}" type="parTrans" cxnId="{7D9E417C-FF89-4142-AB46-C928011B5E96}">
      <dgm:prSet/>
      <dgm:spPr/>
      <dgm:t>
        <a:bodyPr/>
        <a:lstStyle/>
        <a:p>
          <a:endParaRPr lang="en-US"/>
        </a:p>
      </dgm:t>
    </dgm:pt>
    <dgm:pt modelId="{66B7756B-93D5-4218-8F8A-9441F7619B48}" type="sibTrans" cxnId="{7D9E417C-FF89-4142-AB46-C928011B5E96}">
      <dgm:prSet/>
      <dgm:spPr/>
      <dgm:t>
        <a:bodyPr/>
        <a:lstStyle/>
        <a:p>
          <a:endParaRPr lang="en-US"/>
        </a:p>
      </dgm:t>
    </dgm:pt>
    <dgm:pt modelId="{CA0893B2-1C1D-4EF7-8FD7-0FBA5B2637FC}">
      <dgm:prSet/>
      <dgm:spPr/>
      <dgm:t>
        <a:bodyPr/>
        <a:lstStyle/>
        <a:p>
          <a:r>
            <a:rPr lang="cs-CZ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standardy kvality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45CB9-6984-4771-96AF-6640109C1AA4}" type="parTrans" cxnId="{C8260AC5-0A3C-429F-803B-6AD609E90377}">
      <dgm:prSet/>
      <dgm:spPr/>
      <dgm:t>
        <a:bodyPr/>
        <a:lstStyle/>
        <a:p>
          <a:endParaRPr lang="en-US"/>
        </a:p>
      </dgm:t>
    </dgm:pt>
    <dgm:pt modelId="{87C034D5-AD24-40C3-9D4B-275F13B82F90}" type="sibTrans" cxnId="{C8260AC5-0A3C-429F-803B-6AD609E90377}">
      <dgm:prSet/>
      <dgm:spPr/>
      <dgm:t>
        <a:bodyPr/>
        <a:lstStyle/>
        <a:p>
          <a:endParaRPr lang="en-US"/>
        </a:p>
      </dgm:t>
    </dgm:pt>
    <dgm:pt modelId="{70D014B4-DDC4-46A7-A549-37D1E3AC7B5B}">
      <dgm:prSet/>
      <dgm:spPr/>
      <dgm:t>
        <a:bodyPr/>
        <a:lstStyle/>
        <a:p>
          <a:r>
            <a:rPr lang="cs-CZ" b="1" dirty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cs-CZ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oli sociálního pracovníka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9E6596-4B5B-4CB2-AF82-8EB0561DC028}" type="parTrans" cxnId="{4ABE3514-B436-4B7A-922C-356527C88429}">
      <dgm:prSet/>
      <dgm:spPr/>
      <dgm:t>
        <a:bodyPr/>
        <a:lstStyle/>
        <a:p>
          <a:endParaRPr lang="en-US"/>
        </a:p>
      </dgm:t>
    </dgm:pt>
    <dgm:pt modelId="{A516AC3F-D4EE-4A04-BD77-A43568F888F5}" type="sibTrans" cxnId="{4ABE3514-B436-4B7A-922C-356527C88429}">
      <dgm:prSet/>
      <dgm:spPr/>
      <dgm:t>
        <a:bodyPr/>
        <a:lstStyle/>
        <a:p>
          <a:endParaRPr lang="en-US"/>
        </a:p>
      </dgm:t>
    </dgm:pt>
    <dgm:pt modelId="{4B4BD96F-8EF1-457A-9D32-0AFE46C46FBE}">
      <dgm:prSet/>
      <dgm:spPr/>
      <dgm:t>
        <a:bodyPr/>
        <a:lstStyle/>
        <a:p>
          <a:r>
            <a:rPr lang="cs-CZ" b="1" dirty="0">
              <a:latin typeface="Times New Roman" panose="02020603050405020304" pitchFamily="18" charset="0"/>
              <a:cs typeface="Times New Roman" panose="02020603050405020304" pitchFamily="18" charset="0"/>
            </a:rPr>
            <a:t>roli </a:t>
          </a:r>
          <a:r>
            <a:rPr lang="cs-CZ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klienta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06AABD-9F92-42A0-AB31-484E549661CB}" type="parTrans" cxnId="{38E133AB-25AA-4DFA-B984-9ECA67641224}">
      <dgm:prSet/>
      <dgm:spPr/>
      <dgm:t>
        <a:bodyPr/>
        <a:lstStyle/>
        <a:p>
          <a:endParaRPr lang="en-US"/>
        </a:p>
      </dgm:t>
    </dgm:pt>
    <dgm:pt modelId="{923BBDFE-3CB5-47B9-AFBF-521F5E4A397A}" type="sibTrans" cxnId="{38E133AB-25AA-4DFA-B984-9ECA67641224}">
      <dgm:prSet/>
      <dgm:spPr/>
      <dgm:t>
        <a:bodyPr/>
        <a:lstStyle/>
        <a:p>
          <a:endParaRPr lang="en-US"/>
        </a:p>
      </dgm:t>
    </dgm:pt>
    <dgm:pt modelId="{0D13A773-7F70-4570-ABB7-10059BB3CCDA}" type="pres">
      <dgm:prSet presAssocID="{43F86901-9F09-4D5A-8066-7A7F57B90FAD}" presName="linear" presStyleCnt="0">
        <dgm:presLayoutVars>
          <dgm:dir/>
          <dgm:animLvl val="lvl"/>
          <dgm:resizeHandles val="exact"/>
        </dgm:presLayoutVars>
      </dgm:prSet>
      <dgm:spPr/>
    </dgm:pt>
    <dgm:pt modelId="{9315BCE5-7500-4DDE-B96D-8A750C8CEEB9}" type="pres">
      <dgm:prSet presAssocID="{8001F3B8-D3DE-427E-9048-93ACBF5D3B30}" presName="parentLin" presStyleCnt="0"/>
      <dgm:spPr/>
    </dgm:pt>
    <dgm:pt modelId="{0F8C2F46-B897-4826-AD4D-C32BB24B6AF1}" type="pres">
      <dgm:prSet presAssocID="{8001F3B8-D3DE-427E-9048-93ACBF5D3B30}" presName="parentLeftMargin" presStyleLbl="node1" presStyleIdx="0" presStyleCnt="1"/>
      <dgm:spPr/>
    </dgm:pt>
    <dgm:pt modelId="{2B757E73-27D7-4D15-80FF-E4691571B893}" type="pres">
      <dgm:prSet presAssocID="{8001F3B8-D3DE-427E-9048-93ACBF5D3B30}" presName="parentText" presStyleLbl="node1" presStyleIdx="0" presStyleCnt="1" custLinFactNeighborX="-24173">
        <dgm:presLayoutVars>
          <dgm:chMax val="0"/>
          <dgm:bulletEnabled val="1"/>
        </dgm:presLayoutVars>
      </dgm:prSet>
      <dgm:spPr/>
    </dgm:pt>
    <dgm:pt modelId="{FF9CAE35-5555-40F2-9EDB-37A8918F4B28}" type="pres">
      <dgm:prSet presAssocID="{8001F3B8-D3DE-427E-9048-93ACBF5D3B30}" presName="negativeSpace" presStyleCnt="0"/>
      <dgm:spPr/>
    </dgm:pt>
    <dgm:pt modelId="{9461F8E5-C22F-41D9-A956-BF24C5667E23}" type="pres">
      <dgm:prSet presAssocID="{8001F3B8-D3DE-427E-9048-93ACBF5D3B3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ABE3514-B436-4B7A-922C-356527C88429}" srcId="{8001F3B8-D3DE-427E-9048-93ACBF5D3B30}" destId="{70D014B4-DDC4-46A7-A549-37D1E3AC7B5B}" srcOrd="3" destOrd="0" parTransId="{BF9E6596-4B5B-4CB2-AF82-8EB0561DC028}" sibTransId="{A516AC3F-D4EE-4A04-BD77-A43568F888F5}"/>
    <dgm:cxn modelId="{C872161B-848D-4A44-BC9A-7235F9F5D40C}" type="presOf" srcId="{885E2560-2F0C-4E61-878B-3B93D5DA6BAD}" destId="{9461F8E5-C22F-41D9-A956-BF24C5667E23}" srcOrd="0" destOrd="1" presId="urn:microsoft.com/office/officeart/2005/8/layout/list1"/>
    <dgm:cxn modelId="{B530ED35-948D-4968-8C45-FFA683CEFDE8}" type="presOf" srcId="{43F86901-9F09-4D5A-8066-7A7F57B90FAD}" destId="{0D13A773-7F70-4570-ABB7-10059BB3CCDA}" srcOrd="0" destOrd="0" presId="urn:microsoft.com/office/officeart/2005/8/layout/list1"/>
    <dgm:cxn modelId="{2550D55D-356D-4DC0-BE1D-19C01209B36B}" type="presOf" srcId="{B3296889-3A08-4564-A9B3-4952FCCBA869}" destId="{9461F8E5-C22F-41D9-A956-BF24C5667E23}" srcOrd="0" destOrd="0" presId="urn:microsoft.com/office/officeart/2005/8/layout/list1"/>
    <dgm:cxn modelId="{731EB061-6F9B-49B2-B9EF-64CEB2AD1757}" type="presOf" srcId="{8001F3B8-D3DE-427E-9048-93ACBF5D3B30}" destId="{0F8C2F46-B897-4826-AD4D-C32BB24B6AF1}" srcOrd="0" destOrd="0" presId="urn:microsoft.com/office/officeart/2005/8/layout/list1"/>
    <dgm:cxn modelId="{F337686E-2FDA-445A-A224-BBDB6302CB03}" type="presOf" srcId="{CA0893B2-1C1D-4EF7-8FD7-0FBA5B2637FC}" destId="{9461F8E5-C22F-41D9-A956-BF24C5667E23}" srcOrd="0" destOrd="2" presId="urn:microsoft.com/office/officeart/2005/8/layout/list1"/>
    <dgm:cxn modelId="{CC52B973-23B7-482B-BE78-11D006CA8505}" srcId="{8001F3B8-D3DE-427E-9048-93ACBF5D3B30}" destId="{B3296889-3A08-4564-A9B3-4952FCCBA869}" srcOrd="0" destOrd="0" parTransId="{74F05BB6-D9E3-4C07-AF91-3DDCF99A033E}" sibTransId="{1F71D95D-3F2F-4B3C-AFCB-BB68B7AEF7F7}"/>
    <dgm:cxn modelId="{77FA7959-C84A-43C5-A78A-60F3E054CC2D}" type="presOf" srcId="{8001F3B8-D3DE-427E-9048-93ACBF5D3B30}" destId="{2B757E73-27D7-4D15-80FF-E4691571B893}" srcOrd="1" destOrd="0" presId="urn:microsoft.com/office/officeart/2005/8/layout/list1"/>
    <dgm:cxn modelId="{7D9E417C-FF89-4142-AB46-C928011B5E96}" srcId="{8001F3B8-D3DE-427E-9048-93ACBF5D3B30}" destId="{885E2560-2F0C-4E61-878B-3B93D5DA6BAD}" srcOrd="1" destOrd="0" parTransId="{2054454A-B823-40B5-A4EF-67C564F5FB83}" sibTransId="{66B7756B-93D5-4218-8F8A-9441F7619B48}"/>
    <dgm:cxn modelId="{F6BDEF9E-ECFE-4C12-BD09-93BB98EA785E}" srcId="{43F86901-9F09-4D5A-8066-7A7F57B90FAD}" destId="{8001F3B8-D3DE-427E-9048-93ACBF5D3B30}" srcOrd="0" destOrd="0" parTransId="{532CFC99-9950-4AFF-9CED-5C851CE4A8C1}" sibTransId="{8DD6B9D3-27BC-4384-9FD4-A44D56EFE461}"/>
    <dgm:cxn modelId="{38E133AB-25AA-4DFA-B984-9ECA67641224}" srcId="{8001F3B8-D3DE-427E-9048-93ACBF5D3B30}" destId="{4B4BD96F-8EF1-457A-9D32-0AFE46C46FBE}" srcOrd="4" destOrd="0" parTransId="{6206AABD-9F92-42A0-AB31-484E549661CB}" sibTransId="{923BBDFE-3CB5-47B9-AFBF-521F5E4A397A}"/>
    <dgm:cxn modelId="{C8260AC5-0A3C-429F-803B-6AD609E90377}" srcId="{8001F3B8-D3DE-427E-9048-93ACBF5D3B30}" destId="{CA0893B2-1C1D-4EF7-8FD7-0FBA5B2637FC}" srcOrd="2" destOrd="0" parTransId="{87545CB9-6984-4771-96AF-6640109C1AA4}" sibTransId="{87C034D5-AD24-40C3-9D4B-275F13B82F90}"/>
    <dgm:cxn modelId="{451643C8-9268-47B4-945A-78C46BEDF117}" type="presOf" srcId="{70D014B4-DDC4-46A7-A549-37D1E3AC7B5B}" destId="{9461F8E5-C22F-41D9-A956-BF24C5667E23}" srcOrd="0" destOrd="3" presId="urn:microsoft.com/office/officeart/2005/8/layout/list1"/>
    <dgm:cxn modelId="{BB6343EC-19A6-4C6F-AFDE-F3CD76889670}" type="presOf" srcId="{4B4BD96F-8EF1-457A-9D32-0AFE46C46FBE}" destId="{9461F8E5-C22F-41D9-A956-BF24C5667E23}" srcOrd="0" destOrd="4" presId="urn:microsoft.com/office/officeart/2005/8/layout/list1"/>
    <dgm:cxn modelId="{F2ADBBA0-2C86-4299-AE8B-A8FF4C648083}" type="presParOf" srcId="{0D13A773-7F70-4570-ABB7-10059BB3CCDA}" destId="{9315BCE5-7500-4DDE-B96D-8A750C8CEEB9}" srcOrd="0" destOrd="0" presId="urn:microsoft.com/office/officeart/2005/8/layout/list1"/>
    <dgm:cxn modelId="{B1D2BF48-642C-4A9C-96EA-6A674EEFD692}" type="presParOf" srcId="{9315BCE5-7500-4DDE-B96D-8A750C8CEEB9}" destId="{0F8C2F46-B897-4826-AD4D-C32BB24B6AF1}" srcOrd="0" destOrd="0" presId="urn:microsoft.com/office/officeart/2005/8/layout/list1"/>
    <dgm:cxn modelId="{048874C0-C924-43BB-B188-65B1C0FE9D8B}" type="presParOf" srcId="{9315BCE5-7500-4DDE-B96D-8A750C8CEEB9}" destId="{2B757E73-27D7-4D15-80FF-E4691571B893}" srcOrd="1" destOrd="0" presId="urn:microsoft.com/office/officeart/2005/8/layout/list1"/>
    <dgm:cxn modelId="{7D1421B3-3F55-4573-9394-50976351094D}" type="presParOf" srcId="{0D13A773-7F70-4570-ABB7-10059BB3CCDA}" destId="{FF9CAE35-5555-40F2-9EDB-37A8918F4B28}" srcOrd="1" destOrd="0" presId="urn:microsoft.com/office/officeart/2005/8/layout/list1"/>
    <dgm:cxn modelId="{13E2BC76-6C3D-45E3-B873-84EADCC7FD2C}" type="presParOf" srcId="{0D13A773-7F70-4570-ABB7-10059BB3CCDA}" destId="{9461F8E5-C22F-41D9-A956-BF24C5667E2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D721D0-A086-45DC-AEBF-F421B3341B3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468BBF-CB49-4971-9F58-2BB04CA343B5}">
      <dgm:prSet/>
      <dgm:spPr/>
      <dgm:t>
        <a:bodyPr/>
        <a:lstStyle/>
        <a:p>
          <a:r>
            <a:rPr lang="cs-CZ" b="1" i="0" dirty="0"/>
            <a:t>Terénní:</a:t>
          </a:r>
          <a:r>
            <a:rPr lang="cs-CZ" b="0" i="0" dirty="0"/>
            <a:t> Sociální služba je uživateli poskytována v jeho přirozeném prostředí (pečovatelská služba, raná péče, </a:t>
          </a:r>
          <a:r>
            <a:rPr lang="cs-CZ" b="0" i="0" dirty="0" err="1"/>
            <a:t>streetworking</a:t>
          </a:r>
          <a:r>
            <a:rPr lang="cs-CZ" b="0" i="0" dirty="0"/>
            <a:t>)</a:t>
          </a:r>
          <a:endParaRPr lang="en-US" dirty="0"/>
        </a:p>
      </dgm:t>
    </dgm:pt>
    <dgm:pt modelId="{F7C00AB3-7407-4D1C-B266-68A4944DF48E}" type="parTrans" cxnId="{7DA53EBB-93DD-4204-A0A8-16F4B236639D}">
      <dgm:prSet/>
      <dgm:spPr/>
      <dgm:t>
        <a:bodyPr/>
        <a:lstStyle/>
        <a:p>
          <a:endParaRPr lang="en-US"/>
        </a:p>
      </dgm:t>
    </dgm:pt>
    <dgm:pt modelId="{301979BD-FD80-401F-8D93-11F178C6AC56}" type="sibTrans" cxnId="{7DA53EBB-93DD-4204-A0A8-16F4B236639D}">
      <dgm:prSet/>
      <dgm:spPr/>
      <dgm:t>
        <a:bodyPr/>
        <a:lstStyle/>
        <a:p>
          <a:endParaRPr lang="en-US"/>
        </a:p>
      </dgm:t>
    </dgm:pt>
    <dgm:pt modelId="{22F4694C-50BD-4916-A7DC-A7C00AB249B4}">
      <dgm:prSet/>
      <dgm:spPr/>
      <dgm:t>
        <a:bodyPr/>
        <a:lstStyle/>
        <a:p>
          <a:r>
            <a:rPr lang="cs-CZ" b="1" i="0" dirty="0"/>
            <a:t>Ambulantní</a:t>
          </a:r>
          <a:r>
            <a:rPr lang="cs-CZ" b="0" i="0" dirty="0"/>
            <a:t>: Uživatel dochází do zařízení poskytujícího sociální služby (centrum denních služeb, stacionář)</a:t>
          </a:r>
          <a:endParaRPr lang="en-US" dirty="0"/>
        </a:p>
      </dgm:t>
    </dgm:pt>
    <dgm:pt modelId="{1FBFEF67-5290-46AA-9176-88A34E9EA134}" type="parTrans" cxnId="{C0FA9E94-AB63-448B-B7AC-5089B95D4C15}">
      <dgm:prSet/>
      <dgm:spPr/>
      <dgm:t>
        <a:bodyPr/>
        <a:lstStyle/>
        <a:p>
          <a:endParaRPr lang="en-US"/>
        </a:p>
      </dgm:t>
    </dgm:pt>
    <dgm:pt modelId="{B909188E-F826-441F-B050-D8A6E75E041C}" type="sibTrans" cxnId="{C0FA9E94-AB63-448B-B7AC-5089B95D4C15}">
      <dgm:prSet/>
      <dgm:spPr/>
      <dgm:t>
        <a:bodyPr/>
        <a:lstStyle/>
        <a:p>
          <a:endParaRPr lang="en-US"/>
        </a:p>
      </dgm:t>
    </dgm:pt>
    <dgm:pt modelId="{6ADE5600-1623-40C1-8B0C-394C84872CE0}">
      <dgm:prSet/>
      <dgm:spPr/>
      <dgm:t>
        <a:bodyPr/>
        <a:lstStyle/>
        <a:p>
          <a:r>
            <a:rPr lang="cs-CZ" b="1" i="0" dirty="0"/>
            <a:t>Pobytová</a:t>
          </a:r>
          <a:r>
            <a:rPr lang="cs-CZ" b="0" i="0" dirty="0"/>
            <a:t>: Uživatel v zařízení poskytujícím sociální služby bydlí (domov pro seniory, chráněné bydlení, domov pro osoby se zdravotním postižením)</a:t>
          </a:r>
          <a:endParaRPr lang="en-US" dirty="0"/>
        </a:p>
      </dgm:t>
    </dgm:pt>
    <dgm:pt modelId="{B0C0AD2B-C62C-462A-B40C-BEB9954259EF}" type="parTrans" cxnId="{2142EBD5-6013-43F8-BE76-51352E10660F}">
      <dgm:prSet/>
      <dgm:spPr/>
      <dgm:t>
        <a:bodyPr/>
        <a:lstStyle/>
        <a:p>
          <a:endParaRPr lang="en-US"/>
        </a:p>
      </dgm:t>
    </dgm:pt>
    <dgm:pt modelId="{8CE487C5-7900-4C33-9E2F-3A2DF71F0FB5}" type="sibTrans" cxnId="{2142EBD5-6013-43F8-BE76-51352E10660F}">
      <dgm:prSet/>
      <dgm:spPr/>
      <dgm:t>
        <a:bodyPr/>
        <a:lstStyle/>
        <a:p>
          <a:endParaRPr lang="en-US"/>
        </a:p>
      </dgm:t>
    </dgm:pt>
    <dgm:pt modelId="{5DED2FE0-6044-44B4-9981-2F1F8CFC2B74}" type="pres">
      <dgm:prSet presAssocID="{C1D721D0-A086-45DC-AEBF-F421B3341B30}" presName="linear" presStyleCnt="0">
        <dgm:presLayoutVars>
          <dgm:animLvl val="lvl"/>
          <dgm:resizeHandles val="exact"/>
        </dgm:presLayoutVars>
      </dgm:prSet>
      <dgm:spPr/>
    </dgm:pt>
    <dgm:pt modelId="{1235DE83-039E-4F16-8E4C-9D9C883B11AB}" type="pres">
      <dgm:prSet presAssocID="{C9468BBF-CB49-4971-9F58-2BB04CA343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9868F26-34FC-43A5-B4E8-90220B249B38}" type="pres">
      <dgm:prSet presAssocID="{301979BD-FD80-401F-8D93-11F178C6AC56}" presName="spacer" presStyleCnt="0"/>
      <dgm:spPr/>
    </dgm:pt>
    <dgm:pt modelId="{D1FE37C7-EEBD-46EF-9BD7-921329702DA5}" type="pres">
      <dgm:prSet presAssocID="{22F4694C-50BD-4916-A7DC-A7C00AB249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E7BC1F-DEC3-45C0-A6BD-5AB45D938C43}" type="pres">
      <dgm:prSet presAssocID="{B909188E-F826-441F-B050-D8A6E75E041C}" presName="spacer" presStyleCnt="0"/>
      <dgm:spPr/>
    </dgm:pt>
    <dgm:pt modelId="{534A8249-609B-46BA-86AE-72666E4A6D57}" type="pres">
      <dgm:prSet presAssocID="{6ADE5600-1623-40C1-8B0C-394C84872CE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1236D0D-6C3F-46D2-92C8-72DA1C94CA5F}" type="presOf" srcId="{C1D721D0-A086-45DC-AEBF-F421B3341B30}" destId="{5DED2FE0-6044-44B4-9981-2F1F8CFC2B74}" srcOrd="0" destOrd="0" presId="urn:microsoft.com/office/officeart/2005/8/layout/vList2"/>
    <dgm:cxn modelId="{1D87B028-62A2-4ED1-9BE7-CDE24255226E}" type="presOf" srcId="{6ADE5600-1623-40C1-8B0C-394C84872CE0}" destId="{534A8249-609B-46BA-86AE-72666E4A6D57}" srcOrd="0" destOrd="0" presId="urn:microsoft.com/office/officeart/2005/8/layout/vList2"/>
    <dgm:cxn modelId="{83D9016E-E8D3-414A-A4FF-0F31A6246B46}" type="presOf" srcId="{C9468BBF-CB49-4971-9F58-2BB04CA343B5}" destId="{1235DE83-039E-4F16-8E4C-9D9C883B11AB}" srcOrd="0" destOrd="0" presId="urn:microsoft.com/office/officeart/2005/8/layout/vList2"/>
    <dgm:cxn modelId="{C0FA9E94-AB63-448B-B7AC-5089B95D4C15}" srcId="{C1D721D0-A086-45DC-AEBF-F421B3341B30}" destId="{22F4694C-50BD-4916-A7DC-A7C00AB249B4}" srcOrd="1" destOrd="0" parTransId="{1FBFEF67-5290-46AA-9176-88A34E9EA134}" sibTransId="{B909188E-F826-441F-B050-D8A6E75E041C}"/>
    <dgm:cxn modelId="{7DA53EBB-93DD-4204-A0A8-16F4B236639D}" srcId="{C1D721D0-A086-45DC-AEBF-F421B3341B30}" destId="{C9468BBF-CB49-4971-9F58-2BB04CA343B5}" srcOrd="0" destOrd="0" parTransId="{F7C00AB3-7407-4D1C-B266-68A4944DF48E}" sibTransId="{301979BD-FD80-401F-8D93-11F178C6AC56}"/>
    <dgm:cxn modelId="{2142EBD5-6013-43F8-BE76-51352E10660F}" srcId="{C1D721D0-A086-45DC-AEBF-F421B3341B30}" destId="{6ADE5600-1623-40C1-8B0C-394C84872CE0}" srcOrd="2" destOrd="0" parTransId="{B0C0AD2B-C62C-462A-B40C-BEB9954259EF}" sibTransId="{8CE487C5-7900-4C33-9E2F-3A2DF71F0FB5}"/>
    <dgm:cxn modelId="{2E3697E5-BC91-4E6C-82B9-8C9AF272D059}" type="presOf" srcId="{22F4694C-50BD-4916-A7DC-A7C00AB249B4}" destId="{D1FE37C7-EEBD-46EF-9BD7-921329702DA5}" srcOrd="0" destOrd="0" presId="urn:microsoft.com/office/officeart/2005/8/layout/vList2"/>
    <dgm:cxn modelId="{FAE049C8-0268-420E-A14D-DB58BF3D4095}" type="presParOf" srcId="{5DED2FE0-6044-44B4-9981-2F1F8CFC2B74}" destId="{1235DE83-039E-4F16-8E4C-9D9C883B11AB}" srcOrd="0" destOrd="0" presId="urn:microsoft.com/office/officeart/2005/8/layout/vList2"/>
    <dgm:cxn modelId="{5D92701E-AAD6-4D17-979E-55BC6617F4F6}" type="presParOf" srcId="{5DED2FE0-6044-44B4-9981-2F1F8CFC2B74}" destId="{49868F26-34FC-43A5-B4E8-90220B249B38}" srcOrd="1" destOrd="0" presId="urn:microsoft.com/office/officeart/2005/8/layout/vList2"/>
    <dgm:cxn modelId="{704DB51C-67CE-4115-9DC9-448386E2EB6E}" type="presParOf" srcId="{5DED2FE0-6044-44B4-9981-2F1F8CFC2B74}" destId="{D1FE37C7-EEBD-46EF-9BD7-921329702DA5}" srcOrd="2" destOrd="0" presId="urn:microsoft.com/office/officeart/2005/8/layout/vList2"/>
    <dgm:cxn modelId="{D55A24F0-9545-41EB-B3F5-F014D8F5CECD}" type="presParOf" srcId="{5DED2FE0-6044-44B4-9981-2F1F8CFC2B74}" destId="{B9E7BC1F-DEC3-45C0-A6BD-5AB45D938C43}" srcOrd="3" destOrd="0" presId="urn:microsoft.com/office/officeart/2005/8/layout/vList2"/>
    <dgm:cxn modelId="{1699D23D-810C-4032-B795-1D530A28538F}" type="presParOf" srcId="{5DED2FE0-6044-44B4-9981-2F1F8CFC2B74}" destId="{534A8249-609B-46BA-86AE-72666E4A6D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C3EEB8-6D7E-43CD-A9A4-4BACDE7D66D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BA1F3FA-2850-4E0F-BB4E-05158A199DFD}">
      <dgm:prSet/>
      <dgm:spPr/>
      <dgm:t>
        <a:bodyPr/>
        <a:lstStyle/>
        <a:p>
          <a:r>
            <a:rPr lang="cs-CZ"/>
            <a:t>zkvalitňovat poskytované služby</a:t>
          </a:r>
          <a:endParaRPr lang="en-US"/>
        </a:p>
      </dgm:t>
    </dgm:pt>
    <dgm:pt modelId="{1E58C605-579E-475B-912E-D142B7F82E8B}" type="parTrans" cxnId="{7F060EE4-1F41-4278-BD00-2DE5774369F8}">
      <dgm:prSet/>
      <dgm:spPr/>
      <dgm:t>
        <a:bodyPr/>
        <a:lstStyle/>
        <a:p>
          <a:endParaRPr lang="en-US"/>
        </a:p>
      </dgm:t>
    </dgm:pt>
    <dgm:pt modelId="{2B026459-C1C0-4359-8575-C8A6E3864714}" type="sibTrans" cxnId="{7F060EE4-1F41-4278-BD00-2DE5774369F8}">
      <dgm:prSet/>
      <dgm:spPr/>
      <dgm:t>
        <a:bodyPr/>
        <a:lstStyle/>
        <a:p>
          <a:endParaRPr lang="en-US"/>
        </a:p>
      </dgm:t>
    </dgm:pt>
    <dgm:pt modelId="{EF38A85D-D708-4C7B-BC10-112DD991C66F}">
      <dgm:prSet/>
      <dgm:spPr/>
      <dgm:t>
        <a:bodyPr/>
        <a:lstStyle/>
        <a:p>
          <a:r>
            <a:rPr lang="cs-CZ"/>
            <a:t>odklon od ústavních zařízení směrem k sociálním službám (deinstitucionalizace)</a:t>
          </a:r>
          <a:endParaRPr lang="en-US"/>
        </a:p>
      </dgm:t>
    </dgm:pt>
    <dgm:pt modelId="{F288C6F6-5937-49F9-8124-C875B577D65C}" type="parTrans" cxnId="{B7F04F53-8F0F-4D6B-B97D-E5D3C7DF468E}">
      <dgm:prSet/>
      <dgm:spPr/>
      <dgm:t>
        <a:bodyPr/>
        <a:lstStyle/>
        <a:p>
          <a:endParaRPr lang="en-US"/>
        </a:p>
      </dgm:t>
    </dgm:pt>
    <dgm:pt modelId="{7ED92FD5-94F4-4835-BDD6-BD1597DC2340}" type="sibTrans" cxnId="{B7F04F53-8F0F-4D6B-B97D-E5D3C7DF468E}">
      <dgm:prSet/>
      <dgm:spPr/>
      <dgm:t>
        <a:bodyPr/>
        <a:lstStyle/>
        <a:p>
          <a:endParaRPr lang="en-US"/>
        </a:p>
      </dgm:t>
    </dgm:pt>
    <dgm:pt modelId="{FA118AC0-8DBA-4BC8-8560-51A2BABFF601}">
      <dgm:prSet/>
      <dgm:spPr/>
      <dgm:t>
        <a:bodyPr/>
        <a:lstStyle/>
        <a:p>
          <a:r>
            <a:rPr lang="cs-CZ"/>
            <a:t>aktivizace klienta a změna jeho role z pouhého příjemce služeb na individuální osobnost, jenž má být aktivní součástí týmu nejen při výběru vhodné sociální služby, ale také při nastavování podmínek, forem a způsobu jejího poskytování.</a:t>
          </a:r>
          <a:endParaRPr lang="en-US"/>
        </a:p>
      </dgm:t>
    </dgm:pt>
    <dgm:pt modelId="{A7EF4DE2-29CD-4ACE-BAAD-5578B0BF3EF3}" type="parTrans" cxnId="{B9B8D1A2-3F91-42A7-830C-A86A3F038062}">
      <dgm:prSet/>
      <dgm:spPr/>
      <dgm:t>
        <a:bodyPr/>
        <a:lstStyle/>
        <a:p>
          <a:endParaRPr lang="en-US"/>
        </a:p>
      </dgm:t>
    </dgm:pt>
    <dgm:pt modelId="{7BFA8CFC-B58B-4330-98B1-351BF84FE7C0}" type="sibTrans" cxnId="{B9B8D1A2-3F91-42A7-830C-A86A3F038062}">
      <dgm:prSet/>
      <dgm:spPr/>
      <dgm:t>
        <a:bodyPr/>
        <a:lstStyle/>
        <a:p>
          <a:endParaRPr lang="en-US"/>
        </a:p>
      </dgm:t>
    </dgm:pt>
    <dgm:pt modelId="{6090A019-D1F5-42AD-93F8-FB7D144D5FEE}">
      <dgm:prSet/>
      <dgm:spPr/>
      <dgm:t>
        <a:bodyPr/>
        <a:lstStyle/>
        <a:p>
          <a:r>
            <a:rPr lang="cs-CZ"/>
            <a:t>smluvní systém v sociálních službách. Služby jsou poskytovány na základě smlouvy. Jsou detailně rozpracována práva a povinnosti jednotlivých stran a upraveny dle potřeb konkrétního klienta (udržení kvality pomocí standardů)</a:t>
          </a:r>
          <a:endParaRPr lang="en-US"/>
        </a:p>
      </dgm:t>
    </dgm:pt>
    <dgm:pt modelId="{F9C34E3F-DC67-4782-B95A-7ACD2F6A61B5}" type="parTrans" cxnId="{3CC7432B-50D3-4D0A-A8D6-CD78F1E16629}">
      <dgm:prSet/>
      <dgm:spPr/>
      <dgm:t>
        <a:bodyPr/>
        <a:lstStyle/>
        <a:p>
          <a:endParaRPr lang="en-US"/>
        </a:p>
      </dgm:t>
    </dgm:pt>
    <dgm:pt modelId="{580EA8F0-6A72-4F2B-A442-79F8BB873250}" type="sibTrans" cxnId="{3CC7432B-50D3-4D0A-A8D6-CD78F1E16629}">
      <dgm:prSet/>
      <dgm:spPr/>
      <dgm:t>
        <a:bodyPr/>
        <a:lstStyle/>
        <a:p>
          <a:endParaRPr lang="en-US"/>
        </a:p>
      </dgm:t>
    </dgm:pt>
    <dgm:pt modelId="{E5174ABB-B6D1-4914-BA06-EBF6EE6F34D2}">
      <dgm:prSet/>
      <dgm:spPr/>
      <dgm:t>
        <a:bodyPr/>
        <a:lstStyle/>
        <a:p>
          <a:r>
            <a:rPr lang="cs-CZ"/>
            <a:t>Inkluzivní pojetí vztahu k osobám s postižením</a:t>
          </a:r>
          <a:endParaRPr lang="en-US"/>
        </a:p>
      </dgm:t>
    </dgm:pt>
    <dgm:pt modelId="{20026CA1-DED8-494C-AF3A-F08352462AF3}" type="parTrans" cxnId="{ED0EAF16-2B53-4648-8A57-EFB2FD00E902}">
      <dgm:prSet/>
      <dgm:spPr/>
      <dgm:t>
        <a:bodyPr/>
        <a:lstStyle/>
        <a:p>
          <a:endParaRPr lang="en-US"/>
        </a:p>
      </dgm:t>
    </dgm:pt>
    <dgm:pt modelId="{734E5982-FF9B-43C7-9D5D-3597C711A4F1}" type="sibTrans" cxnId="{ED0EAF16-2B53-4648-8A57-EFB2FD00E902}">
      <dgm:prSet/>
      <dgm:spPr/>
      <dgm:t>
        <a:bodyPr/>
        <a:lstStyle/>
        <a:p>
          <a:endParaRPr lang="en-US"/>
        </a:p>
      </dgm:t>
    </dgm:pt>
    <dgm:pt modelId="{97E6EE59-DECD-400A-BCB3-C582F88D0B05}" type="pres">
      <dgm:prSet presAssocID="{28C3EEB8-6D7E-43CD-A9A4-4BACDE7D66D3}" presName="linear" presStyleCnt="0">
        <dgm:presLayoutVars>
          <dgm:animLvl val="lvl"/>
          <dgm:resizeHandles val="exact"/>
        </dgm:presLayoutVars>
      </dgm:prSet>
      <dgm:spPr/>
    </dgm:pt>
    <dgm:pt modelId="{3F4A72F3-957E-44A1-82DD-E485555CFFBD}" type="pres">
      <dgm:prSet presAssocID="{0BA1F3FA-2850-4E0F-BB4E-05158A199DF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AA5168B-7D49-4E69-8DCE-E7AF59289DEE}" type="pres">
      <dgm:prSet presAssocID="{2B026459-C1C0-4359-8575-C8A6E3864714}" presName="spacer" presStyleCnt="0"/>
      <dgm:spPr/>
    </dgm:pt>
    <dgm:pt modelId="{7C6259C7-6D5B-47E8-B0A0-438A4E063F53}" type="pres">
      <dgm:prSet presAssocID="{EF38A85D-D708-4C7B-BC10-112DD991C66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4523FCD-ABC8-426F-B178-5F631F1023F3}" type="pres">
      <dgm:prSet presAssocID="{7ED92FD5-94F4-4835-BDD6-BD1597DC2340}" presName="spacer" presStyleCnt="0"/>
      <dgm:spPr/>
    </dgm:pt>
    <dgm:pt modelId="{228F608B-0711-43C1-8542-F5264E1BD7B8}" type="pres">
      <dgm:prSet presAssocID="{FA118AC0-8DBA-4BC8-8560-51A2BABFF60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5A7BE68-2607-486B-B9E3-054A5D16F909}" type="pres">
      <dgm:prSet presAssocID="{7BFA8CFC-B58B-4330-98B1-351BF84FE7C0}" presName="spacer" presStyleCnt="0"/>
      <dgm:spPr/>
    </dgm:pt>
    <dgm:pt modelId="{93A9457A-095C-4AB0-8BC5-B2DAC5D88790}" type="pres">
      <dgm:prSet presAssocID="{6090A019-D1F5-42AD-93F8-FB7D144D5FE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CEA0D70-6372-4CAD-AABB-9F2542ECECFE}" type="pres">
      <dgm:prSet presAssocID="{580EA8F0-6A72-4F2B-A442-79F8BB873250}" presName="spacer" presStyleCnt="0"/>
      <dgm:spPr/>
    </dgm:pt>
    <dgm:pt modelId="{91A61FA3-5D5D-443D-8161-72EFF9DA5792}" type="pres">
      <dgm:prSet presAssocID="{E5174ABB-B6D1-4914-BA06-EBF6EE6F34D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D0EAF16-2B53-4648-8A57-EFB2FD00E902}" srcId="{28C3EEB8-6D7E-43CD-A9A4-4BACDE7D66D3}" destId="{E5174ABB-B6D1-4914-BA06-EBF6EE6F34D2}" srcOrd="4" destOrd="0" parTransId="{20026CA1-DED8-494C-AF3A-F08352462AF3}" sibTransId="{734E5982-FF9B-43C7-9D5D-3597C711A4F1}"/>
    <dgm:cxn modelId="{3CC7432B-50D3-4D0A-A8D6-CD78F1E16629}" srcId="{28C3EEB8-6D7E-43CD-A9A4-4BACDE7D66D3}" destId="{6090A019-D1F5-42AD-93F8-FB7D144D5FEE}" srcOrd="3" destOrd="0" parTransId="{F9C34E3F-DC67-4782-B95A-7ACD2F6A61B5}" sibTransId="{580EA8F0-6A72-4F2B-A442-79F8BB873250}"/>
    <dgm:cxn modelId="{C5B3042F-BB94-442B-8623-A45B5EBD3DDA}" type="presOf" srcId="{FA118AC0-8DBA-4BC8-8560-51A2BABFF601}" destId="{228F608B-0711-43C1-8542-F5264E1BD7B8}" srcOrd="0" destOrd="0" presId="urn:microsoft.com/office/officeart/2005/8/layout/vList2"/>
    <dgm:cxn modelId="{B7F04F53-8F0F-4D6B-B97D-E5D3C7DF468E}" srcId="{28C3EEB8-6D7E-43CD-A9A4-4BACDE7D66D3}" destId="{EF38A85D-D708-4C7B-BC10-112DD991C66F}" srcOrd="1" destOrd="0" parTransId="{F288C6F6-5937-49F9-8124-C875B577D65C}" sibTransId="{7ED92FD5-94F4-4835-BDD6-BD1597DC2340}"/>
    <dgm:cxn modelId="{D63F4076-012B-486F-8151-DEE12B09293A}" type="presOf" srcId="{28C3EEB8-6D7E-43CD-A9A4-4BACDE7D66D3}" destId="{97E6EE59-DECD-400A-BCB3-C582F88D0B05}" srcOrd="0" destOrd="0" presId="urn:microsoft.com/office/officeart/2005/8/layout/vList2"/>
    <dgm:cxn modelId="{B9B8D1A2-3F91-42A7-830C-A86A3F038062}" srcId="{28C3EEB8-6D7E-43CD-A9A4-4BACDE7D66D3}" destId="{FA118AC0-8DBA-4BC8-8560-51A2BABFF601}" srcOrd="2" destOrd="0" parTransId="{A7EF4DE2-29CD-4ACE-BAAD-5578B0BF3EF3}" sibTransId="{7BFA8CFC-B58B-4330-98B1-351BF84FE7C0}"/>
    <dgm:cxn modelId="{71786DD8-9549-4F78-89A2-49B443E8969B}" type="presOf" srcId="{EF38A85D-D708-4C7B-BC10-112DD991C66F}" destId="{7C6259C7-6D5B-47E8-B0A0-438A4E063F53}" srcOrd="0" destOrd="0" presId="urn:microsoft.com/office/officeart/2005/8/layout/vList2"/>
    <dgm:cxn modelId="{7F060EE4-1F41-4278-BD00-2DE5774369F8}" srcId="{28C3EEB8-6D7E-43CD-A9A4-4BACDE7D66D3}" destId="{0BA1F3FA-2850-4E0F-BB4E-05158A199DFD}" srcOrd="0" destOrd="0" parTransId="{1E58C605-579E-475B-912E-D142B7F82E8B}" sibTransId="{2B026459-C1C0-4359-8575-C8A6E3864714}"/>
    <dgm:cxn modelId="{E6F1B0F3-6F2D-43B0-833E-7A6DB1519FFA}" type="presOf" srcId="{E5174ABB-B6D1-4914-BA06-EBF6EE6F34D2}" destId="{91A61FA3-5D5D-443D-8161-72EFF9DA5792}" srcOrd="0" destOrd="0" presId="urn:microsoft.com/office/officeart/2005/8/layout/vList2"/>
    <dgm:cxn modelId="{D948E9F3-8C2F-425E-83B6-AF1461B3EC38}" type="presOf" srcId="{0BA1F3FA-2850-4E0F-BB4E-05158A199DFD}" destId="{3F4A72F3-957E-44A1-82DD-E485555CFFBD}" srcOrd="0" destOrd="0" presId="urn:microsoft.com/office/officeart/2005/8/layout/vList2"/>
    <dgm:cxn modelId="{5373CDF5-7B2B-4950-9D87-DD4506C7DE95}" type="presOf" srcId="{6090A019-D1F5-42AD-93F8-FB7D144D5FEE}" destId="{93A9457A-095C-4AB0-8BC5-B2DAC5D88790}" srcOrd="0" destOrd="0" presId="urn:microsoft.com/office/officeart/2005/8/layout/vList2"/>
    <dgm:cxn modelId="{7E7B2338-5794-463B-A34B-5BA9CE8F9B86}" type="presParOf" srcId="{97E6EE59-DECD-400A-BCB3-C582F88D0B05}" destId="{3F4A72F3-957E-44A1-82DD-E485555CFFBD}" srcOrd="0" destOrd="0" presId="urn:microsoft.com/office/officeart/2005/8/layout/vList2"/>
    <dgm:cxn modelId="{B953DE05-778F-46DD-B0BD-77BE6E344363}" type="presParOf" srcId="{97E6EE59-DECD-400A-BCB3-C582F88D0B05}" destId="{9AA5168B-7D49-4E69-8DCE-E7AF59289DEE}" srcOrd="1" destOrd="0" presId="urn:microsoft.com/office/officeart/2005/8/layout/vList2"/>
    <dgm:cxn modelId="{7A571FB9-8C79-42F7-9142-B9B377434F55}" type="presParOf" srcId="{97E6EE59-DECD-400A-BCB3-C582F88D0B05}" destId="{7C6259C7-6D5B-47E8-B0A0-438A4E063F53}" srcOrd="2" destOrd="0" presId="urn:microsoft.com/office/officeart/2005/8/layout/vList2"/>
    <dgm:cxn modelId="{387AC2A4-E8CC-444F-B753-EBA57BBC051C}" type="presParOf" srcId="{97E6EE59-DECD-400A-BCB3-C582F88D0B05}" destId="{C4523FCD-ABC8-426F-B178-5F631F1023F3}" srcOrd="3" destOrd="0" presId="urn:microsoft.com/office/officeart/2005/8/layout/vList2"/>
    <dgm:cxn modelId="{B6138E86-B637-4D19-80F0-63E41CF4B3E3}" type="presParOf" srcId="{97E6EE59-DECD-400A-BCB3-C582F88D0B05}" destId="{228F608B-0711-43C1-8542-F5264E1BD7B8}" srcOrd="4" destOrd="0" presId="urn:microsoft.com/office/officeart/2005/8/layout/vList2"/>
    <dgm:cxn modelId="{971CEAF0-065F-42AB-BD90-0B9451F0AA26}" type="presParOf" srcId="{97E6EE59-DECD-400A-BCB3-C582F88D0B05}" destId="{75A7BE68-2607-486B-B9E3-054A5D16F909}" srcOrd="5" destOrd="0" presId="urn:microsoft.com/office/officeart/2005/8/layout/vList2"/>
    <dgm:cxn modelId="{CBAEE02F-C28E-4E01-836F-3E5BDCF8FAF0}" type="presParOf" srcId="{97E6EE59-DECD-400A-BCB3-C582F88D0B05}" destId="{93A9457A-095C-4AB0-8BC5-B2DAC5D88790}" srcOrd="6" destOrd="0" presId="urn:microsoft.com/office/officeart/2005/8/layout/vList2"/>
    <dgm:cxn modelId="{0F91C6E6-BD92-404D-AED4-920A85C39949}" type="presParOf" srcId="{97E6EE59-DECD-400A-BCB3-C582F88D0B05}" destId="{4CEA0D70-6372-4CAD-AABB-9F2542ECECFE}" srcOrd="7" destOrd="0" presId="urn:microsoft.com/office/officeart/2005/8/layout/vList2"/>
    <dgm:cxn modelId="{5344C4DB-06A8-4564-ABA1-D0AA826222B0}" type="presParOf" srcId="{97E6EE59-DECD-400A-BCB3-C582F88D0B05}" destId="{91A61FA3-5D5D-443D-8161-72EFF9DA579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1F8E5-C22F-41D9-A956-BF24C5667E23}">
      <dsp:nvSpPr>
        <dsp:cNvPr id="0" name=""/>
        <dsp:cNvSpPr/>
      </dsp:nvSpPr>
      <dsp:spPr>
        <a:xfrm>
          <a:off x="0" y="533789"/>
          <a:ext cx="11033029" cy="363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286" tIns="728980" rIns="856286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druhy a formy sociálních služeb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příspěvek na péči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standardy kvality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cs-CZ" sz="3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oli sociálního pracovníka 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roli </a:t>
          </a:r>
          <a:r>
            <a:rPr lang="cs-CZ" sz="3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klienta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33789"/>
        <a:ext cx="11033029" cy="3638250"/>
      </dsp:txXfrm>
    </dsp:sp>
    <dsp:sp modelId="{2B757E73-27D7-4D15-80FF-E4691571B893}">
      <dsp:nvSpPr>
        <dsp:cNvPr id="0" name=""/>
        <dsp:cNvSpPr/>
      </dsp:nvSpPr>
      <dsp:spPr>
        <a:xfrm>
          <a:off x="418300" y="17189"/>
          <a:ext cx="7723120" cy="103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16" tIns="0" rIns="291916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Vymezuje: </a:t>
          </a:r>
          <a:endParaRPr lang="en-US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737" y="67626"/>
        <a:ext cx="7622246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5DE83-039E-4F16-8E4C-9D9C883B11AB}">
      <dsp:nvSpPr>
        <dsp:cNvPr id="0" name=""/>
        <dsp:cNvSpPr/>
      </dsp:nvSpPr>
      <dsp:spPr>
        <a:xfrm>
          <a:off x="0" y="180939"/>
          <a:ext cx="6380480" cy="175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i="0" kern="1200" dirty="0"/>
            <a:t>Terénní:</a:t>
          </a:r>
          <a:r>
            <a:rPr lang="cs-CZ" sz="2500" b="0" i="0" kern="1200" dirty="0"/>
            <a:t> Sociální služba je uživateli poskytována v jeho přirozeném prostředí (pečovatelská služba, raná péče, </a:t>
          </a:r>
          <a:r>
            <a:rPr lang="cs-CZ" sz="2500" b="0" i="0" kern="1200" dirty="0" err="1"/>
            <a:t>streetworking</a:t>
          </a:r>
          <a:r>
            <a:rPr lang="cs-CZ" sz="2500" b="0" i="0" kern="1200" dirty="0"/>
            <a:t>)</a:t>
          </a:r>
          <a:endParaRPr lang="en-US" sz="2500" kern="1200" dirty="0"/>
        </a:p>
      </dsp:txBody>
      <dsp:txXfrm>
        <a:off x="85672" y="266611"/>
        <a:ext cx="6209136" cy="1583656"/>
      </dsp:txXfrm>
    </dsp:sp>
    <dsp:sp modelId="{D1FE37C7-EEBD-46EF-9BD7-921329702DA5}">
      <dsp:nvSpPr>
        <dsp:cNvPr id="0" name=""/>
        <dsp:cNvSpPr/>
      </dsp:nvSpPr>
      <dsp:spPr>
        <a:xfrm>
          <a:off x="0" y="2007940"/>
          <a:ext cx="6380480" cy="1755000"/>
        </a:xfrm>
        <a:prstGeom prst="roundRect">
          <a:avLst/>
        </a:prstGeom>
        <a:solidFill>
          <a:schemeClr val="accent2">
            <a:hueOff val="-10071413"/>
            <a:satOff val="-229"/>
            <a:lumOff val="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i="0" kern="1200" dirty="0"/>
            <a:t>Ambulantní</a:t>
          </a:r>
          <a:r>
            <a:rPr lang="cs-CZ" sz="2500" b="0" i="0" kern="1200" dirty="0"/>
            <a:t>: Uživatel dochází do zařízení poskytujícího sociální služby (centrum denních služeb, stacionář)</a:t>
          </a:r>
          <a:endParaRPr lang="en-US" sz="2500" kern="1200" dirty="0"/>
        </a:p>
      </dsp:txBody>
      <dsp:txXfrm>
        <a:off x="85672" y="2093612"/>
        <a:ext cx="6209136" cy="1583656"/>
      </dsp:txXfrm>
    </dsp:sp>
    <dsp:sp modelId="{534A8249-609B-46BA-86AE-72666E4A6D57}">
      <dsp:nvSpPr>
        <dsp:cNvPr id="0" name=""/>
        <dsp:cNvSpPr/>
      </dsp:nvSpPr>
      <dsp:spPr>
        <a:xfrm>
          <a:off x="0" y="3834940"/>
          <a:ext cx="6380480" cy="1755000"/>
        </a:xfrm>
        <a:prstGeom prst="roundRect">
          <a:avLst/>
        </a:prstGeom>
        <a:solidFill>
          <a:schemeClr val="accent2">
            <a:hueOff val="-20142827"/>
            <a:satOff val="-458"/>
            <a:lumOff val="6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i="0" kern="1200" dirty="0"/>
            <a:t>Pobytová</a:t>
          </a:r>
          <a:r>
            <a:rPr lang="cs-CZ" sz="2500" b="0" i="0" kern="1200" dirty="0"/>
            <a:t>: Uživatel v zařízení poskytujícím sociální služby bydlí (domov pro seniory, chráněné bydlení, domov pro osoby se zdravotním postižením)</a:t>
          </a:r>
          <a:endParaRPr lang="en-US" sz="2500" kern="1200" dirty="0"/>
        </a:p>
      </dsp:txBody>
      <dsp:txXfrm>
        <a:off x="85672" y="3920612"/>
        <a:ext cx="6209136" cy="1583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A72F3-957E-44A1-82DD-E485555CFFBD}">
      <dsp:nvSpPr>
        <dsp:cNvPr id="0" name=""/>
        <dsp:cNvSpPr/>
      </dsp:nvSpPr>
      <dsp:spPr>
        <a:xfrm>
          <a:off x="0" y="49222"/>
          <a:ext cx="7240146" cy="11321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zkvalitňovat poskytované služby</a:t>
          </a:r>
          <a:endParaRPr lang="en-US" sz="1600" kern="1200"/>
        </a:p>
      </dsp:txBody>
      <dsp:txXfrm>
        <a:off x="55268" y="104490"/>
        <a:ext cx="7129610" cy="1021630"/>
      </dsp:txXfrm>
    </dsp:sp>
    <dsp:sp modelId="{7C6259C7-6D5B-47E8-B0A0-438A4E063F53}">
      <dsp:nvSpPr>
        <dsp:cNvPr id="0" name=""/>
        <dsp:cNvSpPr/>
      </dsp:nvSpPr>
      <dsp:spPr>
        <a:xfrm>
          <a:off x="0" y="1227469"/>
          <a:ext cx="7240146" cy="1132166"/>
        </a:xfrm>
        <a:prstGeom prst="roundRect">
          <a:avLst/>
        </a:prstGeom>
        <a:solidFill>
          <a:schemeClr val="accent2">
            <a:hueOff val="-5035707"/>
            <a:satOff val="-114"/>
            <a:lumOff val="17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odklon od ústavních zařízení směrem k sociálním službám (deinstitucionalizace)</a:t>
          </a:r>
          <a:endParaRPr lang="en-US" sz="1600" kern="1200"/>
        </a:p>
      </dsp:txBody>
      <dsp:txXfrm>
        <a:off x="55268" y="1282737"/>
        <a:ext cx="7129610" cy="1021630"/>
      </dsp:txXfrm>
    </dsp:sp>
    <dsp:sp modelId="{228F608B-0711-43C1-8542-F5264E1BD7B8}">
      <dsp:nvSpPr>
        <dsp:cNvPr id="0" name=""/>
        <dsp:cNvSpPr/>
      </dsp:nvSpPr>
      <dsp:spPr>
        <a:xfrm>
          <a:off x="0" y="2405716"/>
          <a:ext cx="7240146" cy="1132166"/>
        </a:xfrm>
        <a:prstGeom prst="roundRect">
          <a:avLst/>
        </a:prstGeom>
        <a:solidFill>
          <a:schemeClr val="accent2">
            <a:hueOff val="-10071413"/>
            <a:satOff val="-229"/>
            <a:lumOff val="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aktivizace klienta a změna jeho role z pouhého příjemce služeb na individuální osobnost, jenž má být aktivní součástí týmu nejen při výběru vhodné sociální služby, ale také při nastavování podmínek, forem a způsobu jejího poskytování.</a:t>
          </a:r>
          <a:endParaRPr lang="en-US" sz="1600" kern="1200"/>
        </a:p>
      </dsp:txBody>
      <dsp:txXfrm>
        <a:off x="55268" y="2460984"/>
        <a:ext cx="7129610" cy="1021630"/>
      </dsp:txXfrm>
    </dsp:sp>
    <dsp:sp modelId="{93A9457A-095C-4AB0-8BC5-B2DAC5D88790}">
      <dsp:nvSpPr>
        <dsp:cNvPr id="0" name=""/>
        <dsp:cNvSpPr/>
      </dsp:nvSpPr>
      <dsp:spPr>
        <a:xfrm>
          <a:off x="0" y="3583963"/>
          <a:ext cx="7240146" cy="1132166"/>
        </a:xfrm>
        <a:prstGeom prst="roundRect">
          <a:avLst/>
        </a:prstGeom>
        <a:solidFill>
          <a:schemeClr val="accent2">
            <a:hueOff val="-15107120"/>
            <a:satOff val="-343"/>
            <a:lumOff val="5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smluvní systém v sociálních službách. Služby jsou poskytovány na základě smlouvy. Jsou detailně rozpracována práva a povinnosti jednotlivých stran a upraveny dle potřeb konkrétního klienta (udržení kvality pomocí standardů)</a:t>
          </a:r>
          <a:endParaRPr lang="en-US" sz="1600" kern="1200"/>
        </a:p>
      </dsp:txBody>
      <dsp:txXfrm>
        <a:off x="55268" y="3639231"/>
        <a:ext cx="7129610" cy="1021630"/>
      </dsp:txXfrm>
    </dsp:sp>
    <dsp:sp modelId="{91A61FA3-5D5D-443D-8161-72EFF9DA5792}">
      <dsp:nvSpPr>
        <dsp:cNvPr id="0" name=""/>
        <dsp:cNvSpPr/>
      </dsp:nvSpPr>
      <dsp:spPr>
        <a:xfrm>
          <a:off x="0" y="4762210"/>
          <a:ext cx="7240146" cy="1132166"/>
        </a:xfrm>
        <a:prstGeom prst="roundRect">
          <a:avLst/>
        </a:prstGeom>
        <a:solidFill>
          <a:schemeClr val="accent2">
            <a:hueOff val="-20142827"/>
            <a:satOff val="-458"/>
            <a:lumOff val="6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Inkluzivní pojetí vztahu k osobám s postižením</a:t>
          </a:r>
          <a:endParaRPr lang="en-US" sz="1600" kern="1200"/>
        </a:p>
      </dsp:txBody>
      <dsp:txXfrm>
        <a:off x="55268" y="4817478"/>
        <a:ext cx="7129610" cy="1021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October 17,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9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October 17,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0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October 17,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October 17,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3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October 17,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3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October 17,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October 17,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9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October 17,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6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October 17,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2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October 17,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6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October 17,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4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October 17,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5432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N%C3%ADzkoprahov%C3%A1_za%C5%99%C3%ADzen%C3%AD_pro_d%C4%9Bti_a_ml%C3%A1de%C5%BE" TargetMode="External"/><Relationship Id="rId13" Type="http://schemas.openxmlformats.org/officeDocument/2006/relationships/hyperlink" Target="https://cs.wikipedia.org/wiki/Soci%C3%A1ln%C3%AD_rehabilitace" TargetMode="External"/><Relationship Id="rId3" Type="http://schemas.openxmlformats.org/officeDocument/2006/relationships/hyperlink" Target="https://cs.wikipedia.org/w/index.php?title=Soci%C3%A1ln%C4%9B_aktiviza%C4%8Dn%C3%AD_slu%C5%BEby_pro_seniory_a_osoby_se_zdravotn%C3%ADm_posti%C5%BEen%C3%ADm&amp;action=edit&amp;redlink=1" TargetMode="External"/><Relationship Id="rId7" Type="http://schemas.openxmlformats.org/officeDocument/2006/relationships/hyperlink" Target="https://cs.wikipedia.org/w/index.php?title=Domy_na_p%C5%AFl_cesty&amp;action=edit&amp;redlink=1" TargetMode="External"/><Relationship Id="rId12" Type="http://schemas.openxmlformats.org/officeDocument/2006/relationships/hyperlink" Target="https://cs.wikipedia.org/w/index.php?title=Terapeutick%C3%A9_komunity&amp;action=edit&amp;redlink=1" TargetMode="External"/><Relationship Id="rId2" Type="http://schemas.openxmlformats.org/officeDocument/2006/relationships/hyperlink" Target="https://cs.wikipedia.org/wiki/Ran%C3%A1_p%C3%A9%C4%8D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s.wikipedia.org/wiki/Azylov%C3%BD_d%C5%AFm" TargetMode="External"/><Relationship Id="rId11" Type="http://schemas.openxmlformats.org/officeDocument/2006/relationships/hyperlink" Target="https://cs.wikipedia.org/w/index.php?title=Soci%C3%A1ln%C4%9B_terapeutick%C3%A9_d%C3%ADlny&amp;action=edit&amp;redlink=1" TargetMode="External"/><Relationship Id="rId5" Type="http://schemas.openxmlformats.org/officeDocument/2006/relationships/hyperlink" Target="https://cs.wikipedia.org/w/index.php?title=Tlumo%C4%8Dnick%C3%A9_slu%C5%BEby&amp;action=edit&amp;redlink=1" TargetMode="External"/><Relationship Id="rId10" Type="http://schemas.openxmlformats.org/officeDocument/2006/relationships/hyperlink" Target="https://cs.wikipedia.org/wiki/Soci%C3%A1ln%C4%9B_aktiviza%C4%8Dn%C3%AD_slu%C5%BEby_pro_rodiny_s_d%C4%9Btmi" TargetMode="External"/><Relationship Id="rId4" Type="http://schemas.openxmlformats.org/officeDocument/2006/relationships/hyperlink" Target="https://cs.wikipedia.org/w/index.php?title=Telefonick%C3%A1_krizov%C3%A1_pomoc&amp;action=edit&amp;redlink=1" TargetMode="External"/><Relationship Id="rId9" Type="http://schemas.openxmlformats.org/officeDocument/2006/relationships/hyperlink" Target="https://cs.wikipedia.org/w/index.php?title=Nocleh%C3%A1rny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iregistr.mpsv.c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radek-radost.cz/cs/102-ukoncene-projekt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Denn%C3%AD_stacion%C3%A1%C5%99" TargetMode="External"/><Relationship Id="rId13" Type="http://schemas.openxmlformats.org/officeDocument/2006/relationships/image" Target="../media/image9.jpg"/><Relationship Id="rId3" Type="http://schemas.openxmlformats.org/officeDocument/2006/relationships/hyperlink" Target="https://cs.wikipedia.org/wiki/Pe%C4%8Dovatelsk%C3%A1_slu%C5%BEba" TargetMode="External"/><Relationship Id="rId7" Type="http://schemas.openxmlformats.org/officeDocument/2006/relationships/hyperlink" Target="https://cs.wikipedia.org/wiki/Centrum_denn%C3%ADch_slu%C5%BEeb" TargetMode="External"/><Relationship Id="rId12" Type="http://schemas.openxmlformats.org/officeDocument/2006/relationships/hyperlink" Target="https://cs.wikipedia.org/wiki/Chr%C3%A1n%C4%9Bn%C3%A9_bydlen%C3%AD" TargetMode="External"/><Relationship Id="rId2" Type="http://schemas.openxmlformats.org/officeDocument/2006/relationships/hyperlink" Target="https://cs.wikipedia.org/wiki/Osobn%C3%AD_asistenc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s.wikipedia.org/wiki/Odleh%C4%8Dovac%C3%AD_slu%C5%BEby" TargetMode="External"/><Relationship Id="rId11" Type="http://schemas.openxmlformats.org/officeDocument/2006/relationships/hyperlink" Target="https://cs.wikipedia.org/wiki/Domov_pro_seniory" TargetMode="External"/><Relationship Id="rId5" Type="http://schemas.openxmlformats.org/officeDocument/2006/relationships/hyperlink" Target="https://cs.wikipedia.org/w/index.php?title=Samostatn%C3%A9_bydlen%C3%AD&amp;action=edit&amp;redlink=1" TargetMode="External"/><Relationship Id="rId10" Type="http://schemas.openxmlformats.org/officeDocument/2006/relationships/hyperlink" Target="https://cs.wikipedia.org/wiki/Domov_pro_osoby_se_zdravotn%C3%ADm_posti%C5%BEen%C3%ADm" TargetMode="External"/><Relationship Id="rId4" Type="http://schemas.openxmlformats.org/officeDocument/2006/relationships/hyperlink" Target="https://cs.wikipedia.org/wiki/T%C3%ADs%C5%88ov%C3%A1_p%C3%A9%C4%8De" TargetMode="External"/><Relationship Id="rId9" Type="http://schemas.openxmlformats.org/officeDocument/2006/relationships/hyperlink" Target="https://cs.wikipedia.org/wiki/T%C3%BDdenn%C3%AD_stacion%C3%A1%C5%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3DA1A-BDE2-418B-A4C7-23CB606F1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34" r="1405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51B48C-63EB-46A4-9176-12A7BFB93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25" y="3078480"/>
            <a:ext cx="3077044" cy="3403310"/>
          </a:xfrm>
        </p:spPr>
        <p:txBody>
          <a:bodyPr anchor="t">
            <a:normAutofit/>
          </a:bodyPr>
          <a:lstStyle/>
          <a:p>
            <a:pPr algn="r"/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poskytované osobám s poruchami intelektu a jejich rodinám</a:t>
            </a:r>
            <a:endParaRPr lang="cs-C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44046-AAB5-4B56-B643-517B67D3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026" y="266700"/>
            <a:ext cx="2937753" cy="1859495"/>
          </a:xfrm>
        </p:spPr>
        <p:txBody>
          <a:bodyPr anchor="b">
            <a:normAutofit/>
          </a:bodyPr>
          <a:lstStyle/>
          <a:p>
            <a:pPr algn="r"/>
            <a:r>
              <a:rPr lang="cs-CZ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SLUŽBY</a:t>
            </a:r>
          </a:p>
        </p:txBody>
      </p:sp>
      <p:pic>
        <p:nvPicPr>
          <p:cNvPr id="6" name="Obrázek 5" descr="Obsah obrázku hudba, osoba&#10;&#10;Popis byl vytvořen automaticky">
            <a:extLst>
              <a:ext uri="{FF2B5EF4-FFF2-40B4-BE49-F238E27FC236}">
                <a16:creationId xmlns:a16="http://schemas.microsoft.com/office/drawing/2014/main" id="{6DAFD841-DDB0-43A4-8FF2-349659E38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57" y="478712"/>
            <a:ext cx="4394089" cy="2471675"/>
          </a:xfrm>
          <a:prstGeom prst="rect">
            <a:avLst/>
          </a:prstGeom>
        </p:spPr>
      </p:pic>
      <p:pic>
        <p:nvPicPr>
          <p:cNvPr id="8" name="Obrázek 7" descr="Obsah obrázku osoba, exteriér&#10;&#10;Popis byl vytvořen automaticky">
            <a:extLst>
              <a:ext uri="{FF2B5EF4-FFF2-40B4-BE49-F238E27FC236}">
                <a16:creationId xmlns:a16="http://schemas.microsoft.com/office/drawing/2014/main" id="{5BBA9C1F-CD89-4557-B1E4-469CE1408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19" y="4199581"/>
            <a:ext cx="3693930" cy="2420611"/>
          </a:xfrm>
          <a:prstGeom prst="rect">
            <a:avLst/>
          </a:prstGeom>
        </p:spPr>
      </p:pic>
      <p:pic>
        <p:nvPicPr>
          <p:cNvPr id="12" name="Obrázek 11" descr="Obsah obrázku osoba, interiér, žlutá&#10;&#10;Popis byl vytvořen automaticky">
            <a:extLst>
              <a:ext uri="{FF2B5EF4-FFF2-40B4-BE49-F238E27FC236}">
                <a16:creationId xmlns:a16="http://schemas.microsoft.com/office/drawing/2014/main" id="{6E864815-7355-4BA3-92A8-B9373A541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28" y="3078480"/>
            <a:ext cx="3991703" cy="265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7E6EC-6152-4D5B-8641-D3E509FC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257176"/>
            <a:ext cx="11422380" cy="1219200"/>
          </a:xfrm>
        </p:spPr>
        <p:txBody>
          <a:bodyPr/>
          <a:lstStyle/>
          <a:p>
            <a:r>
              <a:rPr lang="cs-CZ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Služby sociální prevence</a:t>
            </a:r>
            <a:b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4E5114-A574-4C4B-B151-78128A8AF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120" y="1733550"/>
            <a:ext cx="5638800" cy="433806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Raná péč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Raná péče</a:t>
            </a:r>
            <a:endParaRPr lang="cs-CZ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Sociálně aktivizační služby pro seniory a osoby se zdravotním postižením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Sociálně aktivizační služby pro seniory a osoby se zdravotním postižením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Telefonická krizová pomoc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Telefonická krizová pomoc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Tlumočnické služby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Tlumočnické služby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Azylový dů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Azylové domy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Domy na půl cesty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Domy na půl cesty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BEA703-2B83-4A79-83E9-8502F946B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1733551"/>
            <a:ext cx="4846320" cy="433806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Nízkoprahová zařízení pro děti a mláde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Nízkoprahová zařízení pro děti a mládež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Noclehárny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Noclehárny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Sociálně aktivizační služby pro rodiny s dětm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Sociálně aktivizační služby pro rodiny s dětmi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Sociálně terapeutické dílny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Sociálně terapeutické dílny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Terapeutické komunity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Terapeutické komunity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 tooltip="Sociální rehabilita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Sociální rehabilitace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4393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1CAA8-DB2F-4C06-AB95-19A5FA89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19" y="795528"/>
            <a:ext cx="11336655" cy="1234440"/>
          </a:xfrm>
        </p:spPr>
        <p:txBody>
          <a:bodyPr>
            <a:normAutofit fontScale="90000"/>
          </a:bodyPr>
          <a:lstStyle/>
          <a:p>
            <a:pPr algn="ctr"/>
            <a:r>
              <a:rPr lang="cs-CZ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Základní činnosti při poskytování sociálních služeb</a:t>
            </a:r>
            <a:b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FE13E2-36C8-4A25-8405-0A118C681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120" y="2112264"/>
            <a:ext cx="5638800" cy="3959352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 při zvládání běžných úkonů péče o vlastní osobu.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 při osobní hygieně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Poskytnutí stravy nebo pomoc při zajištění stravy.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Poskytnutí ubytování, popřípadě přenocování.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 při zajištění chodu domácnosti.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Výchovné, vzdělávací a aktivizační činnosti.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 poradenství.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8A12DD2-B339-4E78-BE9B-7B7DF04D2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7475" y="2112265"/>
            <a:ext cx="5448300" cy="4136135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Zprostředkování kontaktu se společenským prostředím.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Sociálně terapeutické činnosti.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 při uplatňování práv, oprávněných zájmů a při obstarávání osobních záležitostí.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Telefonická krizová pomoc.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Nácvik dovedností pro zvládání péče o vlastní osobu, soběstačnosti a dalších činností.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Vedoucích k sociálnímu začlenění.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Podpora vytváření a zdokonalování základních pracovních návyků a dovedností.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05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39DBA-1F35-41BC-A1F9-7B5861C3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04776"/>
            <a:ext cx="11365230" cy="1409700"/>
          </a:xfrm>
        </p:spPr>
        <p:txBody>
          <a:bodyPr/>
          <a:lstStyle/>
          <a:p>
            <a:r>
              <a:rPr lang="cs-CZ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Příspěvek na péči</a:t>
            </a:r>
            <a:br>
              <a:rPr lang="cs-CZ" b="0" i="0" dirty="0">
                <a:solidFill>
                  <a:srgbClr val="141C4A"/>
                </a:solidFill>
                <a:effectLst/>
                <a:latin typeface="Roboto" panose="02000000000000000000" pitchFamily="2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ED61CB-0200-4CE3-9903-E344439D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285875"/>
            <a:ext cx="11203305" cy="4785741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Příspěvek na péči se poskytuje osobám závislým na pomoci jiné osoby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Náklady na příspěvek se hradí ze státního rozpočtu.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Poskytuje se od 1 roku života.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Osobou závislou je jedinec, který z důvodu </a:t>
            </a: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dlouhodobě nepříznivého zdravotního stavu </a:t>
            </a: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potřebuje pomoc jiné fyzické osoby při zvládání životních potřeb v rozsahu stanoveném stupněm závislosti.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Pomoc může poskytovat: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osoba blízká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asistent sociální péče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poskytovatel sociálních služeb ( i dětský domov)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speciální zdravotnické zařízení hospicového typu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 příspěvku rozhoduje krajská pobočka Úřadu práce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/>
              <a:t>výše příspěvku na péči je určena dle stupně závislosti.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/>
              <a:t>Stupeň závislosti se určuje dle definovaných úkonů soběstačnosti a péče o vlastní osobu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921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3CC6669-8D6D-484D-AD16-0861CC615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0"/>
            <a:ext cx="8554720" cy="64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2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D5DF06C-BF94-4C68-B0C8-0EFA3613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0"/>
            <a:ext cx="11972925" cy="952500"/>
          </a:xfrm>
        </p:spPr>
        <p:txBody>
          <a:bodyPr/>
          <a:lstStyle/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POSKYTOVATELÉ SOCIÁLNÍCH SLUŽEB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1576DC-9639-4DF2-BD5F-E84163F2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152525"/>
            <a:ext cx="11127105" cy="4919091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Zřizovat a poskytovat sociální služby mohou na našem území obce, kraje a Ministerstvo práce a sociálních věcí (za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státní sektor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nestátní neziskové organice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nadace, církevní organizace a další právnické i fyzické osoby.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za dostupnost a plnění standardů kvality služeb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však ve všech případech nese Ministerstvo práce a sociálních věcí (jako kontrolní instituce)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Zřizovatelem se stává pouze ten, komu garant (tedy zmíněné MPSV) udělí licenci, která jej opravňuje sociální službu provozovat.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 poskytovatelů sociálních služeb:</a:t>
            </a:r>
          </a:p>
          <a:p>
            <a:pPr marL="0" indent="0" algn="l">
              <a:buNone/>
            </a:pPr>
            <a:r>
              <a:rPr lang="cs-CZ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http://iregistr.mpsv.cz/</a:t>
            </a:r>
            <a:endParaRPr lang="cs-CZ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cs-CZ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https://socialnisluzby.kr-jihomoravsky.cz/</a:t>
            </a:r>
          </a:p>
        </p:txBody>
      </p:sp>
    </p:spTree>
    <p:extLst>
      <p:ext uri="{BB962C8B-B14F-4D97-AF65-F5344CB8AC3E}">
        <p14:creationId xmlns:p14="http://schemas.microsoft.com/office/powerpoint/2010/main" val="2814470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E5947-140F-4FF8-9BE3-80CCAB63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352425"/>
            <a:ext cx="11289030" cy="1759839"/>
          </a:xfrm>
        </p:spPr>
        <p:txBody>
          <a:bodyPr>
            <a:normAutofit/>
          </a:bodyPr>
          <a:lstStyle/>
          <a:p>
            <a:r>
              <a:rPr lang="cs-CZ" sz="2400" b="1" i="0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Vyhláška č. 505/2006</a:t>
            </a:r>
            <a:br>
              <a:rPr lang="cs-CZ" sz="2400" b="1" i="0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u="sng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kterou se provádějí některá ustanovení zákona o sociálních službách: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4BDEC-FEDC-4C15-AD14-A6613072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2400300"/>
            <a:ext cx="11498580" cy="3781424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působ hodnocení schopnosti zvládat základní životní potřeby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Rozsah úkonů základních činností u jednotlivých druhů soc. služeb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Maximální výše úhrad za soc. službu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 stavy vylučující poskytování pobytových sociálních služeb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Kvalifikační kurz pro pracovníky v sociálních službách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Hodnocení standardů kvality sociálních služeb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806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5BE0E-8037-415A-B970-C339FBC0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6675"/>
            <a:ext cx="11241405" cy="552451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cs-CZ" b="1" i="0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Standardy kvality</a:t>
            </a:r>
            <a:endParaRPr lang="cs-C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E27B8B-4A5B-4311-8AD8-DFBCAF014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714375"/>
            <a:ext cx="11906250" cy="5524499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Cíle:  </a:t>
            </a:r>
          </a:p>
          <a:p>
            <a:pPr marL="0" indent="0" algn="l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ukázat zřizovatelům sociálních služeb cestu,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kde a co mohou dále zlepšovat a jak svou službu zefektivňovat</a:t>
            </a:r>
          </a:p>
          <a:p>
            <a:pPr marL="0" indent="0" algn="l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a sjednocení služeb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tedy určení základních parametrů, které by měla splňovat každá kvalitní a efektivně poskytovaná sociální služba, a dle nichž by mohl i sám uživatel poznat, zda se jedná o službu dostatečně vyhovující jeho potřebám. </a:t>
            </a:r>
            <a:endParaRPr lang="cs-CZ" b="0" i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Popisují, jak má vypadat kvalitní sociální služba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Měřítko pro porovnání kvality sociálních služeb (nastavují minimální laťku)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Plnění standardů kvality se hodnotí systémem bodů</a:t>
            </a:r>
          </a:p>
          <a:p>
            <a:pPr marL="0" indent="0" algn="l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Soubory norem, které musí každá služba splňovat. Např. každá služba musí mít vypracovaný postup podávání stížností a s tímto postupem musí seznámit všechny uživatele tak, aby mu porozuměli. Dodržování standardů je kontrolováno inspekcí kvality sociálních služeb, která dělá namátkové kontroly, ale i kontroly na základě stížností na nedodržování standardů</a:t>
            </a:r>
            <a:endParaRPr lang="cs-CZ" b="1" i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cs-CZ" b="1" i="0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Standardy: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Procesní </a:t>
            </a: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(jak má sociální služba vypadat) - způsob poskytování služeb, ochrana práv, jednání se zájemcem o službu, dohoda o poskytování, průběh služby,...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Personální </a:t>
            </a: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(personální zajištění služby) - vzdělávání pracovníků a jejich dovednosti, podmínky pro práci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Provozní </a:t>
            </a: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cs-CZ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obecné </a:t>
            </a: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podmínky pro poskytování služeb) -  dostupnost služby, prostory kde jsou poskytovány, ekonomické zajištění</a:t>
            </a:r>
          </a:p>
          <a:p>
            <a:pPr marL="0" indent="0">
              <a:buNone/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Zásady: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zásada ochrany lidských práv uživatele, zásada individualizace služby, zásada odbornosti a zásada provozního zabezpečení</a:t>
            </a:r>
            <a:endParaRPr lang="cs-CZ" b="0" i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93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3499E-0A81-4AAF-9134-A2A04075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66700"/>
            <a:ext cx="11470005" cy="1228725"/>
          </a:xfrm>
        </p:spPr>
        <p:txBody>
          <a:bodyPr/>
          <a:lstStyle/>
          <a:p>
            <a:r>
              <a:rPr lang="cs-CZ" i="0" u="sng" dirty="0">
                <a:effectLst/>
                <a:latin typeface="Times New Roman" panose="02020603050405020304" pitchFamily="18" charset="0"/>
              </a:rPr>
              <a:t>Procedurální standardy:</a:t>
            </a:r>
            <a:br>
              <a:rPr lang="cs-CZ" b="0" i="0" dirty="0">
                <a:effectLst/>
                <a:latin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F53EEA-60D3-494D-A079-B8C2345A7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790700"/>
            <a:ext cx="11260455" cy="428091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Cíle a způsoby poskytování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Ochrana práv osob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Jednání se zájemcem o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Smlouva o poskytování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Individuální plánování průběhu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Dokumentace o poskytování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Stížnosti na kvalitu nebo způsob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Návaznost poskytované soc. sl. na další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517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43196A-5016-4F78-966C-21F78BC9E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314325"/>
            <a:ext cx="11260455" cy="1266825"/>
          </a:xfrm>
        </p:spPr>
        <p:txBody>
          <a:bodyPr/>
          <a:lstStyle/>
          <a:p>
            <a:r>
              <a:rPr lang="cs-CZ" b="0" i="0" u="sng" dirty="0">
                <a:effectLst/>
                <a:latin typeface="Times New Roman" panose="02020603050405020304" pitchFamily="18" charset="0"/>
              </a:rPr>
              <a:t>Personální standardy:</a:t>
            </a:r>
            <a:br>
              <a:rPr lang="cs-CZ" b="0" i="0" dirty="0">
                <a:effectLst/>
                <a:latin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0DEDC9-7C41-47E8-B318-7F5ACB255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362075"/>
            <a:ext cx="11260455" cy="4709541"/>
          </a:xfrm>
        </p:spPr>
        <p:txBody>
          <a:bodyPr>
            <a:normAutofit/>
          </a:bodyPr>
          <a:lstStyle/>
          <a:p>
            <a:r>
              <a:rPr lang="cs-CZ" b="0" i="0" dirty="0">
                <a:effectLst/>
                <a:latin typeface="Times New Roman" panose="02020603050405020304" pitchFamily="18" charset="0"/>
              </a:rPr>
              <a:t>Personální a organizační zajištění soc. sl.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Profesní rozvoj zaměstnanců</a:t>
            </a:r>
          </a:p>
          <a:p>
            <a:pPr marL="0" indent="0">
              <a:buNone/>
            </a:pPr>
            <a:endParaRPr lang="cs-CZ" b="0" i="0" dirty="0">
              <a:effectLst/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cs-CZ" sz="3600" b="0" i="0" u="sng" dirty="0">
                <a:effectLst/>
                <a:latin typeface="Times New Roman" panose="02020603050405020304" pitchFamily="18" charset="0"/>
              </a:rPr>
              <a:t>PROVOZNÍ STANDARDY: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Místní a časová dostupnost poskytované soc. sl.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Informovanost o poskytované soc. sl.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Prostředí a podmínky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Nouzové a havarijní situace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Zvyšování kvality sociální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256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E5947-140F-4FF8-9BE3-80CCAB63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0050"/>
            <a:ext cx="11231880" cy="11811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SLUŽBY PRO OSOBY S MP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4BDEC-FEDC-4C15-AD14-A6613072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112264"/>
            <a:ext cx="11041380" cy="3959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CÍLE: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zachování lidské důstojnosti klientů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vycházet z individuálně určených potřeb klientů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aktivní rozvoj schopností klientů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zlepšit či alespoň zachovat soběstačnost klientů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poskytovat služby v zájmu klientů a v náležité kvalitě</a:t>
            </a:r>
          </a:p>
        </p:txBody>
      </p:sp>
    </p:spTree>
    <p:extLst>
      <p:ext uri="{BB962C8B-B14F-4D97-AF65-F5344CB8AC3E}">
        <p14:creationId xmlns:p14="http://schemas.microsoft.com/office/powerpoint/2010/main" val="82178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ABE93B-F809-C03B-E8FD-FA1F12B176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100" dirty="0"/>
              <a:t>Text slouží jako studijní opora studentům seminární skupiny a nesmí být šířen třetím osobám. Text je kompilátem dostupné odborné literatury.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1C0B45-6DB0-4385-7C86-4B236C4D4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500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E5947-140F-4FF8-9BE3-80CCAB63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57175"/>
            <a:ext cx="11212830" cy="962025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SLUŽBY PRO OSOBY S poruchou INTELEKTU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4BDEC-FEDC-4C15-AD14-A6613072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552575"/>
            <a:ext cx="11060430" cy="464820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Domovy pro osoby se zdravotním postižením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Chráněné bydlení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Raná péče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Denní či týdenní stacionáře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Podpora samostatného bydlení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 denních služeb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Pečovatelská služba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Odlehčovací služba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Osobní asistence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Sociálně terapeutické dílny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Podporované zaměstnávání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EA6BB56D-9246-46BA-B0D2-A620DD1F2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42820"/>
            <a:ext cx="5452110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59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AE5947-140F-4FF8-9BE3-80CCAB63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/>
            <a:r>
              <a:rPr lang="cs-CZ" sz="2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SOUČASNÉ TRENDY </a:t>
            </a:r>
            <a:br>
              <a:rPr lang="cs-CZ" sz="2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POSKYTOVÁNÍ SOC. SLUŽEB</a:t>
            </a:r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E294F6CC-844D-4D54-93CE-E234AA5BC8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9594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184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3A4003-1875-46E3-BBC1-9CF42E133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DECF1C-4B20-4CD9-90C7-F85AAB331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8" y="5257371"/>
            <a:ext cx="12203208" cy="160062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B46BEC-0E77-41F0-A7D5-D5B40D225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40517" y="5262916"/>
            <a:ext cx="7751481" cy="11453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4D73B4-F569-4D64-BA77-14454E09F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8" y="5262916"/>
            <a:ext cx="8778690" cy="159508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31000"/>
                </a:schemeClr>
              </a:gs>
              <a:gs pos="99000">
                <a:schemeClr val="accent5">
                  <a:alpha val="2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437E30-AED3-4732-B13B-17D277D8D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126" y="5256870"/>
            <a:ext cx="5301872" cy="1600701"/>
          </a:xfrm>
          <a:prstGeom prst="rect">
            <a:avLst/>
          </a:prstGeom>
          <a:gradFill>
            <a:gsLst>
              <a:gs pos="22000">
                <a:schemeClr val="tx2">
                  <a:lumMod val="75000"/>
                  <a:lumOff val="25000"/>
                  <a:alpha val="0"/>
                </a:schemeClr>
              </a:gs>
              <a:gs pos="99000">
                <a:schemeClr val="tx2">
                  <a:lumMod val="75000"/>
                  <a:lumOff val="25000"/>
                  <a:alpha val="6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543C8C-4846-410C-BA51-47476D45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02884"/>
            <a:ext cx="10698103" cy="827037"/>
          </a:xfrm>
        </p:spPr>
        <p:txBody>
          <a:bodyPr anchor="ctr">
            <a:normAutofit/>
          </a:bodyPr>
          <a:lstStyle/>
          <a:p>
            <a:r>
              <a:rPr lang="cs-CZ" sz="3200">
                <a:solidFill>
                  <a:schemeClr val="bg1"/>
                </a:solidFill>
              </a:rPr>
              <a:t>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451D3B-516B-47E1-9F21-B9250D404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857249"/>
            <a:ext cx="11135359" cy="422275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SOCIÁLNÍ SLUŽBY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https://www.ceskatelevize.cz/porady/1096060107-klic/218562221700005/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RYTMUS (podporované zaměstnávání)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https://www.ceskatelevize.cz/porady/1096060107-klic/220562221700013/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NAUTIS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https://www.ceskatelevize.cz/porady/1096060107-klic/220562221700011/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KONKRÉTNÍ DOZP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https://www.hradek-radost.cz/cs/102-ukoncene-projekty</a:t>
            </a:r>
            <a:endParaRPr lang="cs-CZ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https://www.youtube.com/watch?v=RNyZZ4LNkMA</a:t>
            </a:r>
          </a:p>
        </p:txBody>
      </p:sp>
    </p:spTree>
    <p:extLst>
      <p:ext uri="{BB962C8B-B14F-4D97-AF65-F5344CB8AC3E}">
        <p14:creationId xmlns:p14="http://schemas.microsoft.com/office/powerpoint/2010/main" val="3815387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A61CEB-1FF5-393F-6829-1BC51D1A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867648-3E88-4B8A-298C-F0876F2F9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Literatura: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cs typeface="Times New Roman" pitchFamily="18"/>
              </a:rPr>
              <a:t>Bazalová, B. (2011) Poruchy autistického spektra. Teorie, výzkum, zahraniční zkušenosti. Brno: MU.</a:t>
            </a:r>
            <a:b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cs typeface="Times New Roman" pitchFamily="18"/>
              </a:rPr>
            </a:br>
            <a:b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cs typeface="Times New Roman" pitchFamily="18"/>
              </a:rPr>
            </a:b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cs typeface="Times New Roman" pitchFamily="18"/>
              </a:rPr>
              <a:t>Bazalová, B. (2012) Poruchy autistického spektra v kontextu české psychopedie. Brno: MU.</a:t>
            </a:r>
            <a:b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cs typeface="Times New Roman" pitchFamily="18"/>
              </a:rPr>
            </a:br>
            <a:b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cs typeface="Times New Roman" pitchFamily="18"/>
              </a:rPr>
            </a:b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cs typeface="Times New Roman" pitchFamily="18"/>
              </a:rPr>
              <a:t>Černá, M. a kol. (2015) Česká psychopedie: speciální pedagogika osob s mentálním postižením. Praha: Karolinum</a:t>
            </a:r>
            <a:b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cs typeface="Times New Roman" pitchFamily="18"/>
              </a:rPr>
            </a:br>
            <a:br>
              <a:rPr lang="cs-CZ" sz="2000" u="sng" dirty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</a:b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cs typeface="Times New Roman" pitchFamily="18"/>
              </a:rPr>
              <a:t>Valenta, M., Müller, O. (2013) Psychopedie: teoretické základy a metodika. Praha: Parta.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575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1B1C34-31A9-4218-AD86-FE85CA9E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1" y="101601"/>
            <a:ext cx="11217056" cy="965200"/>
          </a:xfrm>
        </p:spPr>
        <p:txBody>
          <a:bodyPr anchor="b">
            <a:normAutofit/>
          </a:bodyPr>
          <a:lstStyle/>
          <a:p>
            <a:r>
              <a:rPr lang="cs-CZ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</a:t>
            </a:r>
            <a:r>
              <a:rPr lang="cs-CZ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endParaRPr lang="cs-CZ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9F995-7D7A-41B1-8010-A22CB8BAF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1" y="1432560"/>
            <a:ext cx="7508239" cy="4775200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nebo soubor činností zajišťujících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 a podporu osobám za účelem sociálního začlenění nebo prevence sociálního vyloučení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Poskytovatel  sociální služby: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fyzická či právnická osoba, obec, kraj nebo ministerstvo. 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Poskytovatel sociálních služeb musí splňovat to, že formy poskytované pomoci musí být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dostupné, efektivní, hospodárné a kvalitní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(standardy soc. služeb)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Uživatel sociálních služeb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ten, kdo sociální službu užívá. Jsou to např. osoby se zdravotním postižením. V případě poradenských služeb to mohou být i rodiče či jiní blízcí lidé osob s postižením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poskytování soc služeb zasahuje: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Ministerstvo práce a sociálních věcí (MPSV), Ministerstvo zdravotnictví, Ministerstvo školství, mládeže a tělovýchovy, Ministerstvo vnitra a Ministerstvo spravedlnosti.</a:t>
            </a:r>
          </a:p>
          <a:p>
            <a:pPr>
              <a:lnSpc>
                <a:spcPct val="110000"/>
              </a:lnSpc>
            </a:pPr>
            <a:endParaRPr lang="cs-CZ" sz="1400" dirty="0"/>
          </a:p>
        </p:txBody>
      </p:sp>
      <p:pic>
        <p:nvPicPr>
          <p:cNvPr id="5" name="Obrázek 4" descr="Obsah obrázku osoba, vsedě, závěs, lidé&#10;&#10;Popis byl vytvořen automaticky">
            <a:extLst>
              <a:ext uri="{FF2B5EF4-FFF2-40B4-BE49-F238E27FC236}">
                <a16:creationId xmlns:a16="http://schemas.microsoft.com/office/drawing/2014/main" id="{F04942FF-36EC-4833-B602-CAD3044B83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r="22571" b="1"/>
          <a:stretch/>
        </p:blipFill>
        <p:spPr>
          <a:xfrm>
            <a:off x="7955281" y="1917388"/>
            <a:ext cx="3748858" cy="363282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2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907EA4-DBBF-40E2-991F-A74EBFD0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O SOCIÁLNÍCH SLUŽBÁCH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83635C-B149-4822-85AD-D3A38C510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74" y="295275"/>
            <a:ext cx="7858125" cy="645795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cs-CZ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č. 108/2006 Sb.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uvádí podmínky registrace poskytovatelů sociálních služeb, předpoklady pro výkon jednotlivých činností v sociálních službách a povinnost dalšího vzdělávání pracovníků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upravuje podmínky poskytování pomoci a podpory fyzickým osobám v nepříznivé sociální situaci,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prostřednictvím sociálních služeb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 příspěvku na péči</a:t>
            </a:r>
          </a:p>
          <a:p>
            <a:pPr>
              <a:lnSpc>
                <a:spcPct val="110000"/>
              </a:lnSpc>
            </a:pP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Hlavní cíl: </a:t>
            </a: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podpora procesu sociálního začleňování a sociální soudržnost společnosti prostřednictvím :</a:t>
            </a:r>
          </a:p>
          <a:p>
            <a:pPr marL="0" indent="0" algn="l">
              <a:buNone/>
            </a:pPr>
            <a:r>
              <a:rPr lang="cs-CZ" sz="1800" b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18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snižování sociálních a zdravotních </a:t>
            </a: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rizik 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uživatelů </a:t>
            </a: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 služby</a:t>
            </a:r>
          </a:p>
          <a:p>
            <a:pPr marL="0" indent="0" algn="l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ozvíjení aktuálních i budoucích schopností </a:t>
            </a: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uživatelů sociální služby</a:t>
            </a:r>
          </a:p>
          <a:p>
            <a:pPr marL="0" indent="0" algn="l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lepšení nebo alespoň zachování soběstačnosti 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uživatelů</a:t>
            </a: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sociální služby.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Klíčovou myšlenkou zákona je snaha o </a:t>
            </a: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aktivizaci uživatelů sociálních služeb </a:t>
            </a: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(schopnost aktivně a zdravě sociálně žít, nést odpovědnost za svůj život, umět řešit aktivně nepříznivé situace, pěstovat maximální míru samostatnosti) – a tím </a:t>
            </a: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omezit závislost na poskytovateli sociálních služeb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které vzniká právě i na základě zdravotního postižení</a:t>
            </a:r>
          </a:p>
          <a:p>
            <a:pPr>
              <a:lnSpc>
                <a:spcPct val="110000"/>
              </a:lnSpc>
            </a:pPr>
            <a:endParaRPr lang="cs-CZ" sz="1500" i="1" dirty="0"/>
          </a:p>
        </p:txBody>
      </p:sp>
    </p:spTree>
    <p:extLst>
      <p:ext uri="{BB962C8B-B14F-4D97-AF65-F5344CB8AC3E}">
        <p14:creationId xmlns:p14="http://schemas.microsoft.com/office/powerpoint/2010/main" val="356356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907EA4-DBBF-40E2-991F-A74EBFD0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pPr algn="ctr"/>
            <a:r>
              <a:rPr lang="cs-CZ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O SOCIÁLNÍCH SLUŽBÁCH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0A3A574-5786-4563-89EB-3061EA52F6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184257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 descr="Obsah obrázku osoba, interiér, žlutá&#10;&#10;Popis byl vytvořen automaticky">
            <a:extLst>
              <a:ext uri="{FF2B5EF4-FFF2-40B4-BE49-F238E27FC236}">
                <a16:creationId xmlns:a16="http://schemas.microsoft.com/office/drawing/2014/main" id="{E878F1EE-198E-484B-B802-1650422B15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2" y="3815210"/>
            <a:ext cx="3171538" cy="21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8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11AF9EA-DAE8-4E12-BD63-4993683D3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120" y="2981325"/>
            <a:ext cx="4402454" cy="1276349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32500" lnSpcReduction="20000"/>
          </a:bodyPr>
          <a:lstStyle/>
          <a:p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cs-CZ" sz="620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DRUHY SOCIÁLNÍCH SLUŽEB</a:t>
            </a: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83635C-B149-4822-85AD-D3A38C510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364" y="4067174"/>
            <a:ext cx="4654386" cy="205615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ociální poradenství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služby sociální péče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služby sociální prevence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BFF6A24-E407-4510-B3C5-412EEB139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10428" y="2981325"/>
            <a:ext cx="4562472" cy="1276349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fontScale="25000" lnSpcReduction="20000"/>
          </a:bodyPr>
          <a:lstStyle/>
          <a:p>
            <a:endParaRPr lang="cs-CZ" b="0" i="0" dirty="0">
              <a:solidFill>
                <a:srgbClr val="141C4A"/>
              </a:solidFill>
              <a:effectLst/>
              <a:latin typeface="Roboto" panose="020B0604020202020204" pitchFamily="2" charset="0"/>
            </a:endParaRPr>
          </a:p>
          <a:p>
            <a:endParaRPr lang="cs-CZ" b="0" i="0" dirty="0">
              <a:solidFill>
                <a:srgbClr val="141C4A"/>
              </a:solidFill>
              <a:effectLst/>
              <a:latin typeface="Roboto" panose="020B0604020202020204" pitchFamily="2" charset="0"/>
            </a:endParaRPr>
          </a:p>
          <a:p>
            <a:pPr algn="ctr"/>
            <a:r>
              <a:rPr lang="cs-CZ" sz="8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FORMY SOCIÁLNÍCH SLUŽEB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67983C0-0670-4F3D-B777-B04B29727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10428" y="4067174"/>
            <a:ext cx="4397208" cy="205615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ambulantní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terénní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pobytové</a:t>
            </a:r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907EA4-DBBF-40E2-991F-A74EBFD0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224" y="876299"/>
            <a:ext cx="3762375" cy="1495425"/>
          </a:xfrm>
        </p:spPr>
        <p:txBody>
          <a:bodyPr/>
          <a:lstStyle/>
          <a:p>
            <a:pPr algn="ctr"/>
            <a:endParaRPr lang="cs-C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 descr="Obsah obrázku patro, interiér, osoba, vsedě&#10;&#10;Popis byl vytvořen automaticky">
            <a:extLst>
              <a:ext uri="{FF2B5EF4-FFF2-40B4-BE49-F238E27FC236}">
                <a16:creationId xmlns:a16="http://schemas.microsoft.com/office/drawing/2014/main" id="{DFCFDBFD-DB81-4789-8CD2-DAC87145E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05" y="322075"/>
            <a:ext cx="4248496" cy="23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9F10817-E4B2-4DB7-93C8-FACDDEA14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0" y="1960452"/>
            <a:ext cx="2380969" cy="2794427"/>
          </a:xfrm>
        </p:spPr>
        <p:txBody>
          <a:bodyPr anchor="b">
            <a:normAutofit/>
          </a:bodyPr>
          <a:lstStyle/>
          <a:p>
            <a:endParaRPr lang="cs-CZ" dirty="0"/>
          </a:p>
        </p:txBody>
      </p:sp>
      <p:pic>
        <p:nvPicPr>
          <p:cNvPr id="11" name="Obrázek 10" descr="Obsah obrázku stůl, osoba, interiér, lidé&#10;&#10;Popis byl vytvořen automaticky">
            <a:extLst>
              <a:ext uri="{FF2B5EF4-FFF2-40B4-BE49-F238E27FC236}">
                <a16:creationId xmlns:a16="http://schemas.microsoft.com/office/drawing/2014/main" id="{EC38464E-67F0-4A09-AA49-ABE29A55A8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r="12337" b="-3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Zástupný obsah 7">
            <a:extLst>
              <a:ext uri="{FF2B5EF4-FFF2-40B4-BE49-F238E27FC236}">
                <a16:creationId xmlns:a16="http://schemas.microsoft.com/office/drawing/2014/main" id="{C9D5DCB0-E7F4-4517-8FC0-DDD727F0A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06521"/>
              </p:ext>
            </p:extLst>
          </p:nvPr>
        </p:nvGraphicFramePr>
        <p:xfrm>
          <a:off x="243841" y="386080"/>
          <a:ext cx="6380480" cy="577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47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BEAC55E-FD3E-4A90-B4E2-D197D8038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2EAE12E-16BD-4B38-A7F4-61BFC2EF4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0" y="172721"/>
            <a:ext cx="11277600" cy="6705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SLUŽBY </a:t>
            </a:r>
            <a:r>
              <a:rPr lang="cs-CZ" sz="37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SociálníHO</a:t>
            </a:r>
            <a:r>
              <a:rPr lang="cs-CZ" sz="3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poradenství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8A2F854-A417-4AE8-B034-5F0AF3C97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209040"/>
            <a:ext cx="6451600" cy="4978400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Poskytují uživatelům informace, které pomohou k řešení jejich situace.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sociální poradenství je prvkem každého druhu sociální služby.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Zahrnuje poradenství, zprostředkování kontaktu se společenským prostředím, terapeutické činnosti a pomoc při uplatňování práv uživatele.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odborné sociální poradenství patří občanské poradny, manželské a rodinné poradny, sociální práce s osobami společensky nepřizpůsobenými,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sociálně právní poradenství pro osoby se zdravotním postižením a seniory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poradny pro oběti trestných činů a domácího násilí.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2DCAD1-D7F2-4CA8-960C-526B7DB37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09AC7F-1347-41C8-8BEB-47473A21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osoba, vsedě, žena, interiér&#10;&#10;Popis byl vytvořen automaticky">
            <a:extLst>
              <a:ext uri="{FF2B5EF4-FFF2-40B4-BE49-F238E27FC236}">
                <a16:creationId xmlns:a16="http://schemas.microsoft.com/office/drawing/2014/main" id="{D0F52F1D-FD03-44D4-99C4-F4DF97304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2341481"/>
            <a:ext cx="4516518" cy="301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3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6FD4F4-00DA-4B8F-B14B-05F1589CE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3850"/>
            <a:ext cx="11308080" cy="1152525"/>
          </a:xfrm>
        </p:spPr>
        <p:txBody>
          <a:bodyPr/>
          <a:lstStyle/>
          <a:p>
            <a:r>
              <a:rPr lang="cs-CZ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SLUŽBY sociální péče</a:t>
            </a:r>
            <a:b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F50ECE-406E-49CF-A860-B402960DA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476375"/>
            <a:ext cx="5913120" cy="4595241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Osobní asistence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Pečovatelská služb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Pečovatelská služba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Tísňová péč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Tísňová péče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Podpora 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Samostatné bydlení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samostatného bydlení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Odlehčovací služb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Odlehčovací služby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Centrum denních služe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Centra denních služeb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FC0E04A-CE5B-4733-ADC3-9B4493FB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1476375"/>
            <a:ext cx="5215890" cy="4595241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Denní stacioná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Denní stacionáře</a:t>
            </a:r>
            <a:endParaRPr lang="cs-CZ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Týdenní stacioná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Týdenní stacionáře</a:t>
            </a:r>
            <a:endParaRPr lang="cs-CZ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Domov pro osoby se zdravotním postižení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Domovy pro osoby se zdravotním postižením</a:t>
            </a:r>
            <a:endParaRPr lang="cs-CZ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Domov pro senio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Domovy pro seniory</a:t>
            </a:r>
            <a:endParaRPr lang="cs-CZ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Chráněné bydle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Chráněné bydlení</a:t>
            </a:r>
            <a:endParaRPr lang="cs-CZ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8" name="Obrázek 7" descr="Obsah obrázku text, interiér, stůl, zeď&#10;&#10;Popis byl vytvořen automaticky">
            <a:extLst>
              <a:ext uri="{FF2B5EF4-FFF2-40B4-BE49-F238E27FC236}">
                <a16:creationId xmlns:a16="http://schemas.microsoft.com/office/drawing/2014/main" id="{8F34FCC5-0B3E-471D-A1D7-0B16274E1B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48" y="3917053"/>
            <a:ext cx="3501985" cy="2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668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RightStep">
      <a:dk1>
        <a:srgbClr val="000000"/>
      </a:dk1>
      <a:lt1>
        <a:srgbClr val="FFFFFF"/>
      </a:lt1>
      <a:dk2>
        <a:srgbClr val="41243A"/>
      </a:dk2>
      <a:lt2>
        <a:srgbClr val="E2E8E3"/>
      </a:lt2>
      <a:accent1>
        <a:srgbClr val="CA92BD"/>
      </a:accent1>
      <a:accent2>
        <a:srgbClr val="BF7A91"/>
      </a:accent2>
      <a:accent3>
        <a:srgbClr val="CA9692"/>
      </a:accent3>
      <a:accent4>
        <a:srgbClr val="BF9C7A"/>
      </a:accent4>
      <a:accent5>
        <a:srgbClr val="A9A57A"/>
      </a:accent5>
      <a:accent6>
        <a:srgbClr val="97AB6E"/>
      </a:accent6>
      <a:hlink>
        <a:srgbClr val="568E64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1645</Words>
  <Application>Microsoft Office PowerPoint</Application>
  <PresentationFormat>Širokoúhlá obrazovka</PresentationFormat>
  <Paragraphs>185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Avenir Next LT Pro</vt:lpstr>
      <vt:lpstr>Linux Libertine</vt:lpstr>
      <vt:lpstr>Open Sans</vt:lpstr>
      <vt:lpstr>Roboto</vt:lpstr>
      <vt:lpstr>Times New Roman</vt:lpstr>
      <vt:lpstr>GradientRiseVTI</vt:lpstr>
      <vt:lpstr> poskytované osobám s poruchami intelektu a jejich rodinám</vt:lpstr>
      <vt:lpstr>Text slouží jako studijní opora studentům seminární skupiny a nesmí být šířen třetím osobám. Text je kompilátem dostupné odborné literatury.</vt:lpstr>
      <vt:lpstr>SOCIÁLNÍ SLUŽBa</vt:lpstr>
      <vt:lpstr>ZÁKON O SOCIÁLNÍCH SLUŽBÁCH</vt:lpstr>
      <vt:lpstr>ZÁKON O SOCIÁLNÍCH SLUŽBÁCH</vt:lpstr>
      <vt:lpstr>Prezentace aplikace PowerPoint</vt:lpstr>
      <vt:lpstr>Prezentace aplikace PowerPoint</vt:lpstr>
      <vt:lpstr>SLUŽBY SociálníHO poradenství</vt:lpstr>
      <vt:lpstr>SLUŽBY sociální péče  </vt:lpstr>
      <vt:lpstr>Služby sociální prevence </vt:lpstr>
      <vt:lpstr>Základní činnosti při poskytování sociálních služeb </vt:lpstr>
      <vt:lpstr>Příspěvek na péči </vt:lpstr>
      <vt:lpstr>Prezentace aplikace PowerPoint</vt:lpstr>
      <vt:lpstr>POSKYTOVATELÉ SOCIÁLNÍCH SLUŽEB</vt:lpstr>
      <vt:lpstr>Vyhláška č. 505/2006  kterou se provádějí některá ustanovení zákona o sociálních službách:</vt:lpstr>
      <vt:lpstr>Standardy kvality</vt:lpstr>
      <vt:lpstr>Procedurální standardy: </vt:lpstr>
      <vt:lpstr>Personální standardy: </vt:lpstr>
      <vt:lpstr>SOCIÁLNÍ SLUŽBY PRO OSOBY S MP</vt:lpstr>
      <vt:lpstr>SOCIÁLNÍ SLUŽBY PRO OSOBY S poruchou INTELEKTU</vt:lpstr>
      <vt:lpstr>SOUČASNÉ TRENDY  V POSKYTOVÁNÍ SOC. SLUŽEB</vt:lpstr>
      <vt:lpstr>odkazy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poskytované osobám s mentálním postižením a jejich rodinám</dc:title>
  <dc:creator>Kateřina Heislerová</dc:creator>
  <cp:lastModifiedBy>Pavel Sochor</cp:lastModifiedBy>
  <cp:revision>21</cp:revision>
  <dcterms:created xsi:type="dcterms:W3CDTF">2021-04-27T08:20:51Z</dcterms:created>
  <dcterms:modified xsi:type="dcterms:W3CDTF">2024-10-17T22:05:48Z</dcterms:modified>
</cp:coreProperties>
</file>