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9" r:id="rId4"/>
    <p:sldId id="281" r:id="rId5"/>
    <p:sldId id="267" r:id="rId6"/>
    <p:sldId id="286" r:id="rId7"/>
    <p:sldId id="291" r:id="rId8"/>
    <p:sldId id="290" r:id="rId9"/>
    <p:sldId id="268" r:id="rId10"/>
    <p:sldId id="278" r:id="rId11"/>
    <p:sldId id="279" r:id="rId12"/>
    <p:sldId id="259" r:id="rId13"/>
    <p:sldId id="258" r:id="rId14"/>
    <p:sldId id="274" r:id="rId15"/>
    <p:sldId id="275" r:id="rId16"/>
    <p:sldId id="265" r:id="rId17"/>
    <p:sldId id="273" r:id="rId18"/>
    <p:sldId id="271" r:id="rId19"/>
    <p:sldId id="262" r:id="rId20"/>
    <p:sldId id="284" r:id="rId21"/>
    <p:sldId id="285" r:id="rId22"/>
    <p:sldId id="266" r:id="rId23"/>
    <p:sldId id="263" r:id="rId24"/>
    <p:sldId id="288" r:id="rId25"/>
    <p:sldId id="264" r:id="rId26"/>
    <p:sldId id="287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B6F97-DEF0-47E2-B921-BE4489F9D5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77D850-BE7B-492A-AFC6-E792F6B3FB10}">
      <dgm:prSet custT="1"/>
      <dgm:spPr/>
      <dgm:t>
        <a:bodyPr/>
        <a:lstStyle/>
        <a:p>
          <a:r>
            <a:rPr lang="cs-CZ" sz="2000" dirty="0"/>
            <a:t>Identifikovat klíčová slova v daném tématu</a:t>
          </a:r>
          <a:endParaRPr lang="en-US" sz="2000" dirty="0"/>
        </a:p>
      </dgm:t>
    </dgm:pt>
    <dgm:pt modelId="{6AB412DE-D6AE-4CA7-B5B8-4F622ABD8C47}" type="parTrans" cxnId="{71685A6D-B29B-49AA-A4C8-D0224E6195D3}">
      <dgm:prSet/>
      <dgm:spPr/>
      <dgm:t>
        <a:bodyPr/>
        <a:lstStyle/>
        <a:p>
          <a:endParaRPr lang="en-US"/>
        </a:p>
      </dgm:t>
    </dgm:pt>
    <dgm:pt modelId="{3C669989-F382-4CFA-9B50-C08C448A7C26}" type="sibTrans" cxnId="{71685A6D-B29B-49AA-A4C8-D0224E6195D3}">
      <dgm:prSet/>
      <dgm:spPr/>
      <dgm:t>
        <a:bodyPr/>
        <a:lstStyle/>
        <a:p>
          <a:endParaRPr lang="en-US"/>
        </a:p>
      </dgm:t>
    </dgm:pt>
    <dgm:pt modelId="{A7BA7E73-8A2C-4040-8CDE-BC67DC268130}">
      <dgm:prSet custT="1"/>
      <dgm:spPr/>
      <dgm:t>
        <a:bodyPr/>
        <a:lstStyle/>
        <a:p>
          <a:r>
            <a:rPr lang="cs-CZ" sz="1800" dirty="0"/>
            <a:t>Dohledávat konkrétní výzkumné studie obsahově nejbližší výzkumné otázce dle klíčových slov</a:t>
          </a:r>
          <a:endParaRPr lang="en-US" sz="1800" dirty="0"/>
        </a:p>
      </dgm:t>
    </dgm:pt>
    <dgm:pt modelId="{13D25EA1-D786-429B-B382-8CBB90DF56A0}" type="parTrans" cxnId="{3BC58036-690F-45C9-8C4F-B7B5EA75520C}">
      <dgm:prSet/>
      <dgm:spPr/>
      <dgm:t>
        <a:bodyPr/>
        <a:lstStyle/>
        <a:p>
          <a:endParaRPr lang="en-US"/>
        </a:p>
      </dgm:t>
    </dgm:pt>
    <dgm:pt modelId="{85A8E44E-92DE-4C6D-BAD4-2813D60C3EB2}" type="sibTrans" cxnId="{3BC58036-690F-45C9-8C4F-B7B5EA75520C}">
      <dgm:prSet/>
      <dgm:spPr/>
      <dgm:t>
        <a:bodyPr/>
        <a:lstStyle/>
        <a:p>
          <a:endParaRPr lang="en-US"/>
        </a:p>
      </dgm:t>
    </dgm:pt>
    <dgm:pt modelId="{6C71566D-72BF-49CD-A274-35EF96969017}">
      <dgm:prSet/>
      <dgm:spPr/>
      <dgm:t>
        <a:bodyPr/>
        <a:lstStyle/>
        <a:p>
          <a:r>
            <a:rPr lang="cs-CZ" dirty="0"/>
            <a:t>(</a:t>
          </a:r>
          <a:r>
            <a:rPr lang="cs-CZ" dirty="0" err="1"/>
            <a:t>WoS</a:t>
          </a:r>
          <a:r>
            <a:rPr lang="cs-CZ" dirty="0"/>
            <a:t>, SCOPUS)</a:t>
          </a:r>
          <a:endParaRPr lang="en-US" dirty="0"/>
        </a:p>
      </dgm:t>
    </dgm:pt>
    <dgm:pt modelId="{3FA626D3-EE4E-4D09-91C2-C664B6463B3F}" type="parTrans" cxnId="{C55B9D7E-927F-420B-AA09-ACD32E19C2D9}">
      <dgm:prSet/>
      <dgm:spPr/>
      <dgm:t>
        <a:bodyPr/>
        <a:lstStyle/>
        <a:p>
          <a:endParaRPr lang="en-US"/>
        </a:p>
      </dgm:t>
    </dgm:pt>
    <dgm:pt modelId="{5591AA0A-422D-4A5C-9BEC-F43AE51FF44E}" type="sibTrans" cxnId="{C55B9D7E-927F-420B-AA09-ACD32E19C2D9}">
      <dgm:prSet/>
      <dgm:spPr/>
      <dgm:t>
        <a:bodyPr/>
        <a:lstStyle/>
        <a:p>
          <a:endParaRPr lang="en-US"/>
        </a:p>
      </dgm:t>
    </dgm:pt>
    <dgm:pt modelId="{5BAB3453-163B-449D-9953-0833EBF5CDA2}">
      <dgm:prSet custT="1"/>
      <dgm:spPr/>
      <dgm:t>
        <a:bodyPr/>
        <a:lstStyle/>
        <a:p>
          <a:r>
            <a:rPr lang="cs-CZ" sz="2000" dirty="0"/>
            <a:t>Monografie, doktorské disertace</a:t>
          </a:r>
          <a:endParaRPr lang="en-US" sz="2000" dirty="0"/>
        </a:p>
      </dgm:t>
    </dgm:pt>
    <dgm:pt modelId="{58A299DE-36FD-4350-97F9-82A9A0C994A7}" type="parTrans" cxnId="{FCDE0488-82FC-4545-A96A-6E2AD0B8CA6C}">
      <dgm:prSet/>
      <dgm:spPr/>
      <dgm:t>
        <a:bodyPr/>
        <a:lstStyle/>
        <a:p>
          <a:endParaRPr lang="en-US"/>
        </a:p>
      </dgm:t>
    </dgm:pt>
    <dgm:pt modelId="{A6A43995-C1C7-429B-8FDF-A775FCCDEE3A}" type="sibTrans" cxnId="{FCDE0488-82FC-4545-A96A-6E2AD0B8CA6C}">
      <dgm:prSet/>
      <dgm:spPr/>
      <dgm:t>
        <a:bodyPr/>
        <a:lstStyle/>
        <a:p>
          <a:endParaRPr lang="en-US"/>
        </a:p>
      </dgm:t>
    </dgm:pt>
    <dgm:pt modelId="{9BDDA9F0-F983-4032-AE63-66DB2EE66E32}">
      <dgm:prSet/>
      <dgm:spPr/>
      <dgm:t>
        <a:bodyPr/>
        <a:lstStyle/>
        <a:p>
          <a:r>
            <a:rPr lang="cs-CZ" dirty="0"/>
            <a:t>(</a:t>
          </a:r>
          <a:r>
            <a:rPr lang="cs-CZ" dirty="0" err="1"/>
            <a:t>Aleph</a:t>
          </a:r>
          <a:endParaRPr lang="en-US" dirty="0"/>
        </a:p>
      </dgm:t>
    </dgm:pt>
    <dgm:pt modelId="{7B5E7A84-DCD5-4CE5-81CE-D33273C1C10B}" type="parTrans" cxnId="{E61D5E88-C173-41A1-A077-025D58A0F035}">
      <dgm:prSet/>
      <dgm:spPr/>
      <dgm:t>
        <a:bodyPr/>
        <a:lstStyle/>
        <a:p>
          <a:endParaRPr lang="en-US"/>
        </a:p>
      </dgm:t>
    </dgm:pt>
    <dgm:pt modelId="{0AD4FAB7-F8DC-4466-B2B7-A3F181AC2AA9}" type="sibTrans" cxnId="{E61D5E88-C173-41A1-A077-025D58A0F035}">
      <dgm:prSet/>
      <dgm:spPr/>
      <dgm:t>
        <a:bodyPr/>
        <a:lstStyle/>
        <a:p>
          <a:endParaRPr lang="en-US"/>
        </a:p>
      </dgm:t>
    </dgm:pt>
    <dgm:pt modelId="{E5F1FF72-D2A9-449C-BAA9-CE185A0A58AB}">
      <dgm:prSet/>
      <dgm:spPr/>
      <dgm:t>
        <a:bodyPr/>
        <a:lstStyle/>
        <a:p>
          <a:r>
            <a:rPr lang="cs-CZ" dirty="0"/>
            <a:t>Katalogy knihoven)</a:t>
          </a:r>
          <a:endParaRPr lang="en-US" dirty="0"/>
        </a:p>
      </dgm:t>
    </dgm:pt>
    <dgm:pt modelId="{E0FAC3AD-11A0-4F4A-9853-63944A3880DA}" type="parTrans" cxnId="{5D9AEE73-DDA9-4316-BDF8-7FD4418DC470}">
      <dgm:prSet/>
      <dgm:spPr/>
      <dgm:t>
        <a:bodyPr/>
        <a:lstStyle/>
        <a:p>
          <a:endParaRPr lang="en-US"/>
        </a:p>
      </dgm:t>
    </dgm:pt>
    <dgm:pt modelId="{6F1CC56B-1747-4AAF-9CC4-A648EBE03006}" type="sibTrans" cxnId="{5D9AEE73-DDA9-4316-BDF8-7FD4418DC470}">
      <dgm:prSet/>
      <dgm:spPr/>
      <dgm:t>
        <a:bodyPr/>
        <a:lstStyle/>
        <a:p>
          <a:endParaRPr lang="en-US"/>
        </a:p>
      </dgm:t>
    </dgm:pt>
    <dgm:pt modelId="{72F96EA3-5739-44C6-BE83-9B6BADCCAF14}" type="pres">
      <dgm:prSet presAssocID="{BE1B6F97-DEF0-47E2-B921-BE4489F9D5A1}" presName="root" presStyleCnt="0">
        <dgm:presLayoutVars>
          <dgm:dir/>
          <dgm:resizeHandles val="exact"/>
        </dgm:presLayoutVars>
      </dgm:prSet>
      <dgm:spPr/>
    </dgm:pt>
    <dgm:pt modelId="{81DC115C-3290-4C01-BE7C-D4ACE9C9C4BC}" type="pres">
      <dgm:prSet presAssocID="{FD77D850-BE7B-492A-AFC6-E792F6B3FB10}" presName="compNode" presStyleCnt="0"/>
      <dgm:spPr/>
    </dgm:pt>
    <dgm:pt modelId="{290FD5E6-4D40-4D11-ABD8-59577B8F66FA}" type="pres">
      <dgm:prSet presAssocID="{FD77D850-BE7B-492A-AFC6-E792F6B3FB10}" presName="bgRect" presStyleLbl="bgShp" presStyleIdx="0" presStyleCnt="3"/>
      <dgm:spPr/>
    </dgm:pt>
    <dgm:pt modelId="{06D1AC40-0F4E-4F04-B53F-4A3C802CDD73}" type="pres">
      <dgm:prSet presAssocID="{FD77D850-BE7B-492A-AFC6-E792F6B3FB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íč"/>
        </a:ext>
      </dgm:extLst>
    </dgm:pt>
    <dgm:pt modelId="{6B33C539-15C7-4B2F-BB9F-6080A8EA6BC6}" type="pres">
      <dgm:prSet presAssocID="{FD77D850-BE7B-492A-AFC6-E792F6B3FB10}" presName="spaceRect" presStyleCnt="0"/>
      <dgm:spPr/>
    </dgm:pt>
    <dgm:pt modelId="{2EE27769-F5E9-466C-BDD0-65D166809F51}" type="pres">
      <dgm:prSet presAssocID="{FD77D850-BE7B-492A-AFC6-E792F6B3FB10}" presName="parTx" presStyleLbl="revTx" presStyleIdx="0" presStyleCnt="5">
        <dgm:presLayoutVars>
          <dgm:chMax val="0"/>
          <dgm:chPref val="0"/>
        </dgm:presLayoutVars>
      </dgm:prSet>
      <dgm:spPr/>
    </dgm:pt>
    <dgm:pt modelId="{C81695CC-81EA-440B-95DA-7C2BF3745CE4}" type="pres">
      <dgm:prSet presAssocID="{3C669989-F382-4CFA-9B50-C08C448A7C26}" presName="sibTrans" presStyleCnt="0"/>
      <dgm:spPr/>
    </dgm:pt>
    <dgm:pt modelId="{443EC3E1-607C-4CA8-8917-E935227F95DE}" type="pres">
      <dgm:prSet presAssocID="{A7BA7E73-8A2C-4040-8CDE-BC67DC268130}" presName="compNode" presStyleCnt="0"/>
      <dgm:spPr/>
    </dgm:pt>
    <dgm:pt modelId="{F5BD495E-EB08-4626-B72E-2B3916297439}" type="pres">
      <dgm:prSet presAssocID="{A7BA7E73-8A2C-4040-8CDE-BC67DC268130}" presName="bgRect" presStyleLbl="bgShp" presStyleIdx="1" presStyleCnt="3"/>
      <dgm:spPr/>
    </dgm:pt>
    <dgm:pt modelId="{9A38D7C6-5131-44F6-A104-259DE122F836}" type="pres">
      <dgm:prSet presAssocID="{A7BA7E73-8A2C-4040-8CDE-BC67DC2681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A7B3754-5625-4CC8-8CA6-EF39EDFBFBB6}" type="pres">
      <dgm:prSet presAssocID="{A7BA7E73-8A2C-4040-8CDE-BC67DC268130}" presName="spaceRect" presStyleCnt="0"/>
      <dgm:spPr/>
    </dgm:pt>
    <dgm:pt modelId="{DF81263B-3C02-476C-B755-ED722D206922}" type="pres">
      <dgm:prSet presAssocID="{A7BA7E73-8A2C-4040-8CDE-BC67DC268130}" presName="parTx" presStyleLbl="revTx" presStyleIdx="1" presStyleCnt="5">
        <dgm:presLayoutVars>
          <dgm:chMax val="0"/>
          <dgm:chPref val="0"/>
        </dgm:presLayoutVars>
      </dgm:prSet>
      <dgm:spPr/>
    </dgm:pt>
    <dgm:pt modelId="{5673E898-16C8-48BD-BD95-777C34E5FAA4}" type="pres">
      <dgm:prSet presAssocID="{A7BA7E73-8A2C-4040-8CDE-BC67DC268130}" presName="desTx" presStyleLbl="revTx" presStyleIdx="2" presStyleCnt="5">
        <dgm:presLayoutVars/>
      </dgm:prSet>
      <dgm:spPr/>
    </dgm:pt>
    <dgm:pt modelId="{FF81BF7F-6C74-449C-9145-C00DB056F6DD}" type="pres">
      <dgm:prSet presAssocID="{85A8E44E-92DE-4C6D-BAD4-2813D60C3EB2}" presName="sibTrans" presStyleCnt="0"/>
      <dgm:spPr/>
    </dgm:pt>
    <dgm:pt modelId="{70BD23A6-6DAF-4160-A6D6-B64D0706ED8C}" type="pres">
      <dgm:prSet presAssocID="{5BAB3453-163B-449D-9953-0833EBF5CDA2}" presName="compNode" presStyleCnt="0"/>
      <dgm:spPr/>
    </dgm:pt>
    <dgm:pt modelId="{F8BE6147-0BAD-4086-9790-B3FD7EBD7FF2}" type="pres">
      <dgm:prSet presAssocID="{5BAB3453-163B-449D-9953-0833EBF5CDA2}" presName="bgRect" presStyleLbl="bgShp" presStyleIdx="2" presStyleCnt="3"/>
      <dgm:spPr/>
    </dgm:pt>
    <dgm:pt modelId="{328D3BFA-6ADC-4E96-8D66-EE82AA4C0327}" type="pres">
      <dgm:prSet presAssocID="{5BAB3453-163B-449D-9953-0833EBF5CD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E96F9991-4684-4287-AFAE-D9AA165D1B6D}" type="pres">
      <dgm:prSet presAssocID="{5BAB3453-163B-449D-9953-0833EBF5CDA2}" presName="spaceRect" presStyleCnt="0"/>
      <dgm:spPr/>
    </dgm:pt>
    <dgm:pt modelId="{1EE2F288-BCC8-41D6-BDDA-15A8057E4849}" type="pres">
      <dgm:prSet presAssocID="{5BAB3453-163B-449D-9953-0833EBF5CDA2}" presName="parTx" presStyleLbl="revTx" presStyleIdx="3" presStyleCnt="5">
        <dgm:presLayoutVars>
          <dgm:chMax val="0"/>
          <dgm:chPref val="0"/>
        </dgm:presLayoutVars>
      </dgm:prSet>
      <dgm:spPr/>
    </dgm:pt>
    <dgm:pt modelId="{C53BA496-F759-4952-8E9E-25F9858E4B90}" type="pres">
      <dgm:prSet presAssocID="{5BAB3453-163B-449D-9953-0833EBF5CDA2}" presName="desTx" presStyleLbl="revTx" presStyleIdx="4" presStyleCnt="5">
        <dgm:presLayoutVars/>
      </dgm:prSet>
      <dgm:spPr/>
    </dgm:pt>
  </dgm:ptLst>
  <dgm:cxnLst>
    <dgm:cxn modelId="{E46F201E-4D26-4641-B25B-8A6CE0A8D812}" type="presOf" srcId="{6C71566D-72BF-49CD-A274-35EF96969017}" destId="{5673E898-16C8-48BD-BD95-777C34E5FAA4}" srcOrd="0" destOrd="0" presId="urn:microsoft.com/office/officeart/2018/2/layout/IconVerticalSolidList"/>
    <dgm:cxn modelId="{3BC58036-690F-45C9-8C4F-B7B5EA75520C}" srcId="{BE1B6F97-DEF0-47E2-B921-BE4489F9D5A1}" destId="{A7BA7E73-8A2C-4040-8CDE-BC67DC268130}" srcOrd="1" destOrd="0" parTransId="{13D25EA1-D786-429B-B382-8CBB90DF56A0}" sibTransId="{85A8E44E-92DE-4C6D-BAD4-2813D60C3EB2}"/>
    <dgm:cxn modelId="{BFCD143F-53F7-409F-9438-BAF5DF16555E}" type="presOf" srcId="{9BDDA9F0-F983-4032-AE63-66DB2EE66E32}" destId="{C53BA496-F759-4952-8E9E-25F9858E4B90}" srcOrd="0" destOrd="0" presId="urn:microsoft.com/office/officeart/2018/2/layout/IconVerticalSolidList"/>
    <dgm:cxn modelId="{F5A52A5D-826E-4634-971E-81D25349A365}" type="presOf" srcId="{5BAB3453-163B-449D-9953-0833EBF5CDA2}" destId="{1EE2F288-BCC8-41D6-BDDA-15A8057E4849}" srcOrd="0" destOrd="0" presId="urn:microsoft.com/office/officeart/2018/2/layout/IconVerticalSolidList"/>
    <dgm:cxn modelId="{71685A6D-B29B-49AA-A4C8-D0224E6195D3}" srcId="{BE1B6F97-DEF0-47E2-B921-BE4489F9D5A1}" destId="{FD77D850-BE7B-492A-AFC6-E792F6B3FB10}" srcOrd="0" destOrd="0" parTransId="{6AB412DE-D6AE-4CA7-B5B8-4F622ABD8C47}" sibTransId="{3C669989-F382-4CFA-9B50-C08C448A7C26}"/>
    <dgm:cxn modelId="{5D9AEE73-DDA9-4316-BDF8-7FD4418DC470}" srcId="{5BAB3453-163B-449D-9953-0833EBF5CDA2}" destId="{E5F1FF72-D2A9-449C-BAA9-CE185A0A58AB}" srcOrd="1" destOrd="0" parTransId="{E0FAC3AD-11A0-4F4A-9853-63944A3880DA}" sibTransId="{6F1CC56B-1747-4AAF-9CC4-A648EBE03006}"/>
    <dgm:cxn modelId="{C55B9D7E-927F-420B-AA09-ACD32E19C2D9}" srcId="{A7BA7E73-8A2C-4040-8CDE-BC67DC268130}" destId="{6C71566D-72BF-49CD-A274-35EF96969017}" srcOrd="0" destOrd="0" parTransId="{3FA626D3-EE4E-4D09-91C2-C664B6463B3F}" sibTransId="{5591AA0A-422D-4A5C-9BEC-F43AE51FF44E}"/>
    <dgm:cxn modelId="{2D85FE7F-6E04-4833-96FB-AF3ABAF2146C}" type="presOf" srcId="{A7BA7E73-8A2C-4040-8CDE-BC67DC268130}" destId="{DF81263B-3C02-476C-B755-ED722D206922}" srcOrd="0" destOrd="0" presId="urn:microsoft.com/office/officeart/2018/2/layout/IconVerticalSolidList"/>
    <dgm:cxn modelId="{82102680-477B-4817-8262-16859288273D}" type="presOf" srcId="{BE1B6F97-DEF0-47E2-B921-BE4489F9D5A1}" destId="{72F96EA3-5739-44C6-BE83-9B6BADCCAF14}" srcOrd="0" destOrd="0" presId="urn:microsoft.com/office/officeart/2018/2/layout/IconVerticalSolidList"/>
    <dgm:cxn modelId="{9C253082-1058-4929-96AB-DE9321086C36}" type="presOf" srcId="{FD77D850-BE7B-492A-AFC6-E792F6B3FB10}" destId="{2EE27769-F5E9-466C-BDD0-65D166809F51}" srcOrd="0" destOrd="0" presId="urn:microsoft.com/office/officeart/2018/2/layout/IconVerticalSolidList"/>
    <dgm:cxn modelId="{FCDE0488-82FC-4545-A96A-6E2AD0B8CA6C}" srcId="{BE1B6F97-DEF0-47E2-B921-BE4489F9D5A1}" destId="{5BAB3453-163B-449D-9953-0833EBF5CDA2}" srcOrd="2" destOrd="0" parTransId="{58A299DE-36FD-4350-97F9-82A9A0C994A7}" sibTransId="{A6A43995-C1C7-429B-8FDF-A775FCCDEE3A}"/>
    <dgm:cxn modelId="{E61D5E88-C173-41A1-A077-025D58A0F035}" srcId="{5BAB3453-163B-449D-9953-0833EBF5CDA2}" destId="{9BDDA9F0-F983-4032-AE63-66DB2EE66E32}" srcOrd="0" destOrd="0" parTransId="{7B5E7A84-DCD5-4CE5-81CE-D33273C1C10B}" sibTransId="{0AD4FAB7-F8DC-4466-B2B7-A3F181AC2AA9}"/>
    <dgm:cxn modelId="{4A706199-9E2F-4207-9C79-8E4BFDCDF3E3}" type="presOf" srcId="{E5F1FF72-D2A9-449C-BAA9-CE185A0A58AB}" destId="{C53BA496-F759-4952-8E9E-25F9858E4B90}" srcOrd="0" destOrd="1" presId="urn:microsoft.com/office/officeart/2018/2/layout/IconVerticalSolidList"/>
    <dgm:cxn modelId="{A46473D6-3B58-46AD-ACCF-8E0C0BE661E4}" type="presParOf" srcId="{72F96EA3-5739-44C6-BE83-9B6BADCCAF14}" destId="{81DC115C-3290-4C01-BE7C-D4ACE9C9C4BC}" srcOrd="0" destOrd="0" presId="urn:microsoft.com/office/officeart/2018/2/layout/IconVerticalSolidList"/>
    <dgm:cxn modelId="{3B1C429B-E36B-4F60-8AF0-CDE28B917623}" type="presParOf" srcId="{81DC115C-3290-4C01-BE7C-D4ACE9C9C4BC}" destId="{290FD5E6-4D40-4D11-ABD8-59577B8F66FA}" srcOrd="0" destOrd="0" presId="urn:microsoft.com/office/officeart/2018/2/layout/IconVerticalSolidList"/>
    <dgm:cxn modelId="{08DB9916-C9F6-4AE9-9D10-79862B44C335}" type="presParOf" srcId="{81DC115C-3290-4C01-BE7C-D4ACE9C9C4BC}" destId="{06D1AC40-0F4E-4F04-B53F-4A3C802CDD73}" srcOrd="1" destOrd="0" presId="urn:microsoft.com/office/officeart/2018/2/layout/IconVerticalSolidList"/>
    <dgm:cxn modelId="{CA739FDC-57CC-479D-8D36-74DCA427E410}" type="presParOf" srcId="{81DC115C-3290-4C01-BE7C-D4ACE9C9C4BC}" destId="{6B33C539-15C7-4B2F-BB9F-6080A8EA6BC6}" srcOrd="2" destOrd="0" presId="urn:microsoft.com/office/officeart/2018/2/layout/IconVerticalSolidList"/>
    <dgm:cxn modelId="{5E7A8ADC-ED16-4679-AC3B-9BAA65B276E8}" type="presParOf" srcId="{81DC115C-3290-4C01-BE7C-D4ACE9C9C4BC}" destId="{2EE27769-F5E9-466C-BDD0-65D166809F51}" srcOrd="3" destOrd="0" presId="urn:microsoft.com/office/officeart/2018/2/layout/IconVerticalSolidList"/>
    <dgm:cxn modelId="{596850B9-B1CB-48E6-AA72-216B458730A7}" type="presParOf" srcId="{72F96EA3-5739-44C6-BE83-9B6BADCCAF14}" destId="{C81695CC-81EA-440B-95DA-7C2BF3745CE4}" srcOrd="1" destOrd="0" presId="urn:microsoft.com/office/officeart/2018/2/layout/IconVerticalSolidList"/>
    <dgm:cxn modelId="{75AE189E-0B5F-4698-B119-90F3FB32947F}" type="presParOf" srcId="{72F96EA3-5739-44C6-BE83-9B6BADCCAF14}" destId="{443EC3E1-607C-4CA8-8917-E935227F95DE}" srcOrd="2" destOrd="0" presId="urn:microsoft.com/office/officeart/2018/2/layout/IconVerticalSolidList"/>
    <dgm:cxn modelId="{8FB53767-8C5C-462B-A57D-BD743EE29F8C}" type="presParOf" srcId="{443EC3E1-607C-4CA8-8917-E935227F95DE}" destId="{F5BD495E-EB08-4626-B72E-2B3916297439}" srcOrd="0" destOrd="0" presId="urn:microsoft.com/office/officeart/2018/2/layout/IconVerticalSolidList"/>
    <dgm:cxn modelId="{D1252B78-5627-4AAA-AAAD-D196F479746D}" type="presParOf" srcId="{443EC3E1-607C-4CA8-8917-E935227F95DE}" destId="{9A38D7C6-5131-44F6-A104-259DE122F836}" srcOrd="1" destOrd="0" presId="urn:microsoft.com/office/officeart/2018/2/layout/IconVerticalSolidList"/>
    <dgm:cxn modelId="{A330EB0C-EE20-4DB7-8E6D-11DA85938B7E}" type="presParOf" srcId="{443EC3E1-607C-4CA8-8917-E935227F95DE}" destId="{8A7B3754-5625-4CC8-8CA6-EF39EDFBFBB6}" srcOrd="2" destOrd="0" presId="urn:microsoft.com/office/officeart/2018/2/layout/IconVerticalSolidList"/>
    <dgm:cxn modelId="{E9CE71E1-9476-4E28-9DE6-2411A0D1BA89}" type="presParOf" srcId="{443EC3E1-607C-4CA8-8917-E935227F95DE}" destId="{DF81263B-3C02-476C-B755-ED722D206922}" srcOrd="3" destOrd="0" presId="urn:microsoft.com/office/officeart/2018/2/layout/IconVerticalSolidList"/>
    <dgm:cxn modelId="{F01EB7F5-BB14-49A4-A4A8-F89533D8E1F6}" type="presParOf" srcId="{443EC3E1-607C-4CA8-8917-E935227F95DE}" destId="{5673E898-16C8-48BD-BD95-777C34E5FAA4}" srcOrd="4" destOrd="0" presId="urn:microsoft.com/office/officeart/2018/2/layout/IconVerticalSolidList"/>
    <dgm:cxn modelId="{B66A72E1-BD2A-4EF2-97A6-AE4EBDECC45B}" type="presParOf" srcId="{72F96EA3-5739-44C6-BE83-9B6BADCCAF14}" destId="{FF81BF7F-6C74-449C-9145-C00DB056F6DD}" srcOrd="3" destOrd="0" presId="urn:microsoft.com/office/officeart/2018/2/layout/IconVerticalSolidList"/>
    <dgm:cxn modelId="{75A9C5B7-A878-4093-8CB8-BD225E6E8E17}" type="presParOf" srcId="{72F96EA3-5739-44C6-BE83-9B6BADCCAF14}" destId="{70BD23A6-6DAF-4160-A6D6-B64D0706ED8C}" srcOrd="4" destOrd="0" presId="urn:microsoft.com/office/officeart/2018/2/layout/IconVerticalSolidList"/>
    <dgm:cxn modelId="{2501C778-00BC-4CAC-8E03-9E77AA66064E}" type="presParOf" srcId="{70BD23A6-6DAF-4160-A6D6-B64D0706ED8C}" destId="{F8BE6147-0BAD-4086-9790-B3FD7EBD7FF2}" srcOrd="0" destOrd="0" presId="urn:microsoft.com/office/officeart/2018/2/layout/IconVerticalSolidList"/>
    <dgm:cxn modelId="{C5524203-1CE8-4C3E-9B9C-829EF1DB4D35}" type="presParOf" srcId="{70BD23A6-6DAF-4160-A6D6-B64D0706ED8C}" destId="{328D3BFA-6ADC-4E96-8D66-EE82AA4C0327}" srcOrd="1" destOrd="0" presId="urn:microsoft.com/office/officeart/2018/2/layout/IconVerticalSolidList"/>
    <dgm:cxn modelId="{33B03487-A90D-4A33-8A65-5D27D3967249}" type="presParOf" srcId="{70BD23A6-6DAF-4160-A6D6-B64D0706ED8C}" destId="{E96F9991-4684-4287-AFAE-D9AA165D1B6D}" srcOrd="2" destOrd="0" presId="urn:microsoft.com/office/officeart/2018/2/layout/IconVerticalSolidList"/>
    <dgm:cxn modelId="{79986FF2-F3B3-4C32-B684-7EFF7B7E8451}" type="presParOf" srcId="{70BD23A6-6DAF-4160-A6D6-B64D0706ED8C}" destId="{1EE2F288-BCC8-41D6-BDDA-15A8057E4849}" srcOrd="3" destOrd="0" presId="urn:microsoft.com/office/officeart/2018/2/layout/IconVerticalSolidList"/>
    <dgm:cxn modelId="{B4F58690-5BC6-457A-8151-402FBEA20817}" type="presParOf" srcId="{70BD23A6-6DAF-4160-A6D6-B64D0706ED8C}" destId="{C53BA496-F759-4952-8E9E-25F9858E4B9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FD5E6-4D40-4D11-ABD8-59577B8F66FA}">
      <dsp:nvSpPr>
        <dsp:cNvPr id="0" name=""/>
        <dsp:cNvSpPr/>
      </dsp:nvSpPr>
      <dsp:spPr>
        <a:xfrm>
          <a:off x="0" y="161220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1AC40-0F4E-4F04-B53F-4A3C802CDD73}">
      <dsp:nvSpPr>
        <dsp:cNvPr id="0" name=""/>
        <dsp:cNvSpPr/>
      </dsp:nvSpPr>
      <dsp:spPr>
        <a:xfrm>
          <a:off x="399472" y="458348"/>
          <a:ext cx="727024" cy="726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7769-F5E9-466C-BDD0-65D166809F51}">
      <dsp:nvSpPr>
        <dsp:cNvPr id="0" name=""/>
        <dsp:cNvSpPr/>
      </dsp:nvSpPr>
      <dsp:spPr>
        <a:xfrm>
          <a:off x="1525969" y="161220"/>
          <a:ext cx="4980988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Identifikovat klíčová slova v daném tématu</a:t>
          </a:r>
          <a:endParaRPr lang="en-US" sz="2000" kern="1200" dirty="0"/>
        </a:p>
      </dsp:txBody>
      <dsp:txXfrm>
        <a:off x="1525969" y="161220"/>
        <a:ext cx="4980988" cy="1321862"/>
      </dsp:txXfrm>
    </dsp:sp>
    <dsp:sp modelId="{F5BD495E-EB08-4626-B72E-2B3916297439}">
      <dsp:nvSpPr>
        <dsp:cNvPr id="0" name=""/>
        <dsp:cNvSpPr/>
      </dsp:nvSpPr>
      <dsp:spPr>
        <a:xfrm>
          <a:off x="0" y="1828859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8D7C6-5131-44F6-A104-259DE122F836}">
      <dsp:nvSpPr>
        <dsp:cNvPr id="0" name=""/>
        <dsp:cNvSpPr/>
      </dsp:nvSpPr>
      <dsp:spPr>
        <a:xfrm>
          <a:off x="399472" y="2125987"/>
          <a:ext cx="727024" cy="726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1263B-3C02-476C-B755-ED722D206922}">
      <dsp:nvSpPr>
        <dsp:cNvPr id="0" name=""/>
        <dsp:cNvSpPr/>
      </dsp:nvSpPr>
      <dsp:spPr>
        <a:xfrm>
          <a:off x="1525969" y="1828859"/>
          <a:ext cx="2982961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Dohledávat konkrétní výzkumné studie obsahově nejbližší výzkumné otázce dle klíčových slov</a:t>
          </a:r>
          <a:endParaRPr lang="en-US" sz="1800" kern="1200" dirty="0"/>
        </a:p>
      </dsp:txBody>
      <dsp:txXfrm>
        <a:off x="1525969" y="1828859"/>
        <a:ext cx="2982961" cy="1321862"/>
      </dsp:txXfrm>
    </dsp:sp>
    <dsp:sp modelId="{5673E898-16C8-48BD-BD95-777C34E5FAA4}">
      <dsp:nvSpPr>
        <dsp:cNvPr id="0" name=""/>
        <dsp:cNvSpPr/>
      </dsp:nvSpPr>
      <dsp:spPr>
        <a:xfrm>
          <a:off x="4508931" y="1828859"/>
          <a:ext cx="1998026" cy="13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60" tIns="139760" rIns="139760" bIns="1397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</a:t>
          </a:r>
          <a:r>
            <a:rPr lang="cs-CZ" sz="1800" kern="1200" dirty="0" err="1"/>
            <a:t>WoS</a:t>
          </a:r>
          <a:r>
            <a:rPr lang="cs-CZ" sz="1800" kern="1200" dirty="0"/>
            <a:t>, SCOPUS)</a:t>
          </a:r>
          <a:endParaRPr lang="en-US" sz="1800" kern="1200" dirty="0"/>
        </a:p>
      </dsp:txBody>
      <dsp:txXfrm>
        <a:off x="4508931" y="1828859"/>
        <a:ext cx="1998026" cy="1320571"/>
      </dsp:txXfrm>
    </dsp:sp>
    <dsp:sp modelId="{F8BE6147-0BAD-4086-9790-B3FD7EBD7FF2}">
      <dsp:nvSpPr>
        <dsp:cNvPr id="0" name=""/>
        <dsp:cNvSpPr/>
      </dsp:nvSpPr>
      <dsp:spPr>
        <a:xfrm>
          <a:off x="0" y="3496498"/>
          <a:ext cx="6628804" cy="13205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D3BFA-6ADC-4E96-8D66-EE82AA4C0327}">
      <dsp:nvSpPr>
        <dsp:cNvPr id="0" name=""/>
        <dsp:cNvSpPr/>
      </dsp:nvSpPr>
      <dsp:spPr>
        <a:xfrm>
          <a:off x="399472" y="3793627"/>
          <a:ext cx="727024" cy="726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2F288-BCC8-41D6-BDDA-15A8057E4849}">
      <dsp:nvSpPr>
        <dsp:cNvPr id="0" name=""/>
        <dsp:cNvSpPr/>
      </dsp:nvSpPr>
      <dsp:spPr>
        <a:xfrm>
          <a:off x="1525969" y="3496498"/>
          <a:ext cx="2982961" cy="132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897" tIns="139897" rIns="139897" bIns="13989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Monografie, doktorské disertace</a:t>
          </a:r>
          <a:endParaRPr lang="en-US" sz="2000" kern="1200" dirty="0"/>
        </a:p>
      </dsp:txBody>
      <dsp:txXfrm>
        <a:off x="1525969" y="3496498"/>
        <a:ext cx="2982961" cy="1321862"/>
      </dsp:txXfrm>
    </dsp:sp>
    <dsp:sp modelId="{C53BA496-F759-4952-8E9E-25F9858E4B90}">
      <dsp:nvSpPr>
        <dsp:cNvPr id="0" name=""/>
        <dsp:cNvSpPr/>
      </dsp:nvSpPr>
      <dsp:spPr>
        <a:xfrm>
          <a:off x="4508931" y="3496498"/>
          <a:ext cx="1998026" cy="1320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60" tIns="139760" rIns="139760" bIns="1397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</a:t>
          </a:r>
          <a:r>
            <a:rPr lang="cs-CZ" sz="1800" kern="1200" dirty="0" err="1"/>
            <a:t>Aleph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Katalogy knihoven)</a:t>
          </a:r>
          <a:endParaRPr lang="en-US" sz="1800" kern="1200" dirty="0"/>
        </a:p>
      </dsp:txBody>
      <dsp:txXfrm>
        <a:off x="4508931" y="3496498"/>
        <a:ext cx="1998026" cy="1320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42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1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04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74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28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39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75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59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6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8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2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40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02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0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0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1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20AC-C5E1-4AE4-8345-01860E2BB601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C562D-C8D6-4C26-A361-D88D7DE02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vzdelavani.c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icr.cz/cz/cz/DOKUMENTY/Tematicke-zprav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muni.cz/F?RN=738379108" TargetMode="External"/><Relationship Id="rId2" Type="http://schemas.openxmlformats.org/officeDocument/2006/relationships/hyperlink" Target="http://www.ped.muni.cz/wlib/neweb/aktuality.php?statu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ph.nkp.cz/F/?func=file&amp;file_name=find-b&amp;local_base=sk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pedf.cuni.cz/pedagogika/?lang=cs" TargetMode="External"/><Relationship Id="rId2" Type="http://schemas.openxmlformats.org/officeDocument/2006/relationships/hyperlink" Target="http://www.orbisscholae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hyperlink" Target="https://is.muni.cz/do/sukb/kuk/materialy/cze/citace/pages/AP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Výzkum v pedagogické praxi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b="1" dirty="0"/>
              <a:t>Jana Obrovská</a:t>
            </a:r>
          </a:p>
          <a:p>
            <a:r>
              <a:rPr lang="cs-CZ" sz="2400" b="1" dirty="0"/>
              <a:t>1. seminář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65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A950E-30C4-30C5-8DED-4F83240A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69" y="430961"/>
            <a:ext cx="9070802" cy="553336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D449AEB-E8E3-B110-C7B8-4D54715D3230}"/>
              </a:ext>
            </a:extLst>
          </p:cNvPr>
          <p:cNvSpPr txBox="1"/>
          <p:nvPr/>
        </p:nvSpPr>
        <p:spPr>
          <a:xfrm>
            <a:off x="357202" y="284077"/>
            <a:ext cx="9895234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KDYŽ SE ŘEKNĚ PŘEDMĚT „VÝZKUM V PEDAGOGICKÉ PRAXI“</a:t>
            </a:r>
          </a:p>
          <a:p>
            <a:r>
              <a:rPr lang="cs-CZ" sz="2800" b="1" dirty="0"/>
              <a:t>…..</a:t>
            </a:r>
          </a:p>
          <a:p>
            <a:endParaRPr lang="cs-CZ" sz="2800" b="1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V ČEM VÁM MŮŽE BÝT TENTO PŘEDMĚT UŽITEČNÝ?</a:t>
            </a:r>
          </a:p>
          <a:p>
            <a:pPr algn="ctr"/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můžete si zde postupně vypracovat projekt bakalářské práce!!! (lze si zapsat předmět Bakalářská práce projekt již dříve, tj. v podzimním semestru)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základy psaní odborných textů a závěrečných prací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vyhledávat odborné zdroje a čerpat z nich důležité informace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číst kriticky výsledky výzkumů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naučíte se využívat nástroje umělé inteligence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pochopíte rozdíl mezi kvalitativním a kvantitativním výzkumem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osvojíte si základy analýzy v kvalitativním i kvantitativním výzkumu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125AC50-C05B-24DE-17CD-B3F5F722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6" y="1454785"/>
            <a:ext cx="20097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641FB41-5F6B-1D2F-22F7-AA352065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V čem vám může být výzkum užitečný ve škole (a jiných profesích)?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5B5996-0EBD-8B45-2A9A-76D463B6A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930" y="91440"/>
            <a:ext cx="7738533" cy="667512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sz="2000" b="1" dirty="0"/>
              <a:t>Přístup založený na důkazech </a:t>
            </a:r>
            <a:r>
              <a:rPr lang="cs-CZ" sz="2000" dirty="0"/>
              <a:t>(evidence-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practice</a:t>
            </a:r>
            <a:r>
              <a:rPr lang="cs-CZ" sz="2000" dirty="0"/>
              <a:t>): vybízí pracovníky různých organizací věnovat pozornost vědeckým důkazům při jejich rozhodování, tj. </a:t>
            </a:r>
            <a:r>
              <a:rPr lang="cs-CZ" sz="2000" u="sng" dirty="0"/>
              <a:t>dělat podložená rozhodnutí </a:t>
            </a:r>
            <a:r>
              <a:rPr lang="cs-CZ" sz="2000" dirty="0"/>
              <a:t>(nejen při řízení školy) 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JAK VÁM VÝSLEDKY VÝZKUMŮ A VÝZKUMNÉ METODY MOHOU POMOCI V TĚCHTO SITUACÍCH?:</a:t>
            </a:r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sz="2000" i="1" dirty="0"/>
              <a:t>Když chcete zjistit, jestli by vyučující češtiny na vaší škole chtěli zavést genetickou metodu čtení a jaká očekávání od ní mají.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přesvědčit ředitele, že genetická metoda čtení je lepší než analyticko-syntetická.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zjistit spokojenost rodičů s výukou a domácí přípravou na předmět, který vyučujete..……      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podpořit zavedení čtenářského klubu ve škole tím, že rodičům ukážete zhoršující se výsledky českých žáků ve čtenářské gramotnosti v mezinárodním výzkumu PISA.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Když chcete rozvíjet kritické myšlení žáků tím, že jim předložíte výsledky výzkumů, které si protiřečí.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F30702-472D-00F7-79CC-69FC18E1F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9" y="4714240"/>
            <a:ext cx="3343275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7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763392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Kvantita versus kvalita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42E3FC-DC32-48B6-FF39-EB6B8F8E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4003" y="-33364"/>
            <a:ext cx="21044561" cy="4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846E55B-5B81-89CA-7FAE-CB0407D87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218630"/>
              </p:ext>
            </p:extLst>
          </p:nvPr>
        </p:nvGraphicFramePr>
        <p:xfrm>
          <a:off x="1286933" y="2169508"/>
          <a:ext cx="9618134" cy="36515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6626">
                  <a:extLst>
                    <a:ext uri="{9D8B030D-6E8A-4147-A177-3AD203B41FA5}">
                      <a16:colId xmlns:a16="http://schemas.microsoft.com/office/drawing/2014/main" val="4138631453"/>
                    </a:ext>
                  </a:extLst>
                </a:gridCol>
                <a:gridCol w="2665133">
                  <a:extLst>
                    <a:ext uri="{9D8B030D-6E8A-4147-A177-3AD203B41FA5}">
                      <a16:colId xmlns:a16="http://schemas.microsoft.com/office/drawing/2014/main" val="227244026"/>
                    </a:ext>
                  </a:extLst>
                </a:gridCol>
                <a:gridCol w="3016375">
                  <a:extLst>
                    <a:ext uri="{9D8B030D-6E8A-4147-A177-3AD203B41FA5}">
                      <a16:colId xmlns:a16="http://schemas.microsoft.com/office/drawing/2014/main" val="702673872"/>
                    </a:ext>
                  </a:extLst>
                </a:gridCol>
              </a:tblGrid>
              <a:tr h="445777"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100" b="1" u="none" strike="noStrike">
                          <a:solidFill>
                            <a:srgbClr val="000000"/>
                          </a:solidFill>
                          <a:effectLst/>
                        </a:rPr>
                        <a:t>Kvalitativní výzkum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100" b="1" u="none" strike="noStrike">
                          <a:solidFill>
                            <a:srgbClr val="000000"/>
                          </a:solidFill>
                          <a:effectLst/>
                        </a:rPr>
                        <a:t>Kvantitativní výzkum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778352223"/>
                  </a:ext>
                </a:extLst>
              </a:tr>
              <a:tr h="7017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Vztah výzkumníka k participantům výzkumu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1623791389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Vztah teorie a výzkumu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722298927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Data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664529510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Informace o případu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1286532907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Zobecnění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4173313302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Reliabilita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375324893"/>
                  </a:ext>
                </a:extLst>
              </a:tr>
              <a:tr h="41733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900" b="0" u="none" strike="noStrike">
                          <a:solidFill>
                            <a:srgbClr val="000000"/>
                          </a:solidFill>
                          <a:effectLst/>
                        </a:rPr>
                        <a:t>Validita</a:t>
                      </a:r>
                      <a:endParaRPr lang="cs-CZ" sz="1400">
                        <a:effectLst/>
                      </a:endParaRP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dirty="0">
                          <a:effectLst/>
                        </a:rPr>
                        <a:t> </a:t>
                      </a:r>
                    </a:p>
                  </a:txBody>
                  <a:tcPr marL="49365" marR="49365" marT="49365" marB="49365"/>
                </a:tc>
                <a:extLst>
                  <a:ext uri="{0D108BD9-81ED-4DB2-BD59-A6C34878D82A}">
                    <a16:rowId xmlns:a16="http://schemas.microsoft.com/office/drawing/2014/main" val="214064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6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EF1AC4E5-79A6-F93B-DD79-29C90A4BA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1" r="382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207" y="599439"/>
            <a:ext cx="3988753" cy="11582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Plán výzkumu/Projekt bakalářské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922" y="1930400"/>
            <a:ext cx="4763558" cy="4663441"/>
          </a:xfrm>
        </p:spPr>
        <p:txBody>
          <a:bodyPr>
            <a:normAutofit/>
          </a:bodyPr>
          <a:lstStyle/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TÉMA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CÍL VÝZKUMU</a:t>
            </a:r>
            <a:r>
              <a:rPr lang="en-GB" b="1" dirty="0"/>
              <a:t>/</a:t>
            </a:r>
            <a:r>
              <a:rPr lang="cs-CZ" b="1" dirty="0"/>
              <a:t>VÝZKUMNÁ OTÁZKA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REŠERŠE K TÉMATU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b="1" dirty="0"/>
              <a:t>VOLBA VÝZKUMNÉHO DESIGNU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FORMULACE A OPERACIONALIZACE HYPOTÉZ (KVANTI)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TECHNIKY SBĚRU DAT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STRATEGIE VÝBĚRU PŘÍPADŮ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SBĚR DAT V TERÉNU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ANALÝZA DAT</a:t>
            </a:r>
          </a:p>
          <a:p>
            <a:pPr marL="274320" indent="-256032">
              <a:lnSpc>
                <a:spcPct val="90000"/>
              </a:lnSpc>
              <a:defRPr/>
            </a:pPr>
            <a:r>
              <a:rPr lang="cs-CZ" dirty="0"/>
              <a:t>VÝZKUMNÁ ZPRÁVA</a:t>
            </a:r>
            <a:r>
              <a:rPr lang="en-US" dirty="0"/>
              <a:t>/</a:t>
            </a:r>
            <a:r>
              <a:rPr lang="cs-CZ" dirty="0"/>
              <a:t>POSTER/BAKALÁŘSKÁ PRÁCE</a:t>
            </a:r>
            <a:r>
              <a:rPr lang="en-US" dirty="0"/>
              <a:t>/</a:t>
            </a:r>
            <a:r>
              <a:rPr lang="cs-CZ" dirty="0"/>
              <a:t>ODBORNÝ ČLÁNEK</a:t>
            </a:r>
          </a:p>
          <a:p>
            <a:pPr>
              <a:lnSpc>
                <a:spcPct val="90000"/>
              </a:lnSpc>
            </a:pPr>
            <a:endParaRPr lang="cs-CZ" sz="1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61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8832E-6146-4B4F-9A96-D3DFF412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dirty="0"/>
              <a:t>Téma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F88BC-A5A0-DD10-913C-97A9AD746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54" r="38253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696492-7D5C-45C2-AC84-9DF9E9EA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480" y="1452881"/>
            <a:ext cx="7240334" cy="5120640"/>
          </a:xfrm>
        </p:spPr>
        <p:txBody>
          <a:bodyPr>
            <a:normAutofit fontScale="92500" lnSpcReduction="10000"/>
          </a:bodyPr>
          <a:lstStyle/>
          <a:p>
            <a:r>
              <a:rPr lang="cs-CZ" sz="3400" b="1" dirty="0"/>
              <a:t>Vlastní téma</a:t>
            </a:r>
          </a:p>
          <a:p>
            <a:endParaRPr lang="cs-CZ" sz="3400" dirty="0"/>
          </a:p>
          <a:p>
            <a:r>
              <a:rPr lang="cs-CZ" sz="3400" dirty="0"/>
              <a:t>Další možná témata: technologie ve vzdělávání, žákovská rozmanitost, začínající učitel</a:t>
            </a:r>
          </a:p>
          <a:p>
            <a:pPr marL="0" indent="0">
              <a:buNone/>
            </a:pPr>
            <a:endParaRPr lang="cs-CZ" sz="3400" dirty="0"/>
          </a:p>
          <a:p>
            <a:r>
              <a:rPr lang="cs-CZ" sz="3000" dirty="0"/>
              <a:t>PODSTATNÉ JE, ABY VÁS ZVOLENÉ TÉMA PROVÁZELO JEDNOTLIVÝMI AKTIVITAMI V SEMINÁŘÍCH (ZEJM. PŘI TVORBĚ DOTAZNÍKU A POSTERU)</a:t>
            </a:r>
          </a:p>
        </p:txBody>
      </p:sp>
    </p:spTree>
    <p:extLst>
      <p:ext uri="{BB962C8B-B14F-4D97-AF65-F5344CB8AC3E}">
        <p14:creationId xmlns:p14="http://schemas.microsoft.com/office/powerpoint/2010/main" val="26944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dské číslo dřeva">
            <a:extLst>
              <a:ext uri="{FF2B5EF4-FFF2-40B4-BE49-F238E27FC236}">
                <a16:creationId xmlns:a16="http://schemas.microsoft.com/office/drawing/2014/main" id="{AE1DC401-B832-EDAA-1927-9C3F4F47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50D673-F720-415A-8BEC-CE536D73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71" y="966896"/>
            <a:ext cx="4092309" cy="1568872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Přemýšlejte nad svým tématem. Kde se můžete inspirovat?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35452-5264-4CB7-8887-898D166E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3" y="2540001"/>
            <a:ext cx="5764106" cy="4463732"/>
          </a:xfrm>
        </p:spPr>
        <p:txBody>
          <a:bodyPr>
            <a:normAutofit/>
          </a:bodyPr>
          <a:lstStyle/>
          <a:p>
            <a:endParaRPr lang="cs-CZ" sz="2400" dirty="0">
              <a:hlinkClick r:id="rId3"/>
            </a:endParaRPr>
          </a:p>
          <a:p>
            <a:r>
              <a:rPr lang="cs-CZ" sz="2800" dirty="0"/>
              <a:t>Odborné časopisy</a:t>
            </a:r>
            <a:endParaRPr lang="cs-CZ" sz="2800" dirty="0">
              <a:hlinkClick r:id="rId3"/>
            </a:endParaRPr>
          </a:p>
          <a:p>
            <a:endParaRPr lang="cs-CZ" sz="2800" dirty="0">
              <a:hlinkClick r:id="rId3"/>
            </a:endParaRPr>
          </a:p>
          <a:p>
            <a:r>
              <a:rPr lang="cs-CZ" sz="2800" dirty="0">
                <a:hlinkClick r:id="rId3"/>
              </a:rPr>
              <a:t>https://www.mapavzdelavani.cz/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>
                <a:hlinkClick r:id="rId4"/>
              </a:rPr>
              <a:t>https://www.csicr.cz/cz/cz/DOKUMENTY/Tematicke-zpravy</a:t>
            </a:r>
            <a:endParaRPr lang="cs-CZ" sz="2800" dirty="0"/>
          </a:p>
          <a:p>
            <a:endParaRPr lang="cs-CZ" sz="2400" dirty="0"/>
          </a:p>
          <a:p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48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cs-CZ" dirty="0"/>
              <a:t>Příklad</a:t>
            </a:r>
          </a:p>
        </p:txBody>
      </p:sp>
      <p:pic>
        <p:nvPicPr>
          <p:cNvPr id="5" name="Picture 4" descr="Kovové kameny pro hraní piškvorek">
            <a:extLst>
              <a:ext uri="{FF2B5EF4-FFF2-40B4-BE49-F238E27FC236}">
                <a16:creationId xmlns:a16="http://schemas.microsoft.com/office/drawing/2014/main" id="{C71B8733-52EF-907E-5935-4E1F15DB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5" r="38067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8756" y="1944398"/>
            <a:ext cx="6713682" cy="4304002"/>
          </a:xfrm>
        </p:spPr>
        <p:txBody>
          <a:bodyPr>
            <a:normAutofit/>
          </a:bodyPr>
          <a:lstStyle/>
          <a:p>
            <a:r>
              <a:rPr lang="cs-CZ" sz="2800" b="1" dirty="0"/>
              <a:t>Téma</a:t>
            </a:r>
            <a:r>
              <a:rPr lang="cs-CZ" sz="2800" dirty="0"/>
              <a:t>: Efektivita diferencované výuky</a:t>
            </a:r>
          </a:p>
          <a:p>
            <a:r>
              <a:rPr lang="cs-CZ" sz="2800" b="1" dirty="0"/>
              <a:t>Výzkumný cíl: </a:t>
            </a:r>
            <a:r>
              <a:rPr lang="cs-CZ" sz="2800" dirty="0"/>
              <a:t>Zjistit, jestli je heterogenní skupinová práce efektivní z hlediska výsledků žáků</a:t>
            </a:r>
          </a:p>
          <a:p>
            <a:r>
              <a:rPr lang="cs-CZ" sz="2800" b="1" dirty="0"/>
              <a:t>Výzkumná otázka</a:t>
            </a:r>
            <a:r>
              <a:rPr lang="cs-CZ" sz="2800" dirty="0"/>
              <a:t>: Jaké jsou dopady skupinové práce v heterogenních skupinách na výsledky žáků? 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330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66" name="Picture 65" descr="Šipka uprostřed terče">
            <a:extLst>
              <a:ext uri="{FF2B5EF4-FFF2-40B4-BE49-F238E27FC236}">
                <a16:creationId xmlns:a16="http://schemas.microsoft.com/office/drawing/2014/main" id="{63824713-77A9-FDC4-4658-8CC311F1D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5012036" y="-1"/>
            <a:ext cx="717996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1A1279-EDCE-48C4-ACD4-74AC99E6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96" y="825369"/>
            <a:ext cx="4350173" cy="51987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2800" dirty="0"/>
              <a:t>Pokuste se formulovat výzkumnou otázku k vybranému tématu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1) nejprve sami</a:t>
            </a:r>
            <a:br>
              <a:rPr lang="cs-CZ" sz="2800" dirty="0"/>
            </a:br>
            <a:r>
              <a:rPr lang="cs-CZ" sz="2800" dirty="0"/>
              <a:t>2) a teď to zkuste s </a:t>
            </a:r>
            <a:r>
              <a:rPr lang="cs-CZ" sz="2800" dirty="0" err="1"/>
              <a:t>Chatem</a:t>
            </a:r>
            <a:r>
              <a:rPr lang="cs-CZ" sz="2800" dirty="0"/>
              <a:t> GPT a 3) pak to zkusme společně se </a:t>
            </a:r>
            <a:r>
              <a:rPr lang="cs-CZ" sz="2800" dirty="0" err="1"/>
              <a:t>SciSpace</a:t>
            </a:r>
            <a:r>
              <a:rPr lang="cs-CZ" sz="2800" dirty="0"/>
              <a:t>, </a:t>
            </a:r>
            <a:r>
              <a:rPr lang="cs-CZ" sz="2800" dirty="0" err="1"/>
              <a:t>Elicit</a:t>
            </a:r>
            <a:r>
              <a:rPr lang="cs-CZ" sz="2800" dirty="0"/>
              <a:t> apod.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Výsledek si schovejte, budeme s ním pracovat v dalších seminářích!!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9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9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DA3502-AA24-42EF-8E83-0F190FF8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cs-CZ" sz="4400"/>
              <a:t>Rešerše tématu (i)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AAAA49C-B75F-1C48-B7BC-6D3DE292D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41564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37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cs-CZ" dirty="0"/>
              <a:t>Kde hledat relevantní zdroje?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0320" y="816638"/>
            <a:ext cx="8284799" cy="796927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cs-CZ" sz="1300" u="sng" dirty="0"/>
          </a:p>
          <a:p>
            <a:pPr>
              <a:lnSpc>
                <a:spcPct val="90000"/>
              </a:lnSpc>
            </a:pPr>
            <a:r>
              <a:rPr lang="cs-CZ" sz="2400" dirty="0"/>
              <a:t>1) Relevantní databáze a informační zdroje: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b="1" dirty="0"/>
              <a:t>Web </a:t>
            </a:r>
            <a:r>
              <a:rPr lang="cs-CZ" sz="2000" b="1" dirty="0" err="1"/>
              <a:t>of</a:t>
            </a:r>
            <a:r>
              <a:rPr lang="cs-CZ" sz="2000" b="1" dirty="0"/>
              <a:t> Science, SCOPUS</a:t>
            </a:r>
            <a:r>
              <a:rPr lang="cs-CZ" sz="2000" dirty="0"/>
              <a:t>, </a:t>
            </a:r>
            <a:r>
              <a:rPr lang="cs-CZ" sz="2000" dirty="0" err="1"/>
              <a:t>Proquest</a:t>
            </a:r>
            <a:r>
              <a:rPr lang="cs-CZ" sz="2000" dirty="0"/>
              <a:t>, ERIC…. (zejm. </a:t>
            </a:r>
            <a:r>
              <a:rPr lang="cs-CZ" sz="2000" i="1" dirty="0"/>
              <a:t>časopisy</a:t>
            </a:r>
            <a:r>
              <a:rPr lang="cs-CZ" sz="2000" dirty="0"/>
              <a:t>):</a:t>
            </a:r>
          </a:p>
          <a:p>
            <a:pPr>
              <a:lnSpc>
                <a:spcPct val="90000"/>
              </a:lnSpc>
            </a:pPr>
            <a:b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E-zdroje MUNI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hlinkClick r:id="rId2"/>
              </a:rPr>
              <a:t>http://www.ped.muni.cz/wlib/neweb/aktuality.php?status=0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2400" dirty="0"/>
              <a:t>2) Google </a:t>
            </a:r>
            <a:r>
              <a:rPr lang="cs-CZ" sz="2400" dirty="0" err="1"/>
              <a:t>Scholar</a:t>
            </a:r>
            <a:endParaRPr lang="cs-CZ" sz="24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400" dirty="0"/>
              <a:t>3) Knihovny(knihy):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Katalog MU </a:t>
            </a:r>
            <a:r>
              <a:rPr lang="cs-CZ" sz="2000" dirty="0" err="1"/>
              <a:t>aleph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https://aleph.muni.cz/F?RN=738379108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Katalog Národní knihovny ČR: </a:t>
            </a:r>
            <a:r>
              <a:rPr lang="cs-CZ" sz="2000" dirty="0">
                <a:hlinkClick r:id="rId4"/>
              </a:rPr>
              <a:t>http://aleph.nkp.cz/F/?func=file&amp;file_name=find-b&amp;local_base=skc</a:t>
            </a:r>
            <a:endParaRPr lang="cs-CZ" sz="2000" dirty="0"/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400" dirty="0"/>
              <a:t>4) Nástroje AI (</a:t>
            </a:r>
            <a:r>
              <a:rPr lang="cs-CZ" sz="2400" dirty="0" err="1"/>
              <a:t>SciSpace</a:t>
            </a:r>
            <a:r>
              <a:rPr lang="cs-CZ" sz="2400" dirty="0"/>
              <a:t>, </a:t>
            </a:r>
            <a:r>
              <a:rPr lang="cs-CZ" sz="2400" dirty="0" err="1"/>
              <a:t>Elicit</a:t>
            </a:r>
            <a:r>
              <a:rPr lang="cs-CZ" sz="2400" dirty="0"/>
              <a:t>, </a:t>
            </a:r>
            <a:r>
              <a:rPr lang="cs-CZ" sz="2400" dirty="0" err="1"/>
              <a:t>Consensus</a:t>
            </a:r>
            <a:r>
              <a:rPr lang="cs-CZ" sz="2400" dirty="0"/>
              <a:t>, </a:t>
            </a:r>
            <a:r>
              <a:rPr lang="cs-CZ" sz="2400" dirty="0" err="1"/>
              <a:t>Litmaps</a:t>
            </a:r>
            <a:r>
              <a:rPr lang="cs-CZ" sz="2400" dirty="0"/>
              <a:t>...)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Ne ke všemu, co najdete, ale budete mít přístup!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  <a:p>
            <a:pPr>
              <a:lnSpc>
                <a:spcPct val="90000"/>
              </a:lnSpc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01650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6CBBA-7A54-EEBA-691A-2C66A902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Harmonogram výuky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C0664AF-CFD6-D608-D851-23B44F741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62047"/>
              </p:ext>
            </p:extLst>
          </p:nvPr>
        </p:nvGraphicFramePr>
        <p:xfrm>
          <a:off x="1286933" y="1535248"/>
          <a:ext cx="9696027" cy="4955903"/>
        </p:xfrm>
        <a:graphic>
          <a:graphicData uri="http://schemas.openxmlformats.org/drawingml/2006/table">
            <a:tbl>
              <a:tblPr firstRow="1" firstCol="1" bandRow="1"/>
              <a:tblGrid>
                <a:gridCol w="5020569">
                  <a:extLst>
                    <a:ext uri="{9D8B030D-6E8A-4147-A177-3AD203B41FA5}">
                      <a16:colId xmlns:a16="http://schemas.microsoft.com/office/drawing/2014/main" val="1448399462"/>
                    </a:ext>
                  </a:extLst>
                </a:gridCol>
                <a:gridCol w="4675458">
                  <a:extLst>
                    <a:ext uri="{9D8B030D-6E8A-4147-A177-3AD203B41FA5}">
                      <a16:colId xmlns:a16="http://schemas.microsoft.com/office/drawing/2014/main" val="3479357384"/>
                    </a:ext>
                  </a:extLst>
                </a:gridCol>
              </a:tblGrid>
              <a:tr h="4322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Sem. skupina 08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211407"/>
                  </a:ext>
                </a:extLst>
              </a:tr>
              <a:tr h="931516">
                <a:tc>
                  <a:txBody>
                    <a:bodyPr/>
                    <a:lstStyle/>
                    <a:p>
                      <a:pPr algn="l" fontAlgn="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sng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seminář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sng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sng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17.9., 13:00-14:50</a:t>
                      </a:r>
                      <a:endParaRPr lang="cs-CZ" sz="3200" b="0" i="0" u="none" strike="sng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309534"/>
                  </a:ext>
                </a:extLst>
              </a:tr>
              <a:tr h="432271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AutoNum type="arabicPeriod"/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01.10., 13:00-14:50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14557"/>
                  </a:ext>
                </a:extLst>
              </a:tr>
              <a:tr h="931516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 Seminář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15.10., 13:00-14:50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707638"/>
                  </a:ext>
                </a:extLst>
              </a:tr>
              <a:tr h="432271">
                <a:tc>
                  <a:txBody>
                    <a:bodyPr/>
                    <a:lstStyle/>
                    <a:p>
                      <a:pPr marL="457200" indent="-45720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AutoNum type="arabicPeriod" startAt="3"/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29.10., 13:00-14:50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214043"/>
                  </a:ext>
                </a:extLst>
              </a:tr>
              <a:tr h="931516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Seminář</a:t>
                      </a: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12.11., 13:00-14:50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761747"/>
                  </a:ext>
                </a:extLst>
              </a:tr>
              <a:tr h="432271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  Seminář</a:t>
                      </a: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26.11., 13:00-14:50</a:t>
                      </a:r>
                      <a:endParaRPr lang="cs-CZ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251213"/>
                  </a:ext>
                </a:extLst>
              </a:tr>
              <a:tr h="43227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  Seminář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10.12., 13:00-14:50</a:t>
                      </a:r>
                      <a:endParaRPr lang="cs-CZ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1263" marR="101263" marT="14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6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98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B519E-497C-CBE1-E55C-5568ED69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výzkum zaměřené nástroje AI – </a:t>
            </a:r>
            <a:r>
              <a:rPr lang="cs-CZ" dirty="0" err="1"/>
              <a:t>SciSpace</a:t>
            </a:r>
            <a:r>
              <a:rPr lang="cs-CZ" dirty="0"/>
              <a:t>, </a:t>
            </a:r>
            <a:r>
              <a:rPr lang="cs-CZ" dirty="0" err="1"/>
              <a:t>Consensus</a:t>
            </a:r>
            <a:r>
              <a:rPr lang="cs-CZ" dirty="0"/>
              <a:t>, </a:t>
            </a:r>
            <a:r>
              <a:rPr lang="cs-CZ" dirty="0" err="1"/>
              <a:t>Elicit</a:t>
            </a:r>
            <a:r>
              <a:rPr lang="cs-CZ" dirty="0"/>
              <a:t>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339C4-97D1-38AE-5449-BAE25E262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7680"/>
            <a:ext cx="8596668" cy="4795519"/>
          </a:xfrm>
        </p:spPr>
        <p:txBody>
          <a:bodyPr>
            <a:normAutofit/>
          </a:bodyPr>
          <a:lstStyle/>
          <a:p>
            <a:r>
              <a:rPr lang="cs-CZ" sz="2400" dirty="0"/>
              <a:t>AI představují pouze nástroje, které vám pomáhají číst vědecké články, vytvářet poznámky, ale propojit je do smysluplného textu musíte vy sami!</a:t>
            </a:r>
          </a:p>
          <a:p>
            <a:r>
              <a:rPr lang="cs-CZ" sz="2400" dirty="0"/>
              <a:t>Všemu nelze 100% věřit, výsledky nejsou finální pravdou. Je potřeba používat výstupy kriticky. Je taky potřeba se naučit dobře zeptat (prompty). </a:t>
            </a:r>
          </a:p>
          <a:p>
            <a:r>
              <a:rPr lang="cs-CZ" sz="2400" dirty="0"/>
              <a:t>Nároky na kvalitu vědeckých výstupů a závěrečných prací se mohou zvyšovat, jelikož těžkou práci AI do určité míry udělá za vás🙂</a:t>
            </a:r>
          </a:p>
          <a:p>
            <a:r>
              <a:rPr lang="cs-CZ" sz="2400" dirty="0"/>
              <a:t>Stanovisko MU k používání AI: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https://www.muni.cz/o-univerzite/uredni-deska/stanovisko-k-vyuzivani-ai</a:t>
            </a:r>
            <a:endParaRPr lang="cs-CZ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3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B9CBA-053D-CD29-88FE-C5995138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s angličtinou – dnes už (žádný) problém (?)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A8531-4B24-AE69-9330-C1158B979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54" y="2688909"/>
            <a:ext cx="8596668" cy="3880773"/>
          </a:xfrm>
        </p:spPr>
        <p:txBody>
          <a:bodyPr>
            <a:normAutofit/>
          </a:bodyPr>
          <a:lstStyle/>
          <a:p>
            <a:r>
              <a:rPr lang="cs-CZ" sz="3200" dirty="0"/>
              <a:t>Překladače</a:t>
            </a:r>
          </a:p>
          <a:p>
            <a:pPr lvl="1"/>
            <a:r>
              <a:rPr lang="cs-CZ" sz="3000" dirty="0" err="1"/>
              <a:t>Deepl</a:t>
            </a:r>
            <a:endParaRPr lang="cs-CZ" sz="3000" dirty="0"/>
          </a:p>
          <a:p>
            <a:pPr lvl="1"/>
            <a:r>
              <a:rPr lang="cs-CZ" sz="3000" dirty="0"/>
              <a:t>Google </a:t>
            </a:r>
            <a:r>
              <a:rPr lang="cs-CZ" sz="3000" dirty="0" err="1"/>
              <a:t>translator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7966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České pedagogické časopisy (</a:t>
            </a:r>
            <a:r>
              <a:rPr lang="cs-CZ" dirty="0" err="1"/>
              <a:t>iii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6670" y="995680"/>
            <a:ext cx="7756622" cy="6715760"/>
          </a:xfrm>
        </p:spPr>
        <p:txBody>
          <a:bodyPr anchor="ctr">
            <a:normAutofit/>
          </a:bodyPr>
          <a:lstStyle/>
          <a:p>
            <a:r>
              <a:rPr lang="cs-CZ" sz="2400" i="1" dirty="0"/>
              <a:t>Studia </a:t>
            </a:r>
            <a:r>
              <a:rPr lang="cs-CZ" sz="2400" i="1" dirty="0" err="1"/>
              <a:t>Paedagogica</a:t>
            </a:r>
            <a:endParaRPr lang="cs-CZ" sz="2400" i="1" dirty="0"/>
          </a:p>
          <a:p>
            <a:r>
              <a:rPr lang="cs-CZ" sz="2400" u="sng" dirty="0"/>
              <a:t>http://www.phil.muni.cz/journals/studia-paedagogica</a:t>
            </a:r>
          </a:p>
          <a:p>
            <a:endParaRPr lang="cs-CZ" sz="2400" i="1" dirty="0"/>
          </a:p>
          <a:p>
            <a:r>
              <a:rPr lang="cs-CZ" sz="2400" i="1" dirty="0"/>
              <a:t>Orbis </a:t>
            </a:r>
            <a:r>
              <a:rPr lang="cs-CZ" sz="2400" i="1" dirty="0" err="1"/>
              <a:t>scholae</a:t>
            </a:r>
            <a:endParaRPr lang="cs-CZ" sz="2400" i="1" dirty="0"/>
          </a:p>
          <a:p>
            <a:r>
              <a:rPr lang="cs-CZ" sz="2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http://www.orbisscholae.cz/</a:t>
            </a:r>
            <a:endParaRPr lang="cs-CZ" sz="2400" u="sng" dirty="0"/>
          </a:p>
          <a:p>
            <a:endParaRPr lang="cs-CZ" sz="2400" i="1" dirty="0"/>
          </a:p>
          <a:p>
            <a:r>
              <a:rPr lang="cs-CZ" sz="2400" i="1" dirty="0"/>
              <a:t>Pedagogická Orientace</a:t>
            </a:r>
          </a:p>
          <a:p>
            <a:r>
              <a:rPr lang="cs-CZ" sz="2400" dirty="0"/>
              <a:t>https://journals.muni.cz/pedor</a:t>
            </a:r>
          </a:p>
          <a:p>
            <a:endParaRPr lang="cs-CZ" sz="2400" i="1" dirty="0"/>
          </a:p>
          <a:p>
            <a:r>
              <a:rPr lang="cs-CZ" sz="2400" i="1" dirty="0"/>
              <a:t>Pedagogika</a:t>
            </a:r>
          </a:p>
          <a:p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http://pages.pedf.cuni.cz/pedagogika/?lang=cs</a:t>
            </a:r>
            <a:endParaRPr lang="cs-CZ" sz="24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3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cs-CZ" dirty="0"/>
              <a:t>Rešerše tématu (IV)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1630" y="1249156"/>
            <a:ext cx="6737774" cy="5367605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2400" b="1" dirty="0"/>
              <a:t>Z nalezených výstupů hledáme ty nejvíce relevantní k výzkumné otázce a tvoříme si anotace</a:t>
            </a:r>
          </a:p>
          <a:p>
            <a:pPr>
              <a:lnSpc>
                <a:spcPct val="90000"/>
              </a:lnSpc>
            </a:pPr>
            <a:endParaRPr lang="cs-CZ" sz="2400" b="1" dirty="0"/>
          </a:p>
          <a:p>
            <a:pPr>
              <a:lnSpc>
                <a:spcPct val="90000"/>
              </a:lnSpc>
            </a:pPr>
            <a:r>
              <a:rPr lang="cs-CZ" sz="2400" u="sng" dirty="0"/>
              <a:t>Anotace obsahuje: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Citaci daného zdroje dle citační normy APA</a:t>
            </a: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i="1" dirty="0"/>
              <a:t>Téma studie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Výzkumnou otázku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Metody sběru dat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Výběr vzorku, velikost vzorku a jeho popis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Použité postupy analýzy dat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Informace k validitě a reliabilitě výzkumu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Hlavní výsledky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Doporučení pro praxi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51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6EC95-EA2A-AF97-0BA8-FF3795C4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3ACA99-8E77-24F1-0701-775334B3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/>
              <a:t>Téma</a:t>
            </a:r>
            <a:r>
              <a:rPr lang="cs-CZ" sz="2800" dirty="0"/>
              <a:t>: Efektivita diferencované výuky</a:t>
            </a:r>
          </a:p>
          <a:p>
            <a:r>
              <a:rPr lang="cs-CZ" sz="2800" b="1" dirty="0"/>
              <a:t>Výzkumný cíl: </a:t>
            </a:r>
            <a:r>
              <a:rPr lang="cs-CZ" sz="2800" dirty="0"/>
              <a:t>Zjistit, jestli je heterogenní skupinová práce efektivní z hlediska výsledků žáků</a:t>
            </a:r>
          </a:p>
          <a:p>
            <a:r>
              <a:rPr lang="cs-CZ" sz="2800" b="1" dirty="0"/>
              <a:t>Výzkumná otázka</a:t>
            </a:r>
            <a:r>
              <a:rPr lang="cs-CZ" sz="2800" dirty="0"/>
              <a:t>: Jaké jsou dopady skupinové práce v heterogenních skupinách na výsledky žáků?  </a:t>
            </a:r>
          </a:p>
          <a:p>
            <a:r>
              <a:rPr lang="cs-CZ" sz="2800" b="1" dirty="0"/>
              <a:t>Klíčová slova:</a:t>
            </a:r>
          </a:p>
          <a:p>
            <a:r>
              <a:rPr lang="cs-CZ" sz="2800" b="1" dirty="0"/>
              <a:t>Kde byste hledali?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50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64506" cy="1351280"/>
          </a:xfrm>
        </p:spPr>
        <p:txBody>
          <a:bodyPr/>
          <a:lstStyle/>
          <a:p>
            <a:r>
              <a:rPr lang="cs-CZ" dirty="0"/>
              <a:t>Citační norma podle APA (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14531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800" dirty="0">
                <a:hlinkClick r:id="rId2"/>
              </a:rPr>
              <a:t>https://is.muni.cz/do/sukb/kuk/materialy/cze/citace/pages/APA.html</a:t>
            </a:r>
            <a:endParaRPr lang="cs-CZ" sz="2800" dirty="0"/>
          </a:p>
          <a:p>
            <a:endParaRPr lang="cs-CZ" sz="2800" dirty="0">
              <a:hlinkClick r:id="rId3"/>
            </a:endParaRPr>
          </a:p>
          <a:p>
            <a:r>
              <a:rPr lang="cs-CZ" sz="2800" dirty="0">
                <a:hlinkClick r:id="rId3"/>
              </a:rPr>
              <a:t>https://scholar.google.com/</a:t>
            </a:r>
            <a:endParaRPr lang="cs-CZ" sz="2800" dirty="0"/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179586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A3253-4719-B275-B496-2B25A5BC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příští seminář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8EA1C-8681-E2DE-5882-5FA26FC68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216" y="1798321"/>
            <a:ext cx="8596668" cy="4182082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cs-CZ" sz="2800" dirty="0"/>
              <a:t>Seznam vybraných 3 zdrojů – uveďte, kde jste dané zdroje vyhledali a proč jste je do rešerše zahrnuli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2800" dirty="0"/>
              <a:t>[</a:t>
            </a:r>
            <a:r>
              <a:rPr lang="cs-CZ" sz="2800" dirty="0"/>
              <a:t>Zdroje musí respektovat APA7 normu</a:t>
            </a:r>
            <a:r>
              <a:rPr lang="en-US" sz="2800" dirty="0"/>
              <a:t>]</a:t>
            </a:r>
            <a:endParaRPr lang="cs-CZ" sz="2800" dirty="0"/>
          </a:p>
          <a:p>
            <a:pPr marL="342900" lvl="0" indent="-342900" algn="just"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cs-CZ" sz="2800" dirty="0"/>
              <a:t>Výzkumná otázka</a:t>
            </a:r>
          </a:p>
          <a:p>
            <a:pPr marL="342900" lvl="0" indent="-342900" algn="just"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cs-CZ" sz="2800" b="1" dirty="0"/>
              <a:t>Rešeršní tabulka zpracovaná pro jeden z vybraných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85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D5EE0E-9DC6-DB84-20F2-2BF0C586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9681"/>
            <a:ext cx="8596668" cy="4791682"/>
          </a:xfrm>
        </p:spPr>
        <p:txBody>
          <a:bodyPr>
            <a:normAutofit/>
          </a:bodyPr>
          <a:lstStyle/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rtl="0">
              <a:spcBef>
                <a:spcPts val="1000"/>
              </a:spcBef>
              <a:spcAft>
                <a:spcPts val="0"/>
              </a:spcAft>
            </a:pPr>
            <a:endParaRPr lang="cs-CZ" sz="2800" dirty="0"/>
          </a:p>
          <a:p>
            <a:pPr lvl="7"/>
            <a:r>
              <a:rPr lang="cs-CZ" sz="3600" b="1" i="0" u="none" strike="noStrike" dirty="0">
                <a:solidFill>
                  <a:srgbClr val="3F3F3F"/>
                </a:solidFill>
                <a:effectLst/>
                <a:latin typeface="Trebuchet MS" panose="020B0603020202020204" pitchFamily="34" charset="0"/>
              </a:rPr>
              <a:t>DOCHÁZKA</a:t>
            </a:r>
            <a:endParaRPr lang="cs-CZ" sz="3600" b="1" dirty="0">
              <a:effectLst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b="1" dirty="0" err="1">
                <a:solidFill>
                  <a:srgbClr val="3F3F3F"/>
                </a:solidFill>
                <a:latin typeface="Trebuchet MS" panose="020B0603020202020204" pitchFamily="34" charset="0"/>
              </a:rPr>
              <a:t>Naviděnou</a:t>
            </a:r>
            <a:r>
              <a:rPr lang="cs-CZ" sz="2800" b="1" dirty="0">
                <a:solidFill>
                  <a:srgbClr val="3F3F3F"/>
                </a:solidFill>
                <a:latin typeface="Trebuchet MS" panose="020B0603020202020204" pitchFamily="34" charset="0"/>
              </a:rPr>
              <a:t> příště </a:t>
            </a:r>
            <a:r>
              <a:rPr lang="cs-CZ" sz="2800" b="1" dirty="0">
                <a:solidFill>
                  <a:srgbClr val="3F3F3F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50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4F082-DB1C-9D68-66B0-AB71A6D5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výuky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C50BD04-2463-0886-450F-FA559C3E2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21969"/>
              </p:ext>
            </p:extLst>
          </p:nvPr>
        </p:nvGraphicFramePr>
        <p:xfrm>
          <a:off x="599440" y="1412240"/>
          <a:ext cx="8971280" cy="4955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640">
                  <a:extLst>
                    <a:ext uri="{9D8B030D-6E8A-4147-A177-3AD203B41FA5}">
                      <a16:colId xmlns:a16="http://schemas.microsoft.com/office/drawing/2014/main" val="3415783829"/>
                    </a:ext>
                  </a:extLst>
                </a:gridCol>
                <a:gridCol w="4485640">
                  <a:extLst>
                    <a:ext uri="{9D8B030D-6E8A-4147-A177-3AD203B41FA5}">
                      <a16:colId xmlns:a16="http://schemas.microsoft.com/office/drawing/2014/main" val="1554021686"/>
                    </a:ext>
                  </a:extLst>
                </a:gridCol>
              </a:tblGrid>
              <a:tr h="40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Sem. skupina 09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Termín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944292"/>
                  </a:ext>
                </a:extLst>
              </a:tr>
              <a:tr h="1004945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strike="sngStrike" kern="1200" dirty="0">
                          <a:effectLst/>
                        </a:rPr>
                        <a:t>1. seminář</a:t>
                      </a:r>
                      <a:endParaRPr lang="cs-CZ" sz="1800" strike="sngStrike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strike="sngStrike" kern="1200" dirty="0">
                          <a:effectLst/>
                        </a:rPr>
                        <a:t> </a:t>
                      </a:r>
                      <a:endParaRPr lang="cs-CZ" sz="18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strike="sngStrike" kern="1200" dirty="0">
                          <a:effectLst/>
                        </a:rPr>
                        <a:t>19.9., 09:00-10:50</a:t>
                      </a:r>
                      <a:endParaRPr lang="cs-CZ" sz="1800" strike="sngStrike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327727"/>
                  </a:ext>
                </a:extLst>
              </a:tr>
              <a:tr h="40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1. seminář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03.10.,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648824"/>
                  </a:ext>
                </a:extLst>
              </a:tr>
              <a:tr h="1004945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2. seminář</a:t>
                      </a:r>
                      <a:endParaRPr lang="cs-CZ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 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17.10.,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472727"/>
                  </a:ext>
                </a:extLst>
              </a:tr>
              <a:tr h="40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3. seminář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31.10.,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173109"/>
                  </a:ext>
                </a:extLst>
              </a:tr>
              <a:tr h="1004945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kern="1200" dirty="0">
                          <a:effectLst/>
                        </a:rPr>
                        <a:t>4. seminář</a:t>
                      </a:r>
                      <a:endParaRPr lang="cs-CZ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 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14.11.,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745384"/>
                  </a:ext>
                </a:extLst>
              </a:tr>
              <a:tr h="40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5. seminář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28.11.,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301428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5. seminář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12.12., 09:00-10:50</a:t>
                      </a:r>
                      <a:endParaRPr lang="cs-CZ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86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3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FC9B64-B524-42E0-D8F0-5B2519D0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893" y="582842"/>
            <a:ext cx="10197494" cy="1099457"/>
          </a:xfrm>
        </p:spPr>
        <p:txBody>
          <a:bodyPr>
            <a:normAutofit/>
          </a:bodyPr>
          <a:lstStyle/>
          <a:p>
            <a:r>
              <a:rPr lang="cs-CZ" dirty="0"/>
              <a:t>Harmonogram výuky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4A5CB2A-7C90-8505-91A2-1F97F997A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030"/>
              </p:ext>
            </p:extLst>
          </p:nvPr>
        </p:nvGraphicFramePr>
        <p:xfrm>
          <a:off x="762000" y="1404256"/>
          <a:ext cx="9906000" cy="5037184"/>
        </p:xfrm>
        <a:graphic>
          <a:graphicData uri="http://schemas.openxmlformats.org/drawingml/2006/table">
            <a:tbl>
              <a:tblPr firstRow="1" firstCol="1" bandRow="1"/>
              <a:tblGrid>
                <a:gridCol w="5183579">
                  <a:extLst>
                    <a:ext uri="{9D8B030D-6E8A-4147-A177-3AD203B41FA5}">
                      <a16:colId xmlns:a16="http://schemas.microsoft.com/office/drawing/2014/main" val="757768130"/>
                    </a:ext>
                  </a:extLst>
                </a:gridCol>
                <a:gridCol w="4722421">
                  <a:extLst>
                    <a:ext uri="{9D8B030D-6E8A-4147-A177-3AD203B41FA5}">
                      <a16:colId xmlns:a16="http://schemas.microsoft.com/office/drawing/2014/main" val="26832651"/>
                    </a:ext>
                  </a:extLst>
                </a:gridCol>
              </a:tblGrid>
              <a:tr h="30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Sem. skupina 07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Termín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72024"/>
                  </a:ext>
                </a:extLst>
              </a:tr>
              <a:tr h="912363">
                <a:tc>
                  <a:txBody>
                    <a:bodyPr/>
                    <a:lstStyle/>
                    <a:p>
                      <a:pPr fontAlgn="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seminář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24.9., 13:00-14:50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06735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seminář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08.10., 13:00-14:50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40520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seminář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22.10., 13:00-14:50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185233"/>
                  </a:ext>
                </a:extLst>
              </a:tr>
              <a:tr h="54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seminář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05.11., 13:00-14:50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19159"/>
                  </a:ext>
                </a:extLst>
              </a:tr>
              <a:tr h="672860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seminář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19.11., 13:00-14:50</a:t>
                      </a:r>
                      <a:endParaRPr lang="cs-CZ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40344"/>
                  </a:ext>
                </a:extLst>
              </a:tr>
              <a:tr h="523886">
                <a:tc>
                  <a:txBody>
                    <a:bodyPr/>
                    <a:lstStyle/>
                    <a:p>
                      <a:pPr marL="0" algn="l" defTabSz="457200" rtl="0" eaLnBrk="1" fontAlgn="t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seminář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03.12., 13:00-14:50</a:t>
                      </a:r>
                      <a:endParaRPr lang="cs-CZ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9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4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05146" cy="660400"/>
          </a:xfrm>
        </p:spPr>
        <p:txBody>
          <a:bodyPr/>
          <a:lstStyle/>
          <a:p>
            <a:r>
              <a:rPr lang="cs-CZ" dirty="0"/>
              <a:t>Podmínky absolvování kurzu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270000"/>
            <a:ext cx="8845377" cy="559117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400" b="1" dirty="0"/>
              <a:t>Všechny informace najdete v IS/Studijní materiály/Organizační pokyny/Sylabus, zadání portfoliového úkolu, klasifikační stupnice…</a:t>
            </a:r>
          </a:p>
          <a:p>
            <a:pPr>
              <a:buFontTx/>
              <a:buChar char="-"/>
            </a:pPr>
            <a:r>
              <a:rPr lang="cs-CZ" sz="2400" dirty="0"/>
              <a:t>Semináře probíhají jednou za 2 týdny, přednášky začínají v týdnu od 23.09., středy vždy v 16:00</a:t>
            </a:r>
          </a:p>
          <a:p>
            <a:pPr>
              <a:buFontTx/>
              <a:buChar char="-"/>
            </a:pPr>
            <a:r>
              <a:rPr lang="cs-CZ" sz="2400" b="1" dirty="0"/>
              <a:t>Max. jedna neomluvená absence</a:t>
            </a:r>
            <a:r>
              <a:rPr lang="cs-CZ" sz="2400" dirty="0"/>
              <a:t>, jinak je vždy třeba dodat omluvenku do </a:t>
            </a:r>
            <a:r>
              <a:rPr lang="cs-CZ" sz="2400" dirty="0" err="1"/>
              <a:t>ISu</a:t>
            </a:r>
            <a:r>
              <a:rPr lang="cs-CZ" sz="2400" dirty="0"/>
              <a:t> (např. potvrzení od lékaře) nebo si seminář </a:t>
            </a:r>
            <a:r>
              <a:rPr lang="cs-CZ" sz="2400" u="sng" dirty="0"/>
              <a:t>nahradit</a:t>
            </a:r>
            <a:r>
              <a:rPr lang="cs-CZ" sz="2400" dirty="0"/>
              <a:t> v jiné sem. skupině, kde se vyučuje dané téma. </a:t>
            </a:r>
          </a:p>
          <a:p>
            <a:pPr>
              <a:buFontTx/>
              <a:buChar char="-"/>
            </a:pPr>
            <a:r>
              <a:rPr lang="cs-CZ" sz="2400" dirty="0"/>
              <a:t>Odevzdání </a:t>
            </a:r>
            <a:r>
              <a:rPr lang="cs-CZ" sz="2400" b="1" dirty="0"/>
              <a:t>závěrečného portfoliového úkolu před posledním seminářem </a:t>
            </a:r>
            <a:r>
              <a:rPr lang="cs-CZ" sz="2400" dirty="0"/>
              <a:t>(zvolíte si QN či QL přístup) </a:t>
            </a:r>
            <a:r>
              <a:rPr lang="en-US" sz="2400" dirty="0"/>
              <a:t>+</a:t>
            </a:r>
            <a:r>
              <a:rPr lang="cs-CZ" sz="2400" dirty="0"/>
              <a:t> verzi po závěrečném semináři (viz odevzdávárny).</a:t>
            </a:r>
          </a:p>
          <a:p>
            <a:pPr>
              <a:buFontTx/>
              <a:buChar char="-"/>
            </a:pPr>
            <a:r>
              <a:rPr lang="cs-CZ" sz="2400" dirty="0"/>
              <a:t>Průběžné úkoly stačí přinést na seminář. </a:t>
            </a:r>
          </a:p>
          <a:p>
            <a:pPr>
              <a:buFontTx/>
              <a:buChar char="-"/>
            </a:pPr>
            <a:r>
              <a:rPr lang="cs-CZ" sz="2400" dirty="0"/>
              <a:t>Vyplnění sebehodnocení v </a:t>
            </a:r>
            <a:r>
              <a:rPr lang="cs-CZ" sz="2400" dirty="0" err="1"/>
              <a:t>ISu</a:t>
            </a:r>
            <a:r>
              <a:rPr lang="cs-CZ" sz="2400" dirty="0"/>
              <a:t> (viz </a:t>
            </a:r>
            <a:r>
              <a:rPr lang="cs-CZ" sz="2400" dirty="0" err="1"/>
              <a:t>odpovědníky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 marL="914400" lvl="2" indent="0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90366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6F20A-BC0F-3AEC-0166-6064B1FE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Závěrečný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277A6-5EA8-66DF-66A0-664B3C20A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3069"/>
            <a:ext cx="8596668" cy="491077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endParaRPr lang="cs-CZ" sz="2400" b="1" dirty="0"/>
          </a:p>
          <a:p>
            <a:r>
              <a:rPr lang="cs-CZ" sz="3100" b="1" dirty="0"/>
              <a:t>Zpráva z výzkumu </a:t>
            </a:r>
            <a:r>
              <a:rPr lang="cs-CZ" sz="3100" dirty="0"/>
              <a:t>– QN či QL přístup dle vlastní volby (termín odevzdání nejpozději 3 dny před 6. seminářem, 30.11. pro skupinu 07, 07.12. pro skupinu 08, 09.12. pro skupinu 09). </a:t>
            </a:r>
            <a:r>
              <a:rPr lang="cs-CZ" sz="3100" b="1" dirty="0"/>
              <a:t>Závěrečný úkol budete prezentovat ve skupinách na posledním semináři. </a:t>
            </a:r>
          </a:p>
          <a:p>
            <a:r>
              <a:rPr lang="cs-CZ" sz="3100" dirty="0"/>
              <a:t>K závěrečnému úkolu obdržíte zpětnou vazbu do poznámkového bloku nejpozději v průběhu 2. lednového týdne. </a:t>
            </a:r>
          </a:p>
          <a:p>
            <a:r>
              <a:rPr lang="cs-CZ" sz="3100" dirty="0"/>
              <a:t>V případě neodevzdání/pozdního odevzdání je náhradní termín </a:t>
            </a:r>
            <a:r>
              <a:rPr lang="cs-CZ" sz="3100" b="1" dirty="0"/>
              <a:t>10.01. 2025</a:t>
            </a:r>
            <a:r>
              <a:rPr lang="cs-CZ" sz="3100" dirty="0"/>
              <a:t>. </a:t>
            </a:r>
          </a:p>
          <a:p>
            <a:r>
              <a:rPr lang="cs-CZ" sz="3100" dirty="0"/>
              <a:t>Pokud obdržíte při hodnocení závěrečného úkolu 0 bodů, dostáváte známku F. Přepracovanou verzi úkolu musíte odevzdat do </a:t>
            </a:r>
            <a:r>
              <a:rPr lang="cs-CZ" sz="3100" b="1" dirty="0"/>
              <a:t>23.01. 2025.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963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2ADA2-648C-D991-3CF8-3BE10DB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828BF-4304-C7CE-9E81-29FEFC6B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798321"/>
            <a:ext cx="8684722" cy="4243042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dirty="0"/>
              <a:t>úspěšné absolvování závěrečného online testu – podmínka ukončení předmětu (60%, tzn. 9 bodů z 15ti), max. 3 pokusy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hodnocení závěrečného úkolu </a:t>
            </a:r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r>
              <a:rPr lang="cs-CZ" sz="2200" dirty="0"/>
              <a:t>celkové hodnocení – viz klasifikační stupnice v Organizačních materiálech předmětu v IS</a:t>
            </a:r>
          </a:p>
          <a:p>
            <a:pPr>
              <a:buFontTx/>
              <a:buChar char="-"/>
            </a:pPr>
            <a:endParaRPr lang="cs-CZ" sz="1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71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75ADA-01CA-485B-C455-79EE6430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Jádrové výstupy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F5230-D597-A45B-A9A3-699A59B4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789"/>
            <a:ext cx="8596668" cy="3880773"/>
          </a:xfrm>
        </p:spPr>
        <p:txBody>
          <a:bodyPr/>
          <a:lstStyle/>
          <a:p>
            <a:r>
              <a:rPr lang="cs-CZ" sz="2400" dirty="0"/>
              <a:t>Vytvořím výzkumný projekt (vytvořím výzkumnou otázku, realizuji rešerši).</a:t>
            </a:r>
          </a:p>
          <a:p>
            <a:r>
              <a:rPr lang="cs-CZ" sz="2400" dirty="0"/>
              <a:t>Připravím metody sběru dat (rozhovor, dotazník, pozorování). Realizuji sběr dat. </a:t>
            </a:r>
          </a:p>
          <a:p>
            <a:r>
              <a:rPr lang="cs-CZ" sz="2400" dirty="0"/>
              <a:t>Vytvořím zprávu z výzkumu ve struktuře IMRAD. Používám aktuální citační normu APA. Prezentuji výsledky. </a:t>
            </a:r>
          </a:p>
          <a:p>
            <a:endParaRPr lang="cs-CZ" sz="2400" dirty="0"/>
          </a:p>
          <a:p>
            <a:r>
              <a:rPr lang="cs-CZ" dirty="0"/>
              <a:t>https://www.ped.muni.cz/media/3733552/mapa-profesniho-rozvoje-bcped-psy.pdf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12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dívejte se na cestu v doménové struktuře v zimě.">
            <a:extLst>
              <a:ext uri="{FF2B5EF4-FFF2-40B4-BE49-F238E27FC236}">
                <a16:creationId xmlns:a16="http://schemas.microsoft.com/office/drawing/2014/main" id="{B043A1D2-285A-EEC1-4BEA-CBAD529CA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4" r="1147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7BA50C-E5EF-4398-8F88-BDDF3EB7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650240"/>
            <a:ext cx="4064000" cy="6106159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sz="2400" b="1" dirty="0"/>
              <a:t>CO SE VÁM VYBAVÍ, KDYŽ SE ŘEKNE VÝZKUM?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KDE JSTE SE SETKALI S VÝZKUMEM?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JAKÉ MÁTE VLASTNÍ ZKUŠENOSTI S VÝZKUMEM?</a:t>
            </a:r>
          </a:p>
          <a:p>
            <a:endParaRPr lang="cs-CZ" b="1" dirty="0"/>
          </a:p>
          <a:p>
            <a:endParaRPr lang="cs-CZ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3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17669</TotalTime>
  <Words>1540</Words>
  <Application>Microsoft Office PowerPoint</Application>
  <PresentationFormat>Širokoúhlá obrazovka</PresentationFormat>
  <Paragraphs>260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</vt:lpstr>
      <vt:lpstr>Symbol</vt:lpstr>
      <vt:lpstr>Times New Roman</vt:lpstr>
      <vt:lpstr>Trebuchet MS</vt:lpstr>
      <vt:lpstr>Wingdings 3</vt:lpstr>
      <vt:lpstr>Fazeta</vt:lpstr>
      <vt:lpstr>Výzkum v pedagogické praxi</vt:lpstr>
      <vt:lpstr>Harmonogram výuky</vt:lpstr>
      <vt:lpstr>Harmonogram výuky</vt:lpstr>
      <vt:lpstr>Harmonogram výuky</vt:lpstr>
      <vt:lpstr>Podmínky absolvování kurzu </vt:lpstr>
      <vt:lpstr>Závěrečný úkol</vt:lpstr>
      <vt:lpstr>Hodnocení předmětu</vt:lpstr>
      <vt:lpstr>Jádrové výstupy předmětu</vt:lpstr>
      <vt:lpstr>Prezentace aplikace PowerPoint</vt:lpstr>
      <vt:lpstr>Prezentace aplikace PowerPoint</vt:lpstr>
      <vt:lpstr>V čem vám může být výzkum užitečný ve škole (a jiných profesích)?  </vt:lpstr>
      <vt:lpstr>Kvantita versus kvalita</vt:lpstr>
      <vt:lpstr>Plán výzkumu/Projekt bakalářské práce</vt:lpstr>
      <vt:lpstr>Téma</vt:lpstr>
      <vt:lpstr>Přemýšlejte nad svým tématem. Kde se můžete inspirovat?</vt:lpstr>
      <vt:lpstr>Příklad</vt:lpstr>
      <vt:lpstr>Pokuste se formulovat výzkumnou otázku k vybranému tématu  1) nejprve sami 2) a teď to zkuste s Chatem GPT a 3) pak to zkusme společně se SciSpace, Elicit apod.  Výsledek si schovejte, budeme s ním pracovat v dalších seminářích!!</vt:lpstr>
      <vt:lpstr>Rešerše tématu (i)</vt:lpstr>
      <vt:lpstr>Kde hledat relevantní zdroje?</vt:lpstr>
      <vt:lpstr>Na výzkum zaměřené nástroje AI – SciSpace, Consensus, Elicit….</vt:lpstr>
      <vt:lpstr>Problém s angličtinou – dnes už (žádný) problém (?)</vt:lpstr>
      <vt:lpstr>České pedagogické časopisy (iii) </vt:lpstr>
      <vt:lpstr>Rešerše tématu (IV)</vt:lpstr>
      <vt:lpstr>Příklad</vt:lpstr>
      <vt:lpstr>Citační norma podle APA (American Psychological Association)</vt:lpstr>
      <vt:lpstr>Úkol na příští seminář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Obrovská</dc:creator>
  <cp:lastModifiedBy>Jana Obrovská</cp:lastModifiedBy>
  <cp:revision>386</cp:revision>
  <dcterms:created xsi:type="dcterms:W3CDTF">2017-09-04T18:13:56Z</dcterms:created>
  <dcterms:modified xsi:type="dcterms:W3CDTF">2024-09-24T13:07:24Z</dcterms:modified>
</cp:coreProperties>
</file>