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93" r:id="rId3"/>
    <p:sldId id="287" r:id="rId4"/>
    <p:sldId id="265" r:id="rId5"/>
    <p:sldId id="258" r:id="rId6"/>
    <p:sldId id="275" r:id="rId7"/>
    <p:sldId id="303" r:id="rId8"/>
    <p:sldId id="276" r:id="rId9"/>
    <p:sldId id="277" r:id="rId10"/>
    <p:sldId id="264" r:id="rId11"/>
    <p:sldId id="274" r:id="rId12"/>
    <p:sldId id="266" r:id="rId13"/>
    <p:sldId id="268" r:id="rId14"/>
    <p:sldId id="273" r:id="rId15"/>
    <p:sldId id="259" r:id="rId16"/>
    <p:sldId id="260" r:id="rId17"/>
    <p:sldId id="261" r:id="rId18"/>
    <p:sldId id="263" r:id="rId19"/>
    <p:sldId id="262" r:id="rId20"/>
    <p:sldId id="271" r:id="rId21"/>
    <p:sldId id="269" r:id="rId22"/>
    <p:sldId id="267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59" d="100"/>
          <a:sy n="59" d="100"/>
        </p:scale>
        <p:origin x="9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32F67F-50B7-4EE5-92FE-1405E0E12C7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89A5152-7080-4471-A882-3F360117770D}">
      <dgm:prSet/>
      <dgm:spPr/>
      <dgm:t>
        <a:bodyPr/>
        <a:lstStyle/>
        <a:p>
          <a:r>
            <a:rPr lang="cs-CZ" dirty="0"/>
            <a:t>Dotazník je způsob písemného kladení otázek a získávání písemných odpovědí.</a:t>
          </a:r>
          <a:endParaRPr lang="en-US" dirty="0"/>
        </a:p>
      </dgm:t>
    </dgm:pt>
    <dgm:pt modelId="{459D4AC4-9124-4A96-8C3E-D9A8CA6AF248}" type="parTrans" cxnId="{188E24A6-85A4-49DA-B221-5B2481FAD2F0}">
      <dgm:prSet/>
      <dgm:spPr/>
      <dgm:t>
        <a:bodyPr/>
        <a:lstStyle/>
        <a:p>
          <a:endParaRPr lang="en-US"/>
        </a:p>
      </dgm:t>
    </dgm:pt>
    <dgm:pt modelId="{DD79BA27-39F5-44E9-9EEE-B69E9824FAD1}" type="sibTrans" cxnId="{188E24A6-85A4-49DA-B221-5B2481FAD2F0}">
      <dgm:prSet/>
      <dgm:spPr/>
      <dgm:t>
        <a:bodyPr/>
        <a:lstStyle/>
        <a:p>
          <a:endParaRPr lang="en-US"/>
        </a:p>
      </dgm:t>
    </dgm:pt>
    <dgm:pt modelId="{5868DD63-3BF5-4954-A74B-E4254F19D687}">
      <dgm:prSet/>
      <dgm:spPr/>
      <dgm:t>
        <a:bodyPr/>
        <a:lstStyle/>
        <a:p>
          <a:r>
            <a:rPr lang="cs-CZ" b="0" i="0" dirty="0"/>
            <a:t>Typicky je využíván na zjišťování </a:t>
          </a:r>
          <a:r>
            <a:rPr lang="cs-CZ" b="0" i="1" dirty="0"/>
            <a:t>zkušeností, názorů a postojů </a:t>
          </a:r>
          <a:r>
            <a:rPr lang="cs-CZ" b="0" i="0" dirty="0"/>
            <a:t>u skupiny respondentů, kteří představují vzorek z cílové populace.</a:t>
          </a:r>
          <a:endParaRPr lang="en-US" dirty="0"/>
        </a:p>
      </dgm:t>
    </dgm:pt>
    <dgm:pt modelId="{37EB1D7B-FE04-4B1A-B2FC-BD11F7D0F817}" type="parTrans" cxnId="{DDF2C745-15FB-489F-B296-BBF9752A165E}">
      <dgm:prSet/>
      <dgm:spPr/>
      <dgm:t>
        <a:bodyPr/>
        <a:lstStyle/>
        <a:p>
          <a:endParaRPr lang="en-US"/>
        </a:p>
      </dgm:t>
    </dgm:pt>
    <dgm:pt modelId="{853AD60D-31CB-4D00-9D40-D4EAC374D2C7}" type="sibTrans" cxnId="{DDF2C745-15FB-489F-B296-BBF9752A165E}">
      <dgm:prSet/>
      <dgm:spPr/>
      <dgm:t>
        <a:bodyPr/>
        <a:lstStyle/>
        <a:p>
          <a:endParaRPr lang="en-US"/>
        </a:p>
      </dgm:t>
    </dgm:pt>
    <dgm:pt modelId="{F127D1C2-39ED-4E19-85D8-4C5B1C37D711}">
      <dgm:prSet/>
      <dgm:spPr/>
      <dgm:t>
        <a:bodyPr/>
        <a:lstStyle/>
        <a:p>
          <a:endParaRPr lang="cs-CZ" dirty="0"/>
        </a:p>
        <a:p>
          <a:r>
            <a:rPr lang="cs-CZ" dirty="0"/>
            <a:t>Můžeme jím získat velké množství informací při malé časové investici.</a:t>
          </a:r>
          <a:endParaRPr lang="en-US" dirty="0"/>
        </a:p>
      </dgm:t>
    </dgm:pt>
    <dgm:pt modelId="{A6646809-7B1D-4DA5-854C-C5C4989C5776}" type="parTrans" cxnId="{F886EC7B-55BC-4419-B85A-C732933FB58B}">
      <dgm:prSet/>
      <dgm:spPr/>
      <dgm:t>
        <a:bodyPr/>
        <a:lstStyle/>
        <a:p>
          <a:endParaRPr lang="en-US"/>
        </a:p>
      </dgm:t>
    </dgm:pt>
    <dgm:pt modelId="{ACBBB857-BECF-441F-B514-3045F9ADA333}" type="sibTrans" cxnId="{F886EC7B-55BC-4419-B85A-C732933FB58B}">
      <dgm:prSet/>
      <dgm:spPr/>
      <dgm:t>
        <a:bodyPr/>
        <a:lstStyle/>
        <a:p>
          <a:endParaRPr lang="en-US"/>
        </a:p>
      </dgm:t>
    </dgm:pt>
    <dgm:pt modelId="{DF0FA543-EB41-47F1-A267-A33639BF32EE}" type="pres">
      <dgm:prSet presAssocID="{9D32F67F-50B7-4EE5-92FE-1405E0E12C79}" presName="vert0" presStyleCnt="0">
        <dgm:presLayoutVars>
          <dgm:dir/>
          <dgm:animOne val="branch"/>
          <dgm:animLvl val="lvl"/>
        </dgm:presLayoutVars>
      </dgm:prSet>
      <dgm:spPr/>
    </dgm:pt>
    <dgm:pt modelId="{56DF4DBC-8F91-49DC-B215-11DBA1C829F6}" type="pres">
      <dgm:prSet presAssocID="{089A5152-7080-4471-A882-3F360117770D}" presName="thickLine" presStyleLbl="alignNode1" presStyleIdx="0" presStyleCnt="3"/>
      <dgm:spPr/>
    </dgm:pt>
    <dgm:pt modelId="{CB2673A0-F277-444B-9DC5-4F79C2CE84BB}" type="pres">
      <dgm:prSet presAssocID="{089A5152-7080-4471-A882-3F360117770D}" presName="horz1" presStyleCnt="0"/>
      <dgm:spPr/>
    </dgm:pt>
    <dgm:pt modelId="{6FD345F0-D8AC-4E13-833B-5061AAE96A12}" type="pres">
      <dgm:prSet presAssocID="{089A5152-7080-4471-A882-3F360117770D}" presName="tx1" presStyleLbl="revTx" presStyleIdx="0" presStyleCnt="3"/>
      <dgm:spPr/>
    </dgm:pt>
    <dgm:pt modelId="{A8CE6CE1-C1A6-40BA-AD4B-1A51D4F150F8}" type="pres">
      <dgm:prSet presAssocID="{089A5152-7080-4471-A882-3F360117770D}" presName="vert1" presStyleCnt="0"/>
      <dgm:spPr/>
    </dgm:pt>
    <dgm:pt modelId="{F8B4AA7F-FFBC-472E-9B8F-CB1727C87C74}" type="pres">
      <dgm:prSet presAssocID="{5868DD63-3BF5-4954-A74B-E4254F19D687}" presName="thickLine" presStyleLbl="alignNode1" presStyleIdx="1" presStyleCnt="3"/>
      <dgm:spPr/>
    </dgm:pt>
    <dgm:pt modelId="{B4F012DE-6F7B-4FB7-B9D7-54E2BCD32DC4}" type="pres">
      <dgm:prSet presAssocID="{5868DD63-3BF5-4954-A74B-E4254F19D687}" presName="horz1" presStyleCnt="0"/>
      <dgm:spPr/>
    </dgm:pt>
    <dgm:pt modelId="{EC0405EA-23A5-41F5-AC62-4C6873394FFC}" type="pres">
      <dgm:prSet presAssocID="{5868DD63-3BF5-4954-A74B-E4254F19D687}" presName="tx1" presStyleLbl="revTx" presStyleIdx="1" presStyleCnt="3"/>
      <dgm:spPr/>
    </dgm:pt>
    <dgm:pt modelId="{3701FBD4-F3A5-4C87-8F09-22FF210DF8EA}" type="pres">
      <dgm:prSet presAssocID="{5868DD63-3BF5-4954-A74B-E4254F19D687}" presName="vert1" presStyleCnt="0"/>
      <dgm:spPr/>
    </dgm:pt>
    <dgm:pt modelId="{7961E9C7-1D5E-4912-A94D-031E82C1BB61}" type="pres">
      <dgm:prSet presAssocID="{F127D1C2-39ED-4E19-85D8-4C5B1C37D711}" presName="thickLine" presStyleLbl="alignNode1" presStyleIdx="2" presStyleCnt="3"/>
      <dgm:spPr/>
    </dgm:pt>
    <dgm:pt modelId="{9D5AC9DE-0B80-475F-AA1C-7E46049378C9}" type="pres">
      <dgm:prSet presAssocID="{F127D1C2-39ED-4E19-85D8-4C5B1C37D711}" presName="horz1" presStyleCnt="0"/>
      <dgm:spPr/>
    </dgm:pt>
    <dgm:pt modelId="{F125B3CC-E021-46D7-9ED8-AFCC9D815633}" type="pres">
      <dgm:prSet presAssocID="{F127D1C2-39ED-4E19-85D8-4C5B1C37D711}" presName="tx1" presStyleLbl="revTx" presStyleIdx="2" presStyleCnt="3"/>
      <dgm:spPr/>
    </dgm:pt>
    <dgm:pt modelId="{A331CD84-989C-44E3-910E-45CCF0DA817C}" type="pres">
      <dgm:prSet presAssocID="{F127D1C2-39ED-4E19-85D8-4C5B1C37D711}" presName="vert1" presStyleCnt="0"/>
      <dgm:spPr/>
    </dgm:pt>
  </dgm:ptLst>
  <dgm:cxnLst>
    <dgm:cxn modelId="{6999112F-5D03-481B-82F3-29724EA64E87}" type="presOf" srcId="{5868DD63-3BF5-4954-A74B-E4254F19D687}" destId="{EC0405EA-23A5-41F5-AC62-4C6873394FFC}" srcOrd="0" destOrd="0" presId="urn:microsoft.com/office/officeart/2008/layout/LinedList"/>
    <dgm:cxn modelId="{DDF2C745-15FB-489F-B296-BBF9752A165E}" srcId="{9D32F67F-50B7-4EE5-92FE-1405E0E12C79}" destId="{5868DD63-3BF5-4954-A74B-E4254F19D687}" srcOrd="1" destOrd="0" parTransId="{37EB1D7B-FE04-4B1A-B2FC-BD11F7D0F817}" sibTransId="{853AD60D-31CB-4D00-9D40-D4EAC374D2C7}"/>
    <dgm:cxn modelId="{F886EC7B-55BC-4419-B85A-C732933FB58B}" srcId="{9D32F67F-50B7-4EE5-92FE-1405E0E12C79}" destId="{F127D1C2-39ED-4E19-85D8-4C5B1C37D711}" srcOrd="2" destOrd="0" parTransId="{A6646809-7B1D-4DA5-854C-C5C4989C5776}" sibTransId="{ACBBB857-BECF-441F-B514-3045F9ADA333}"/>
    <dgm:cxn modelId="{135D0F8B-D8ED-4606-A5E9-EC51F718B0F8}" type="presOf" srcId="{9D32F67F-50B7-4EE5-92FE-1405E0E12C79}" destId="{DF0FA543-EB41-47F1-A267-A33639BF32EE}" srcOrd="0" destOrd="0" presId="urn:microsoft.com/office/officeart/2008/layout/LinedList"/>
    <dgm:cxn modelId="{188E24A6-85A4-49DA-B221-5B2481FAD2F0}" srcId="{9D32F67F-50B7-4EE5-92FE-1405E0E12C79}" destId="{089A5152-7080-4471-A882-3F360117770D}" srcOrd="0" destOrd="0" parTransId="{459D4AC4-9124-4A96-8C3E-D9A8CA6AF248}" sibTransId="{DD79BA27-39F5-44E9-9EEE-B69E9824FAD1}"/>
    <dgm:cxn modelId="{2E4C09BA-65AA-455E-B05C-FE675BD3B49B}" type="presOf" srcId="{F127D1C2-39ED-4E19-85D8-4C5B1C37D711}" destId="{F125B3CC-E021-46D7-9ED8-AFCC9D815633}" srcOrd="0" destOrd="0" presId="urn:microsoft.com/office/officeart/2008/layout/LinedList"/>
    <dgm:cxn modelId="{262AFFD5-F2B6-45BE-A3D2-680058EA3937}" type="presOf" srcId="{089A5152-7080-4471-A882-3F360117770D}" destId="{6FD345F0-D8AC-4E13-833B-5061AAE96A12}" srcOrd="0" destOrd="0" presId="urn:microsoft.com/office/officeart/2008/layout/LinedList"/>
    <dgm:cxn modelId="{B51DD387-951E-403D-94D5-87AE876920BF}" type="presParOf" srcId="{DF0FA543-EB41-47F1-A267-A33639BF32EE}" destId="{56DF4DBC-8F91-49DC-B215-11DBA1C829F6}" srcOrd="0" destOrd="0" presId="urn:microsoft.com/office/officeart/2008/layout/LinedList"/>
    <dgm:cxn modelId="{F10E7F4D-3F2D-44C8-9125-7345EF6EF3F1}" type="presParOf" srcId="{DF0FA543-EB41-47F1-A267-A33639BF32EE}" destId="{CB2673A0-F277-444B-9DC5-4F79C2CE84BB}" srcOrd="1" destOrd="0" presId="urn:microsoft.com/office/officeart/2008/layout/LinedList"/>
    <dgm:cxn modelId="{DB241A77-9143-44A0-91D8-84B139F2AFDA}" type="presParOf" srcId="{CB2673A0-F277-444B-9DC5-4F79C2CE84BB}" destId="{6FD345F0-D8AC-4E13-833B-5061AAE96A12}" srcOrd="0" destOrd="0" presId="urn:microsoft.com/office/officeart/2008/layout/LinedList"/>
    <dgm:cxn modelId="{B58873ED-3EF6-44FF-8759-ACDA95C6092E}" type="presParOf" srcId="{CB2673A0-F277-444B-9DC5-4F79C2CE84BB}" destId="{A8CE6CE1-C1A6-40BA-AD4B-1A51D4F150F8}" srcOrd="1" destOrd="0" presId="urn:microsoft.com/office/officeart/2008/layout/LinedList"/>
    <dgm:cxn modelId="{76E335B5-8796-4AB3-AA03-E55E442F116E}" type="presParOf" srcId="{DF0FA543-EB41-47F1-A267-A33639BF32EE}" destId="{F8B4AA7F-FFBC-472E-9B8F-CB1727C87C74}" srcOrd="2" destOrd="0" presId="urn:microsoft.com/office/officeart/2008/layout/LinedList"/>
    <dgm:cxn modelId="{DEB885DD-D2C0-471E-B96A-FA0627D10C60}" type="presParOf" srcId="{DF0FA543-EB41-47F1-A267-A33639BF32EE}" destId="{B4F012DE-6F7B-4FB7-B9D7-54E2BCD32DC4}" srcOrd="3" destOrd="0" presId="urn:microsoft.com/office/officeart/2008/layout/LinedList"/>
    <dgm:cxn modelId="{0CA9B397-A238-4BED-BAA3-4F3BC86ACC5E}" type="presParOf" srcId="{B4F012DE-6F7B-4FB7-B9D7-54E2BCD32DC4}" destId="{EC0405EA-23A5-41F5-AC62-4C6873394FFC}" srcOrd="0" destOrd="0" presId="urn:microsoft.com/office/officeart/2008/layout/LinedList"/>
    <dgm:cxn modelId="{4B52FA68-B11D-4D8C-BAE7-52C9D3E976A5}" type="presParOf" srcId="{B4F012DE-6F7B-4FB7-B9D7-54E2BCD32DC4}" destId="{3701FBD4-F3A5-4C87-8F09-22FF210DF8EA}" srcOrd="1" destOrd="0" presId="urn:microsoft.com/office/officeart/2008/layout/LinedList"/>
    <dgm:cxn modelId="{59CB7DFD-4AAB-4206-9D97-A1A2B4F919CF}" type="presParOf" srcId="{DF0FA543-EB41-47F1-A267-A33639BF32EE}" destId="{7961E9C7-1D5E-4912-A94D-031E82C1BB61}" srcOrd="4" destOrd="0" presId="urn:microsoft.com/office/officeart/2008/layout/LinedList"/>
    <dgm:cxn modelId="{AD3B8629-C9AE-4A5B-8E57-097AB0475C64}" type="presParOf" srcId="{DF0FA543-EB41-47F1-A267-A33639BF32EE}" destId="{9D5AC9DE-0B80-475F-AA1C-7E46049378C9}" srcOrd="5" destOrd="0" presId="urn:microsoft.com/office/officeart/2008/layout/LinedList"/>
    <dgm:cxn modelId="{12108467-EB2E-48D5-8FAA-AC1D6BC785AE}" type="presParOf" srcId="{9D5AC9DE-0B80-475F-AA1C-7E46049378C9}" destId="{F125B3CC-E021-46D7-9ED8-AFCC9D815633}" srcOrd="0" destOrd="0" presId="urn:microsoft.com/office/officeart/2008/layout/LinedList"/>
    <dgm:cxn modelId="{81E42584-FE99-4E29-AFC4-F817F39F5A32}" type="presParOf" srcId="{9D5AC9DE-0B80-475F-AA1C-7E46049378C9}" destId="{A331CD84-989C-44E3-910E-45CCF0DA817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FBB9FD-9421-4E99-BB42-0BC05F58AA37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A053045-2A46-4B1B-BAFD-80FDCCDAD211}">
      <dgm:prSet/>
      <dgm:spPr/>
      <dgm:t>
        <a:bodyPr/>
        <a:lstStyle/>
        <a:p>
          <a:r>
            <a:rPr lang="cs-CZ" b="0" i="0" dirty="0"/>
            <a:t>Pojem </a:t>
          </a:r>
          <a:r>
            <a:rPr lang="cs-CZ" b="1" i="0" dirty="0"/>
            <a:t>validita</a:t>
          </a:r>
          <a:r>
            <a:rPr lang="cs-CZ" b="0" i="0" dirty="0"/>
            <a:t> (tj. věrohodnost) se vztahuje zejména k platnosti odpovědí na jednotlivé položky. Mezi faktory ovlivňující úroveň validity odpovědi patří zejména typ položky. Např. položky zjišťující věk či pohlaví mají obvykle vyšší validitu, položky zaměřené na názory, postoje a zájmy spíše nižší; také položky vyžadující odhad, kdy respondent je nucen údaje v mysli rekonstruovat (např. Kolik času věnujete týdně studiu?), bývají méně přesné.</a:t>
          </a:r>
          <a:endParaRPr lang="en-US" dirty="0"/>
        </a:p>
      </dgm:t>
    </dgm:pt>
    <dgm:pt modelId="{0B03212B-7230-4687-A094-9266E394D120}" type="parTrans" cxnId="{435E42F1-365A-47ED-9EC4-D69365027068}">
      <dgm:prSet/>
      <dgm:spPr/>
      <dgm:t>
        <a:bodyPr/>
        <a:lstStyle/>
        <a:p>
          <a:endParaRPr lang="en-US"/>
        </a:p>
      </dgm:t>
    </dgm:pt>
    <dgm:pt modelId="{E9DD2723-339D-461B-B733-B975CC69DB52}" type="sibTrans" cxnId="{435E42F1-365A-47ED-9EC4-D69365027068}">
      <dgm:prSet/>
      <dgm:spPr/>
      <dgm:t>
        <a:bodyPr/>
        <a:lstStyle/>
        <a:p>
          <a:endParaRPr lang="en-US"/>
        </a:p>
      </dgm:t>
    </dgm:pt>
    <dgm:pt modelId="{8F898C3A-225C-4EB5-8292-571D690EB685}">
      <dgm:prSet/>
      <dgm:spPr/>
      <dgm:t>
        <a:bodyPr/>
        <a:lstStyle/>
        <a:p>
          <a:endParaRPr lang="cs-CZ" b="0" i="0" dirty="0"/>
        </a:p>
        <a:p>
          <a:r>
            <a:rPr lang="cs-CZ" b="0" i="0" dirty="0"/>
            <a:t>Pojmem </a:t>
          </a:r>
          <a:r>
            <a:rPr lang="cs-CZ" b="1" i="0" dirty="0"/>
            <a:t>reliabilita</a:t>
          </a:r>
          <a:r>
            <a:rPr lang="cs-CZ" b="0" i="0" dirty="0"/>
            <a:t> je odkazováno na přesnost a spolehlivost měření. Samostatná položka zjišťující nějaký komplexnější jev či konstrukt, je poměrně zranitelná. Abychom zvýšili reliabilitu měření, je vhodné ptát se celým souborem otázek na různé vlastnosti či projevy jevu.</a:t>
          </a:r>
          <a:endParaRPr lang="en-US" dirty="0"/>
        </a:p>
      </dgm:t>
    </dgm:pt>
    <dgm:pt modelId="{AC40637E-9733-4DF5-98E9-78B9A00804A3}" type="parTrans" cxnId="{E262A03A-D500-4273-A6A8-99CC84BC50EC}">
      <dgm:prSet/>
      <dgm:spPr/>
      <dgm:t>
        <a:bodyPr/>
        <a:lstStyle/>
        <a:p>
          <a:endParaRPr lang="en-US"/>
        </a:p>
      </dgm:t>
    </dgm:pt>
    <dgm:pt modelId="{1D627DBF-815F-4DAD-8CDA-5D1584F47079}" type="sibTrans" cxnId="{E262A03A-D500-4273-A6A8-99CC84BC50EC}">
      <dgm:prSet/>
      <dgm:spPr/>
      <dgm:t>
        <a:bodyPr/>
        <a:lstStyle/>
        <a:p>
          <a:endParaRPr lang="en-US"/>
        </a:p>
      </dgm:t>
    </dgm:pt>
    <dgm:pt modelId="{922E6794-7E13-4FF1-A339-1215F17E2303}" type="pres">
      <dgm:prSet presAssocID="{B2FBB9FD-9421-4E99-BB42-0BC05F58AA37}" presName="vert0" presStyleCnt="0">
        <dgm:presLayoutVars>
          <dgm:dir/>
          <dgm:animOne val="branch"/>
          <dgm:animLvl val="lvl"/>
        </dgm:presLayoutVars>
      </dgm:prSet>
      <dgm:spPr/>
    </dgm:pt>
    <dgm:pt modelId="{E3337A39-5BAF-48EE-BAD9-617864D6BD23}" type="pres">
      <dgm:prSet presAssocID="{2A053045-2A46-4B1B-BAFD-80FDCCDAD211}" presName="thickLine" presStyleLbl="alignNode1" presStyleIdx="0" presStyleCnt="2"/>
      <dgm:spPr/>
    </dgm:pt>
    <dgm:pt modelId="{6BDAC51E-E3EC-4941-9654-14F6FD5DEFCD}" type="pres">
      <dgm:prSet presAssocID="{2A053045-2A46-4B1B-BAFD-80FDCCDAD211}" presName="horz1" presStyleCnt="0"/>
      <dgm:spPr/>
    </dgm:pt>
    <dgm:pt modelId="{5857D608-2800-4F55-A46F-615697A25185}" type="pres">
      <dgm:prSet presAssocID="{2A053045-2A46-4B1B-BAFD-80FDCCDAD211}" presName="tx1" presStyleLbl="revTx" presStyleIdx="0" presStyleCnt="2"/>
      <dgm:spPr/>
    </dgm:pt>
    <dgm:pt modelId="{2382D8BD-8DA9-4FCB-B3E9-E6DF742F2CDE}" type="pres">
      <dgm:prSet presAssocID="{2A053045-2A46-4B1B-BAFD-80FDCCDAD211}" presName="vert1" presStyleCnt="0"/>
      <dgm:spPr/>
    </dgm:pt>
    <dgm:pt modelId="{4F3D5348-795F-4087-86EF-C3B02E39A7D6}" type="pres">
      <dgm:prSet presAssocID="{8F898C3A-225C-4EB5-8292-571D690EB685}" presName="thickLine" presStyleLbl="alignNode1" presStyleIdx="1" presStyleCnt="2"/>
      <dgm:spPr/>
    </dgm:pt>
    <dgm:pt modelId="{6DA68D35-18E8-4FDA-9EE6-9ADE3A24B9E6}" type="pres">
      <dgm:prSet presAssocID="{8F898C3A-225C-4EB5-8292-571D690EB685}" presName="horz1" presStyleCnt="0"/>
      <dgm:spPr/>
    </dgm:pt>
    <dgm:pt modelId="{854DB440-71F9-4418-B17B-6F5EAB980578}" type="pres">
      <dgm:prSet presAssocID="{8F898C3A-225C-4EB5-8292-571D690EB685}" presName="tx1" presStyleLbl="revTx" presStyleIdx="1" presStyleCnt="2"/>
      <dgm:spPr/>
    </dgm:pt>
    <dgm:pt modelId="{B3ABF075-9DF6-42C1-BD7E-A1DE1700EDB8}" type="pres">
      <dgm:prSet presAssocID="{8F898C3A-225C-4EB5-8292-571D690EB685}" presName="vert1" presStyleCnt="0"/>
      <dgm:spPr/>
    </dgm:pt>
  </dgm:ptLst>
  <dgm:cxnLst>
    <dgm:cxn modelId="{E262A03A-D500-4273-A6A8-99CC84BC50EC}" srcId="{B2FBB9FD-9421-4E99-BB42-0BC05F58AA37}" destId="{8F898C3A-225C-4EB5-8292-571D690EB685}" srcOrd="1" destOrd="0" parTransId="{AC40637E-9733-4DF5-98E9-78B9A00804A3}" sibTransId="{1D627DBF-815F-4DAD-8CDA-5D1584F47079}"/>
    <dgm:cxn modelId="{74306562-B76B-42BB-9AD7-999FCDFCBAF8}" type="presOf" srcId="{B2FBB9FD-9421-4E99-BB42-0BC05F58AA37}" destId="{922E6794-7E13-4FF1-A339-1215F17E2303}" srcOrd="0" destOrd="0" presId="urn:microsoft.com/office/officeart/2008/layout/LinedList"/>
    <dgm:cxn modelId="{0CBD8D64-D194-4C7B-95F7-B2328CEF6ED0}" type="presOf" srcId="{8F898C3A-225C-4EB5-8292-571D690EB685}" destId="{854DB440-71F9-4418-B17B-6F5EAB980578}" srcOrd="0" destOrd="0" presId="urn:microsoft.com/office/officeart/2008/layout/LinedList"/>
    <dgm:cxn modelId="{D9D0F7BA-6F10-4D1C-BA1D-15056F5B2016}" type="presOf" srcId="{2A053045-2A46-4B1B-BAFD-80FDCCDAD211}" destId="{5857D608-2800-4F55-A46F-615697A25185}" srcOrd="0" destOrd="0" presId="urn:microsoft.com/office/officeart/2008/layout/LinedList"/>
    <dgm:cxn modelId="{435E42F1-365A-47ED-9EC4-D69365027068}" srcId="{B2FBB9FD-9421-4E99-BB42-0BC05F58AA37}" destId="{2A053045-2A46-4B1B-BAFD-80FDCCDAD211}" srcOrd="0" destOrd="0" parTransId="{0B03212B-7230-4687-A094-9266E394D120}" sibTransId="{E9DD2723-339D-461B-B733-B975CC69DB52}"/>
    <dgm:cxn modelId="{DA934978-7B95-450D-B7E3-477ABA80BE3C}" type="presParOf" srcId="{922E6794-7E13-4FF1-A339-1215F17E2303}" destId="{E3337A39-5BAF-48EE-BAD9-617864D6BD23}" srcOrd="0" destOrd="0" presId="urn:microsoft.com/office/officeart/2008/layout/LinedList"/>
    <dgm:cxn modelId="{867B0973-AA78-4327-8881-CF9E9A3C240B}" type="presParOf" srcId="{922E6794-7E13-4FF1-A339-1215F17E2303}" destId="{6BDAC51E-E3EC-4941-9654-14F6FD5DEFCD}" srcOrd="1" destOrd="0" presId="urn:microsoft.com/office/officeart/2008/layout/LinedList"/>
    <dgm:cxn modelId="{82ACFA9D-BBDE-433D-8FB2-F2995CD5D04B}" type="presParOf" srcId="{6BDAC51E-E3EC-4941-9654-14F6FD5DEFCD}" destId="{5857D608-2800-4F55-A46F-615697A25185}" srcOrd="0" destOrd="0" presId="urn:microsoft.com/office/officeart/2008/layout/LinedList"/>
    <dgm:cxn modelId="{E71995B7-74F9-44F3-A9B3-955610B53523}" type="presParOf" srcId="{6BDAC51E-E3EC-4941-9654-14F6FD5DEFCD}" destId="{2382D8BD-8DA9-4FCB-B3E9-E6DF742F2CDE}" srcOrd="1" destOrd="0" presId="urn:microsoft.com/office/officeart/2008/layout/LinedList"/>
    <dgm:cxn modelId="{E6DA656F-9C08-47DC-8D3D-2A0F55E3C02B}" type="presParOf" srcId="{922E6794-7E13-4FF1-A339-1215F17E2303}" destId="{4F3D5348-795F-4087-86EF-C3B02E39A7D6}" srcOrd="2" destOrd="0" presId="urn:microsoft.com/office/officeart/2008/layout/LinedList"/>
    <dgm:cxn modelId="{45DC389E-1E50-4139-8A3B-577FF39E7BFD}" type="presParOf" srcId="{922E6794-7E13-4FF1-A339-1215F17E2303}" destId="{6DA68D35-18E8-4FDA-9EE6-9ADE3A24B9E6}" srcOrd="3" destOrd="0" presId="urn:microsoft.com/office/officeart/2008/layout/LinedList"/>
    <dgm:cxn modelId="{EEDA2D9C-584B-4657-8934-35ED501C910C}" type="presParOf" srcId="{6DA68D35-18E8-4FDA-9EE6-9ADE3A24B9E6}" destId="{854DB440-71F9-4418-B17B-6F5EAB980578}" srcOrd="0" destOrd="0" presId="urn:microsoft.com/office/officeart/2008/layout/LinedList"/>
    <dgm:cxn modelId="{E88E588A-2BDE-471E-89CE-7C28E3CEDB7E}" type="presParOf" srcId="{6DA68D35-18E8-4FDA-9EE6-9ADE3A24B9E6}" destId="{B3ABF075-9DF6-42C1-BD7E-A1DE1700EDB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F0E5E4F-2AF9-4279-8B05-145EA5B250E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D2ED33-C777-476A-969E-E5AFE9821F51}">
      <dgm:prSet/>
      <dgm:spPr/>
      <dgm:t>
        <a:bodyPr/>
        <a:lstStyle/>
        <a:p>
          <a:r>
            <a:rPr lang="cs-CZ" b="1" dirty="0"/>
            <a:t>Téma</a:t>
          </a:r>
          <a:r>
            <a:rPr lang="cs-CZ" dirty="0"/>
            <a:t>: Dialogické vyučování</a:t>
          </a:r>
          <a:endParaRPr lang="en-US" dirty="0"/>
        </a:p>
      </dgm:t>
    </dgm:pt>
    <dgm:pt modelId="{79102F98-3783-47C0-8855-CFC821D43515}" type="parTrans" cxnId="{0677DE7B-890D-4E77-BA28-C9935F5C7634}">
      <dgm:prSet/>
      <dgm:spPr/>
      <dgm:t>
        <a:bodyPr/>
        <a:lstStyle/>
        <a:p>
          <a:endParaRPr lang="en-US"/>
        </a:p>
      </dgm:t>
    </dgm:pt>
    <dgm:pt modelId="{200E0A2E-4284-4F06-83B9-3B7E2426EED6}" type="sibTrans" cxnId="{0677DE7B-890D-4E77-BA28-C9935F5C7634}">
      <dgm:prSet/>
      <dgm:spPr/>
      <dgm:t>
        <a:bodyPr/>
        <a:lstStyle/>
        <a:p>
          <a:endParaRPr lang="en-US"/>
        </a:p>
      </dgm:t>
    </dgm:pt>
    <dgm:pt modelId="{2ECD5382-8670-43AF-9B7E-0AC7DD0094C7}">
      <dgm:prSet/>
      <dgm:spPr/>
      <dgm:t>
        <a:bodyPr/>
        <a:lstStyle/>
        <a:p>
          <a:r>
            <a:rPr lang="cs-CZ" b="1" dirty="0"/>
            <a:t>Hypotéza</a:t>
          </a:r>
          <a:r>
            <a:rPr lang="cs-CZ" dirty="0"/>
            <a:t>: Čím více otázek žák během výuky zodpoví, tím se zlepšuje jeho studijní průměr. </a:t>
          </a:r>
          <a:endParaRPr lang="en-US" dirty="0"/>
        </a:p>
      </dgm:t>
    </dgm:pt>
    <dgm:pt modelId="{EF72981E-E798-4FD3-9621-A76BCD7DDED7}" type="parTrans" cxnId="{D205F84D-E3B6-4075-8C36-78B30E77A377}">
      <dgm:prSet/>
      <dgm:spPr/>
      <dgm:t>
        <a:bodyPr/>
        <a:lstStyle/>
        <a:p>
          <a:endParaRPr lang="en-US"/>
        </a:p>
      </dgm:t>
    </dgm:pt>
    <dgm:pt modelId="{626B0D24-F2BC-4C91-A62F-675564FB3714}" type="sibTrans" cxnId="{D205F84D-E3B6-4075-8C36-78B30E77A377}">
      <dgm:prSet/>
      <dgm:spPr/>
      <dgm:t>
        <a:bodyPr/>
        <a:lstStyle/>
        <a:p>
          <a:endParaRPr lang="en-US"/>
        </a:p>
      </dgm:t>
    </dgm:pt>
    <dgm:pt modelId="{F470419C-3031-4E4E-883B-E89E8D66380B}">
      <dgm:prSet/>
      <dgm:spPr/>
      <dgm:t>
        <a:bodyPr/>
        <a:lstStyle/>
        <a:p>
          <a:r>
            <a:rPr lang="cs-CZ" b="1" dirty="0"/>
            <a:t>Položka v dotazníku</a:t>
          </a:r>
          <a:r>
            <a:rPr lang="cs-CZ" dirty="0"/>
            <a:t>: Když si vzpomeneš na dnešní hodinu, dokážeš odhadnout, kolikrát jsi odpovídal na nějakou otázku učitelky?</a:t>
          </a:r>
          <a:endParaRPr lang="en-US" dirty="0"/>
        </a:p>
      </dgm:t>
    </dgm:pt>
    <dgm:pt modelId="{9023DAB2-9754-49A2-B6EA-F21659CB54E1}" type="parTrans" cxnId="{0E1F699C-83BE-4885-BC70-823CC422091B}">
      <dgm:prSet/>
      <dgm:spPr/>
      <dgm:t>
        <a:bodyPr/>
        <a:lstStyle/>
        <a:p>
          <a:endParaRPr lang="en-US"/>
        </a:p>
      </dgm:t>
    </dgm:pt>
    <dgm:pt modelId="{B035423B-0AD3-4492-9FBA-0EF03798B252}" type="sibTrans" cxnId="{0E1F699C-83BE-4885-BC70-823CC422091B}">
      <dgm:prSet/>
      <dgm:spPr/>
      <dgm:t>
        <a:bodyPr/>
        <a:lstStyle/>
        <a:p>
          <a:endParaRPr lang="en-US"/>
        </a:p>
      </dgm:t>
    </dgm:pt>
    <dgm:pt modelId="{1DF37BD2-924D-442C-9E81-3B9D8042921F}" type="pres">
      <dgm:prSet presAssocID="{FF0E5E4F-2AF9-4279-8B05-145EA5B250E0}" presName="vert0" presStyleCnt="0">
        <dgm:presLayoutVars>
          <dgm:dir/>
          <dgm:animOne val="branch"/>
          <dgm:animLvl val="lvl"/>
        </dgm:presLayoutVars>
      </dgm:prSet>
      <dgm:spPr/>
    </dgm:pt>
    <dgm:pt modelId="{95ACE4EC-9152-488D-AB54-35FB5114B799}" type="pres">
      <dgm:prSet presAssocID="{1DD2ED33-C777-476A-969E-E5AFE9821F51}" presName="thickLine" presStyleLbl="alignNode1" presStyleIdx="0" presStyleCnt="3"/>
      <dgm:spPr/>
    </dgm:pt>
    <dgm:pt modelId="{3FF94A6C-116E-4CC7-BDB3-FF2FDEE62B20}" type="pres">
      <dgm:prSet presAssocID="{1DD2ED33-C777-476A-969E-E5AFE9821F51}" presName="horz1" presStyleCnt="0"/>
      <dgm:spPr/>
    </dgm:pt>
    <dgm:pt modelId="{40A2E95B-582B-40D3-8C2F-3E56EC8F0DAF}" type="pres">
      <dgm:prSet presAssocID="{1DD2ED33-C777-476A-969E-E5AFE9821F51}" presName="tx1" presStyleLbl="revTx" presStyleIdx="0" presStyleCnt="3"/>
      <dgm:spPr/>
    </dgm:pt>
    <dgm:pt modelId="{BFE855A1-68BE-4002-B626-FE9FC6968991}" type="pres">
      <dgm:prSet presAssocID="{1DD2ED33-C777-476A-969E-E5AFE9821F51}" presName="vert1" presStyleCnt="0"/>
      <dgm:spPr/>
    </dgm:pt>
    <dgm:pt modelId="{4048078A-BD55-4FAA-BBB2-37F6C746AE4D}" type="pres">
      <dgm:prSet presAssocID="{2ECD5382-8670-43AF-9B7E-0AC7DD0094C7}" presName="thickLine" presStyleLbl="alignNode1" presStyleIdx="1" presStyleCnt="3"/>
      <dgm:spPr/>
    </dgm:pt>
    <dgm:pt modelId="{C9CCBDCD-67EE-43A5-929F-A74812C779E5}" type="pres">
      <dgm:prSet presAssocID="{2ECD5382-8670-43AF-9B7E-0AC7DD0094C7}" presName="horz1" presStyleCnt="0"/>
      <dgm:spPr/>
    </dgm:pt>
    <dgm:pt modelId="{252974C9-D823-4262-8946-D623CA548E27}" type="pres">
      <dgm:prSet presAssocID="{2ECD5382-8670-43AF-9B7E-0AC7DD0094C7}" presName="tx1" presStyleLbl="revTx" presStyleIdx="1" presStyleCnt="3"/>
      <dgm:spPr/>
    </dgm:pt>
    <dgm:pt modelId="{66B13148-EE64-4373-A722-C4C4E09BDDDB}" type="pres">
      <dgm:prSet presAssocID="{2ECD5382-8670-43AF-9B7E-0AC7DD0094C7}" presName="vert1" presStyleCnt="0"/>
      <dgm:spPr/>
    </dgm:pt>
    <dgm:pt modelId="{64244012-32EF-4705-88F6-C97074A3C5DF}" type="pres">
      <dgm:prSet presAssocID="{F470419C-3031-4E4E-883B-E89E8D66380B}" presName="thickLine" presStyleLbl="alignNode1" presStyleIdx="2" presStyleCnt="3"/>
      <dgm:spPr/>
    </dgm:pt>
    <dgm:pt modelId="{B9ACDFF0-E3F7-46DF-87BB-B8C93DCCA6CE}" type="pres">
      <dgm:prSet presAssocID="{F470419C-3031-4E4E-883B-E89E8D66380B}" presName="horz1" presStyleCnt="0"/>
      <dgm:spPr/>
    </dgm:pt>
    <dgm:pt modelId="{50EFB39C-550A-49E4-AFB0-4DE98F7AB48D}" type="pres">
      <dgm:prSet presAssocID="{F470419C-3031-4E4E-883B-E89E8D66380B}" presName="tx1" presStyleLbl="revTx" presStyleIdx="2" presStyleCnt="3"/>
      <dgm:spPr/>
    </dgm:pt>
    <dgm:pt modelId="{8EFC1803-E607-45C3-BD17-08CFFE179D30}" type="pres">
      <dgm:prSet presAssocID="{F470419C-3031-4E4E-883B-E89E8D66380B}" presName="vert1" presStyleCnt="0"/>
      <dgm:spPr/>
    </dgm:pt>
  </dgm:ptLst>
  <dgm:cxnLst>
    <dgm:cxn modelId="{FF048B36-10CC-47F3-BCE4-3A9F726CC4AF}" type="presOf" srcId="{2ECD5382-8670-43AF-9B7E-0AC7DD0094C7}" destId="{252974C9-D823-4262-8946-D623CA548E27}" srcOrd="0" destOrd="0" presId="urn:microsoft.com/office/officeart/2008/layout/LinedList"/>
    <dgm:cxn modelId="{80609736-148E-4ADE-91CD-F6457EA48A42}" type="presOf" srcId="{F470419C-3031-4E4E-883B-E89E8D66380B}" destId="{50EFB39C-550A-49E4-AFB0-4DE98F7AB48D}" srcOrd="0" destOrd="0" presId="urn:microsoft.com/office/officeart/2008/layout/LinedList"/>
    <dgm:cxn modelId="{D205F84D-E3B6-4075-8C36-78B30E77A377}" srcId="{FF0E5E4F-2AF9-4279-8B05-145EA5B250E0}" destId="{2ECD5382-8670-43AF-9B7E-0AC7DD0094C7}" srcOrd="1" destOrd="0" parTransId="{EF72981E-E798-4FD3-9621-A76BCD7DDED7}" sibTransId="{626B0D24-F2BC-4C91-A62F-675564FB3714}"/>
    <dgm:cxn modelId="{762E2756-C000-4E0A-8DF4-3235F9856E88}" type="presOf" srcId="{FF0E5E4F-2AF9-4279-8B05-145EA5B250E0}" destId="{1DF37BD2-924D-442C-9E81-3B9D8042921F}" srcOrd="0" destOrd="0" presId="urn:microsoft.com/office/officeart/2008/layout/LinedList"/>
    <dgm:cxn modelId="{0677DE7B-890D-4E77-BA28-C9935F5C7634}" srcId="{FF0E5E4F-2AF9-4279-8B05-145EA5B250E0}" destId="{1DD2ED33-C777-476A-969E-E5AFE9821F51}" srcOrd="0" destOrd="0" parTransId="{79102F98-3783-47C0-8855-CFC821D43515}" sibTransId="{200E0A2E-4284-4F06-83B9-3B7E2426EED6}"/>
    <dgm:cxn modelId="{0E1F699C-83BE-4885-BC70-823CC422091B}" srcId="{FF0E5E4F-2AF9-4279-8B05-145EA5B250E0}" destId="{F470419C-3031-4E4E-883B-E89E8D66380B}" srcOrd="2" destOrd="0" parTransId="{9023DAB2-9754-49A2-B6EA-F21659CB54E1}" sibTransId="{B035423B-0AD3-4492-9FBA-0EF03798B252}"/>
    <dgm:cxn modelId="{2E93A3EB-7C1E-4AED-8355-B55EA474E164}" type="presOf" srcId="{1DD2ED33-C777-476A-969E-E5AFE9821F51}" destId="{40A2E95B-582B-40D3-8C2F-3E56EC8F0DAF}" srcOrd="0" destOrd="0" presId="urn:microsoft.com/office/officeart/2008/layout/LinedList"/>
    <dgm:cxn modelId="{98B54C5C-45EB-4B38-9BB4-C77C5B578EAE}" type="presParOf" srcId="{1DF37BD2-924D-442C-9E81-3B9D8042921F}" destId="{95ACE4EC-9152-488D-AB54-35FB5114B799}" srcOrd="0" destOrd="0" presId="urn:microsoft.com/office/officeart/2008/layout/LinedList"/>
    <dgm:cxn modelId="{F5488CF2-4D3A-461F-A8FE-7CEEE584EA6E}" type="presParOf" srcId="{1DF37BD2-924D-442C-9E81-3B9D8042921F}" destId="{3FF94A6C-116E-4CC7-BDB3-FF2FDEE62B20}" srcOrd="1" destOrd="0" presId="urn:microsoft.com/office/officeart/2008/layout/LinedList"/>
    <dgm:cxn modelId="{C7BFA663-C05A-4536-902C-1C45286C992C}" type="presParOf" srcId="{3FF94A6C-116E-4CC7-BDB3-FF2FDEE62B20}" destId="{40A2E95B-582B-40D3-8C2F-3E56EC8F0DAF}" srcOrd="0" destOrd="0" presId="urn:microsoft.com/office/officeart/2008/layout/LinedList"/>
    <dgm:cxn modelId="{466707A6-469A-48C7-B6B0-3F348310C4B1}" type="presParOf" srcId="{3FF94A6C-116E-4CC7-BDB3-FF2FDEE62B20}" destId="{BFE855A1-68BE-4002-B626-FE9FC6968991}" srcOrd="1" destOrd="0" presId="urn:microsoft.com/office/officeart/2008/layout/LinedList"/>
    <dgm:cxn modelId="{9663AEC9-7FDA-43D3-BF2E-1BEA48DA0786}" type="presParOf" srcId="{1DF37BD2-924D-442C-9E81-3B9D8042921F}" destId="{4048078A-BD55-4FAA-BBB2-37F6C746AE4D}" srcOrd="2" destOrd="0" presId="urn:microsoft.com/office/officeart/2008/layout/LinedList"/>
    <dgm:cxn modelId="{CABF8161-D702-46A2-BFC0-2CCBFDEC5A3F}" type="presParOf" srcId="{1DF37BD2-924D-442C-9E81-3B9D8042921F}" destId="{C9CCBDCD-67EE-43A5-929F-A74812C779E5}" srcOrd="3" destOrd="0" presId="urn:microsoft.com/office/officeart/2008/layout/LinedList"/>
    <dgm:cxn modelId="{65ADB017-8819-410A-AA33-90E8E62FDAE8}" type="presParOf" srcId="{C9CCBDCD-67EE-43A5-929F-A74812C779E5}" destId="{252974C9-D823-4262-8946-D623CA548E27}" srcOrd="0" destOrd="0" presId="urn:microsoft.com/office/officeart/2008/layout/LinedList"/>
    <dgm:cxn modelId="{C02BC57D-AC67-4E7F-B74F-77BE4A83C217}" type="presParOf" srcId="{C9CCBDCD-67EE-43A5-929F-A74812C779E5}" destId="{66B13148-EE64-4373-A722-C4C4E09BDDDB}" srcOrd="1" destOrd="0" presId="urn:microsoft.com/office/officeart/2008/layout/LinedList"/>
    <dgm:cxn modelId="{3519AE05-9C3E-4600-9B71-19F05EF5C3A9}" type="presParOf" srcId="{1DF37BD2-924D-442C-9E81-3B9D8042921F}" destId="{64244012-32EF-4705-88F6-C97074A3C5DF}" srcOrd="4" destOrd="0" presId="urn:microsoft.com/office/officeart/2008/layout/LinedList"/>
    <dgm:cxn modelId="{D2805D16-1FDD-476B-BC78-00AC3DA5B4DF}" type="presParOf" srcId="{1DF37BD2-924D-442C-9E81-3B9D8042921F}" destId="{B9ACDFF0-E3F7-46DF-87BB-B8C93DCCA6CE}" srcOrd="5" destOrd="0" presId="urn:microsoft.com/office/officeart/2008/layout/LinedList"/>
    <dgm:cxn modelId="{7A434668-A955-439A-826F-D70CC3138370}" type="presParOf" srcId="{B9ACDFF0-E3F7-46DF-87BB-B8C93DCCA6CE}" destId="{50EFB39C-550A-49E4-AFB0-4DE98F7AB48D}" srcOrd="0" destOrd="0" presId="urn:microsoft.com/office/officeart/2008/layout/LinedList"/>
    <dgm:cxn modelId="{E93B8345-0E83-47AC-BA19-54FAB968F1A4}" type="presParOf" srcId="{B9ACDFF0-E3F7-46DF-87BB-B8C93DCCA6CE}" destId="{8EFC1803-E607-45C3-BD17-08CFFE179D3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FF8DDBC-1848-4038-89DA-3B6DA4E663E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5D41376-832F-4337-B162-EE6147810F56}">
      <dgm:prSet custT="1"/>
      <dgm:spPr/>
      <dgm:t>
        <a:bodyPr/>
        <a:lstStyle/>
        <a:p>
          <a:r>
            <a:rPr lang="cs-CZ" sz="2000" b="1" dirty="0"/>
            <a:t>Hlavička (datum, představení výzkumu, jehož je dotazník součástí, délka dotazníku, instrukce k vyplňování dotazníku)</a:t>
          </a:r>
          <a:endParaRPr lang="en-US" sz="2000" dirty="0"/>
        </a:p>
      </dgm:t>
    </dgm:pt>
    <dgm:pt modelId="{CBE93D13-EA94-4919-B683-D000CBBB00A8}" type="parTrans" cxnId="{6A53C2E4-0A7D-4BA5-9D6F-65C018E096A9}">
      <dgm:prSet/>
      <dgm:spPr/>
      <dgm:t>
        <a:bodyPr/>
        <a:lstStyle/>
        <a:p>
          <a:endParaRPr lang="en-US"/>
        </a:p>
      </dgm:t>
    </dgm:pt>
    <dgm:pt modelId="{E4374FCA-F197-4FE6-98F8-CB9A1383F391}" type="sibTrans" cxnId="{6A53C2E4-0A7D-4BA5-9D6F-65C018E096A9}">
      <dgm:prSet/>
      <dgm:spPr/>
      <dgm:t>
        <a:bodyPr/>
        <a:lstStyle/>
        <a:p>
          <a:endParaRPr lang="en-US"/>
        </a:p>
      </dgm:t>
    </dgm:pt>
    <dgm:pt modelId="{5E612912-3D0D-4890-9BAB-A313354D3EFD}">
      <dgm:prSet custT="1"/>
      <dgm:spPr/>
      <dgm:t>
        <a:bodyPr/>
        <a:lstStyle/>
        <a:p>
          <a:r>
            <a:rPr lang="cs-CZ" sz="2400" b="1" dirty="0"/>
            <a:t>Faktografické a demografické otázky</a:t>
          </a:r>
        </a:p>
      </dgm:t>
    </dgm:pt>
    <dgm:pt modelId="{4C99B561-57FF-48D3-AED3-6E861FC53DED}" type="parTrans" cxnId="{A3739AD6-A793-4A74-BDCD-A777978F734F}">
      <dgm:prSet/>
      <dgm:spPr/>
      <dgm:t>
        <a:bodyPr/>
        <a:lstStyle/>
        <a:p>
          <a:endParaRPr lang="en-US"/>
        </a:p>
      </dgm:t>
    </dgm:pt>
    <dgm:pt modelId="{D39E0F00-D593-458B-8C8F-CA8C04E1D244}" type="sibTrans" cxnId="{A3739AD6-A793-4A74-BDCD-A777978F734F}">
      <dgm:prSet/>
      <dgm:spPr/>
      <dgm:t>
        <a:bodyPr/>
        <a:lstStyle/>
        <a:p>
          <a:endParaRPr lang="en-US"/>
        </a:p>
      </dgm:t>
    </dgm:pt>
    <dgm:pt modelId="{674C2025-51A7-410E-B2F5-F64C4E8FE750}">
      <dgm:prSet custT="1"/>
      <dgm:spPr/>
      <dgm:t>
        <a:bodyPr/>
        <a:lstStyle/>
        <a:p>
          <a:r>
            <a:rPr lang="cs-CZ" sz="2400" b="1" dirty="0"/>
            <a:t>Náročnější otázky později</a:t>
          </a:r>
          <a:endParaRPr lang="en-US" sz="2400" b="1" dirty="0"/>
        </a:p>
      </dgm:t>
    </dgm:pt>
    <dgm:pt modelId="{5B185EBD-C0A1-4315-AE02-18274AE1F68A}" type="parTrans" cxnId="{957E4171-BB69-427F-AECF-3FD00578F8D5}">
      <dgm:prSet/>
      <dgm:spPr/>
      <dgm:t>
        <a:bodyPr/>
        <a:lstStyle/>
        <a:p>
          <a:endParaRPr lang="en-US"/>
        </a:p>
      </dgm:t>
    </dgm:pt>
    <dgm:pt modelId="{CC0E6987-0A77-4C81-A31C-525873133114}" type="sibTrans" cxnId="{957E4171-BB69-427F-AECF-3FD00578F8D5}">
      <dgm:prSet/>
      <dgm:spPr/>
      <dgm:t>
        <a:bodyPr/>
        <a:lstStyle/>
        <a:p>
          <a:endParaRPr lang="en-US"/>
        </a:p>
      </dgm:t>
    </dgm:pt>
    <dgm:pt modelId="{1FD1A4D7-B849-40C2-8B1F-6079541DB914}">
      <dgm:prSet custT="1"/>
      <dgm:spPr/>
      <dgm:t>
        <a:bodyPr/>
        <a:lstStyle/>
        <a:p>
          <a:r>
            <a:rPr lang="cs-CZ" sz="2400" b="1" dirty="0"/>
            <a:t>Osobní až intimní otázky až na konec</a:t>
          </a:r>
          <a:endParaRPr lang="en-US" sz="2400" dirty="0"/>
        </a:p>
      </dgm:t>
    </dgm:pt>
    <dgm:pt modelId="{1EB608E5-5414-424D-A018-4396F3EF7C18}" type="parTrans" cxnId="{A6FBC586-15B2-4A64-999B-BDE043238D24}">
      <dgm:prSet/>
      <dgm:spPr/>
      <dgm:t>
        <a:bodyPr/>
        <a:lstStyle/>
        <a:p>
          <a:endParaRPr lang="cs-CZ"/>
        </a:p>
      </dgm:t>
    </dgm:pt>
    <dgm:pt modelId="{ADF8A68F-9CA6-42F3-AA2D-AD303DDDC1D0}" type="sibTrans" cxnId="{A6FBC586-15B2-4A64-999B-BDE043238D24}">
      <dgm:prSet/>
      <dgm:spPr/>
      <dgm:t>
        <a:bodyPr/>
        <a:lstStyle/>
        <a:p>
          <a:endParaRPr lang="cs-CZ"/>
        </a:p>
      </dgm:t>
    </dgm:pt>
    <dgm:pt modelId="{A9B66F2F-B0D2-48FF-B86C-308ADD64533B}">
      <dgm:prSet custT="1"/>
      <dgm:spPr/>
      <dgm:t>
        <a:bodyPr/>
        <a:lstStyle/>
        <a:p>
          <a:r>
            <a:rPr lang="cs-CZ" sz="2400" b="1" dirty="0"/>
            <a:t>Snazší otázky na úvod</a:t>
          </a:r>
          <a:endParaRPr lang="en-US" sz="2400" dirty="0"/>
        </a:p>
      </dgm:t>
    </dgm:pt>
    <dgm:pt modelId="{7437CF4D-2511-464A-9133-F6154AFCA9AD}" type="parTrans" cxnId="{A571A500-D9E5-4047-A4F3-5C7FB920A4DF}">
      <dgm:prSet/>
      <dgm:spPr/>
      <dgm:t>
        <a:bodyPr/>
        <a:lstStyle/>
        <a:p>
          <a:endParaRPr lang="cs-CZ"/>
        </a:p>
      </dgm:t>
    </dgm:pt>
    <dgm:pt modelId="{5ADA344D-BA52-4E2F-9875-FC1514D93640}" type="sibTrans" cxnId="{A571A500-D9E5-4047-A4F3-5C7FB920A4DF}">
      <dgm:prSet/>
      <dgm:spPr/>
      <dgm:t>
        <a:bodyPr/>
        <a:lstStyle/>
        <a:p>
          <a:endParaRPr lang="cs-CZ"/>
        </a:p>
      </dgm:t>
    </dgm:pt>
    <dgm:pt modelId="{255C9B92-E338-4502-B9A0-48959B581870}" type="pres">
      <dgm:prSet presAssocID="{6FF8DDBC-1848-4038-89DA-3B6DA4E663ED}" presName="linear" presStyleCnt="0">
        <dgm:presLayoutVars>
          <dgm:animLvl val="lvl"/>
          <dgm:resizeHandles val="exact"/>
        </dgm:presLayoutVars>
      </dgm:prSet>
      <dgm:spPr/>
    </dgm:pt>
    <dgm:pt modelId="{221ACE27-7446-4E68-A7A2-53B19C3AC8F3}" type="pres">
      <dgm:prSet presAssocID="{B5D41376-832F-4337-B162-EE6147810F56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5A1D14C7-ECAD-4885-89C5-B0D68673C2FF}" type="pres">
      <dgm:prSet presAssocID="{E4374FCA-F197-4FE6-98F8-CB9A1383F391}" presName="spacer" presStyleCnt="0"/>
      <dgm:spPr/>
    </dgm:pt>
    <dgm:pt modelId="{B2895A44-EDFF-4104-82D0-5E189F097C48}" type="pres">
      <dgm:prSet presAssocID="{5E612912-3D0D-4890-9BAB-A313354D3EFD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1BA0FC6F-AE84-4BA7-9CF6-9AA439AD7FC0}" type="pres">
      <dgm:prSet presAssocID="{D39E0F00-D593-458B-8C8F-CA8C04E1D244}" presName="spacer" presStyleCnt="0"/>
      <dgm:spPr/>
    </dgm:pt>
    <dgm:pt modelId="{A65D0304-D0A6-4CE8-8E87-EEF8B0D32F53}" type="pres">
      <dgm:prSet presAssocID="{A9B66F2F-B0D2-48FF-B86C-308ADD64533B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C7CB4ACB-80E4-44EF-853C-F22075644D8A}" type="pres">
      <dgm:prSet presAssocID="{5ADA344D-BA52-4E2F-9875-FC1514D93640}" presName="spacer" presStyleCnt="0"/>
      <dgm:spPr/>
    </dgm:pt>
    <dgm:pt modelId="{1DCD2DFD-227D-4F4D-BA0C-E954CD88D2CB}" type="pres">
      <dgm:prSet presAssocID="{674C2025-51A7-410E-B2F5-F64C4E8FE75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B7FE25E7-F1F0-442C-AC95-6EB014B72CEA}" type="pres">
      <dgm:prSet presAssocID="{CC0E6987-0A77-4C81-A31C-525873133114}" presName="spacer" presStyleCnt="0"/>
      <dgm:spPr/>
    </dgm:pt>
    <dgm:pt modelId="{31E5D2B3-229C-4FDD-9C07-D57FC0F07876}" type="pres">
      <dgm:prSet presAssocID="{1FD1A4D7-B849-40C2-8B1F-6079541DB914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A571A500-D9E5-4047-A4F3-5C7FB920A4DF}" srcId="{6FF8DDBC-1848-4038-89DA-3B6DA4E663ED}" destId="{A9B66F2F-B0D2-48FF-B86C-308ADD64533B}" srcOrd="2" destOrd="0" parTransId="{7437CF4D-2511-464A-9133-F6154AFCA9AD}" sibTransId="{5ADA344D-BA52-4E2F-9875-FC1514D93640}"/>
    <dgm:cxn modelId="{6F77161A-6662-4BCB-A26F-332B1B62EF61}" type="presOf" srcId="{674C2025-51A7-410E-B2F5-F64C4E8FE750}" destId="{1DCD2DFD-227D-4F4D-BA0C-E954CD88D2CB}" srcOrd="0" destOrd="0" presId="urn:microsoft.com/office/officeart/2005/8/layout/vList2"/>
    <dgm:cxn modelId="{FA492A28-088A-4D0B-AF32-D30B69DC4A2B}" type="presOf" srcId="{A9B66F2F-B0D2-48FF-B86C-308ADD64533B}" destId="{A65D0304-D0A6-4CE8-8E87-EEF8B0D32F53}" srcOrd="0" destOrd="0" presId="urn:microsoft.com/office/officeart/2005/8/layout/vList2"/>
    <dgm:cxn modelId="{B2979460-F3B1-49AF-9962-876CC0B0856B}" type="presOf" srcId="{B5D41376-832F-4337-B162-EE6147810F56}" destId="{221ACE27-7446-4E68-A7A2-53B19C3AC8F3}" srcOrd="0" destOrd="0" presId="urn:microsoft.com/office/officeart/2005/8/layout/vList2"/>
    <dgm:cxn modelId="{3B4D086D-E804-4DD2-887A-36244B692E98}" type="presOf" srcId="{6FF8DDBC-1848-4038-89DA-3B6DA4E663ED}" destId="{255C9B92-E338-4502-B9A0-48959B581870}" srcOrd="0" destOrd="0" presId="urn:microsoft.com/office/officeart/2005/8/layout/vList2"/>
    <dgm:cxn modelId="{957E4171-BB69-427F-AECF-3FD00578F8D5}" srcId="{6FF8DDBC-1848-4038-89DA-3B6DA4E663ED}" destId="{674C2025-51A7-410E-B2F5-F64C4E8FE750}" srcOrd="3" destOrd="0" parTransId="{5B185EBD-C0A1-4315-AE02-18274AE1F68A}" sibTransId="{CC0E6987-0A77-4C81-A31C-525873133114}"/>
    <dgm:cxn modelId="{A6FBC586-15B2-4A64-999B-BDE043238D24}" srcId="{6FF8DDBC-1848-4038-89DA-3B6DA4E663ED}" destId="{1FD1A4D7-B849-40C2-8B1F-6079541DB914}" srcOrd="4" destOrd="0" parTransId="{1EB608E5-5414-424D-A018-4396F3EF7C18}" sibTransId="{ADF8A68F-9CA6-42F3-AA2D-AD303DDDC1D0}"/>
    <dgm:cxn modelId="{2D5326D0-4597-4CA0-AD73-DD342693D7BD}" type="presOf" srcId="{5E612912-3D0D-4890-9BAB-A313354D3EFD}" destId="{B2895A44-EDFF-4104-82D0-5E189F097C48}" srcOrd="0" destOrd="0" presId="urn:microsoft.com/office/officeart/2005/8/layout/vList2"/>
    <dgm:cxn modelId="{A3739AD6-A793-4A74-BDCD-A777978F734F}" srcId="{6FF8DDBC-1848-4038-89DA-3B6DA4E663ED}" destId="{5E612912-3D0D-4890-9BAB-A313354D3EFD}" srcOrd="1" destOrd="0" parTransId="{4C99B561-57FF-48D3-AED3-6E861FC53DED}" sibTransId="{D39E0F00-D593-458B-8C8F-CA8C04E1D244}"/>
    <dgm:cxn modelId="{6A53C2E4-0A7D-4BA5-9D6F-65C018E096A9}" srcId="{6FF8DDBC-1848-4038-89DA-3B6DA4E663ED}" destId="{B5D41376-832F-4337-B162-EE6147810F56}" srcOrd="0" destOrd="0" parTransId="{CBE93D13-EA94-4919-B683-D000CBBB00A8}" sibTransId="{E4374FCA-F197-4FE6-98F8-CB9A1383F391}"/>
    <dgm:cxn modelId="{28AFD0EE-F635-483B-938E-3B2AC59E6EC8}" type="presOf" srcId="{1FD1A4D7-B849-40C2-8B1F-6079541DB914}" destId="{31E5D2B3-229C-4FDD-9C07-D57FC0F07876}" srcOrd="0" destOrd="0" presId="urn:microsoft.com/office/officeart/2005/8/layout/vList2"/>
    <dgm:cxn modelId="{679B65BE-EF58-44BF-BE8D-0F50A8279C39}" type="presParOf" srcId="{255C9B92-E338-4502-B9A0-48959B581870}" destId="{221ACE27-7446-4E68-A7A2-53B19C3AC8F3}" srcOrd="0" destOrd="0" presId="urn:microsoft.com/office/officeart/2005/8/layout/vList2"/>
    <dgm:cxn modelId="{E126CC2A-C3DC-4600-B307-2F461403F9B0}" type="presParOf" srcId="{255C9B92-E338-4502-B9A0-48959B581870}" destId="{5A1D14C7-ECAD-4885-89C5-B0D68673C2FF}" srcOrd="1" destOrd="0" presId="urn:microsoft.com/office/officeart/2005/8/layout/vList2"/>
    <dgm:cxn modelId="{83DCD9CC-8451-4B5E-BB1D-09831B2C7042}" type="presParOf" srcId="{255C9B92-E338-4502-B9A0-48959B581870}" destId="{B2895A44-EDFF-4104-82D0-5E189F097C48}" srcOrd="2" destOrd="0" presId="urn:microsoft.com/office/officeart/2005/8/layout/vList2"/>
    <dgm:cxn modelId="{EEBD030E-085F-40E1-90E8-04FD2EB7653E}" type="presParOf" srcId="{255C9B92-E338-4502-B9A0-48959B581870}" destId="{1BA0FC6F-AE84-4BA7-9CF6-9AA439AD7FC0}" srcOrd="3" destOrd="0" presId="urn:microsoft.com/office/officeart/2005/8/layout/vList2"/>
    <dgm:cxn modelId="{090706FA-7C19-4DDD-AB97-942F3DC44319}" type="presParOf" srcId="{255C9B92-E338-4502-B9A0-48959B581870}" destId="{A65D0304-D0A6-4CE8-8E87-EEF8B0D32F53}" srcOrd="4" destOrd="0" presId="urn:microsoft.com/office/officeart/2005/8/layout/vList2"/>
    <dgm:cxn modelId="{C8591367-8291-41F5-A9BB-CE5E69C06157}" type="presParOf" srcId="{255C9B92-E338-4502-B9A0-48959B581870}" destId="{C7CB4ACB-80E4-44EF-853C-F22075644D8A}" srcOrd="5" destOrd="0" presId="urn:microsoft.com/office/officeart/2005/8/layout/vList2"/>
    <dgm:cxn modelId="{C3BEF8E8-70EE-476E-88AB-BD210CE7BE5C}" type="presParOf" srcId="{255C9B92-E338-4502-B9A0-48959B581870}" destId="{1DCD2DFD-227D-4F4D-BA0C-E954CD88D2CB}" srcOrd="6" destOrd="0" presId="urn:microsoft.com/office/officeart/2005/8/layout/vList2"/>
    <dgm:cxn modelId="{FD754F99-CF1A-429F-8952-6D5AA5F4B5F7}" type="presParOf" srcId="{255C9B92-E338-4502-B9A0-48959B581870}" destId="{B7FE25E7-F1F0-442C-AC95-6EB014B72CEA}" srcOrd="7" destOrd="0" presId="urn:microsoft.com/office/officeart/2005/8/layout/vList2"/>
    <dgm:cxn modelId="{2593BED0-F407-4875-91EF-B0058D7C7C81}" type="presParOf" srcId="{255C9B92-E338-4502-B9A0-48959B581870}" destId="{31E5D2B3-229C-4FDD-9C07-D57FC0F07876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E4EDF46-738A-4ABF-B543-CC790E850AE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94607D3-EB83-41D0-A6AE-C38EC6C0888C}">
      <dgm:prSet custT="1"/>
      <dgm:spPr/>
      <dgm:t>
        <a:bodyPr/>
        <a:lstStyle/>
        <a:p>
          <a:r>
            <a:rPr lang="cs-CZ" sz="1800" b="1" dirty="0"/>
            <a:t>Formulujte jasné otázky, kterým budou všichni respondenti stejně rozumět (např. výrazy „obyčejně“ a „někdy“ interpretují různí lidé různě). </a:t>
          </a:r>
          <a:br>
            <a:rPr lang="cs-CZ" sz="1800" b="1" dirty="0"/>
          </a:br>
          <a:r>
            <a:rPr lang="cs-CZ" sz="1800" b="1" dirty="0"/>
            <a:t>Umíte italsky? VERSUS</a:t>
          </a:r>
          <a:br>
            <a:rPr lang="cs-CZ" sz="1800" b="1" dirty="0"/>
          </a:br>
          <a:r>
            <a:rPr lang="cs-CZ" sz="1800" b="1" dirty="0"/>
            <a:t>Umíte přečíst článek v novinách v italštině s porozuměním?</a:t>
          </a:r>
        </a:p>
      </dgm:t>
    </dgm:pt>
    <dgm:pt modelId="{378394C9-91AB-4BA1-80A4-272750D1E488}" type="parTrans" cxnId="{40D9B7BB-0A6A-4989-A350-42ADB752F104}">
      <dgm:prSet/>
      <dgm:spPr/>
      <dgm:t>
        <a:bodyPr/>
        <a:lstStyle/>
        <a:p>
          <a:endParaRPr lang="en-US"/>
        </a:p>
      </dgm:t>
    </dgm:pt>
    <dgm:pt modelId="{A0906EB9-DF2F-4F96-9DA7-C3062DDA0070}" type="sibTrans" cxnId="{40D9B7BB-0A6A-4989-A350-42ADB752F104}">
      <dgm:prSet/>
      <dgm:spPr/>
      <dgm:t>
        <a:bodyPr/>
        <a:lstStyle/>
        <a:p>
          <a:endParaRPr lang="en-US"/>
        </a:p>
      </dgm:t>
    </dgm:pt>
    <dgm:pt modelId="{20888868-E7F5-4B94-AF15-63DCDDA977A6}">
      <dgm:prSet custT="1"/>
      <dgm:spPr/>
      <dgm:t>
        <a:bodyPr/>
        <a:lstStyle/>
        <a:p>
          <a:r>
            <a:rPr lang="cs-CZ" sz="2400" b="1" dirty="0"/>
            <a:t>Pozor na dvouhlavňové položky, které se ptají na dvě různé věci zároveň </a:t>
          </a:r>
          <a:r>
            <a:rPr lang="cs-CZ" sz="2000" b="1" dirty="0"/>
            <a:t>(např. Posílil byste výuku matematiky a češtiny na školách?)</a:t>
          </a:r>
          <a:endParaRPr lang="en-US" sz="2400" dirty="0"/>
        </a:p>
      </dgm:t>
    </dgm:pt>
    <dgm:pt modelId="{F367A878-A611-4B69-B5A6-1FE62B627ACD}" type="parTrans" cxnId="{28C2DDA3-FDDF-413F-8CFE-4FEAB55ADCAE}">
      <dgm:prSet/>
      <dgm:spPr/>
      <dgm:t>
        <a:bodyPr/>
        <a:lstStyle/>
        <a:p>
          <a:endParaRPr lang="en-US"/>
        </a:p>
      </dgm:t>
    </dgm:pt>
    <dgm:pt modelId="{CE750352-39EC-474C-8DB7-35FF64887426}" type="sibTrans" cxnId="{28C2DDA3-FDDF-413F-8CFE-4FEAB55ADCAE}">
      <dgm:prSet/>
      <dgm:spPr/>
      <dgm:t>
        <a:bodyPr/>
        <a:lstStyle/>
        <a:p>
          <a:endParaRPr lang="en-US"/>
        </a:p>
      </dgm:t>
    </dgm:pt>
    <dgm:pt modelId="{BD690A44-0BA4-4FAB-B102-396C11609B24}">
      <dgm:prSet custT="1"/>
      <dgm:spPr/>
      <dgm:t>
        <a:bodyPr/>
        <a:lstStyle/>
        <a:p>
          <a:r>
            <a:rPr lang="cs-CZ" sz="2400" b="1" dirty="0"/>
            <a:t>Tvořte jednoduché a výstižné otázky – dlouhé otázky zvyšují riziko neporozumění.</a:t>
          </a:r>
          <a:endParaRPr lang="en-US" sz="2400" dirty="0"/>
        </a:p>
      </dgm:t>
    </dgm:pt>
    <dgm:pt modelId="{B154723C-E302-4B59-832C-EE2FB62AD05C}" type="parTrans" cxnId="{6D7BF223-4DF7-4283-B838-3B394A6D3D21}">
      <dgm:prSet/>
      <dgm:spPr/>
      <dgm:t>
        <a:bodyPr/>
        <a:lstStyle/>
        <a:p>
          <a:endParaRPr lang="en-US"/>
        </a:p>
      </dgm:t>
    </dgm:pt>
    <dgm:pt modelId="{1DCA6CC3-43DE-478C-B988-D68177CBDFDB}" type="sibTrans" cxnId="{6D7BF223-4DF7-4283-B838-3B394A6D3D21}">
      <dgm:prSet/>
      <dgm:spPr/>
      <dgm:t>
        <a:bodyPr/>
        <a:lstStyle/>
        <a:p>
          <a:endParaRPr lang="en-US"/>
        </a:p>
      </dgm:t>
    </dgm:pt>
    <dgm:pt modelId="{40BA4656-A6C9-42FF-8397-4F1B767F2507}" type="pres">
      <dgm:prSet presAssocID="{CE4EDF46-738A-4ABF-B543-CC790E850AE3}" presName="root" presStyleCnt="0">
        <dgm:presLayoutVars>
          <dgm:dir/>
          <dgm:resizeHandles val="exact"/>
        </dgm:presLayoutVars>
      </dgm:prSet>
      <dgm:spPr/>
    </dgm:pt>
    <dgm:pt modelId="{A7C4678D-5428-4D05-A7EC-21FD37D32897}" type="pres">
      <dgm:prSet presAssocID="{794607D3-EB83-41D0-A6AE-C38EC6C0888C}" presName="compNode" presStyleCnt="0"/>
      <dgm:spPr/>
    </dgm:pt>
    <dgm:pt modelId="{3FAB8EF5-9135-4349-84FB-EEFDFCFE91A0}" type="pres">
      <dgm:prSet presAssocID="{794607D3-EB83-41D0-A6AE-C38EC6C0888C}" presName="bgRect" presStyleLbl="bgShp" presStyleIdx="0" presStyleCnt="3"/>
      <dgm:spPr/>
    </dgm:pt>
    <dgm:pt modelId="{2DD7F7B0-B9D0-4462-A2A1-EBB2E247396A}" type="pres">
      <dgm:prSet presAssocID="{794607D3-EB83-41D0-A6AE-C38EC6C0888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Pie Chart"/>
        </a:ext>
      </dgm:extLst>
    </dgm:pt>
    <dgm:pt modelId="{4789CAA1-BCD6-4028-90F6-22D20F5BEDDE}" type="pres">
      <dgm:prSet presAssocID="{794607D3-EB83-41D0-A6AE-C38EC6C0888C}" presName="spaceRect" presStyleCnt="0"/>
      <dgm:spPr/>
    </dgm:pt>
    <dgm:pt modelId="{BD6CD2DF-D990-4A1F-BF6E-BC02AE60F509}" type="pres">
      <dgm:prSet presAssocID="{794607D3-EB83-41D0-A6AE-C38EC6C0888C}" presName="parTx" presStyleLbl="revTx" presStyleIdx="0" presStyleCnt="3" custScaleY="100000">
        <dgm:presLayoutVars>
          <dgm:chMax val="0"/>
          <dgm:chPref val="0"/>
        </dgm:presLayoutVars>
      </dgm:prSet>
      <dgm:spPr/>
    </dgm:pt>
    <dgm:pt modelId="{1BBE76E7-74A8-4837-A1B9-20B216EC5E53}" type="pres">
      <dgm:prSet presAssocID="{A0906EB9-DF2F-4F96-9DA7-C3062DDA0070}" presName="sibTrans" presStyleCnt="0"/>
      <dgm:spPr/>
    </dgm:pt>
    <dgm:pt modelId="{23CF9883-50FB-4A1D-80AB-A41E4FC8AC0F}" type="pres">
      <dgm:prSet presAssocID="{20888868-E7F5-4B94-AF15-63DCDDA977A6}" presName="compNode" presStyleCnt="0"/>
      <dgm:spPr/>
    </dgm:pt>
    <dgm:pt modelId="{A3E73E32-FC2A-4BF2-A7B9-A86A8EC3531A}" type="pres">
      <dgm:prSet presAssocID="{20888868-E7F5-4B94-AF15-63DCDDA977A6}" presName="bgRect" presStyleLbl="bgShp" presStyleIdx="1" presStyleCnt="3"/>
      <dgm:spPr/>
    </dgm:pt>
    <dgm:pt modelId="{AB4AC510-CB04-4067-AB7F-59EBDC454009}" type="pres">
      <dgm:prSet presAssocID="{20888868-E7F5-4B94-AF15-63DCDDA977A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tázky"/>
        </a:ext>
      </dgm:extLst>
    </dgm:pt>
    <dgm:pt modelId="{7F5B8224-CFE4-41D3-BC38-D0E314E304A9}" type="pres">
      <dgm:prSet presAssocID="{20888868-E7F5-4B94-AF15-63DCDDA977A6}" presName="spaceRect" presStyleCnt="0"/>
      <dgm:spPr/>
    </dgm:pt>
    <dgm:pt modelId="{58D8E551-598A-4C75-8059-42FBF422DB61}" type="pres">
      <dgm:prSet presAssocID="{20888868-E7F5-4B94-AF15-63DCDDA977A6}" presName="parTx" presStyleLbl="revTx" presStyleIdx="1" presStyleCnt="3">
        <dgm:presLayoutVars>
          <dgm:chMax val="0"/>
          <dgm:chPref val="0"/>
        </dgm:presLayoutVars>
      </dgm:prSet>
      <dgm:spPr/>
    </dgm:pt>
    <dgm:pt modelId="{C69221A7-6318-475B-8CDB-E8A9ED98A0E9}" type="pres">
      <dgm:prSet presAssocID="{CE750352-39EC-474C-8DB7-35FF64887426}" presName="sibTrans" presStyleCnt="0"/>
      <dgm:spPr/>
    </dgm:pt>
    <dgm:pt modelId="{54E96F83-BC8A-40E0-B5F9-7148613EE80D}" type="pres">
      <dgm:prSet presAssocID="{BD690A44-0BA4-4FAB-B102-396C11609B24}" presName="compNode" presStyleCnt="0"/>
      <dgm:spPr/>
    </dgm:pt>
    <dgm:pt modelId="{78FFF9EF-1BF6-4C96-9B11-BF25A6E5516E}" type="pres">
      <dgm:prSet presAssocID="{BD690A44-0BA4-4FAB-B102-396C11609B24}" presName="bgRect" presStyleLbl="bgShp" presStyleIdx="2" presStyleCnt="3"/>
      <dgm:spPr/>
    </dgm:pt>
    <dgm:pt modelId="{3327BECA-D6CA-4DFF-BD66-76A01B391579}" type="pres">
      <dgm:prSet presAssocID="{BD690A44-0BA4-4FAB-B102-396C11609B24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arování"/>
        </a:ext>
      </dgm:extLst>
    </dgm:pt>
    <dgm:pt modelId="{18136969-8207-4866-87AD-9871A21603E0}" type="pres">
      <dgm:prSet presAssocID="{BD690A44-0BA4-4FAB-B102-396C11609B24}" presName="spaceRect" presStyleCnt="0"/>
      <dgm:spPr/>
    </dgm:pt>
    <dgm:pt modelId="{5D19FAFA-4D10-491A-8A19-F7F1BAB5DFF1}" type="pres">
      <dgm:prSet presAssocID="{BD690A44-0BA4-4FAB-B102-396C11609B24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A19B001B-5277-4AC7-AD3F-B0DB54739DA9}" type="presOf" srcId="{BD690A44-0BA4-4FAB-B102-396C11609B24}" destId="{5D19FAFA-4D10-491A-8A19-F7F1BAB5DFF1}" srcOrd="0" destOrd="0" presId="urn:microsoft.com/office/officeart/2018/2/layout/IconVerticalSolidList"/>
    <dgm:cxn modelId="{6D7BF223-4DF7-4283-B838-3B394A6D3D21}" srcId="{CE4EDF46-738A-4ABF-B543-CC790E850AE3}" destId="{BD690A44-0BA4-4FAB-B102-396C11609B24}" srcOrd="2" destOrd="0" parTransId="{B154723C-E302-4B59-832C-EE2FB62AD05C}" sibTransId="{1DCA6CC3-43DE-478C-B988-D68177CBDFDB}"/>
    <dgm:cxn modelId="{3625FD2A-DA88-44E3-9E36-C614C1A88334}" type="presOf" srcId="{20888868-E7F5-4B94-AF15-63DCDDA977A6}" destId="{58D8E551-598A-4C75-8059-42FBF422DB61}" srcOrd="0" destOrd="0" presId="urn:microsoft.com/office/officeart/2018/2/layout/IconVerticalSolidList"/>
    <dgm:cxn modelId="{84351B3F-674A-4F35-9E6D-98F7380CDD62}" type="presOf" srcId="{794607D3-EB83-41D0-A6AE-C38EC6C0888C}" destId="{BD6CD2DF-D990-4A1F-BF6E-BC02AE60F509}" srcOrd="0" destOrd="0" presId="urn:microsoft.com/office/officeart/2018/2/layout/IconVerticalSolidList"/>
    <dgm:cxn modelId="{0CAE1B42-B288-4795-A382-9C52B97FEF47}" type="presOf" srcId="{CE4EDF46-738A-4ABF-B543-CC790E850AE3}" destId="{40BA4656-A6C9-42FF-8397-4F1B767F2507}" srcOrd="0" destOrd="0" presId="urn:microsoft.com/office/officeart/2018/2/layout/IconVerticalSolidList"/>
    <dgm:cxn modelId="{28C2DDA3-FDDF-413F-8CFE-4FEAB55ADCAE}" srcId="{CE4EDF46-738A-4ABF-B543-CC790E850AE3}" destId="{20888868-E7F5-4B94-AF15-63DCDDA977A6}" srcOrd="1" destOrd="0" parTransId="{F367A878-A611-4B69-B5A6-1FE62B627ACD}" sibTransId="{CE750352-39EC-474C-8DB7-35FF64887426}"/>
    <dgm:cxn modelId="{40D9B7BB-0A6A-4989-A350-42ADB752F104}" srcId="{CE4EDF46-738A-4ABF-B543-CC790E850AE3}" destId="{794607D3-EB83-41D0-A6AE-C38EC6C0888C}" srcOrd="0" destOrd="0" parTransId="{378394C9-91AB-4BA1-80A4-272750D1E488}" sibTransId="{A0906EB9-DF2F-4F96-9DA7-C3062DDA0070}"/>
    <dgm:cxn modelId="{224AA016-4FE9-4AE8-A4B9-7FFF009E49EE}" type="presParOf" srcId="{40BA4656-A6C9-42FF-8397-4F1B767F2507}" destId="{A7C4678D-5428-4D05-A7EC-21FD37D32897}" srcOrd="0" destOrd="0" presId="urn:microsoft.com/office/officeart/2018/2/layout/IconVerticalSolidList"/>
    <dgm:cxn modelId="{0BCDD5A3-D987-4291-BAED-6FEDD872D2CF}" type="presParOf" srcId="{A7C4678D-5428-4D05-A7EC-21FD37D32897}" destId="{3FAB8EF5-9135-4349-84FB-EEFDFCFE91A0}" srcOrd="0" destOrd="0" presId="urn:microsoft.com/office/officeart/2018/2/layout/IconVerticalSolidList"/>
    <dgm:cxn modelId="{BF0722A1-E33F-464C-BCA9-F3FAE01E20D9}" type="presParOf" srcId="{A7C4678D-5428-4D05-A7EC-21FD37D32897}" destId="{2DD7F7B0-B9D0-4462-A2A1-EBB2E247396A}" srcOrd="1" destOrd="0" presId="urn:microsoft.com/office/officeart/2018/2/layout/IconVerticalSolidList"/>
    <dgm:cxn modelId="{1E6A9127-FD81-4D36-AA76-C4D027DBC360}" type="presParOf" srcId="{A7C4678D-5428-4D05-A7EC-21FD37D32897}" destId="{4789CAA1-BCD6-4028-90F6-22D20F5BEDDE}" srcOrd="2" destOrd="0" presId="urn:microsoft.com/office/officeart/2018/2/layout/IconVerticalSolidList"/>
    <dgm:cxn modelId="{0A89C8DE-FCD0-47D4-94C3-6A60079A0F1C}" type="presParOf" srcId="{A7C4678D-5428-4D05-A7EC-21FD37D32897}" destId="{BD6CD2DF-D990-4A1F-BF6E-BC02AE60F509}" srcOrd="3" destOrd="0" presId="urn:microsoft.com/office/officeart/2018/2/layout/IconVerticalSolidList"/>
    <dgm:cxn modelId="{2E26BD6C-2269-4B04-A8B1-5E0E1A9CD160}" type="presParOf" srcId="{40BA4656-A6C9-42FF-8397-4F1B767F2507}" destId="{1BBE76E7-74A8-4837-A1B9-20B216EC5E53}" srcOrd="1" destOrd="0" presId="urn:microsoft.com/office/officeart/2018/2/layout/IconVerticalSolidList"/>
    <dgm:cxn modelId="{994749B6-08E5-4025-A4D5-7893940CA572}" type="presParOf" srcId="{40BA4656-A6C9-42FF-8397-4F1B767F2507}" destId="{23CF9883-50FB-4A1D-80AB-A41E4FC8AC0F}" srcOrd="2" destOrd="0" presId="urn:microsoft.com/office/officeart/2018/2/layout/IconVerticalSolidList"/>
    <dgm:cxn modelId="{1A37A96F-04E5-4631-89A8-F812FBE821E6}" type="presParOf" srcId="{23CF9883-50FB-4A1D-80AB-A41E4FC8AC0F}" destId="{A3E73E32-FC2A-4BF2-A7B9-A86A8EC3531A}" srcOrd="0" destOrd="0" presId="urn:microsoft.com/office/officeart/2018/2/layout/IconVerticalSolidList"/>
    <dgm:cxn modelId="{53B2E5FB-5DE4-4A04-ABB4-1FC34A2A78DB}" type="presParOf" srcId="{23CF9883-50FB-4A1D-80AB-A41E4FC8AC0F}" destId="{AB4AC510-CB04-4067-AB7F-59EBDC454009}" srcOrd="1" destOrd="0" presId="urn:microsoft.com/office/officeart/2018/2/layout/IconVerticalSolidList"/>
    <dgm:cxn modelId="{F4CC1AF1-722B-4757-8D31-760160EB00CE}" type="presParOf" srcId="{23CF9883-50FB-4A1D-80AB-A41E4FC8AC0F}" destId="{7F5B8224-CFE4-41D3-BC38-D0E314E304A9}" srcOrd="2" destOrd="0" presId="urn:microsoft.com/office/officeart/2018/2/layout/IconVerticalSolidList"/>
    <dgm:cxn modelId="{9309DABA-5026-440D-B982-DB964BA15FC2}" type="presParOf" srcId="{23CF9883-50FB-4A1D-80AB-A41E4FC8AC0F}" destId="{58D8E551-598A-4C75-8059-42FBF422DB61}" srcOrd="3" destOrd="0" presId="urn:microsoft.com/office/officeart/2018/2/layout/IconVerticalSolidList"/>
    <dgm:cxn modelId="{13480E90-BF75-4DBD-B51D-5169090DF2EE}" type="presParOf" srcId="{40BA4656-A6C9-42FF-8397-4F1B767F2507}" destId="{C69221A7-6318-475B-8CDB-E8A9ED98A0E9}" srcOrd="3" destOrd="0" presId="urn:microsoft.com/office/officeart/2018/2/layout/IconVerticalSolidList"/>
    <dgm:cxn modelId="{1946616C-B4D7-44E6-A521-1784522EB92A}" type="presParOf" srcId="{40BA4656-A6C9-42FF-8397-4F1B767F2507}" destId="{54E96F83-BC8A-40E0-B5F9-7148613EE80D}" srcOrd="4" destOrd="0" presId="urn:microsoft.com/office/officeart/2018/2/layout/IconVerticalSolidList"/>
    <dgm:cxn modelId="{289B513B-E7E8-436E-90C6-E3C9E6C55C3F}" type="presParOf" srcId="{54E96F83-BC8A-40E0-B5F9-7148613EE80D}" destId="{78FFF9EF-1BF6-4C96-9B11-BF25A6E5516E}" srcOrd="0" destOrd="0" presId="urn:microsoft.com/office/officeart/2018/2/layout/IconVerticalSolidList"/>
    <dgm:cxn modelId="{1291B329-1324-41D8-AB2C-F9A81BF78882}" type="presParOf" srcId="{54E96F83-BC8A-40E0-B5F9-7148613EE80D}" destId="{3327BECA-D6CA-4DFF-BD66-76A01B391579}" srcOrd="1" destOrd="0" presId="urn:microsoft.com/office/officeart/2018/2/layout/IconVerticalSolidList"/>
    <dgm:cxn modelId="{5F10FFD1-736E-4626-A95A-061C8DDA9430}" type="presParOf" srcId="{54E96F83-BC8A-40E0-B5F9-7148613EE80D}" destId="{18136969-8207-4866-87AD-9871A21603E0}" srcOrd="2" destOrd="0" presId="urn:microsoft.com/office/officeart/2018/2/layout/IconVerticalSolidList"/>
    <dgm:cxn modelId="{41570C1A-E6A2-4229-86CB-A74ADB66C6CA}" type="presParOf" srcId="{54E96F83-BC8A-40E0-B5F9-7148613EE80D}" destId="{5D19FAFA-4D10-491A-8A19-F7F1BAB5DFF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8F402DB-73DA-4C29-8FF5-98A5B5B6D5EB}" type="doc">
      <dgm:prSet loTypeId="urn:microsoft.com/office/officeart/2005/8/layout/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4763C16-852D-4167-85E4-7D2E3D4461FE}">
      <dgm:prSet custT="1"/>
      <dgm:spPr/>
      <dgm:t>
        <a:bodyPr/>
        <a:lstStyle/>
        <a:p>
          <a:r>
            <a:rPr lang="cs-CZ" sz="2200" b="1" dirty="0"/>
            <a:t>Nepoužívejte zápory v položkách </a:t>
          </a:r>
          <a:r>
            <a:rPr lang="cs-CZ" sz="2000" b="1" dirty="0"/>
            <a:t>(obzvlášť se vyhněte dvojitému záporu, např.: Nesouhlasím s nedokončením jaderné elektrárny.)</a:t>
          </a:r>
          <a:endParaRPr lang="en-US" sz="2200" dirty="0"/>
        </a:p>
      </dgm:t>
    </dgm:pt>
    <dgm:pt modelId="{3DDA3BC1-4727-4AD4-B816-9E76EEFD7B7E}" type="parTrans" cxnId="{EC03E766-FA4F-4786-BF54-FCF69524CDD6}">
      <dgm:prSet/>
      <dgm:spPr/>
      <dgm:t>
        <a:bodyPr/>
        <a:lstStyle/>
        <a:p>
          <a:endParaRPr lang="en-US"/>
        </a:p>
      </dgm:t>
    </dgm:pt>
    <dgm:pt modelId="{93006BA0-918B-4DC6-AE41-DEA7391ABFC9}" type="sibTrans" cxnId="{EC03E766-FA4F-4786-BF54-FCF69524CDD6}">
      <dgm:prSet/>
      <dgm:spPr/>
      <dgm:t>
        <a:bodyPr/>
        <a:lstStyle/>
        <a:p>
          <a:endParaRPr lang="en-US"/>
        </a:p>
      </dgm:t>
    </dgm:pt>
    <dgm:pt modelId="{21BD0EB3-82C7-4066-A227-8FF7D53833C0}">
      <dgm:prSet custT="1"/>
      <dgm:spPr/>
      <dgm:t>
        <a:bodyPr/>
        <a:lstStyle/>
        <a:p>
          <a:r>
            <a:rPr lang="cs-CZ" sz="2400" b="1" dirty="0"/>
            <a:t>Vyhněte se sugestivním položkám </a:t>
          </a:r>
          <a:r>
            <a:rPr lang="cs-CZ" sz="1600" b="1" dirty="0"/>
            <a:t>(např. Odborníci poukazují na řadu negativních účinků vakcinace. Schvalujete plošné očkování?)</a:t>
          </a:r>
          <a:endParaRPr lang="en-US" sz="1800" dirty="0"/>
        </a:p>
      </dgm:t>
    </dgm:pt>
    <dgm:pt modelId="{69B407EF-C886-4560-AD99-162AA646068C}" type="parTrans" cxnId="{5A295936-564B-4CCD-AFF1-AF7C6F55B9A7}">
      <dgm:prSet/>
      <dgm:spPr/>
      <dgm:t>
        <a:bodyPr/>
        <a:lstStyle/>
        <a:p>
          <a:endParaRPr lang="en-US"/>
        </a:p>
      </dgm:t>
    </dgm:pt>
    <dgm:pt modelId="{8B6B68F0-A5CE-4FC1-9242-8512DEB2A835}" type="sibTrans" cxnId="{5A295936-564B-4CCD-AFF1-AF7C6F55B9A7}">
      <dgm:prSet/>
      <dgm:spPr/>
      <dgm:t>
        <a:bodyPr/>
        <a:lstStyle/>
        <a:p>
          <a:endParaRPr lang="en-US"/>
        </a:p>
      </dgm:t>
    </dgm:pt>
    <dgm:pt modelId="{92E1E40B-C760-4EED-93B6-4EA169B38AFE}">
      <dgm:prSet/>
      <dgm:spPr/>
      <dgm:t>
        <a:bodyPr/>
        <a:lstStyle/>
        <a:p>
          <a:r>
            <a:rPr lang="cs-CZ" b="1" dirty="0"/>
            <a:t>Střídejte různé typy otázek, ale nepřehánějte to. Pozor na orientace škál.</a:t>
          </a:r>
          <a:endParaRPr lang="en-US" dirty="0"/>
        </a:p>
      </dgm:t>
    </dgm:pt>
    <dgm:pt modelId="{A0304492-81A5-47F9-8CF5-D2A847C8579D}" type="parTrans" cxnId="{2931E214-0273-46CC-9B3D-CCE655877613}">
      <dgm:prSet/>
      <dgm:spPr/>
      <dgm:t>
        <a:bodyPr/>
        <a:lstStyle/>
        <a:p>
          <a:endParaRPr lang="en-US"/>
        </a:p>
      </dgm:t>
    </dgm:pt>
    <dgm:pt modelId="{14F41BEF-FC2C-4296-B4AE-F7BC52394ECE}" type="sibTrans" cxnId="{2931E214-0273-46CC-9B3D-CCE655877613}">
      <dgm:prSet/>
      <dgm:spPr/>
      <dgm:t>
        <a:bodyPr/>
        <a:lstStyle/>
        <a:p>
          <a:endParaRPr lang="en-US"/>
        </a:p>
      </dgm:t>
    </dgm:pt>
    <dgm:pt modelId="{C2417393-A40C-4D81-BF58-5CF7A3302F19}">
      <dgm:prSet/>
      <dgm:spPr/>
      <dgm:t>
        <a:bodyPr/>
        <a:lstStyle/>
        <a:p>
          <a:r>
            <a:rPr lang="cs-CZ" b="1" dirty="0"/>
            <a:t>Délka (dotazník delší než 30, resp. 45 minut) – příklad ISOTIS</a:t>
          </a:r>
          <a:endParaRPr lang="en-US" dirty="0"/>
        </a:p>
      </dgm:t>
    </dgm:pt>
    <dgm:pt modelId="{06BCB796-BAA5-47E3-9597-595F6966B5F1}" type="parTrans" cxnId="{6112F369-0E19-4589-841C-F8488BF3619F}">
      <dgm:prSet/>
      <dgm:spPr/>
      <dgm:t>
        <a:bodyPr/>
        <a:lstStyle/>
        <a:p>
          <a:endParaRPr lang="en-US"/>
        </a:p>
      </dgm:t>
    </dgm:pt>
    <dgm:pt modelId="{9E8220BC-F908-4819-BE00-EC0E94250DBB}" type="sibTrans" cxnId="{6112F369-0E19-4589-841C-F8488BF3619F}">
      <dgm:prSet/>
      <dgm:spPr/>
      <dgm:t>
        <a:bodyPr/>
        <a:lstStyle/>
        <a:p>
          <a:endParaRPr lang="en-US"/>
        </a:p>
      </dgm:t>
    </dgm:pt>
    <dgm:pt modelId="{D671B65C-30D9-4767-A9B1-C8DF65A84385}" type="pres">
      <dgm:prSet presAssocID="{08F402DB-73DA-4C29-8FF5-98A5B5B6D5EB}" presName="diagram" presStyleCnt="0">
        <dgm:presLayoutVars>
          <dgm:dir/>
          <dgm:resizeHandles val="exact"/>
        </dgm:presLayoutVars>
      </dgm:prSet>
      <dgm:spPr/>
    </dgm:pt>
    <dgm:pt modelId="{550B111A-69B2-4DFB-8696-6940D86A820B}" type="pres">
      <dgm:prSet presAssocID="{A4763C16-852D-4167-85E4-7D2E3D4461FE}" presName="node" presStyleLbl="node1" presStyleIdx="0" presStyleCnt="4" custScaleX="113692" custScaleY="157355">
        <dgm:presLayoutVars>
          <dgm:bulletEnabled val="1"/>
        </dgm:presLayoutVars>
      </dgm:prSet>
      <dgm:spPr/>
    </dgm:pt>
    <dgm:pt modelId="{7970EE3B-FE2F-436F-9B73-7C14BB0DE98A}" type="pres">
      <dgm:prSet presAssocID="{93006BA0-918B-4DC6-AE41-DEA7391ABFC9}" presName="sibTrans" presStyleLbl="sibTrans2D1" presStyleIdx="0" presStyleCnt="3"/>
      <dgm:spPr/>
    </dgm:pt>
    <dgm:pt modelId="{4609B238-F297-4733-83DC-B8F46C5AF846}" type="pres">
      <dgm:prSet presAssocID="{93006BA0-918B-4DC6-AE41-DEA7391ABFC9}" presName="connectorText" presStyleLbl="sibTrans2D1" presStyleIdx="0" presStyleCnt="3"/>
      <dgm:spPr/>
    </dgm:pt>
    <dgm:pt modelId="{8FDE4BA3-63F8-4BF2-881F-DC45C7F56A30}" type="pres">
      <dgm:prSet presAssocID="{21BD0EB3-82C7-4066-A227-8FF7D53833C0}" presName="node" presStyleLbl="node1" presStyleIdx="1" presStyleCnt="4" custScaleX="119393" custScaleY="133018">
        <dgm:presLayoutVars>
          <dgm:bulletEnabled val="1"/>
        </dgm:presLayoutVars>
      </dgm:prSet>
      <dgm:spPr/>
    </dgm:pt>
    <dgm:pt modelId="{749F9520-6FF1-4A39-ACFC-EDBD182E314D}" type="pres">
      <dgm:prSet presAssocID="{8B6B68F0-A5CE-4FC1-9242-8512DEB2A835}" presName="sibTrans" presStyleLbl="sibTrans2D1" presStyleIdx="1" presStyleCnt="3" custAng="283759" custScaleX="107859" custScaleY="116228" custLinFactNeighborX="-30255" custLinFactNeighborY="-1142"/>
      <dgm:spPr/>
    </dgm:pt>
    <dgm:pt modelId="{7D1D668F-2A16-43C9-8243-0557FEA2D0FC}" type="pres">
      <dgm:prSet presAssocID="{8B6B68F0-A5CE-4FC1-9242-8512DEB2A835}" presName="connectorText" presStyleLbl="sibTrans2D1" presStyleIdx="1" presStyleCnt="3"/>
      <dgm:spPr/>
    </dgm:pt>
    <dgm:pt modelId="{8CAB599A-5084-448B-B867-B16CCDDEED77}" type="pres">
      <dgm:prSet presAssocID="{92E1E40B-C760-4EED-93B6-4EA169B38AFE}" presName="node" presStyleLbl="node1" presStyleIdx="2" presStyleCnt="4">
        <dgm:presLayoutVars>
          <dgm:bulletEnabled val="1"/>
        </dgm:presLayoutVars>
      </dgm:prSet>
      <dgm:spPr/>
    </dgm:pt>
    <dgm:pt modelId="{0B6C0469-BECD-447B-A16E-86117B445D1A}" type="pres">
      <dgm:prSet presAssocID="{14F41BEF-FC2C-4296-B4AE-F7BC52394ECE}" presName="sibTrans" presStyleLbl="sibTrans2D1" presStyleIdx="2" presStyleCnt="3"/>
      <dgm:spPr/>
    </dgm:pt>
    <dgm:pt modelId="{0EBF9305-10FB-4B55-927E-A4D6BDEEADA6}" type="pres">
      <dgm:prSet presAssocID="{14F41BEF-FC2C-4296-B4AE-F7BC52394ECE}" presName="connectorText" presStyleLbl="sibTrans2D1" presStyleIdx="2" presStyleCnt="3"/>
      <dgm:spPr/>
    </dgm:pt>
    <dgm:pt modelId="{86BBB7D9-0AD9-46B7-A078-0942921EB103}" type="pres">
      <dgm:prSet presAssocID="{C2417393-A40C-4D81-BF58-5CF7A3302F19}" presName="node" presStyleLbl="node1" presStyleIdx="3" presStyleCnt="4">
        <dgm:presLayoutVars>
          <dgm:bulletEnabled val="1"/>
        </dgm:presLayoutVars>
      </dgm:prSet>
      <dgm:spPr/>
    </dgm:pt>
  </dgm:ptLst>
  <dgm:cxnLst>
    <dgm:cxn modelId="{AB9A6F08-C6BE-469A-82E4-28436EC198E6}" type="presOf" srcId="{8B6B68F0-A5CE-4FC1-9242-8512DEB2A835}" destId="{7D1D668F-2A16-43C9-8243-0557FEA2D0FC}" srcOrd="1" destOrd="0" presId="urn:microsoft.com/office/officeart/2005/8/layout/process5"/>
    <dgm:cxn modelId="{2931E214-0273-46CC-9B3D-CCE655877613}" srcId="{08F402DB-73DA-4C29-8FF5-98A5B5B6D5EB}" destId="{92E1E40B-C760-4EED-93B6-4EA169B38AFE}" srcOrd="2" destOrd="0" parTransId="{A0304492-81A5-47F9-8CF5-D2A847C8579D}" sibTransId="{14F41BEF-FC2C-4296-B4AE-F7BC52394ECE}"/>
    <dgm:cxn modelId="{82862F1E-7A09-4444-9E93-86FC056F67EF}" type="presOf" srcId="{C2417393-A40C-4D81-BF58-5CF7A3302F19}" destId="{86BBB7D9-0AD9-46B7-A078-0942921EB103}" srcOrd="0" destOrd="0" presId="urn:microsoft.com/office/officeart/2005/8/layout/process5"/>
    <dgm:cxn modelId="{4F8F772F-8350-4845-9522-06D041821022}" type="presOf" srcId="{21BD0EB3-82C7-4066-A227-8FF7D53833C0}" destId="{8FDE4BA3-63F8-4BF2-881F-DC45C7F56A30}" srcOrd="0" destOrd="0" presId="urn:microsoft.com/office/officeart/2005/8/layout/process5"/>
    <dgm:cxn modelId="{7D468E32-DD13-4996-8FF1-10B17038F336}" type="presOf" srcId="{93006BA0-918B-4DC6-AE41-DEA7391ABFC9}" destId="{4609B238-F297-4733-83DC-B8F46C5AF846}" srcOrd="1" destOrd="0" presId="urn:microsoft.com/office/officeart/2005/8/layout/process5"/>
    <dgm:cxn modelId="{5A295936-564B-4CCD-AFF1-AF7C6F55B9A7}" srcId="{08F402DB-73DA-4C29-8FF5-98A5B5B6D5EB}" destId="{21BD0EB3-82C7-4066-A227-8FF7D53833C0}" srcOrd="1" destOrd="0" parTransId="{69B407EF-C886-4560-AD99-162AA646068C}" sibTransId="{8B6B68F0-A5CE-4FC1-9242-8512DEB2A835}"/>
    <dgm:cxn modelId="{B456F65B-A4EC-4C8B-B05B-E6166D50FE2A}" type="presOf" srcId="{8B6B68F0-A5CE-4FC1-9242-8512DEB2A835}" destId="{749F9520-6FF1-4A39-ACFC-EDBD182E314D}" srcOrd="0" destOrd="0" presId="urn:microsoft.com/office/officeart/2005/8/layout/process5"/>
    <dgm:cxn modelId="{EC03E766-FA4F-4786-BF54-FCF69524CDD6}" srcId="{08F402DB-73DA-4C29-8FF5-98A5B5B6D5EB}" destId="{A4763C16-852D-4167-85E4-7D2E3D4461FE}" srcOrd="0" destOrd="0" parTransId="{3DDA3BC1-4727-4AD4-B816-9E76EEFD7B7E}" sibTransId="{93006BA0-918B-4DC6-AE41-DEA7391ABFC9}"/>
    <dgm:cxn modelId="{A1933F48-DEAC-4EEC-B7B6-B0E1709FD94F}" type="presOf" srcId="{14F41BEF-FC2C-4296-B4AE-F7BC52394ECE}" destId="{0EBF9305-10FB-4B55-927E-A4D6BDEEADA6}" srcOrd="1" destOrd="0" presId="urn:microsoft.com/office/officeart/2005/8/layout/process5"/>
    <dgm:cxn modelId="{6112F369-0E19-4589-841C-F8488BF3619F}" srcId="{08F402DB-73DA-4C29-8FF5-98A5B5B6D5EB}" destId="{C2417393-A40C-4D81-BF58-5CF7A3302F19}" srcOrd="3" destOrd="0" parTransId="{06BCB796-BAA5-47E3-9597-595F6966B5F1}" sibTransId="{9E8220BC-F908-4819-BE00-EC0E94250DBB}"/>
    <dgm:cxn modelId="{B228F36E-90A1-4202-89E4-472FBABB0E40}" type="presOf" srcId="{08F402DB-73DA-4C29-8FF5-98A5B5B6D5EB}" destId="{D671B65C-30D9-4767-A9B1-C8DF65A84385}" srcOrd="0" destOrd="0" presId="urn:microsoft.com/office/officeart/2005/8/layout/process5"/>
    <dgm:cxn modelId="{F47E1077-B4DD-4770-8BF7-942DA1FBEAEF}" type="presOf" srcId="{14F41BEF-FC2C-4296-B4AE-F7BC52394ECE}" destId="{0B6C0469-BECD-447B-A16E-86117B445D1A}" srcOrd="0" destOrd="0" presId="urn:microsoft.com/office/officeart/2005/8/layout/process5"/>
    <dgm:cxn modelId="{FC66B982-AA29-4703-8ECA-946133822F5F}" type="presOf" srcId="{92E1E40B-C760-4EED-93B6-4EA169B38AFE}" destId="{8CAB599A-5084-448B-B867-B16CCDDEED77}" srcOrd="0" destOrd="0" presId="urn:microsoft.com/office/officeart/2005/8/layout/process5"/>
    <dgm:cxn modelId="{7C4F28A8-834B-48EE-A01A-E32B784A2E4A}" type="presOf" srcId="{A4763C16-852D-4167-85E4-7D2E3D4461FE}" destId="{550B111A-69B2-4DFB-8696-6940D86A820B}" srcOrd="0" destOrd="0" presId="urn:microsoft.com/office/officeart/2005/8/layout/process5"/>
    <dgm:cxn modelId="{8335B0CA-2930-408E-B4BC-FA8F45C01FE2}" type="presOf" srcId="{93006BA0-918B-4DC6-AE41-DEA7391ABFC9}" destId="{7970EE3B-FE2F-436F-9B73-7C14BB0DE98A}" srcOrd="0" destOrd="0" presId="urn:microsoft.com/office/officeart/2005/8/layout/process5"/>
    <dgm:cxn modelId="{3CEED6DC-715C-4C96-904D-C8C46B021612}" type="presParOf" srcId="{D671B65C-30D9-4767-A9B1-C8DF65A84385}" destId="{550B111A-69B2-4DFB-8696-6940D86A820B}" srcOrd="0" destOrd="0" presId="urn:microsoft.com/office/officeart/2005/8/layout/process5"/>
    <dgm:cxn modelId="{BB5DEC1D-05B4-4C97-BF9F-2A85E40766D8}" type="presParOf" srcId="{D671B65C-30D9-4767-A9B1-C8DF65A84385}" destId="{7970EE3B-FE2F-436F-9B73-7C14BB0DE98A}" srcOrd="1" destOrd="0" presId="urn:microsoft.com/office/officeart/2005/8/layout/process5"/>
    <dgm:cxn modelId="{30308CE5-96D9-4524-8342-4A9A7DB4736C}" type="presParOf" srcId="{7970EE3B-FE2F-436F-9B73-7C14BB0DE98A}" destId="{4609B238-F297-4733-83DC-B8F46C5AF846}" srcOrd="0" destOrd="0" presId="urn:microsoft.com/office/officeart/2005/8/layout/process5"/>
    <dgm:cxn modelId="{51E07D59-B29C-4CD1-9044-B0CEBA8AF94C}" type="presParOf" srcId="{D671B65C-30D9-4767-A9B1-C8DF65A84385}" destId="{8FDE4BA3-63F8-4BF2-881F-DC45C7F56A30}" srcOrd="2" destOrd="0" presId="urn:microsoft.com/office/officeart/2005/8/layout/process5"/>
    <dgm:cxn modelId="{95782BF1-81E4-4DFE-96F1-C2DF59DFFCAE}" type="presParOf" srcId="{D671B65C-30D9-4767-A9B1-C8DF65A84385}" destId="{749F9520-6FF1-4A39-ACFC-EDBD182E314D}" srcOrd="3" destOrd="0" presId="urn:microsoft.com/office/officeart/2005/8/layout/process5"/>
    <dgm:cxn modelId="{C2189734-BD38-4FC5-AEA5-8BEFC1A2E91E}" type="presParOf" srcId="{749F9520-6FF1-4A39-ACFC-EDBD182E314D}" destId="{7D1D668F-2A16-43C9-8243-0557FEA2D0FC}" srcOrd="0" destOrd="0" presId="urn:microsoft.com/office/officeart/2005/8/layout/process5"/>
    <dgm:cxn modelId="{3F93B9CD-E74B-443A-9474-B7C7DDC8705A}" type="presParOf" srcId="{D671B65C-30D9-4767-A9B1-C8DF65A84385}" destId="{8CAB599A-5084-448B-B867-B16CCDDEED77}" srcOrd="4" destOrd="0" presId="urn:microsoft.com/office/officeart/2005/8/layout/process5"/>
    <dgm:cxn modelId="{8D1FEEE7-BB5C-41A9-98E7-83CE9E334AC9}" type="presParOf" srcId="{D671B65C-30D9-4767-A9B1-C8DF65A84385}" destId="{0B6C0469-BECD-447B-A16E-86117B445D1A}" srcOrd="5" destOrd="0" presId="urn:microsoft.com/office/officeart/2005/8/layout/process5"/>
    <dgm:cxn modelId="{0013E6F3-742D-412A-8C6E-1664C59CDF31}" type="presParOf" srcId="{0B6C0469-BECD-447B-A16E-86117B445D1A}" destId="{0EBF9305-10FB-4B55-927E-A4D6BDEEADA6}" srcOrd="0" destOrd="0" presId="urn:microsoft.com/office/officeart/2005/8/layout/process5"/>
    <dgm:cxn modelId="{E0414375-3B1A-41E3-AF43-09CE1920B9DC}" type="presParOf" srcId="{D671B65C-30D9-4767-A9B1-C8DF65A84385}" destId="{86BBB7D9-0AD9-46B7-A078-0942921EB103}" srcOrd="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DF4DBC-8F91-49DC-B215-11DBA1C829F6}">
      <dsp:nvSpPr>
        <dsp:cNvPr id="0" name=""/>
        <dsp:cNvSpPr/>
      </dsp:nvSpPr>
      <dsp:spPr>
        <a:xfrm>
          <a:off x="0" y="2852"/>
          <a:ext cx="627896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D345F0-D8AC-4E13-833B-5061AAE96A12}">
      <dsp:nvSpPr>
        <dsp:cNvPr id="0" name=""/>
        <dsp:cNvSpPr/>
      </dsp:nvSpPr>
      <dsp:spPr>
        <a:xfrm>
          <a:off x="0" y="2852"/>
          <a:ext cx="6278968" cy="1945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Dotazník je způsob písemného kladení otázek a získávání písemných odpovědí.</a:t>
          </a:r>
          <a:endParaRPr lang="en-US" sz="3000" kern="1200" dirty="0"/>
        </a:p>
      </dsp:txBody>
      <dsp:txXfrm>
        <a:off x="0" y="2852"/>
        <a:ext cx="6278968" cy="1945431"/>
      </dsp:txXfrm>
    </dsp:sp>
    <dsp:sp modelId="{F8B4AA7F-FFBC-472E-9B8F-CB1727C87C74}">
      <dsp:nvSpPr>
        <dsp:cNvPr id="0" name=""/>
        <dsp:cNvSpPr/>
      </dsp:nvSpPr>
      <dsp:spPr>
        <a:xfrm>
          <a:off x="0" y="1948284"/>
          <a:ext cx="627896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0405EA-23A5-41F5-AC62-4C6873394FFC}">
      <dsp:nvSpPr>
        <dsp:cNvPr id="0" name=""/>
        <dsp:cNvSpPr/>
      </dsp:nvSpPr>
      <dsp:spPr>
        <a:xfrm>
          <a:off x="0" y="1948284"/>
          <a:ext cx="6278968" cy="1945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0" i="0" kern="1200" dirty="0"/>
            <a:t>Typicky je využíván na zjišťování </a:t>
          </a:r>
          <a:r>
            <a:rPr lang="cs-CZ" sz="3000" b="0" i="1" kern="1200" dirty="0"/>
            <a:t>zkušeností, názorů a postojů </a:t>
          </a:r>
          <a:r>
            <a:rPr lang="cs-CZ" sz="3000" b="0" i="0" kern="1200" dirty="0"/>
            <a:t>u skupiny respondentů, kteří představují vzorek z cílové populace.</a:t>
          </a:r>
          <a:endParaRPr lang="en-US" sz="3000" kern="1200" dirty="0"/>
        </a:p>
      </dsp:txBody>
      <dsp:txXfrm>
        <a:off x="0" y="1948284"/>
        <a:ext cx="6278968" cy="1945431"/>
      </dsp:txXfrm>
    </dsp:sp>
    <dsp:sp modelId="{7961E9C7-1D5E-4912-A94D-031E82C1BB61}">
      <dsp:nvSpPr>
        <dsp:cNvPr id="0" name=""/>
        <dsp:cNvSpPr/>
      </dsp:nvSpPr>
      <dsp:spPr>
        <a:xfrm>
          <a:off x="0" y="3893715"/>
          <a:ext cx="627896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25B3CC-E021-46D7-9ED8-AFCC9D815633}">
      <dsp:nvSpPr>
        <dsp:cNvPr id="0" name=""/>
        <dsp:cNvSpPr/>
      </dsp:nvSpPr>
      <dsp:spPr>
        <a:xfrm>
          <a:off x="0" y="3893715"/>
          <a:ext cx="6278968" cy="1945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3000" kern="1200" dirty="0"/>
        </a:p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Můžeme jím získat velké množství informací při malé časové investici.</a:t>
          </a:r>
          <a:endParaRPr lang="en-US" sz="3000" kern="1200" dirty="0"/>
        </a:p>
      </dsp:txBody>
      <dsp:txXfrm>
        <a:off x="0" y="3893715"/>
        <a:ext cx="6278968" cy="19454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337A39-5BAF-48EE-BAD9-617864D6BD23}">
      <dsp:nvSpPr>
        <dsp:cNvPr id="0" name=""/>
        <dsp:cNvSpPr/>
      </dsp:nvSpPr>
      <dsp:spPr>
        <a:xfrm>
          <a:off x="0" y="0"/>
          <a:ext cx="1086840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57D608-2800-4F55-A46F-615697A25185}">
      <dsp:nvSpPr>
        <dsp:cNvPr id="0" name=""/>
        <dsp:cNvSpPr/>
      </dsp:nvSpPr>
      <dsp:spPr>
        <a:xfrm>
          <a:off x="0" y="0"/>
          <a:ext cx="10868403" cy="2539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0" i="0" kern="1200" dirty="0"/>
            <a:t>Pojem </a:t>
          </a:r>
          <a:r>
            <a:rPr lang="cs-CZ" sz="2600" b="1" i="0" kern="1200" dirty="0"/>
            <a:t>validita</a:t>
          </a:r>
          <a:r>
            <a:rPr lang="cs-CZ" sz="2600" b="0" i="0" kern="1200" dirty="0"/>
            <a:t> (tj. věrohodnost) se vztahuje zejména k platnosti odpovědí na jednotlivé položky. Mezi faktory ovlivňující úroveň validity odpovědi patří zejména typ položky. Např. položky zjišťující věk či pohlaví mají obvykle vyšší validitu, položky zaměřené na názory, postoje a zájmy spíše nižší; také položky vyžadující odhad, kdy respondent je nucen údaje v mysli rekonstruovat (např. Kolik času věnujete týdně studiu?), bývají méně přesné.</a:t>
          </a:r>
          <a:endParaRPr lang="en-US" sz="2600" kern="1200" dirty="0"/>
        </a:p>
      </dsp:txBody>
      <dsp:txXfrm>
        <a:off x="0" y="0"/>
        <a:ext cx="10868403" cy="2539351"/>
      </dsp:txXfrm>
    </dsp:sp>
    <dsp:sp modelId="{4F3D5348-795F-4087-86EF-C3B02E39A7D6}">
      <dsp:nvSpPr>
        <dsp:cNvPr id="0" name=""/>
        <dsp:cNvSpPr/>
      </dsp:nvSpPr>
      <dsp:spPr>
        <a:xfrm>
          <a:off x="0" y="2539351"/>
          <a:ext cx="10868403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4DB440-71F9-4418-B17B-6F5EAB980578}">
      <dsp:nvSpPr>
        <dsp:cNvPr id="0" name=""/>
        <dsp:cNvSpPr/>
      </dsp:nvSpPr>
      <dsp:spPr>
        <a:xfrm>
          <a:off x="0" y="2539351"/>
          <a:ext cx="10868403" cy="2539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600" b="0" i="0" kern="1200" dirty="0"/>
        </a:p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0" i="0" kern="1200" dirty="0"/>
            <a:t>Pojmem </a:t>
          </a:r>
          <a:r>
            <a:rPr lang="cs-CZ" sz="2600" b="1" i="0" kern="1200" dirty="0"/>
            <a:t>reliabilita</a:t>
          </a:r>
          <a:r>
            <a:rPr lang="cs-CZ" sz="2600" b="0" i="0" kern="1200" dirty="0"/>
            <a:t> je odkazováno na přesnost a spolehlivost měření. Samostatná položka zjišťující nějaký komplexnější jev či konstrukt, je poměrně zranitelná. Abychom zvýšili reliabilitu měření, je vhodné ptát se celým souborem otázek na různé vlastnosti či projevy jevu.</a:t>
          </a:r>
          <a:endParaRPr lang="en-US" sz="2600" kern="1200" dirty="0"/>
        </a:p>
      </dsp:txBody>
      <dsp:txXfrm>
        <a:off x="0" y="2539351"/>
        <a:ext cx="10868403" cy="25393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ACE4EC-9152-488D-AB54-35FB5114B799}">
      <dsp:nvSpPr>
        <dsp:cNvPr id="0" name=""/>
        <dsp:cNvSpPr/>
      </dsp:nvSpPr>
      <dsp:spPr>
        <a:xfrm>
          <a:off x="0" y="2500"/>
          <a:ext cx="7315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A2E95B-582B-40D3-8C2F-3E56EC8F0DAF}">
      <dsp:nvSpPr>
        <dsp:cNvPr id="0" name=""/>
        <dsp:cNvSpPr/>
      </dsp:nvSpPr>
      <dsp:spPr>
        <a:xfrm>
          <a:off x="0" y="2500"/>
          <a:ext cx="7315200" cy="17052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1" kern="1200" dirty="0"/>
            <a:t>Téma</a:t>
          </a:r>
          <a:r>
            <a:rPr lang="cs-CZ" sz="3000" kern="1200" dirty="0"/>
            <a:t>: Dialogické vyučování</a:t>
          </a:r>
          <a:endParaRPr lang="en-US" sz="3000" kern="1200" dirty="0"/>
        </a:p>
      </dsp:txBody>
      <dsp:txXfrm>
        <a:off x="0" y="2500"/>
        <a:ext cx="7315200" cy="1705213"/>
      </dsp:txXfrm>
    </dsp:sp>
    <dsp:sp modelId="{4048078A-BD55-4FAA-BBB2-37F6C746AE4D}">
      <dsp:nvSpPr>
        <dsp:cNvPr id="0" name=""/>
        <dsp:cNvSpPr/>
      </dsp:nvSpPr>
      <dsp:spPr>
        <a:xfrm>
          <a:off x="0" y="1707713"/>
          <a:ext cx="7315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2974C9-D823-4262-8946-D623CA548E27}">
      <dsp:nvSpPr>
        <dsp:cNvPr id="0" name=""/>
        <dsp:cNvSpPr/>
      </dsp:nvSpPr>
      <dsp:spPr>
        <a:xfrm>
          <a:off x="0" y="1707713"/>
          <a:ext cx="7315200" cy="17052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1" kern="1200" dirty="0"/>
            <a:t>Hypotéza</a:t>
          </a:r>
          <a:r>
            <a:rPr lang="cs-CZ" sz="3000" kern="1200" dirty="0"/>
            <a:t>: Čím více otázek žák během výuky zodpoví, tím se zlepšuje jeho studijní průměr. </a:t>
          </a:r>
          <a:endParaRPr lang="en-US" sz="3000" kern="1200" dirty="0"/>
        </a:p>
      </dsp:txBody>
      <dsp:txXfrm>
        <a:off x="0" y="1707713"/>
        <a:ext cx="7315200" cy="1705213"/>
      </dsp:txXfrm>
    </dsp:sp>
    <dsp:sp modelId="{64244012-32EF-4705-88F6-C97074A3C5DF}">
      <dsp:nvSpPr>
        <dsp:cNvPr id="0" name=""/>
        <dsp:cNvSpPr/>
      </dsp:nvSpPr>
      <dsp:spPr>
        <a:xfrm>
          <a:off x="0" y="3412926"/>
          <a:ext cx="7315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EFB39C-550A-49E4-AFB0-4DE98F7AB48D}">
      <dsp:nvSpPr>
        <dsp:cNvPr id="0" name=""/>
        <dsp:cNvSpPr/>
      </dsp:nvSpPr>
      <dsp:spPr>
        <a:xfrm>
          <a:off x="0" y="3412926"/>
          <a:ext cx="7315200" cy="17052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1" kern="1200" dirty="0"/>
            <a:t>Položka v dotazníku</a:t>
          </a:r>
          <a:r>
            <a:rPr lang="cs-CZ" sz="3000" kern="1200" dirty="0"/>
            <a:t>: Když si vzpomeneš na dnešní hodinu, dokážeš odhadnout, kolikrát jsi odpovídal na nějakou otázku učitelky?</a:t>
          </a:r>
          <a:endParaRPr lang="en-US" sz="3000" kern="1200" dirty="0"/>
        </a:p>
      </dsp:txBody>
      <dsp:txXfrm>
        <a:off x="0" y="3412926"/>
        <a:ext cx="7315200" cy="170521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1ACE27-7446-4E68-A7A2-53B19C3AC8F3}">
      <dsp:nvSpPr>
        <dsp:cNvPr id="0" name=""/>
        <dsp:cNvSpPr/>
      </dsp:nvSpPr>
      <dsp:spPr>
        <a:xfrm>
          <a:off x="0" y="37757"/>
          <a:ext cx="7315200" cy="898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Hlavička (datum, představení výzkumu, jehož je dotazník součástí, délka dotazníku, instrukce k vyplňování dotazníku)</a:t>
          </a:r>
          <a:endParaRPr lang="en-US" sz="2000" kern="1200" dirty="0"/>
        </a:p>
      </dsp:txBody>
      <dsp:txXfrm>
        <a:off x="43864" y="81621"/>
        <a:ext cx="7227472" cy="810832"/>
      </dsp:txXfrm>
    </dsp:sp>
    <dsp:sp modelId="{B2895A44-EDFF-4104-82D0-5E189F097C48}">
      <dsp:nvSpPr>
        <dsp:cNvPr id="0" name=""/>
        <dsp:cNvSpPr/>
      </dsp:nvSpPr>
      <dsp:spPr>
        <a:xfrm>
          <a:off x="0" y="1074557"/>
          <a:ext cx="7315200" cy="898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Faktografické a demografické otázky</a:t>
          </a:r>
        </a:p>
      </dsp:txBody>
      <dsp:txXfrm>
        <a:off x="43864" y="1118421"/>
        <a:ext cx="7227472" cy="810832"/>
      </dsp:txXfrm>
    </dsp:sp>
    <dsp:sp modelId="{A65D0304-D0A6-4CE8-8E87-EEF8B0D32F53}">
      <dsp:nvSpPr>
        <dsp:cNvPr id="0" name=""/>
        <dsp:cNvSpPr/>
      </dsp:nvSpPr>
      <dsp:spPr>
        <a:xfrm>
          <a:off x="0" y="2111357"/>
          <a:ext cx="7315200" cy="898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Snazší otázky na úvod</a:t>
          </a:r>
          <a:endParaRPr lang="en-US" sz="2400" kern="1200" dirty="0"/>
        </a:p>
      </dsp:txBody>
      <dsp:txXfrm>
        <a:off x="43864" y="2155221"/>
        <a:ext cx="7227472" cy="810832"/>
      </dsp:txXfrm>
    </dsp:sp>
    <dsp:sp modelId="{1DCD2DFD-227D-4F4D-BA0C-E954CD88D2CB}">
      <dsp:nvSpPr>
        <dsp:cNvPr id="0" name=""/>
        <dsp:cNvSpPr/>
      </dsp:nvSpPr>
      <dsp:spPr>
        <a:xfrm>
          <a:off x="0" y="3148157"/>
          <a:ext cx="7315200" cy="898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Náročnější otázky později</a:t>
          </a:r>
          <a:endParaRPr lang="en-US" sz="2400" b="1" kern="1200" dirty="0"/>
        </a:p>
      </dsp:txBody>
      <dsp:txXfrm>
        <a:off x="43864" y="3192021"/>
        <a:ext cx="7227472" cy="810832"/>
      </dsp:txXfrm>
    </dsp:sp>
    <dsp:sp modelId="{31E5D2B3-229C-4FDD-9C07-D57FC0F07876}">
      <dsp:nvSpPr>
        <dsp:cNvPr id="0" name=""/>
        <dsp:cNvSpPr/>
      </dsp:nvSpPr>
      <dsp:spPr>
        <a:xfrm>
          <a:off x="0" y="4184957"/>
          <a:ext cx="7315200" cy="898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Osobní až intimní otázky až na konec</a:t>
          </a:r>
          <a:endParaRPr lang="en-US" sz="2400" kern="1200" dirty="0"/>
        </a:p>
      </dsp:txBody>
      <dsp:txXfrm>
        <a:off x="43864" y="4228821"/>
        <a:ext cx="7227472" cy="81083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AB8EF5-9135-4349-84FB-EEFDFCFE91A0}">
      <dsp:nvSpPr>
        <dsp:cNvPr id="0" name=""/>
        <dsp:cNvSpPr/>
      </dsp:nvSpPr>
      <dsp:spPr>
        <a:xfrm>
          <a:off x="0" y="5036"/>
          <a:ext cx="7293610" cy="148273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D7F7B0-B9D0-4462-A2A1-EBB2E247396A}">
      <dsp:nvSpPr>
        <dsp:cNvPr id="0" name=""/>
        <dsp:cNvSpPr/>
      </dsp:nvSpPr>
      <dsp:spPr>
        <a:xfrm>
          <a:off x="448528" y="338652"/>
          <a:ext cx="816302" cy="81550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6CD2DF-D990-4A1F-BF6E-BC02AE60F509}">
      <dsp:nvSpPr>
        <dsp:cNvPr id="0" name=""/>
        <dsp:cNvSpPr/>
      </dsp:nvSpPr>
      <dsp:spPr>
        <a:xfrm>
          <a:off x="1713359" y="5036"/>
          <a:ext cx="5328924" cy="1484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7076" tIns="157076" rIns="157076" bIns="15707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Formulujte jasné otázky, kterým budou všichni respondenti stejně rozumět (např. výrazy „obyčejně“ a „někdy“ interpretují různí lidé různě). </a:t>
          </a:r>
          <a:br>
            <a:rPr lang="cs-CZ" sz="1800" b="1" kern="1200" dirty="0"/>
          </a:br>
          <a:r>
            <a:rPr lang="cs-CZ" sz="1800" b="1" kern="1200" dirty="0"/>
            <a:t>Umíte italsky? VERSUS</a:t>
          </a:r>
          <a:br>
            <a:rPr lang="cs-CZ" sz="1800" b="1" kern="1200" dirty="0"/>
          </a:br>
          <a:r>
            <a:rPr lang="cs-CZ" sz="1800" b="1" kern="1200" dirty="0"/>
            <a:t>Umíte přečíst článek v novinách v italštině s porozuměním?</a:t>
          </a:r>
        </a:p>
      </dsp:txBody>
      <dsp:txXfrm>
        <a:off x="1713359" y="5036"/>
        <a:ext cx="5328924" cy="1484186"/>
      </dsp:txXfrm>
    </dsp:sp>
    <dsp:sp modelId="{A3E73E32-FC2A-4BF2-A7B9-A86A8EC3531A}">
      <dsp:nvSpPr>
        <dsp:cNvPr id="0" name=""/>
        <dsp:cNvSpPr/>
      </dsp:nvSpPr>
      <dsp:spPr>
        <a:xfrm>
          <a:off x="0" y="1778821"/>
          <a:ext cx="7293610" cy="148273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4AC510-CB04-4067-AB7F-59EBDC454009}">
      <dsp:nvSpPr>
        <dsp:cNvPr id="0" name=""/>
        <dsp:cNvSpPr/>
      </dsp:nvSpPr>
      <dsp:spPr>
        <a:xfrm>
          <a:off x="448528" y="2112436"/>
          <a:ext cx="816302" cy="81550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D8E551-598A-4C75-8059-42FBF422DB61}">
      <dsp:nvSpPr>
        <dsp:cNvPr id="0" name=""/>
        <dsp:cNvSpPr/>
      </dsp:nvSpPr>
      <dsp:spPr>
        <a:xfrm>
          <a:off x="1713359" y="1778821"/>
          <a:ext cx="5328924" cy="1484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7076" tIns="157076" rIns="157076" bIns="157076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Pozor na dvouhlavňové položky, které se ptají na dvě různé věci zároveň </a:t>
          </a:r>
          <a:r>
            <a:rPr lang="cs-CZ" sz="2000" b="1" kern="1200" dirty="0"/>
            <a:t>(např. Posílil byste výuku matematiky a češtiny na školách?)</a:t>
          </a:r>
          <a:endParaRPr lang="en-US" sz="2400" kern="1200" dirty="0"/>
        </a:p>
      </dsp:txBody>
      <dsp:txXfrm>
        <a:off x="1713359" y="1778821"/>
        <a:ext cx="5328924" cy="1484186"/>
      </dsp:txXfrm>
    </dsp:sp>
    <dsp:sp modelId="{78FFF9EF-1BF6-4C96-9B11-BF25A6E5516E}">
      <dsp:nvSpPr>
        <dsp:cNvPr id="0" name=""/>
        <dsp:cNvSpPr/>
      </dsp:nvSpPr>
      <dsp:spPr>
        <a:xfrm>
          <a:off x="0" y="3552605"/>
          <a:ext cx="7293610" cy="148273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27BECA-D6CA-4DFF-BD66-76A01B391579}">
      <dsp:nvSpPr>
        <dsp:cNvPr id="0" name=""/>
        <dsp:cNvSpPr/>
      </dsp:nvSpPr>
      <dsp:spPr>
        <a:xfrm>
          <a:off x="448528" y="3886221"/>
          <a:ext cx="816302" cy="81550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19FAFA-4D10-491A-8A19-F7F1BAB5DFF1}">
      <dsp:nvSpPr>
        <dsp:cNvPr id="0" name=""/>
        <dsp:cNvSpPr/>
      </dsp:nvSpPr>
      <dsp:spPr>
        <a:xfrm>
          <a:off x="1713359" y="3552605"/>
          <a:ext cx="5328924" cy="1484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7076" tIns="157076" rIns="157076" bIns="157076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Tvořte jednoduché a výstižné otázky – dlouhé otázky zvyšují riziko neporozumění.</a:t>
          </a:r>
          <a:endParaRPr lang="en-US" sz="2400" kern="1200" dirty="0"/>
        </a:p>
      </dsp:txBody>
      <dsp:txXfrm>
        <a:off x="1713359" y="3552605"/>
        <a:ext cx="5328924" cy="148418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0B111A-69B2-4DFB-8696-6940D86A820B}">
      <dsp:nvSpPr>
        <dsp:cNvPr id="0" name=""/>
        <dsp:cNvSpPr/>
      </dsp:nvSpPr>
      <dsp:spPr>
        <a:xfrm>
          <a:off x="106735" y="689"/>
          <a:ext cx="2947636" cy="244779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dirty="0"/>
            <a:t>Nepoužívejte zápory v položkách </a:t>
          </a:r>
          <a:r>
            <a:rPr lang="cs-CZ" sz="2000" b="1" kern="1200" dirty="0"/>
            <a:t>(obzvlášť se vyhněte dvojitému záporu, např.: Nesouhlasím s nedokončením jaderné elektrárny.)</a:t>
          </a:r>
          <a:endParaRPr lang="en-US" sz="2200" kern="1200" dirty="0"/>
        </a:p>
      </dsp:txBody>
      <dsp:txXfrm>
        <a:off x="178429" y="72383"/>
        <a:ext cx="2804248" cy="2304411"/>
      </dsp:txXfrm>
    </dsp:sp>
    <dsp:sp modelId="{7970EE3B-FE2F-436F-9B73-7C14BB0DE98A}">
      <dsp:nvSpPr>
        <dsp:cNvPr id="0" name=""/>
        <dsp:cNvSpPr/>
      </dsp:nvSpPr>
      <dsp:spPr>
        <a:xfrm>
          <a:off x="3282524" y="903100"/>
          <a:ext cx="549641" cy="6429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3282524" y="1031695"/>
        <a:ext cx="384749" cy="385787"/>
      </dsp:txXfrm>
    </dsp:sp>
    <dsp:sp modelId="{8FDE4BA3-63F8-4BF2-881F-DC45C7F56A30}">
      <dsp:nvSpPr>
        <dsp:cNvPr id="0" name=""/>
        <dsp:cNvSpPr/>
      </dsp:nvSpPr>
      <dsp:spPr>
        <a:xfrm>
          <a:off x="4091431" y="189981"/>
          <a:ext cx="3095443" cy="2069215"/>
        </a:xfrm>
        <a:prstGeom prst="roundRect">
          <a:avLst>
            <a:gd name="adj" fmla="val 10000"/>
          </a:avLst>
        </a:prstGeom>
        <a:solidFill>
          <a:schemeClr val="accent5">
            <a:hueOff val="-279955"/>
            <a:satOff val="15216"/>
            <a:lumOff val="-2811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Vyhněte se sugestivním položkám </a:t>
          </a:r>
          <a:r>
            <a:rPr lang="cs-CZ" sz="1600" b="1" kern="1200" dirty="0"/>
            <a:t>(např. Odborníci poukazují na řadu negativních účinků vakcinace. Schvalujete plošné očkování?)</a:t>
          </a:r>
          <a:endParaRPr lang="en-US" sz="1800" kern="1200" dirty="0"/>
        </a:p>
      </dsp:txBody>
      <dsp:txXfrm>
        <a:off x="4152036" y="250586"/>
        <a:ext cx="2974233" cy="1948005"/>
      </dsp:txXfrm>
    </dsp:sp>
    <dsp:sp modelId="{749F9520-6FF1-4A39-ACFC-EDBD182E314D}">
      <dsp:nvSpPr>
        <dsp:cNvPr id="0" name=""/>
        <dsp:cNvSpPr/>
      </dsp:nvSpPr>
      <dsp:spPr>
        <a:xfrm rot="5400000">
          <a:off x="5224912" y="2472974"/>
          <a:ext cx="703442" cy="7473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419932"/>
            <a:satOff val="22824"/>
            <a:lumOff val="-421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-5400000">
        <a:off x="5352438" y="2494913"/>
        <a:ext cx="448391" cy="492409"/>
      </dsp:txXfrm>
    </dsp:sp>
    <dsp:sp modelId="{8CAB599A-5084-448B-B867-B16CCDDEED77}">
      <dsp:nvSpPr>
        <dsp:cNvPr id="0" name=""/>
        <dsp:cNvSpPr/>
      </dsp:nvSpPr>
      <dsp:spPr>
        <a:xfrm>
          <a:off x="4594224" y="3485548"/>
          <a:ext cx="2592650" cy="1555590"/>
        </a:xfrm>
        <a:prstGeom prst="roundRect">
          <a:avLst>
            <a:gd name="adj" fmla="val 10000"/>
          </a:avLst>
        </a:prstGeom>
        <a:solidFill>
          <a:schemeClr val="accent5">
            <a:hueOff val="-559910"/>
            <a:satOff val="30431"/>
            <a:lumOff val="-5621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Střídejte různé typy otázek, ale nepřehánějte to. Pozor na orientace škál.</a:t>
          </a:r>
          <a:endParaRPr lang="en-US" sz="1800" kern="1200" dirty="0"/>
        </a:p>
      </dsp:txBody>
      <dsp:txXfrm>
        <a:off x="4639786" y="3531110"/>
        <a:ext cx="2501526" cy="1464466"/>
      </dsp:txXfrm>
    </dsp:sp>
    <dsp:sp modelId="{0B6C0469-BECD-447B-A16E-86117B445D1A}">
      <dsp:nvSpPr>
        <dsp:cNvPr id="0" name=""/>
        <dsp:cNvSpPr/>
      </dsp:nvSpPr>
      <dsp:spPr>
        <a:xfrm rot="10800000">
          <a:off x="3816429" y="3941855"/>
          <a:ext cx="549641" cy="6429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839865"/>
            <a:satOff val="45647"/>
            <a:lumOff val="-843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10800000">
        <a:off x="3981321" y="4070450"/>
        <a:ext cx="384749" cy="385787"/>
      </dsp:txXfrm>
    </dsp:sp>
    <dsp:sp modelId="{86BBB7D9-0AD9-46B7-A078-0942921EB103}">
      <dsp:nvSpPr>
        <dsp:cNvPr id="0" name=""/>
        <dsp:cNvSpPr/>
      </dsp:nvSpPr>
      <dsp:spPr>
        <a:xfrm>
          <a:off x="964513" y="3485548"/>
          <a:ext cx="2592650" cy="1555590"/>
        </a:xfrm>
        <a:prstGeom prst="roundRect">
          <a:avLst>
            <a:gd name="adj" fmla="val 10000"/>
          </a:avLst>
        </a:prstGeom>
        <a:solidFill>
          <a:schemeClr val="accent5">
            <a:hueOff val="-839865"/>
            <a:satOff val="45647"/>
            <a:lumOff val="-8432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Délka (dotazník delší než 30, resp. 45 minut) – příklad ISOTIS</a:t>
          </a:r>
          <a:endParaRPr lang="en-US" sz="1800" kern="1200" dirty="0"/>
        </a:p>
      </dsp:txBody>
      <dsp:txXfrm>
        <a:off x="1010075" y="3531110"/>
        <a:ext cx="2501526" cy="14644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104BE-1C03-4B61-9E3C-58E9838E5807}" type="datetimeFigureOut">
              <a:rPr lang="cs-CZ" smtClean="0"/>
              <a:t>03.11.2024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C2D2-3119-42E9-B89B-5EC1151E26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20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104BE-1C03-4B61-9E3C-58E9838E5807}" type="datetimeFigureOut">
              <a:rPr lang="cs-CZ" smtClean="0"/>
              <a:t>03.11.2024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C2D2-3119-42E9-B89B-5EC1151E26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707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104BE-1C03-4B61-9E3C-58E9838E5807}" type="datetimeFigureOut">
              <a:rPr lang="cs-CZ" smtClean="0"/>
              <a:t>03.11.2024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C2D2-3119-42E9-B89B-5EC1151E26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349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104BE-1C03-4B61-9E3C-58E9838E5807}" type="datetimeFigureOut">
              <a:rPr lang="cs-CZ" smtClean="0"/>
              <a:t>03.11.2024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C2D2-3119-42E9-B89B-5EC1151E26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593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104BE-1C03-4B61-9E3C-58E9838E5807}" type="datetimeFigureOut">
              <a:rPr lang="cs-CZ" smtClean="0"/>
              <a:t>03.11.2024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C2D2-3119-42E9-B89B-5EC1151E26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23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104BE-1C03-4B61-9E3C-58E9838E5807}" type="datetimeFigureOut">
              <a:rPr lang="cs-CZ" smtClean="0"/>
              <a:t>03.11.2024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C2D2-3119-42E9-B89B-5EC1151E26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1428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104BE-1C03-4B61-9E3C-58E9838E5807}" type="datetimeFigureOut">
              <a:rPr lang="cs-CZ" smtClean="0"/>
              <a:t>03.11.2024</a:t>
            </a:fld>
            <a:endParaRPr lang="cs-C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C2D2-3119-42E9-B89B-5EC1151E26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563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104BE-1C03-4B61-9E3C-58E9838E5807}" type="datetimeFigureOut">
              <a:rPr lang="cs-CZ" smtClean="0"/>
              <a:t>03.11.2024</a:t>
            </a:fld>
            <a:endParaRPr lang="cs-C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C2D2-3119-42E9-B89B-5EC1151E26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974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104BE-1C03-4B61-9E3C-58E9838E5807}" type="datetimeFigureOut">
              <a:rPr lang="cs-CZ" smtClean="0"/>
              <a:t>03.11.2024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C2D2-3119-42E9-B89B-5EC1151E26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3899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104BE-1C03-4B61-9E3C-58E9838E5807}" type="datetimeFigureOut">
              <a:rPr lang="cs-CZ" smtClean="0"/>
              <a:t>03.11.2024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C2D2-3119-42E9-B89B-5EC1151E26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6776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104BE-1C03-4B61-9E3C-58E9838E5807}" type="datetimeFigureOut">
              <a:rPr lang="cs-CZ" smtClean="0"/>
              <a:t>03.11.2024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C2D2-3119-42E9-B89B-5EC1151E26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4615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59104BE-1C03-4B61-9E3C-58E9838E5807}" type="datetimeFigureOut">
              <a:rPr lang="cs-CZ" smtClean="0"/>
              <a:t>03.11.2024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EC59C2D2-3119-42E9-B89B-5EC1151E26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056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C95599F-04E2-4EB3-B7B1-F118395053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5A3424B-A6C4-4A92-A92A-C15AD2B464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7552943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6068070" cy="3255264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1500" dirty="0"/>
            </a:br>
            <a:br>
              <a:rPr lang="cs-CZ" sz="1500" dirty="0"/>
            </a:br>
            <a:br>
              <a:rPr lang="cs-CZ" sz="1500" dirty="0"/>
            </a:br>
            <a:br>
              <a:rPr lang="cs-CZ" sz="1500" dirty="0"/>
            </a:br>
            <a:br>
              <a:rPr lang="cs-CZ" sz="1500" dirty="0"/>
            </a:br>
            <a:br>
              <a:rPr lang="cs-CZ" sz="1500" dirty="0"/>
            </a:br>
            <a:br>
              <a:rPr lang="cs-CZ" sz="1500" dirty="0"/>
            </a:br>
            <a:br>
              <a:rPr lang="cs-CZ" sz="1500" dirty="0"/>
            </a:br>
            <a:br>
              <a:rPr lang="cs-CZ" sz="1500" dirty="0"/>
            </a:br>
            <a:br>
              <a:rPr lang="cs-CZ" sz="1500" dirty="0"/>
            </a:br>
            <a:br>
              <a:rPr lang="cs-CZ" sz="1500" dirty="0"/>
            </a:br>
            <a:br>
              <a:rPr lang="cs-CZ" sz="1500" dirty="0"/>
            </a:br>
            <a:br>
              <a:rPr lang="cs-CZ" sz="1500" dirty="0"/>
            </a:br>
            <a:br>
              <a:rPr lang="cs-CZ" sz="1500" dirty="0"/>
            </a:br>
            <a:br>
              <a:rPr lang="cs-CZ" sz="1500" dirty="0"/>
            </a:br>
            <a:br>
              <a:rPr lang="cs-CZ" sz="1500" dirty="0"/>
            </a:br>
            <a:br>
              <a:rPr lang="cs-CZ" sz="1500" dirty="0"/>
            </a:br>
            <a:br>
              <a:rPr lang="cs-CZ" sz="1500" dirty="0"/>
            </a:br>
            <a:br>
              <a:rPr lang="cs-CZ" sz="1500" dirty="0"/>
            </a:br>
            <a:br>
              <a:rPr lang="cs-CZ" sz="1500" dirty="0"/>
            </a:br>
            <a:br>
              <a:rPr lang="cs-CZ" sz="1500" dirty="0"/>
            </a:br>
            <a:br>
              <a:rPr lang="cs-CZ" sz="1500" dirty="0"/>
            </a:br>
            <a:br>
              <a:rPr lang="cs-CZ" sz="1500" dirty="0"/>
            </a:br>
            <a:br>
              <a:rPr lang="cs-CZ" sz="1500" dirty="0"/>
            </a:br>
            <a:br>
              <a:rPr lang="cs-CZ" sz="1500" dirty="0"/>
            </a:br>
            <a:br>
              <a:rPr lang="cs-CZ" sz="1500" dirty="0"/>
            </a:br>
            <a:br>
              <a:rPr lang="cs-CZ" sz="1500" dirty="0"/>
            </a:br>
            <a:br>
              <a:rPr lang="cs-CZ" sz="1500" dirty="0"/>
            </a:br>
            <a:br>
              <a:rPr lang="cs-CZ" sz="1500" dirty="0"/>
            </a:br>
            <a:br>
              <a:rPr lang="cs-CZ" sz="1500" dirty="0"/>
            </a:br>
            <a:br>
              <a:rPr lang="cs-CZ" sz="1500" dirty="0"/>
            </a:br>
            <a:br>
              <a:rPr lang="cs-CZ" sz="1500" dirty="0"/>
            </a:br>
            <a:br>
              <a:rPr lang="cs-CZ" sz="1500" dirty="0"/>
            </a:br>
            <a:br>
              <a:rPr lang="cs-CZ" sz="1500" dirty="0"/>
            </a:br>
            <a:br>
              <a:rPr lang="cs-CZ" sz="1500" dirty="0"/>
            </a:br>
            <a:br>
              <a:rPr lang="cs-CZ" sz="4400" dirty="0"/>
            </a:br>
            <a:br>
              <a:rPr lang="cs-CZ" sz="4400" dirty="0"/>
            </a:br>
            <a:br>
              <a:rPr lang="cs-CZ" sz="4400" dirty="0"/>
            </a:br>
            <a:r>
              <a:rPr lang="cs-CZ" sz="4400" b="1" dirty="0"/>
              <a:t>Výzkum v pedagogické praxi</a:t>
            </a:r>
            <a:br>
              <a:rPr lang="cs-CZ" sz="4400" b="1" dirty="0"/>
            </a:br>
            <a:br>
              <a:rPr lang="cs-CZ" sz="4400" dirty="0"/>
            </a:br>
            <a:r>
              <a:rPr lang="cs-CZ" sz="4900" b="1" dirty="0"/>
              <a:t>Zásady tvorby dotazníku</a:t>
            </a:r>
            <a:br>
              <a:rPr lang="cs-CZ" sz="4400" dirty="0"/>
            </a:br>
            <a:endParaRPr lang="cs-CZ" sz="15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00014" y="4670246"/>
            <a:ext cx="6037903" cy="9144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Mgr. Jana Obrovská, Ph.D.</a:t>
            </a:r>
          </a:p>
        </p:txBody>
      </p:sp>
      <p:pic>
        <p:nvPicPr>
          <p:cNvPr id="7" name="Graphic 6" descr="Head with Gears">
            <a:extLst>
              <a:ext uri="{FF2B5EF4-FFF2-40B4-BE49-F238E27FC236}">
                <a16:creationId xmlns:a16="http://schemas.microsoft.com/office/drawing/2014/main" id="{276B4EC8-E05F-4BD2-1DC3-13D190B936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37574" y="1695799"/>
            <a:ext cx="3458249" cy="3458249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E31AF00D-C29F-4E02-BE6B-B14648715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9667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Než začneme tvořit dotazník aneb vztah teorie a empirie v kvantitativním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Indukce, nebo </a:t>
            </a:r>
          </a:p>
          <a:p>
            <a:pPr algn="ctr"/>
            <a:r>
              <a:rPr lang="cs-CZ" sz="4000" dirty="0"/>
              <a:t>dedukce??</a:t>
            </a:r>
          </a:p>
          <a:p>
            <a:pPr algn="ctr"/>
            <a:r>
              <a:rPr lang="cs-CZ" sz="4000" b="1" dirty="0"/>
              <a:t>Hypotéza</a:t>
            </a:r>
            <a:r>
              <a:rPr lang="cs-CZ" sz="4000" dirty="0"/>
              <a:t>: tvrzení o vztahu mezi dvěma proměnnými.</a:t>
            </a:r>
          </a:p>
          <a:p>
            <a:pPr algn="ctr"/>
            <a:r>
              <a:rPr lang="cs-CZ" sz="4000" dirty="0"/>
              <a:t>Na základě hypotéz tvoříme položky do dotazníku.</a:t>
            </a:r>
          </a:p>
        </p:txBody>
      </p:sp>
    </p:spTree>
    <p:extLst>
      <p:ext uri="{BB962C8B-B14F-4D97-AF65-F5344CB8AC3E}">
        <p14:creationId xmlns:p14="http://schemas.microsoft.com/office/powerpoint/2010/main" val="1149143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1F86E8-DFB6-D171-CABB-C51BCDAB7D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4720" y="995680"/>
            <a:ext cx="7740228" cy="5212588"/>
          </a:xfrm>
        </p:spPr>
        <p:txBody>
          <a:bodyPr>
            <a:normAutofit/>
          </a:bodyPr>
          <a:lstStyle/>
          <a:p>
            <a:r>
              <a:rPr lang="cs-CZ" sz="2800" dirty="0"/>
              <a:t>„Kvantitativní výzkum není nic jiného než </a:t>
            </a:r>
            <a:r>
              <a:rPr lang="cs-CZ" sz="2800" b="1" dirty="0"/>
              <a:t>testování hypotéz</a:t>
            </a:r>
            <a:r>
              <a:rPr lang="cs-CZ" sz="2800" dirty="0"/>
              <a:t>. (…) Deduktivní metoda vychází z teorie nebo z obecně formulovaného problému. Teoretický nebo praktický </a:t>
            </a:r>
            <a:r>
              <a:rPr lang="cs-CZ" sz="2800" b="1" dirty="0"/>
              <a:t>problém je přeložen do jazyka hypotéz</a:t>
            </a:r>
            <a:r>
              <a:rPr lang="cs-CZ" sz="2800" dirty="0"/>
              <a:t>. </a:t>
            </a:r>
            <a:r>
              <a:rPr lang="cs-CZ" sz="2800" b="1" dirty="0"/>
              <a:t>Hypotézy navrhují, jaké spojení mezi proměnnými bychom měli najít, je-li naše hypotéza pravdivá. </a:t>
            </a:r>
            <a:r>
              <a:rPr lang="cs-CZ" sz="2800" dirty="0"/>
              <a:t>Pak následuje sběr dat. Odpovídají-li závislosti mezi nalezenými daty vzorci předpovězenému v hypotézách, přijmeme hypotézy jako platné. Jinak musíme hypotézy odmítnout.“ </a:t>
            </a:r>
          </a:p>
          <a:p>
            <a:r>
              <a:rPr lang="cs-CZ" sz="2400" dirty="0"/>
              <a:t>(</a:t>
            </a:r>
            <a:r>
              <a:rPr lang="cs-CZ" sz="2400" dirty="0" err="1"/>
              <a:t>Disman</a:t>
            </a:r>
            <a:r>
              <a:rPr lang="cs-CZ" sz="2400" dirty="0"/>
              <a:t>, 2002, s. 76)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13178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0516254-1D9F-4F3A-9870-3A3280BE2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9116" y="864108"/>
            <a:ext cx="3073914" cy="5120639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 je to proměnná? hypotéza?? </a:t>
            </a:r>
            <a:b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operační definice proměnné???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C14672B-27A5-4CDA-ABAF-5E4CF4B41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128693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D89589C-2C90-4407-A995-05EC3DD7A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51129" y="2085681"/>
            <a:ext cx="0" cy="268663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4241" y="864108"/>
            <a:ext cx="6485666" cy="5120640"/>
          </a:xfrm>
        </p:spPr>
        <p:txBody>
          <a:bodyPr>
            <a:normAutofit/>
          </a:bodyPr>
          <a:lstStyle/>
          <a:p>
            <a:r>
              <a:rPr lang="cs-CZ" sz="2400" dirty="0"/>
              <a:t>„Hypotéza je tvrzení předpovídající existenci souvislosti mezi dvěma nebo více proměnnými.“ (</a:t>
            </a:r>
            <a:r>
              <a:rPr lang="cs-CZ" sz="2400" dirty="0" err="1"/>
              <a:t>Disman</a:t>
            </a:r>
            <a:r>
              <a:rPr lang="cs-CZ" sz="2400" dirty="0"/>
              <a:t>, 2002, s. 77)</a:t>
            </a:r>
          </a:p>
          <a:p>
            <a:endParaRPr lang="cs-CZ" sz="2400" dirty="0"/>
          </a:p>
          <a:p>
            <a:r>
              <a:rPr lang="cs-CZ" sz="2400" dirty="0"/>
              <a:t>„V kvantitativním výzkumu můžeme zkoumat pouze takové problémy, které je možné přeložit do jazyka pracovních hypotéz (…), jež je možno vyjádřit jako vztahy mezi proměnnými, pro které máme validní operační definici.“ (</a:t>
            </a:r>
            <a:r>
              <a:rPr lang="cs-CZ" sz="2400" dirty="0" err="1"/>
              <a:t>Disman</a:t>
            </a:r>
            <a:r>
              <a:rPr lang="cs-CZ" sz="2400" dirty="0"/>
              <a:t> 2002: 85) </a:t>
            </a:r>
          </a:p>
          <a:p>
            <a:endParaRPr lang="cs-CZ" sz="2400" dirty="0"/>
          </a:p>
          <a:p>
            <a:r>
              <a:rPr lang="cs-CZ" sz="2400" dirty="0"/>
              <a:t>„V operační definici je koncept vyjádřen popisem operací, kterými bude měřen.“ (</a:t>
            </a:r>
            <a:r>
              <a:rPr lang="cs-CZ" sz="2400" dirty="0" err="1"/>
              <a:t>Disman</a:t>
            </a:r>
            <a:r>
              <a:rPr lang="cs-CZ" sz="2400" dirty="0"/>
              <a:t> 2002: 77)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206779-5C74-4555-94BC-5845C92EC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83988" y="767825"/>
            <a:ext cx="508012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313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Příklad</a:t>
            </a:r>
            <a:endParaRPr lang="cs-CZ" dirty="0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73EF7364-957A-0B74-9848-F3E77DFC96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061717"/>
              </p:ext>
            </p:extLst>
          </p:nvPr>
        </p:nvGraphicFramePr>
        <p:xfrm>
          <a:off x="3869268" y="864108"/>
          <a:ext cx="7315200" cy="512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26246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5561F932-FC7D-4B2D-9EBB-8AFF9D75F4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Modrá lana">
            <a:extLst>
              <a:ext uri="{FF2B5EF4-FFF2-40B4-BE49-F238E27FC236}">
                <a16:creationId xmlns:a16="http://schemas.microsoft.com/office/drawing/2014/main" id="{FE04BD3F-E56B-EF7F-5A20-583346A9764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t="14138" r="9092" b="9235"/>
          <a:stretch/>
        </p:blipFill>
        <p:spPr>
          <a:xfrm>
            <a:off x="1524" y="10"/>
            <a:ext cx="12188952" cy="685799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8B0613EF-873A-44FA-8BE9-3917BCF576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6095997" cy="5334001"/>
          </a:xfrm>
          <a:prstGeom prst="rect">
            <a:avLst/>
          </a:prstGeom>
          <a:solidFill>
            <a:schemeClr val="accent1"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3B37991-4292-CD60-E88D-A24B26F69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4198057" cy="1215951"/>
          </a:xfrm>
        </p:spPr>
        <p:txBody>
          <a:bodyPr>
            <a:normAutofit/>
          </a:bodyPr>
          <a:lstStyle/>
          <a:p>
            <a:r>
              <a:rPr lang="cs-CZ" sz="4000" b="1" dirty="0"/>
              <a:t>Aktivita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EFD6A5-416E-D046-D59D-EFEE18842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7913" y="2092550"/>
            <a:ext cx="6103910" cy="4365287"/>
          </a:xfrm>
        </p:spPr>
        <p:txBody>
          <a:bodyPr>
            <a:normAutofit/>
          </a:bodyPr>
          <a:lstStyle/>
          <a:p>
            <a:pPr algn="just"/>
            <a:r>
              <a:rPr lang="cs-CZ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Formulujte</a:t>
            </a: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ve vazbě na vaše téma a výzkumnou otázku </a:t>
            </a:r>
            <a:r>
              <a:rPr lang="cs-CZ" sz="28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hypotézu </a:t>
            </a:r>
            <a:r>
              <a:rPr lang="en-US" sz="28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+</a:t>
            </a:r>
            <a:r>
              <a:rPr lang="cs-CZ" sz="28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3 položky do dotazníku v návaznosti na hypotézu</a:t>
            </a:r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algn="just"/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Můžete si vzájemně pomáhat, ale každý musí mít svou vlastní hypotézu a položky.</a:t>
            </a:r>
          </a:p>
          <a:p>
            <a:pPr algn="just"/>
            <a:r>
              <a:rPr lang="cs-CZ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Výsledek práce si schovejte, můžete jej využít při zpracování závěrečného úkolu.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C9B5071-2661-447E-AF39-E0496739FA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FFFFFF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38393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0516254-1D9F-4F3A-9870-3A3280BE2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3467" y="975359"/>
            <a:ext cx="3073914" cy="5120639"/>
          </a:xfrm>
        </p:spPr>
        <p:txBody>
          <a:bodyPr>
            <a:normAutofit/>
          </a:bodyPr>
          <a:lstStyle/>
          <a:p>
            <a:pPr algn="r"/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Struktura dotazníku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C14672B-27A5-4CDA-ABAF-5E4CF4B41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128693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D89589C-2C90-4407-A995-05EC3DD7A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51129" y="2085681"/>
            <a:ext cx="0" cy="268663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04641" y="558800"/>
            <a:ext cx="7095266" cy="6207760"/>
          </a:xfrm>
        </p:spPr>
        <p:txBody>
          <a:bodyPr>
            <a:normAutofit fontScale="62500" lnSpcReduction="20000"/>
          </a:bodyPr>
          <a:lstStyle/>
          <a:p>
            <a:endParaRPr lang="cs-CZ" sz="1900" b="1" dirty="0"/>
          </a:p>
          <a:p>
            <a:endParaRPr lang="cs-CZ" sz="1900" b="1" dirty="0"/>
          </a:p>
          <a:p>
            <a:endParaRPr lang="cs-CZ" sz="1900" b="1" dirty="0"/>
          </a:p>
          <a:p>
            <a:r>
              <a:rPr lang="cs-CZ" sz="4000" dirty="0"/>
              <a:t>Před tvorbou jakéhokoliv dotazníku musíme formulovat jeho cíl – tj. co daným dotazníkem zjišťujeme, na jaké výzkumné otázky chceme odpovědět a </a:t>
            </a:r>
            <a:r>
              <a:rPr lang="cs-CZ" sz="4000" b="1" dirty="0"/>
              <a:t>jaké hypotézy chceme ověřovat</a:t>
            </a:r>
            <a:r>
              <a:rPr lang="cs-CZ" sz="4000" dirty="0"/>
              <a:t>.</a:t>
            </a:r>
          </a:p>
          <a:p>
            <a:endParaRPr lang="cs-CZ" sz="4000" dirty="0"/>
          </a:p>
          <a:p>
            <a:r>
              <a:rPr lang="cs-CZ" sz="4000" dirty="0"/>
              <a:t>Výzkumnou otázku je vhodné rozdělit do několika dílčích VO a v návaznosti na ně tvořit tematické okruhy otázek a podle nich dotazník strukturovat. Každé VO oblasti ideálně odpovídá jedna hypotéza.</a:t>
            </a:r>
          </a:p>
          <a:p>
            <a:endParaRPr lang="cs-CZ" sz="3400" dirty="0"/>
          </a:p>
          <a:p>
            <a:r>
              <a:rPr lang="cs-CZ" sz="4000" dirty="0"/>
              <a:t>např. okruh otázek 1) na kvalitu školy pohledem rodiče, 2) na zpětnou vazbu poskytovanou vyučujícími jejich dítěti, 3) na komunikaci školy s rodiči apod.</a:t>
            </a:r>
          </a:p>
          <a:p>
            <a:endParaRPr lang="cs-CZ" sz="1900" b="1" dirty="0"/>
          </a:p>
          <a:p>
            <a:endParaRPr lang="cs-CZ" sz="1900" b="1" dirty="0"/>
          </a:p>
          <a:p>
            <a:endParaRPr lang="cs-CZ" sz="1900" b="1" dirty="0"/>
          </a:p>
          <a:p>
            <a:endParaRPr lang="cs-CZ" sz="1900" b="1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206779-5C74-4555-94BC-5845C92EC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83988" y="767825"/>
            <a:ext cx="508012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8102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Dramaturgie dotazníku</a:t>
            </a:r>
            <a:endParaRPr lang="cs-CZ" dirty="0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5C55DE31-8C93-88A5-5AF8-4F444C2795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6684642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41758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C8A81A9-A442-4FB4-A3AC-254A640235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9379D16-E9B5-4217-96FC-4444572AA0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42856" y="757325"/>
            <a:ext cx="3549144" cy="5329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95775" y="1123837"/>
            <a:ext cx="2947482" cy="4601183"/>
          </a:xfrm>
        </p:spPr>
        <p:txBody>
          <a:bodyPr>
            <a:normAutofit/>
          </a:bodyPr>
          <a:lstStyle/>
          <a:p>
            <a:r>
              <a:rPr lang="cs-CZ" sz="4000" dirty="0"/>
              <a:t>Časté chyby při konstrukci dotazníku (I.)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D6054B7-5AC5-49DB-A3ED-354175FA8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BFB68C12-8459-7D74-C337-7332787769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2618537"/>
              </p:ext>
            </p:extLst>
          </p:nvPr>
        </p:nvGraphicFramePr>
        <p:xfrm>
          <a:off x="866647" y="933854"/>
          <a:ext cx="7293610" cy="50418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65283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C8A81A9-A442-4FB4-A3AC-254A640235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9379D16-E9B5-4217-96FC-4444572AA0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42856" y="757325"/>
            <a:ext cx="3549144" cy="5329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95775" y="1123837"/>
            <a:ext cx="2947482" cy="4601183"/>
          </a:xfrm>
        </p:spPr>
        <p:txBody>
          <a:bodyPr>
            <a:normAutofit/>
          </a:bodyPr>
          <a:lstStyle/>
          <a:p>
            <a:r>
              <a:rPr lang="cs-CZ" sz="4000" dirty="0"/>
              <a:t>Časté chyby při konstrukci dotazníku (II.)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D6054B7-5AC5-49DB-A3ED-354175FA8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5273E9FB-D8CB-F222-8618-30891618FF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8185123"/>
              </p:ext>
            </p:extLst>
          </p:nvPr>
        </p:nvGraphicFramePr>
        <p:xfrm>
          <a:off x="866647" y="933854"/>
          <a:ext cx="7293610" cy="50418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09354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0516254-1D9F-4F3A-9870-3A3280BE2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9116" y="864108"/>
            <a:ext cx="3073914" cy="5120639"/>
          </a:xfrm>
        </p:spPr>
        <p:txBody>
          <a:bodyPr>
            <a:normAutofit/>
          </a:bodyPr>
          <a:lstStyle/>
          <a:p>
            <a:pPr algn="r"/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Typy otázek v dotazníku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C14672B-27A5-4CDA-ABAF-5E4CF4B41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128693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D89589C-2C90-4407-A995-05EC3DD7A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51129" y="2085681"/>
            <a:ext cx="0" cy="268663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89229" y="864108"/>
            <a:ext cx="5910677" cy="5120640"/>
          </a:xfrm>
        </p:spPr>
        <p:txBody>
          <a:bodyPr>
            <a:normAutofit fontScale="92500" lnSpcReduction="10000"/>
          </a:bodyPr>
          <a:lstStyle/>
          <a:p>
            <a:r>
              <a:rPr lang="cs-CZ" sz="2400" b="1" dirty="0"/>
              <a:t>Uzavřené (např. dichotomické – varianty odpovědí ano, ne, neumím se vyjádřit)</a:t>
            </a:r>
          </a:p>
          <a:p>
            <a:endParaRPr lang="cs-CZ" sz="2400" b="1" dirty="0"/>
          </a:p>
          <a:p>
            <a:r>
              <a:rPr lang="cs-CZ" sz="2400" b="1" dirty="0"/>
              <a:t>Polo-uzavřené (obsahují variantu „jiné, prosím popište/specifikujte“)</a:t>
            </a:r>
          </a:p>
          <a:p>
            <a:endParaRPr lang="cs-CZ" sz="2400" b="1" dirty="0"/>
          </a:p>
          <a:p>
            <a:r>
              <a:rPr lang="cs-CZ" sz="2400" b="1" dirty="0"/>
              <a:t>Otevřené (náročnější na analýzu)</a:t>
            </a:r>
          </a:p>
          <a:p>
            <a:endParaRPr lang="cs-CZ" sz="2400" b="1" dirty="0"/>
          </a:p>
          <a:p>
            <a:r>
              <a:rPr lang="cs-CZ" sz="2400" b="1" dirty="0" err="1"/>
              <a:t>Škálované</a:t>
            </a:r>
            <a:r>
              <a:rPr lang="cs-CZ" sz="2400" b="1" dirty="0"/>
              <a:t> (vhodné pro měření postojů, často se používají </a:t>
            </a:r>
            <a:r>
              <a:rPr lang="cs-CZ" sz="2400" b="1" dirty="0" err="1"/>
              <a:t>Likertovy</a:t>
            </a:r>
            <a:r>
              <a:rPr lang="cs-CZ" sz="2400" b="1" dirty="0"/>
              <a:t> škály:</a:t>
            </a:r>
          </a:p>
          <a:p>
            <a:r>
              <a:rPr lang="cs-CZ" sz="2000" b="0" i="1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Nakolik jste byl spokojen s aktivitou svých žáků v hodině?</a:t>
            </a:r>
            <a:br>
              <a:rPr lang="cs-CZ" sz="2000" b="0" i="1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</a:br>
            <a:r>
              <a:rPr lang="cs-CZ" sz="2000" b="0" i="1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(1) Silně nespokojen - (2) Nespokojen - (3) Ani nespokojen, ani spokojen - (4) Spokojen - (5) </a:t>
            </a:r>
            <a:r>
              <a:rPr lang="cs-CZ" sz="2000" b="0" i="1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Silně spokojen</a:t>
            </a:r>
            <a:endParaRPr lang="cs-CZ" sz="2000" b="0" i="1" dirty="0">
              <a:solidFill>
                <a:srgbClr val="3A3A3A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206779-5C74-4555-94BC-5845C92EC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83988" y="767825"/>
            <a:ext cx="508012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471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0559F7-1958-C18F-A105-8ED75D9E6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Reflexe 1. úkolu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729CFB-D354-1EAC-C9BE-63C16566DE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Jak to šlo? Jaký způsob kódování jste zvolili? </a:t>
            </a:r>
            <a:endParaRPr lang="cs-CZ" sz="2400" dirty="0"/>
          </a:p>
          <a:p>
            <a:r>
              <a:rPr lang="cs-CZ" sz="3200" dirty="0"/>
              <a:t>Opakovaly se vám kódy?</a:t>
            </a:r>
          </a:p>
          <a:p>
            <a:r>
              <a:rPr lang="cs-CZ" sz="3200" dirty="0"/>
              <a:t>Potkávaly se vám kódy?</a:t>
            </a:r>
          </a:p>
        </p:txBody>
      </p:sp>
    </p:spTree>
    <p:extLst>
      <p:ext uri="{BB962C8B-B14F-4D97-AF65-F5344CB8AC3E}">
        <p14:creationId xmlns:p14="http://schemas.microsoft.com/office/powerpoint/2010/main" val="2414226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168D8C5A-D6A8-4B82-A915-65B3BE9DE6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A4306A5-A549-4C0D-A7D2-34D4D4A996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BC512124-0D13-4ED9-80B7-52AE15B6B4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lunéčko sedmitečné lezoucí po stéble trávy">
            <a:extLst>
              <a:ext uri="{FF2B5EF4-FFF2-40B4-BE49-F238E27FC236}">
                <a16:creationId xmlns:a16="http://schemas.microsoft.com/office/drawing/2014/main" id="{845D222D-29FC-C266-4045-A66DC12B3E1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15730"/>
          <a:stretch/>
        </p:blipFill>
        <p:spPr>
          <a:xfrm>
            <a:off x="20" y="-101590"/>
            <a:ext cx="12191980" cy="685799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9848" y="1298448"/>
            <a:ext cx="7315200" cy="325526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900" spc="-100">
                <a:solidFill>
                  <a:schemeClr val="tx1"/>
                </a:solidFill>
              </a:rPr>
              <a:t>Práce ve skupinách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0014" y="4670246"/>
            <a:ext cx="9395265" cy="88930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chemeClr val="tx1"/>
                </a:solidFill>
              </a:rPr>
              <a:t>Jaké chyby/problémy v předloženém dotazníku nacházíte?</a:t>
            </a:r>
          </a:p>
        </p:txBody>
      </p:sp>
    </p:spTree>
    <p:extLst>
      <p:ext uri="{BB962C8B-B14F-4D97-AF65-F5344CB8AC3E}">
        <p14:creationId xmlns:p14="http://schemas.microsoft.com/office/powerpoint/2010/main" val="6875992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Příprava na 5. seminář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475732"/>
          </a:xfrm>
        </p:spPr>
        <p:txBody>
          <a:bodyPr>
            <a:normAutofit/>
          </a:bodyPr>
          <a:lstStyle/>
          <a:p>
            <a:r>
              <a:rPr lang="cs-CZ" sz="2800" b="1" dirty="0"/>
              <a:t>Ve vazbě na vaše téma/cíl/výzkumnou otázku/hypotézu vytvořte dotazník přes Google </a:t>
            </a:r>
            <a:r>
              <a:rPr lang="cs-CZ" sz="2800" b="1" dirty="0" err="1"/>
              <a:t>forms</a:t>
            </a:r>
            <a:r>
              <a:rPr lang="cs-CZ" sz="2800" b="1" dirty="0"/>
              <a:t> a nechte jej vyplnit alespoň 30ti respondentům (rodině, kamarádům…).</a:t>
            </a:r>
          </a:p>
          <a:p>
            <a:r>
              <a:rPr lang="cs-CZ" sz="2800" b="1" dirty="0"/>
              <a:t>Na příští seminář přijďte s vyexportovanou tabulkou odpovědí z Google </a:t>
            </a:r>
            <a:r>
              <a:rPr lang="cs-CZ" sz="2800" b="1" dirty="0" err="1"/>
              <a:t>forms</a:t>
            </a:r>
            <a:r>
              <a:rPr lang="cs-CZ" sz="2800" b="1" dirty="0"/>
              <a:t> ve formátu Excel. </a:t>
            </a:r>
          </a:p>
          <a:p>
            <a:r>
              <a:rPr lang="cs-CZ" sz="2800" b="1" dirty="0"/>
              <a:t>Na příští seminář si s sebou přineste notebook s nainstalovaným softwarem JASP!</a:t>
            </a:r>
          </a:p>
          <a:p>
            <a:pPr lvl="1"/>
            <a:r>
              <a:rPr lang="cs-CZ" sz="2600" b="1" dirty="0"/>
              <a:t>stáhněte si free verzi</a:t>
            </a:r>
          </a:p>
        </p:txBody>
      </p:sp>
    </p:spTree>
    <p:extLst>
      <p:ext uri="{BB962C8B-B14F-4D97-AF65-F5344CB8AC3E}">
        <p14:creationId xmlns:p14="http://schemas.microsoft.com/office/powerpoint/2010/main" val="11366291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Zpracováno podle: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Disman</a:t>
            </a:r>
            <a:r>
              <a:rPr lang="cs-CZ" b="1" dirty="0"/>
              <a:t>, M. (2011). </a:t>
            </a:r>
            <a:r>
              <a:rPr lang="cs-CZ" b="1" i="1" dirty="0"/>
              <a:t>Jak se vyrábí sociologická znalost? Příručka pro uživatele. </a:t>
            </a:r>
            <a:r>
              <a:rPr lang="cs-CZ" b="1" dirty="0"/>
              <a:t>Praha: Karolinum.</a:t>
            </a:r>
          </a:p>
          <a:p>
            <a:endParaRPr lang="cs-CZ" b="1" dirty="0"/>
          </a:p>
          <a:p>
            <a:r>
              <a:rPr lang="cs-CZ" b="1" dirty="0" err="1"/>
              <a:t>Gavora</a:t>
            </a:r>
            <a:r>
              <a:rPr lang="cs-CZ" b="1" dirty="0"/>
              <a:t>, P. (2000). </a:t>
            </a:r>
            <a:r>
              <a:rPr lang="cs-CZ" b="1" i="1" dirty="0"/>
              <a:t>Úvod do pedagogického výzkumu</a:t>
            </a:r>
            <a:r>
              <a:rPr lang="cs-CZ" b="1" dirty="0"/>
              <a:t>. Brno: </a:t>
            </a:r>
            <a:r>
              <a:rPr lang="cs-CZ" b="1" dirty="0" err="1"/>
              <a:t>Paido</a:t>
            </a:r>
            <a:r>
              <a:rPr lang="cs-CZ" b="1" dirty="0"/>
              <a:t>.</a:t>
            </a:r>
          </a:p>
          <a:p>
            <a:endParaRPr lang="cs-CZ" b="1" dirty="0"/>
          </a:p>
          <a:p>
            <a:r>
              <a:rPr lang="cs-CZ" b="1" dirty="0"/>
              <a:t>Vlčková, K., Mareš, J. (2017, září). </a:t>
            </a:r>
            <a:r>
              <a:rPr lang="cs-CZ" b="1" i="1" dirty="0"/>
              <a:t>Strategie řízení třídy u učitelů na praxích a jejich provázejících učitelů z hlediska potřeby kognitivní uzavřenosti. </a:t>
            </a:r>
            <a:r>
              <a:rPr lang="cs-CZ" b="1" dirty="0"/>
              <a:t>Příspěvek prezentovaný na 25. konferenci ČAPV: Vliv technologií v oblasti vzdělávání a pedagogického výzkumu, Hradec Králové na PDF UHK.</a:t>
            </a:r>
          </a:p>
        </p:txBody>
      </p:sp>
    </p:spTree>
    <p:extLst>
      <p:ext uri="{BB962C8B-B14F-4D97-AF65-F5344CB8AC3E}">
        <p14:creationId xmlns:p14="http://schemas.microsoft.com/office/powerpoint/2010/main" val="230740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E7B4C8-5FF9-DF21-FD63-83E448557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59081" y="971277"/>
            <a:ext cx="3659389" cy="4557849"/>
          </a:xfrm>
        </p:spPr>
        <p:txBody>
          <a:bodyPr>
            <a:normAutofit/>
          </a:bodyPr>
          <a:lstStyle/>
          <a:p>
            <a:pPr algn="r"/>
            <a:r>
              <a:rPr lang="cs-CZ" dirty="0"/>
              <a:t>Struktura návrhu výzkumného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5B06D7-8FE3-8047-6228-23D662FD9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1920" y="905237"/>
            <a:ext cx="7604761" cy="5047525"/>
          </a:xfrm>
        </p:spPr>
        <p:txBody>
          <a:bodyPr>
            <a:normAutofit fontScale="92500" lnSpcReduction="10000"/>
          </a:bodyPr>
          <a:lstStyle/>
          <a:p>
            <a:pPr marL="285750" lvl="0" indent="-285750" rtl="0">
              <a:spcBef>
                <a:spcPts val="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cs-CZ" sz="2600" b="1" i="0" u="none" strike="noStrike" dirty="0">
                <a:latin typeface="Trebuchet MS"/>
                <a:ea typeface="Trebuchet MS"/>
                <a:cs typeface="Trebuchet MS"/>
                <a:sym typeface="Trebuchet MS"/>
              </a:rPr>
              <a:t>TÉMA</a:t>
            </a:r>
            <a:endParaRPr lang="cs-CZ" sz="2600" b="1" i="0" u="none" strike="noStrike" dirty="0">
              <a:latin typeface="Noto Sans Symbols"/>
              <a:ea typeface="Noto Sans Symbols"/>
              <a:cs typeface="Noto Sans Symbols"/>
              <a:sym typeface="Noto Sans Symbols"/>
            </a:endParaRPr>
          </a:p>
          <a:p>
            <a:pPr marL="285750" lvl="0" indent="-285750" rtl="0">
              <a:spcBef>
                <a:spcPts val="100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cs-CZ" sz="2600" b="1" i="0" u="none" strike="noStrike" dirty="0">
                <a:latin typeface="Trebuchet MS"/>
                <a:ea typeface="Trebuchet MS"/>
                <a:cs typeface="Trebuchet MS"/>
                <a:sym typeface="Trebuchet MS"/>
              </a:rPr>
              <a:t>VÝZKUMNÝ PROBLÉM/CÍL VÝZKUMU/VÝZKUMNÁ OTÁZKA</a:t>
            </a:r>
            <a:endParaRPr lang="cs-CZ" sz="2600" b="1" i="0" u="none" strike="noStrike" dirty="0">
              <a:latin typeface="Noto Sans Symbols"/>
              <a:ea typeface="Noto Sans Symbols"/>
              <a:cs typeface="Noto Sans Symbols"/>
              <a:sym typeface="Noto Sans Symbols"/>
            </a:endParaRPr>
          </a:p>
          <a:p>
            <a:pPr marL="285750" lvl="0" indent="-285750" rtl="0">
              <a:spcBef>
                <a:spcPts val="100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cs-CZ" sz="2600" b="1" i="0" u="none" strike="noStrike" dirty="0">
                <a:latin typeface="Trebuchet MS"/>
                <a:ea typeface="Trebuchet MS"/>
                <a:cs typeface="Trebuchet MS"/>
                <a:sym typeface="Trebuchet MS"/>
              </a:rPr>
              <a:t>REŠERŠE LITERATURY K TÉMATU</a:t>
            </a:r>
            <a:endParaRPr lang="cs-CZ" sz="2600" b="1" i="0" u="none" strike="noStrike" dirty="0">
              <a:latin typeface="Noto Sans Symbols"/>
              <a:ea typeface="Noto Sans Symbols"/>
              <a:cs typeface="Noto Sans Symbols"/>
              <a:sym typeface="Noto Sans Symbols"/>
            </a:endParaRPr>
          </a:p>
          <a:p>
            <a:pPr marL="285750" lvl="0" indent="-285750" rtl="0">
              <a:spcBef>
                <a:spcPts val="100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cs-CZ" sz="2600" b="1" i="0" u="none" strike="noStrike" dirty="0">
                <a:latin typeface="Trebuchet MS"/>
                <a:ea typeface="Trebuchet MS"/>
                <a:cs typeface="Trebuchet MS"/>
                <a:sym typeface="Trebuchet MS"/>
              </a:rPr>
              <a:t>VOLBA VÝZKUMNÉHO DESIGNU </a:t>
            </a:r>
            <a:r>
              <a:rPr lang="cs-CZ" sz="2600" u="none" strike="noStrike" dirty="0">
                <a:latin typeface="Trebuchet MS"/>
                <a:ea typeface="Trebuchet MS"/>
                <a:cs typeface="Trebuchet MS"/>
                <a:sym typeface="Trebuchet MS"/>
              </a:rPr>
              <a:t>(</a:t>
            </a:r>
            <a:r>
              <a:rPr lang="cs-CZ" sz="2600" u="none" strike="noStrike" dirty="0">
                <a:solidFill>
                  <a:srgbClr val="FF0000"/>
                </a:solidFill>
                <a:latin typeface="Trebuchet MS"/>
                <a:ea typeface="Trebuchet MS"/>
                <a:cs typeface="Trebuchet MS"/>
                <a:sym typeface="Trebuchet MS"/>
              </a:rPr>
              <a:t>kvantitativní</a:t>
            </a:r>
            <a:r>
              <a:rPr lang="cs-CZ" sz="2600" u="none" strike="noStrike" dirty="0">
                <a:latin typeface="Trebuchet MS"/>
                <a:ea typeface="Trebuchet MS"/>
                <a:cs typeface="Trebuchet MS"/>
                <a:sym typeface="Trebuchet MS"/>
              </a:rPr>
              <a:t>)</a:t>
            </a:r>
            <a:endParaRPr lang="cs-CZ" sz="2600" u="none" strike="noStrike" dirty="0">
              <a:latin typeface="Noto Sans Symbols"/>
              <a:ea typeface="Noto Sans Symbols"/>
              <a:cs typeface="Noto Sans Symbols"/>
              <a:sym typeface="Noto Sans Symbols"/>
            </a:endParaRPr>
          </a:p>
          <a:p>
            <a:pPr marL="285750" indent="-285750">
              <a:spcBef>
                <a:spcPts val="100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cs-CZ" sz="2600" b="0" i="0" u="none" strike="noStrike" dirty="0">
                <a:solidFill>
                  <a:srgbClr val="FF0000"/>
                </a:solidFill>
                <a:latin typeface="Trebuchet MS"/>
                <a:ea typeface="Trebuchet MS"/>
                <a:cs typeface="Trebuchet MS"/>
                <a:sym typeface="Trebuchet MS"/>
              </a:rPr>
              <a:t>FORMULACE A OPERACIONALIZACE HYPOTÉZ </a:t>
            </a:r>
            <a:r>
              <a:rPr lang="cs-CZ" sz="2600" b="0" i="0" u="none" strike="noStrike" dirty="0">
                <a:latin typeface="Trebuchet MS"/>
                <a:ea typeface="Trebuchet MS"/>
                <a:cs typeface="Trebuchet MS"/>
                <a:sym typeface="Trebuchet MS"/>
              </a:rPr>
              <a:t>(</a:t>
            </a:r>
            <a:r>
              <a:rPr lang="cs-CZ" sz="2600" b="0" i="0" u="none" strike="noStrike" dirty="0" err="1">
                <a:latin typeface="Trebuchet MS"/>
                <a:ea typeface="Trebuchet MS"/>
                <a:cs typeface="Trebuchet MS"/>
                <a:sym typeface="Trebuchet MS"/>
              </a:rPr>
              <a:t>kvanti</a:t>
            </a:r>
            <a:r>
              <a:rPr lang="cs-CZ" sz="2600" b="0" i="0" u="none" strike="noStrike" dirty="0">
                <a:latin typeface="Trebuchet MS"/>
                <a:ea typeface="Trebuchet MS"/>
                <a:cs typeface="Trebuchet MS"/>
                <a:sym typeface="Trebuchet MS"/>
              </a:rPr>
              <a:t>)</a:t>
            </a:r>
            <a:endParaRPr lang="cs-CZ" sz="2600" b="0" i="0" u="none" strike="noStrike" dirty="0">
              <a:latin typeface="Noto Sans Symbols"/>
              <a:ea typeface="Noto Sans Symbols"/>
              <a:cs typeface="Noto Sans Symbols"/>
              <a:sym typeface="Noto Sans Symbols"/>
            </a:endParaRPr>
          </a:p>
          <a:p>
            <a:pPr marL="285750" indent="-285750">
              <a:spcBef>
                <a:spcPts val="100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cs-CZ" sz="2600" b="1" i="0" u="none" strike="noStrike" dirty="0">
                <a:latin typeface="Trebuchet MS"/>
                <a:ea typeface="Trebuchet MS"/>
                <a:cs typeface="Trebuchet MS"/>
                <a:sym typeface="Trebuchet MS"/>
              </a:rPr>
              <a:t>TECHNIKY SBĚRU DAT </a:t>
            </a:r>
            <a:r>
              <a:rPr lang="cs-CZ" sz="2600" dirty="0">
                <a:latin typeface="Trebuchet MS"/>
                <a:ea typeface="Trebuchet MS"/>
                <a:cs typeface="Trebuchet MS"/>
                <a:sym typeface="Trebuchet MS"/>
              </a:rPr>
              <a:t>(</a:t>
            </a:r>
            <a:r>
              <a:rPr lang="cs-CZ" sz="2600" dirty="0">
                <a:solidFill>
                  <a:srgbClr val="FF0000"/>
                </a:solidFill>
                <a:latin typeface="Trebuchet MS"/>
                <a:ea typeface="Trebuchet MS"/>
                <a:cs typeface="Trebuchet MS"/>
                <a:sym typeface="Trebuchet MS"/>
              </a:rPr>
              <a:t>dotazník</a:t>
            </a:r>
            <a:r>
              <a:rPr lang="cs-CZ" sz="2600" dirty="0">
                <a:latin typeface="Trebuchet MS"/>
                <a:ea typeface="Trebuchet MS"/>
                <a:cs typeface="Trebuchet MS"/>
                <a:sym typeface="Trebuchet MS"/>
              </a:rPr>
              <a:t>)</a:t>
            </a:r>
            <a:endParaRPr lang="cs-CZ" sz="2600" dirty="0">
              <a:latin typeface="Trebuchet MS"/>
              <a:ea typeface="Trebuchet MS"/>
              <a:cs typeface="Trebuchet MS"/>
              <a:sym typeface="Noto Sans Symbols"/>
            </a:endParaRPr>
          </a:p>
          <a:p>
            <a:pPr marL="285750" lvl="0" indent="-285750" rtl="0">
              <a:spcBef>
                <a:spcPts val="100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cs-CZ" sz="2600" b="0" i="0" u="none" strike="noStrike" dirty="0">
                <a:latin typeface="Trebuchet MS"/>
                <a:ea typeface="Trebuchet MS"/>
                <a:cs typeface="Trebuchet MS"/>
                <a:sym typeface="Trebuchet MS"/>
              </a:rPr>
              <a:t>STRATEGIE VÝBĚRU PŘÍPADŮ </a:t>
            </a:r>
            <a:endParaRPr lang="cs-CZ" sz="2600" b="0" i="0" u="none" strike="noStrike" dirty="0">
              <a:latin typeface="Noto Sans Symbols"/>
              <a:ea typeface="Noto Sans Symbols"/>
              <a:cs typeface="Noto Sans Symbols"/>
              <a:sym typeface="Noto Sans Symbols"/>
            </a:endParaRPr>
          </a:p>
          <a:p>
            <a:pPr marL="285750" lvl="0" indent="-285750" rtl="0">
              <a:spcBef>
                <a:spcPts val="100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cs-CZ" sz="2600" b="0" i="0" u="none" strike="noStrike" dirty="0">
                <a:latin typeface="Trebuchet MS"/>
                <a:ea typeface="Trebuchet MS"/>
                <a:cs typeface="Trebuchet MS"/>
                <a:sym typeface="Trebuchet MS"/>
              </a:rPr>
              <a:t>SBĚR DAT V TERÉNU</a:t>
            </a:r>
            <a:endParaRPr lang="cs-CZ" sz="2600" b="0" i="0" u="none" strike="noStrike" dirty="0">
              <a:latin typeface="Noto Sans Symbols"/>
              <a:ea typeface="Noto Sans Symbols"/>
              <a:cs typeface="Noto Sans Symbols"/>
              <a:sym typeface="Noto Sans Symbols"/>
            </a:endParaRPr>
          </a:p>
          <a:p>
            <a:pPr marL="285750" lvl="0" indent="-285750" rtl="0">
              <a:spcBef>
                <a:spcPts val="100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cs-CZ" sz="2600" b="0" i="0" u="none" strike="noStrike" dirty="0">
                <a:latin typeface="Trebuchet MS"/>
                <a:ea typeface="Trebuchet MS"/>
                <a:cs typeface="Trebuchet MS"/>
                <a:sym typeface="Trebuchet MS"/>
              </a:rPr>
              <a:t>ANALÝZA DAT</a:t>
            </a:r>
            <a:endParaRPr lang="cs-CZ" sz="2600" b="0" i="0" u="none" strike="noStrike" dirty="0">
              <a:latin typeface="Noto Sans Symbols"/>
              <a:ea typeface="Noto Sans Symbols"/>
              <a:cs typeface="Noto Sans Symbols"/>
              <a:sym typeface="Noto Sans Symbols"/>
            </a:endParaRPr>
          </a:p>
          <a:p>
            <a:pPr marL="285750" lvl="0" indent="-285750" rtl="0">
              <a:spcBef>
                <a:spcPts val="100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cs-CZ" sz="2600" b="0" i="0" u="none" strike="noStrike" dirty="0">
                <a:latin typeface="Trebuchet MS"/>
                <a:ea typeface="Trebuchet MS"/>
                <a:cs typeface="Trebuchet MS"/>
                <a:sym typeface="Trebuchet MS"/>
              </a:rPr>
              <a:t>VÝZKUMNÁ ZPRÁVA/BAKALÁŘSKÁ PRÁCE/ODBORNÝ ČLÁNEK</a:t>
            </a:r>
            <a:endParaRPr lang="cs-CZ" sz="2600" b="0" i="0" u="none" strike="noStrike" dirty="0">
              <a:latin typeface="Noto Sans Symbols"/>
              <a:ea typeface="Noto Sans Symbols"/>
              <a:cs typeface="Noto Sans Symbols"/>
              <a:sym typeface="Noto Sans Symbols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1163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5561F932-FC7D-4B2D-9EBB-8AFF9D75F4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Ruka držící na listu číslo vystínu pera">
            <a:extLst>
              <a:ext uri="{FF2B5EF4-FFF2-40B4-BE49-F238E27FC236}">
                <a16:creationId xmlns:a16="http://schemas.microsoft.com/office/drawing/2014/main" id="{A376379B-2A6A-6C41-DDC4-DE6B55EC751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325" r="1851" b="17543"/>
          <a:stretch/>
        </p:blipFill>
        <p:spPr>
          <a:xfrm>
            <a:off x="-97089" y="416570"/>
            <a:ext cx="12188952" cy="685799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8B0613EF-873A-44FA-8BE9-3917BCF576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6095997" cy="5334001"/>
          </a:xfrm>
          <a:prstGeom prst="rect">
            <a:avLst/>
          </a:prstGeom>
          <a:solidFill>
            <a:schemeClr val="accent1"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2918" y="1624705"/>
            <a:ext cx="5744469" cy="3408827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Už jste někdy vyplňovali nějaký dotazník?</a:t>
            </a:r>
          </a:p>
          <a:p>
            <a:endParaRPr lang="cs-CZ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cs-CZ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Už jste někdy tvořili nějaký dotazník?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C9B5071-2661-447E-AF39-E0496739FA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FFFFFF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2396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0516254-1D9F-4F3A-9870-3A3280BE2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9116" y="864108"/>
            <a:ext cx="3073914" cy="5120639"/>
          </a:xfrm>
        </p:spPr>
        <p:txBody>
          <a:bodyPr>
            <a:normAutofit/>
          </a:bodyPr>
          <a:lstStyle/>
          <a:p>
            <a:pPr algn="r"/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 je dotazník a k čemu slouží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C14672B-27A5-4CDA-ABAF-5E4CF4B41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128693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D89589C-2C90-4407-A995-05EC3DD7A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51129" y="2085681"/>
            <a:ext cx="0" cy="268663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Zástupný symbol pro obsah 2">
            <a:extLst>
              <a:ext uri="{FF2B5EF4-FFF2-40B4-BE49-F238E27FC236}">
                <a16:creationId xmlns:a16="http://schemas.microsoft.com/office/drawing/2014/main" id="{A966E164-17BB-5CDA-092E-8751930DFD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5406512"/>
              </p:ext>
            </p:extLst>
          </p:nvPr>
        </p:nvGraphicFramePr>
        <p:xfrm>
          <a:off x="4865213" y="477520"/>
          <a:ext cx="6278968" cy="584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9A206779-5C74-4555-94BC-5845C92EC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83988" y="767825"/>
            <a:ext cx="508012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907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68D8C5A-D6A8-4B82-A915-65B3BE9DE6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A4306A5-A549-4C0D-A7D2-34D4D4A996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488E6146-1C0A-4739-84A4-CE454A7B2A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Šest připínáčků vyznačujících několik bodů na silniční mapě">
            <a:extLst>
              <a:ext uri="{FF2B5EF4-FFF2-40B4-BE49-F238E27FC236}">
                <a16:creationId xmlns:a16="http://schemas.microsoft.com/office/drawing/2014/main" id="{00922CE5-1EF4-C56F-5EB4-4F3EB4ADBAD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395" b="12335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56DB519C-E7E6-4ED7-8440-9702C70044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367639"/>
            <a:ext cx="11707367" cy="1852186"/>
          </a:xfrm>
          <a:prstGeom prst="rect">
            <a:avLst/>
          </a:prstGeom>
          <a:solidFill>
            <a:srgbClr val="3F50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732EDA4-FB62-D1CE-8682-841E46C09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590661"/>
            <a:ext cx="10210862" cy="106569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5900" b="1" spc="-100" dirty="0" err="1"/>
              <a:t>Příklad</a:t>
            </a:r>
            <a:r>
              <a:rPr lang="en-US" sz="5900" b="1" spc="-100" dirty="0"/>
              <a:t> </a:t>
            </a:r>
            <a:r>
              <a:rPr lang="en-US" sz="5900" b="1" spc="-100" dirty="0" err="1"/>
              <a:t>dotazníku</a:t>
            </a:r>
            <a:r>
              <a:rPr lang="en-US" sz="5900" b="1" spc="-100" dirty="0"/>
              <a:t> PISA</a:t>
            </a:r>
            <a:r>
              <a:rPr lang="cs-CZ" sz="5900" b="1" spc="-100" dirty="0"/>
              <a:t> </a:t>
            </a:r>
            <a:br>
              <a:rPr lang="cs-CZ" sz="5900" b="1" spc="-100" dirty="0"/>
            </a:br>
            <a:r>
              <a:rPr lang="cs-CZ" sz="2200" dirty="0" err="1"/>
              <a:t>Programme</a:t>
            </a:r>
            <a:r>
              <a:rPr lang="cs-CZ" sz="2200" dirty="0"/>
              <a:t> </a:t>
            </a:r>
            <a:r>
              <a:rPr lang="cs-CZ" sz="2200" dirty="0" err="1"/>
              <a:t>for</a:t>
            </a:r>
            <a:r>
              <a:rPr lang="cs-CZ" sz="2200" dirty="0"/>
              <a:t> International Student </a:t>
            </a:r>
            <a:r>
              <a:rPr lang="cs-CZ" sz="2200" dirty="0" err="1"/>
              <a:t>Assessment</a:t>
            </a:r>
            <a:endParaRPr lang="en-US" sz="5900" b="1" spc="-1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FE7FA2-17FB-B9E2-144F-D996E0EC36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0014" y="5666792"/>
            <a:ext cx="10180696" cy="54259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FFFF">
                    <a:alpha val="80000"/>
                  </a:srgbClr>
                </a:solidFill>
              </a:rPr>
              <a:t>https://www.oecd.org/pisa/data/2018database/CY7_201710_QST_MS_STQ_NoNotes_final.pdf</a:t>
            </a:r>
          </a:p>
        </p:txBody>
      </p:sp>
    </p:spTree>
    <p:extLst>
      <p:ext uri="{BB962C8B-B14F-4D97-AF65-F5344CB8AC3E}">
        <p14:creationId xmlns:p14="http://schemas.microsoft.com/office/powerpoint/2010/main" val="3032823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4FC4C8-A497-FDC0-5643-2E848DFC4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Aktivita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4350FE-D4C3-6E71-6675-84FAECD7C9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Pracujte ve dvojicích. Zařaďte jednotlivé pojmy k dotazníku, nebo k rozhovoru.</a:t>
            </a:r>
          </a:p>
        </p:txBody>
      </p:sp>
    </p:spTree>
    <p:extLst>
      <p:ext uri="{BB962C8B-B14F-4D97-AF65-F5344CB8AC3E}">
        <p14:creationId xmlns:p14="http://schemas.microsoft.com/office/powerpoint/2010/main" val="1701396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F37826C-4A8B-4AA5-BE8C-A755B1970A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FB47C81-5765-4486-9BD1-E0EB32F4A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3AFD7E30-4FA2-4EF8-BB3C-096AAC3EE2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4BC7293-0492-4B68-88EF-6362B3E9BB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61999"/>
            <a:ext cx="4642228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F22716B-0B4A-4DF5-8C68-165745EDFA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7C511243-8068-4B24-CBCA-D37C066F03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196077"/>
              </p:ext>
            </p:extLst>
          </p:nvPr>
        </p:nvGraphicFramePr>
        <p:xfrm>
          <a:off x="452968" y="460677"/>
          <a:ext cx="10279954" cy="5629227"/>
        </p:xfrm>
        <a:graphic>
          <a:graphicData uri="http://schemas.openxmlformats.org/drawingml/2006/table">
            <a:tbl>
              <a:tblPr>
                <a:solidFill>
                  <a:schemeClr val="bg1"/>
                </a:solidFill>
              </a:tblPr>
              <a:tblGrid>
                <a:gridCol w="4728632">
                  <a:extLst>
                    <a:ext uri="{9D8B030D-6E8A-4147-A177-3AD203B41FA5}">
                      <a16:colId xmlns:a16="http://schemas.microsoft.com/office/drawing/2014/main" val="3469987508"/>
                    </a:ext>
                  </a:extLst>
                </a:gridCol>
                <a:gridCol w="5551322">
                  <a:extLst>
                    <a:ext uri="{9D8B030D-6E8A-4147-A177-3AD203B41FA5}">
                      <a16:colId xmlns:a16="http://schemas.microsoft.com/office/drawing/2014/main" val="2372272271"/>
                    </a:ext>
                  </a:extLst>
                </a:gridCol>
              </a:tblGrid>
              <a:tr h="530355">
                <a:tc>
                  <a:txBody>
                    <a:bodyPr/>
                    <a:lstStyle/>
                    <a:p>
                      <a:r>
                        <a:rPr lang="cs-CZ" sz="2400" b="1" cap="none" spc="0" dirty="0">
                          <a:solidFill>
                            <a:schemeClr val="tx1"/>
                          </a:solidFill>
                          <a:effectLst/>
                        </a:rPr>
                        <a:t>DOTAZNÍK</a:t>
                      </a:r>
                      <a:endParaRPr lang="cs-CZ" sz="18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22524" marR="87978" marT="94249" marB="94249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cap="none" spc="0" dirty="0">
                          <a:solidFill>
                            <a:schemeClr val="tx1"/>
                          </a:solidFill>
                          <a:effectLst/>
                        </a:rPr>
                        <a:t>ROZHOVOR</a:t>
                      </a:r>
                      <a:endParaRPr lang="cs-CZ" sz="1800" b="1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22524" marR="87978" marT="94249" marB="94249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5634371"/>
                  </a:ext>
                </a:extLst>
              </a:tr>
              <a:tr h="530355">
                <a:tc>
                  <a:txBody>
                    <a:bodyPr/>
                    <a:lstStyle/>
                    <a:p>
                      <a:r>
                        <a:rPr lang="cs-CZ" sz="2000" cap="none" spc="0" dirty="0">
                          <a:solidFill>
                            <a:schemeClr val="tx1"/>
                          </a:solidFill>
                          <a:effectLst/>
                        </a:rPr>
                        <a:t>Vyšší možnost standardizace</a:t>
                      </a:r>
                    </a:p>
                  </a:txBody>
                  <a:tcPr marL="122524" marR="87978" marT="94249" marB="94249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cap="none" spc="0" dirty="0">
                          <a:solidFill>
                            <a:schemeClr val="tx1"/>
                          </a:solidFill>
                          <a:effectLst/>
                        </a:rPr>
                        <a:t>Nižší možnost standardizace</a:t>
                      </a:r>
                    </a:p>
                  </a:txBody>
                  <a:tcPr marL="122524" marR="87978" marT="94249" marB="94249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7051607"/>
                  </a:ext>
                </a:extLst>
              </a:tr>
              <a:tr h="530355">
                <a:tc>
                  <a:txBody>
                    <a:bodyPr/>
                    <a:lstStyle/>
                    <a:p>
                      <a:r>
                        <a:rPr lang="cs-CZ" sz="2400" b="1" cap="none" spc="0" dirty="0">
                          <a:solidFill>
                            <a:schemeClr val="accent1"/>
                          </a:solidFill>
                          <a:effectLst/>
                        </a:rPr>
                        <a:t>Nižší potenciál pro validitu</a:t>
                      </a:r>
                    </a:p>
                  </a:txBody>
                  <a:tcPr marL="122524" marR="87978" marT="94249" marB="94249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cap="none" spc="0" dirty="0">
                          <a:solidFill>
                            <a:schemeClr val="accent1"/>
                          </a:solidFill>
                          <a:effectLst/>
                        </a:rPr>
                        <a:t>Vyšší potenciál pro validitu</a:t>
                      </a:r>
                    </a:p>
                  </a:txBody>
                  <a:tcPr marL="122524" marR="87978" marT="94249" marB="94249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1814197"/>
                  </a:ext>
                </a:extLst>
              </a:tr>
              <a:tr h="530355">
                <a:tc>
                  <a:txBody>
                    <a:bodyPr/>
                    <a:lstStyle/>
                    <a:p>
                      <a:r>
                        <a:rPr lang="cs-CZ" sz="2400" b="1" cap="none" spc="0" dirty="0">
                          <a:solidFill>
                            <a:schemeClr val="accent1"/>
                          </a:solidFill>
                          <a:effectLst/>
                        </a:rPr>
                        <a:t>Vyšší potenciál pro reliabilitu</a:t>
                      </a:r>
                    </a:p>
                  </a:txBody>
                  <a:tcPr marL="122524" marR="87978" marT="94249" marB="94249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1" cap="none" spc="0" dirty="0">
                          <a:solidFill>
                            <a:schemeClr val="accent1"/>
                          </a:solidFill>
                          <a:effectLst/>
                        </a:rPr>
                        <a:t>Nižší potenciál pro reliabilitu</a:t>
                      </a:r>
                    </a:p>
                  </a:txBody>
                  <a:tcPr marL="122524" marR="87978" marT="94249" marB="94249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9317829"/>
                  </a:ext>
                </a:extLst>
              </a:tr>
              <a:tr h="530355">
                <a:tc>
                  <a:txBody>
                    <a:bodyPr/>
                    <a:lstStyle/>
                    <a:p>
                      <a:r>
                        <a:rPr lang="cs-CZ" sz="2000" cap="none" spc="0" dirty="0">
                          <a:solidFill>
                            <a:schemeClr val="tx1"/>
                          </a:solidFill>
                          <a:effectLst/>
                        </a:rPr>
                        <a:t>Vliv výzkumníka minimální</a:t>
                      </a:r>
                    </a:p>
                  </a:txBody>
                  <a:tcPr marL="122524" marR="87978" marT="94249" marB="94249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cap="none" spc="0" dirty="0">
                          <a:solidFill>
                            <a:schemeClr val="tx1"/>
                          </a:solidFill>
                          <a:effectLst/>
                        </a:rPr>
                        <a:t>Vliv výzkumníka vysoký</a:t>
                      </a:r>
                    </a:p>
                  </a:txBody>
                  <a:tcPr marL="122524" marR="87978" marT="94249" marB="94249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9133530"/>
                  </a:ext>
                </a:extLst>
              </a:tr>
              <a:tr h="791796">
                <a:tc>
                  <a:txBody>
                    <a:bodyPr/>
                    <a:lstStyle/>
                    <a:p>
                      <a:r>
                        <a:rPr lang="cs-CZ" sz="2000" cap="none" spc="0" dirty="0">
                          <a:solidFill>
                            <a:schemeClr val="tx1"/>
                          </a:solidFill>
                          <a:effectLst/>
                        </a:rPr>
                        <a:t>Návratnost menší a hůře kontrolovatelná</a:t>
                      </a:r>
                    </a:p>
                  </a:txBody>
                  <a:tcPr marL="122524" marR="87978" marT="94249" marB="94249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cap="none" spc="0" dirty="0">
                          <a:solidFill>
                            <a:schemeClr val="tx1"/>
                          </a:solidFill>
                          <a:effectLst/>
                        </a:rPr>
                        <a:t>Návratnost vysoká a snáze kontrolovatelná</a:t>
                      </a:r>
                    </a:p>
                  </a:txBody>
                  <a:tcPr marL="122524" marR="87978" marT="94249" marB="94249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3219999"/>
                  </a:ext>
                </a:extLst>
              </a:tr>
              <a:tr h="791796">
                <a:tc>
                  <a:txBody>
                    <a:bodyPr/>
                    <a:lstStyle/>
                    <a:p>
                      <a:r>
                        <a:rPr lang="cs-CZ" sz="2000" cap="none" spc="0" dirty="0">
                          <a:solidFill>
                            <a:schemeClr val="tx1"/>
                          </a:solidFill>
                          <a:effectLst/>
                        </a:rPr>
                        <a:t>Efektivní (levný)</a:t>
                      </a:r>
                    </a:p>
                  </a:txBody>
                  <a:tcPr marL="122524" marR="87978" marT="94249" marB="94249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cap="none" spc="0" dirty="0">
                          <a:solidFill>
                            <a:schemeClr val="tx1"/>
                          </a:solidFill>
                          <a:effectLst/>
                        </a:rPr>
                        <a:t>Neefektivní (pracný a velmi časově náročný)</a:t>
                      </a:r>
                    </a:p>
                  </a:txBody>
                  <a:tcPr marL="122524" marR="87978" marT="94249" marB="94249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6089583"/>
                  </a:ext>
                </a:extLst>
              </a:tr>
              <a:tr h="530355">
                <a:tc>
                  <a:txBody>
                    <a:bodyPr/>
                    <a:lstStyle/>
                    <a:p>
                      <a:r>
                        <a:rPr lang="cs-CZ" sz="2000" cap="none" spc="0" dirty="0">
                          <a:solidFill>
                            <a:schemeClr val="tx1"/>
                          </a:solidFill>
                          <a:effectLst/>
                        </a:rPr>
                        <a:t>Anonymita možná</a:t>
                      </a:r>
                    </a:p>
                  </a:txBody>
                  <a:tcPr marL="122524" marR="87978" marT="94249" marB="94249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cap="none" spc="0" dirty="0">
                          <a:solidFill>
                            <a:schemeClr val="tx1"/>
                          </a:solidFill>
                          <a:effectLst/>
                        </a:rPr>
                        <a:t>Anonymita problematická</a:t>
                      </a:r>
                    </a:p>
                  </a:txBody>
                  <a:tcPr marL="122524" marR="87978" marT="94249" marB="94249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0619367"/>
                  </a:ext>
                </a:extLst>
              </a:tr>
              <a:tr h="791796">
                <a:tc>
                  <a:txBody>
                    <a:bodyPr/>
                    <a:lstStyle/>
                    <a:p>
                      <a:r>
                        <a:rPr lang="cs-CZ" sz="2000" cap="none" spc="0" dirty="0">
                          <a:solidFill>
                            <a:schemeClr val="tx1"/>
                          </a:solidFill>
                          <a:effectLst/>
                        </a:rPr>
                        <a:t>Omezené možnosti motivace respondentů</a:t>
                      </a:r>
                    </a:p>
                  </a:txBody>
                  <a:tcPr marL="122524" marR="87978" marT="94249" marB="94249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cap="none" spc="0" dirty="0">
                          <a:solidFill>
                            <a:schemeClr val="tx1"/>
                          </a:solidFill>
                          <a:effectLst/>
                        </a:rPr>
                        <a:t>Vyšší možnost motivovat</a:t>
                      </a:r>
                    </a:p>
                  </a:txBody>
                  <a:tcPr marL="122524" marR="87978" marT="94249" marB="94249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58258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6048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ABBB681-F4D2-40F2-ACC3-DE0B4B4880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9388ED0-1FEF-4E11-B488-BD661D1AC1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58470"/>
            <a:ext cx="11237976" cy="589788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BFF02F9-BC2A-10F6-F600-6F756742CA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1277432"/>
              </p:ext>
            </p:extLst>
          </p:nvPr>
        </p:nvGraphicFramePr>
        <p:xfrm>
          <a:off x="619760" y="894081"/>
          <a:ext cx="10868403" cy="5078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8372019"/>
      </p:ext>
    </p:extLst>
  </p:cSld>
  <p:clrMapOvr>
    <a:masterClrMapping/>
  </p:clrMapOvr>
</p:sld>
</file>

<file path=ppt/theme/theme1.xml><?xml version="1.0" encoding="utf-8"?>
<a:theme xmlns:a="http://schemas.openxmlformats.org/drawingml/2006/main" name="Rámeček">
  <a:themeElements>
    <a:clrScheme name="Rámeč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Rámeček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ámeček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TM03457475[[fn=Rámeček]]</Template>
  <TotalTime>10989</TotalTime>
  <Words>1295</Words>
  <Application>Microsoft Office PowerPoint</Application>
  <PresentationFormat>Širokoúhlá obrazovka</PresentationFormat>
  <Paragraphs>119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9" baseType="lpstr">
      <vt:lpstr>Arial</vt:lpstr>
      <vt:lpstr>Corbel</vt:lpstr>
      <vt:lpstr>Noto Sans Symbols</vt:lpstr>
      <vt:lpstr>Open Sans</vt:lpstr>
      <vt:lpstr>Trebuchet MS</vt:lpstr>
      <vt:lpstr>Wingdings 2</vt:lpstr>
      <vt:lpstr>Rámeček</vt:lpstr>
      <vt:lpstr>                                      Výzkum v pedagogické praxi  Zásady tvorby dotazníku </vt:lpstr>
      <vt:lpstr>Reflexe 1. úkolu</vt:lpstr>
      <vt:lpstr>Struktura návrhu výzkumného projektu</vt:lpstr>
      <vt:lpstr>Prezentace aplikace PowerPoint</vt:lpstr>
      <vt:lpstr>Co je dotazník a k čemu slouží</vt:lpstr>
      <vt:lpstr>Příklad dotazníku PISA  Programme for International Student Assessment</vt:lpstr>
      <vt:lpstr>Aktivita</vt:lpstr>
      <vt:lpstr>Prezentace aplikace PowerPoint</vt:lpstr>
      <vt:lpstr>Prezentace aplikace PowerPoint</vt:lpstr>
      <vt:lpstr>Než začneme tvořit dotazník aneb vztah teorie a empirie v kvantitativním výzkumu</vt:lpstr>
      <vt:lpstr>Prezentace aplikace PowerPoint</vt:lpstr>
      <vt:lpstr>Co je to proměnná? hypotéza??  a operační definice proměnné???</vt:lpstr>
      <vt:lpstr>Příklad</vt:lpstr>
      <vt:lpstr>Aktivita</vt:lpstr>
      <vt:lpstr>Struktura dotazníku</vt:lpstr>
      <vt:lpstr>Dramaturgie dotazníku</vt:lpstr>
      <vt:lpstr>Časté chyby při konstrukci dotazníku (I.)</vt:lpstr>
      <vt:lpstr>Časté chyby při konstrukci dotazníku (II.)</vt:lpstr>
      <vt:lpstr>Typy otázek v dotazníku</vt:lpstr>
      <vt:lpstr>Práce ve skupinách</vt:lpstr>
      <vt:lpstr>Příprava na 5. seminář</vt:lpstr>
      <vt:lpstr>Zpracováno podle: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lektor</dc:creator>
  <cp:lastModifiedBy>Jana Obrovská</cp:lastModifiedBy>
  <cp:revision>414</cp:revision>
  <dcterms:created xsi:type="dcterms:W3CDTF">2017-11-12T14:06:21Z</dcterms:created>
  <dcterms:modified xsi:type="dcterms:W3CDTF">2024-11-04T10:51:52Z</dcterms:modified>
</cp:coreProperties>
</file>