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81" r:id="rId4"/>
    <p:sldId id="282" r:id="rId5"/>
    <p:sldId id="292" r:id="rId6"/>
    <p:sldId id="284" r:id="rId7"/>
    <p:sldId id="283" r:id="rId8"/>
    <p:sldId id="285" r:id="rId9"/>
    <p:sldId id="259" r:id="rId10"/>
    <p:sldId id="261" r:id="rId11"/>
    <p:sldId id="276" r:id="rId12"/>
    <p:sldId id="288" r:id="rId13"/>
    <p:sldId id="289" r:id="rId14"/>
    <p:sldId id="290" r:id="rId15"/>
    <p:sldId id="291" r:id="rId16"/>
    <p:sldId id="258" r:id="rId17"/>
    <p:sldId id="260" r:id="rId18"/>
    <p:sldId id="262" r:id="rId19"/>
    <p:sldId id="266" r:id="rId20"/>
    <p:sldId id="263" r:id="rId21"/>
    <p:sldId id="286" r:id="rId22"/>
    <p:sldId id="273" r:id="rId23"/>
    <p:sldId id="264" r:id="rId24"/>
    <p:sldId id="267" r:id="rId25"/>
    <p:sldId id="277" r:id="rId26"/>
    <p:sldId id="265" r:id="rId27"/>
    <p:sldId id="287" r:id="rId28"/>
    <p:sldId id="271" r:id="rId29"/>
    <p:sldId id="272" r:id="rId30"/>
    <p:sldId id="278" r:id="rId31"/>
  </p:sldIdLst>
  <p:sldSz cx="18288000" cy="10287000"/>
  <p:notesSz cx="6858000" cy="9144000"/>
  <p:embeddedFontLst>
    <p:embeddedFont>
      <p:font typeface="DM Sans" pitchFamily="2" charset="-18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689E35-BE9E-4094-83C7-2ADA90631503}" v="100" dt="2024-09-26T05:18:29.8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3447" autoAdjust="0"/>
  </p:normalViewPr>
  <p:slideViewPr>
    <p:cSldViewPr snapToGrid="0">
      <p:cViewPr varScale="1">
        <p:scale>
          <a:sx n="39" d="100"/>
          <a:sy n="39" d="100"/>
        </p:scale>
        <p:origin x="84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vybízí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pracovníky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různých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organizací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věnovat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pozornost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vědeckým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důkazům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při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jejich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rozhodování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tj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dělat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podložená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rozhodnutí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nejen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při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řízení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školy</a:t>
            </a:r>
            <a:r>
              <a:rPr lang="en-US" sz="1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2534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- fulltext – proč není někde přístup</a:t>
            </a:r>
            <a:endParaRPr dirty="0"/>
          </a:p>
        </p:txBody>
      </p:sp>
      <p:sp>
        <p:nvSpPr>
          <p:cNvPr id="391" name="Google Shape;3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7240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3254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333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159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0008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můžete si zde postupně vypracovat projekt bakalářské práce!!! (lze si zapsat předmět Bakalářská práce projekt již dříve, tj. v podzimním semestru)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základy psaní odborných textů a závěrečných prací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vyhledávat odborné zdroje a čerpat z nich důležité informace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číst kriticky výsledky výzkumů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využívat nástroje umělé inteligence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pochopíte rozdíl mezi kvalitativním a kvantitativním výzkumem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osvojíte si základy analýzy v kvalitativním i kvantitativním výzkumu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3043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můžete si zde postupně vypracovat projekt bakalářské práce!!! (lze si zapsat předmět Bakalářská práce projekt již dříve, tj. v podzimním semestru)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základy psaní odborných textů a závěrečných prací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vyhledávat odborné zdroje a čerpat z nich důležité informace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číst kriticky výsledky výzkumů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využívat nástroje umělé inteligence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pochopíte rozdíl mezi kvalitativním a kvantitativním výzkumem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osvojíte si základy analýzy v kvalitativním i kvantitativním výzkumu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3885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muni.cz/pedor" TargetMode="External"/><Relationship Id="rId3" Type="http://schemas.openxmlformats.org/officeDocument/2006/relationships/image" Target="../media/image7.jpg"/><Relationship Id="rId7" Type="http://schemas.openxmlformats.org/officeDocument/2006/relationships/hyperlink" Target="http://www.orbisscholae.cz/" TargetMode="External"/><Relationship Id="rId12" Type="http://schemas.openxmlformats.org/officeDocument/2006/relationships/hyperlink" Target="http://www.theses.cz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hil.muni.cz/journals/studia-paedagogica" TargetMode="External"/><Relationship Id="rId11" Type="http://schemas.openxmlformats.org/officeDocument/2006/relationships/hyperlink" Target="https://www.czso.cz/csu/czso/1-vzdelavani" TargetMode="External"/><Relationship Id="rId5" Type="http://schemas.openxmlformats.org/officeDocument/2006/relationships/hyperlink" Target="https://www.mapavzdelavani.cz/" TargetMode="External"/><Relationship Id="rId10" Type="http://schemas.openxmlformats.org/officeDocument/2006/relationships/hyperlink" Target="https://www.csicr.cz/cz/cz/DOKUMENTY/Tematicke-zpravy" TargetMode="External"/><Relationship Id="rId4" Type="http://schemas.openxmlformats.org/officeDocument/2006/relationships/image" Target="../media/image17.jpg"/><Relationship Id="rId9" Type="http://schemas.openxmlformats.org/officeDocument/2006/relationships/hyperlink" Target="http://pages.pedf.cuni.cz/pedagogika/?lang=c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aireaktor.ujep.cz/" TargetMode="External"/><Relationship Id="rId3" Type="http://schemas.openxmlformats.org/officeDocument/2006/relationships/image" Target="../media/image1.jpg"/><Relationship Id="rId7" Type="http://schemas.openxmlformats.org/officeDocument/2006/relationships/hyperlink" Target="http://aleph.nkp.cz/F/?func=file&amp;file_name=find-b&amp;local_base=skc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leph.muni.cz/F?RN=738379108" TargetMode="External"/><Relationship Id="rId5" Type="http://schemas.openxmlformats.org/officeDocument/2006/relationships/hyperlink" Target="https://ezdroje.muni.cz/" TargetMode="Externa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uni.cz/o-univerzite/uredni-deska/stanovisko-k-vyuzivani-ai" TargetMode="Externa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il.muni.cz/wupv/home/studium/citacni-norma-apa" TargetMode="External"/><Relationship Id="rId3" Type="http://schemas.openxmlformats.org/officeDocument/2006/relationships/image" Target="../media/image7.jpg"/><Relationship Id="rId7" Type="http://schemas.openxmlformats.org/officeDocument/2006/relationships/hyperlink" Target="https://scholar.google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ed.muni.cz/pedagogika/studujici/zaverecne-prace" TargetMode="External"/><Relationship Id="rId5" Type="http://schemas.openxmlformats.org/officeDocument/2006/relationships/hyperlink" Target="https://is.muni.cz/do/sukb/kuk/materialy/cze/citace/pages/APA.html" TargetMode="External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is.muni.cz/auth/el/ped/podzim2024/SZ6006/op/sylabus_zadani_portfolioveho_ukolu_klasifikacni_stupnice/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dirty="0"/>
          </a:p>
        </p:txBody>
      </p:sp>
      <p:pic>
        <p:nvPicPr>
          <p:cNvPr id="85" name="Google Shape;85;p13" descr="Kalkulačka, pero, kompas, peníze a papír s grafy, které jsou vytištěny"/>
          <p:cNvPicPr preferRelativeResize="0"/>
          <p:nvPr/>
        </p:nvPicPr>
        <p:blipFill>
          <a:blip r:embed="rId4"/>
          <a:srcRect l="29256" r="29256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3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" name="Google Shape;87;p13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" name="Google Shape;88;p13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9" name="Google Shape;89;p13"/>
          <p:cNvGrpSpPr/>
          <p:nvPr/>
        </p:nvGrpSpPr>
        <p:grpSpPr>
          <a:xfrm>
            <a:off x="1298030" y="8979333"/>
            <a:ext cx="9013828" cy="3266922"/>
            <a:chOff x="0" y="-47625"/>
            <a:chExt cx="2374012" cy="860425"/>
          </a:xfrm>
        </p:grpSpPr>
        <p:sp>
          <p:nvSpPr>
            <p:cNvPr id="90" name="Google Shape;90;p13"/>
            <p:cNvSpPr/>
            <p:nvPr/>
          </p:nvSpPr>
          <p:spPr>
            <a:xfrm>
              <a:off x="0" y="0"/>
              <a:ext cx="2374012" cy="145882"/>
            </a:xfrm>
            <a:custGeom>
              <a:avLst/>
              <a:gdLst/>
              <a:ahLst/>
              <a:cxnLst/>
              <a:rect l="l" t="t" r="r" b="b"/>
              <a:pathLst>
                <a:path w="2374012" h="145882" extrusionOk="0">
                  <a:moveTo>
                    <a:pt x="0" y="0"/>
                  </a:moveTo>
                  <a:lnTo>
                    <a:pt x="2374012" y="0"/>
                  </a:lnTo>
                  <a:lnTo>
                    <a:pt x="2374012" y="145882"/>
                  </a:lnTo>
                  <a:lnTo>
                    <a:pt x="0" y="1458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2" name="Google Shape;92;p13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" name="Google Shape;93;p13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" name="Google Shape;94;p13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Google Shape;96;p13"/>
          <p:cNvSpPr txBox="1"/>
          <p:nvPr/>
        </p:nvSpPr>
        <p:spPr>
          <a:xfrm>
            <a:off x="465830" y="1359414"/>
            <a:ext cx="10641098" cy="7478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 v pedagogické praxi</a:t>
            </a:r>
          </a:p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2000" b="1" dirty="0">
              <a:latin typeface="DM Sans"/>
              <a:sym typeface="DM Sans"/>
            </a:endParaRPr>
          </a:p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0" b="1" dirty="0">
                <a:latin typeface="DM Sans"/>
                <a:sym typeface="DM Sans"/>
              </a:rPr>
              <a:t>Seminář 01</a:t>
            </a:r>
            <a:endParaRPr dirty="0"/>
          </a:p>
        </p:txBody>
      </p:sp>
      <p:sp>
        <p:nvSpPr>
          <p:cNvPr id="98" name="Google Shape;98;p13"/>
          <p:cNvSpPr txBox="1"/>
          <p:nvPr/>
        </p:nvSpPr>
        <p:spPr>
          <a:xfrm>
            <a:off x="1498952" y="9230414"/>
            <a:ext cx="5707751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Gabriela Šimková          simkova@ped.muni.cz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13"/>
          <p:cNvSpPr txBox="1"/>
          <p:nvPr/>
        </p:nvSpPr>
        <p:spPr>
          <a:xfrm>
            <a:off x="5804944" y="9230414"/>
            <a:ext cx="4305990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ea typeface="DM Sans"/>
                <a:cs typeface="DM Sans"/>
                <a:sym typeface="DM Sans"/>
              </a:rPr>
              <a:t>Podzim 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202</a:t>
            </a: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endParaRPr dirty="0"/>
          </a:p>
        </p:txBody>
      </p:sp>
      <p:sp>
        <p:nvSpPr>
          <p:cNvPr id="100" name="Google Shape;100;p13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101" name="Google Shape;101;p13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102" name="Google Shape;102;p13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/>
          <p:nvPr/>
        </p:nvSpPr>
        <p:spPr>
          <a:xfrm>
            <a:off x="0" y="-697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81" name="Google Shape;18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05975" y="553900"/>
            <a:ext cx="7998991" cy="9165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8"/>
          <p:cNvCxnSpPr/>
          <p:nvPr/>
        </p:nvCxnSpPr>
        <p:spPr>
          <a:xfrm rot="10800000">
            <a:off x="553895" y="3720465"/>
            <a:ext cx="8583823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3" name="Google Shape;183;p18"/>
          <p:cNvCxnSpPr/>
          <p:nvPr/>
        </p:nvCxnSpPr>
        <p:spPr>
          <a:xfrm rot="10800000">
            <a:off x="563420" y="-629375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4" name="Google Shape;184;p18"/>
          <p:cNvCxnSpPr/>
          <p:nvPr/>
        </p:nvCxnSpPr>
        <p:spPr>
          <a:xfrm rot="10800000">
            <a:off x="-113349" y="563420"/>
            <a:ext cx="18507439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5" name="Google Shape;185;p18"/>
          <p:cNvCxnSpPr/>
          <p:nvPr/>
        </p:nvCxnSpPr>
        <p:spPr>
          <a:xfrm rot="10800000">
            <a:off x="17724580" y="-708374"/>
            <a:ext cx="0" cy="10456094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6" name="Google Shape;186;p18"/>
          <p:cNvCxnSpPr/>
          <p:nvPr/>
        </p:nvCxnSpPr>
        <p:spPr>
          <a:xfrm rot="10800000">
            <a:off x="554828" y="9738196"/>
            <a:ext cx="17179277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7" name="Google Shape;187;p18"/>
          <p:cNvCxnSpPr/>
          <p:nvPr/>
        </p:nvCxnSpPr>
        <p:spPr>
          <a:xfrm rot="10800000">
            <a:off x="9140371" y="563420"/>
            <a:ext cx="3629" cy="916525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8" name="Google Shape;188;p18"/>
          <p:cNvSpPr txBox="1"/>
          <p:nvPr/>
        </p:nvSpPr>
        <p:spPr>
          <a:xfrm>
            <a:off x="800934" y="1045909"/>
            <a:ext cx="79257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čem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vám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může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být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užitečný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škole</a:t>
            </a:r>
            <a:r>
              <a:rPr lang="cs-CZ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? Chcete-li…</a:t>
            </a:r>
            <a:endParaRPr sz="700" dirty="0"/>
          </a:p>
        </p:txBody>
      </p:sp>
      <p:cxnSp>
        <p:nvCxnSpPr>
          <p:cNvPr id="189" name="Google Shape;189;p18"/>
          <p:cNvCxnSpPr/>
          <p:nvPr/>
        </p:nvCxnSpPr>
        <p:spPr>
          <a:xfrm rot="10800000">
            <a:off x="9715420" y="553899"/>
            <a:ext cx="3629" cy="916525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0" name="Google Shape;190;p18"/>
          <p:cNvSpPr txBox="1"/>
          <p:nvPr/>
        </p:nvSpPr>
        <p:spPr>
          <a:xfrm>
            <a:off x="733445" y="3790040"/>
            <a:ext cx="8060678" cy="361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zjistit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cs-CZ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zda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by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vyučující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češtiny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na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vaší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škole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chtěli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zavést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genetickou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metodu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čtení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jaká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očekávání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od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ní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mají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lang="cs-CZ" sz="28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marR="0" lvl="0" indent="-3429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zjistit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spokojenost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rodičů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s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výukou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domácí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přípravou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na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předmět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který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vyučujete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endParaRPr lang="cs-CZ" sz="28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" name="Obrázek 2" descr="Obsah obrázku Grafika&#10;&#10;Popis byl vytvořen automaticky">
            <a:extLst>
              <a:ext uri="{FF2B5EF4-FFF2-40B4-BE49-F238E27FC236}">
                <a16:creationId xmlns:a16="http://schemas.microsoft.com/office/drawing/2014/main" id="{C016EA16-5DF1-5EB0-C5D3-3BF919EE2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450" y="6114923"/>
            <a:ext cx="13413200" cy="454171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A970BCE-816C-B2B8-7242-8EB4A03AFB7B}"/>
              </a:ext>
            </a:extLst>
          </p:cNvPr>
          <p:cNvSpPr txBox="1"/>
          <p:nvPr/>
        </p:nvSpPr>
        <p:spPr>
          <a:xfrm>
            <a:off x="627355" y="6877510"/>
            <a:ext cx="5197090" cy="211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podpořit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zavedení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čtenářského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klubu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škole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tím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že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kumimoji="0" lang="cs-CZ" sz="2800" b="0" i="0" u="none" strike="noStrike" kern="0" cap="none" spc="0" normalizeH="0" baseline="0" noProof="0" dirty="0">
                <a:ln>
                  <a:noFill/>
                </a:ln>
                <a:solidFill>
                  <a:srgbClr val="FFFAF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…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AF1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  <a:p>
            <a:endParaRPr lang="cs-CZ" dirty="0"/>
          </a:p>
        </p:txBody>
      </p:sp>
    </p:spTree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470" name="Google Shape;470;p33"/>
          <p:cNvGrpSpPr/>
          <p:nvPr/>
        </p:nvGrpSpPr>
        <p:grpSpPr>
          <a:xfrm>
            <a:off x="2741618" y="628820"/>
            <a:ext cx="12804764" cy="2194592"/>
            <a:chOff x="0" y="-47625"/>
            <a:chExt cx="3372448" cy="1282870"/>
          </a:xfrm>
        </p:grpSpPr>
        <p:sp>
          <p:nvSpPr>
            <p:cNvPr id="471" name="Google Shape;471;p33"/>
            <p:cNvSpPr/>
            <p:nvPr/>
          </p:nvSpPr>
          <p:spPr>
            <a:xfrm>
              <a:off x="0" y="0"/>
              <a:ext cx="3372448" cy="1235245"/>
            </a:xfrm>
            <a:custGeom>
              <a:avLst/>
              <a:gdLst/>
              <a:ahLst/>
              <a:cxnLst/>
              <a:rect l="l" t="t" r="r" b="b"/>
              <a:pathLst>
                <a:path w="3372448" h="1235245" extrusionOk="0">
                  <a:moveTo>
                    <a:pt x="0" y="0"/>
                  </a:moveTo>
                  <a:lnTo>
                    <a:pt x="3372448" y="0"/>
                  </a:lnTo>
                  <a:lnTo>
                    <a:pt x="3372448" y="1235245"/>
                  </a:lnTo>
                  <a:lnTo>
                    <a:pt x="0" y="12352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FFFA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2" name="Google Shape;472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4" name="Google Shape;474;p33"/>
          <p:cNvSpPr txBox="1"/>
          <p:nvPr/>
        </p:nvSpPr>
        <p:spPr>
          <a:xfrm>
            <a:off x="2741618" y="976895"/>
            <a:ext cx="128049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Kvantita vs. kvalita</a:t>
            </a:r>
            <a:endParaRPr sz="8000" dirty="0"/>
          </a:p>
        </p:txBody>
      </p:sp>
      <p:graphicFrame>
        <p:nvGraphicFramePr>
          <p:cNvPr id="2" name="Zástupný obsah 3">
            <a:extLst>
              <a:ext uri="{FF2B5EF4-FFF2-40B4-BE49-F238E27FC236}">
                <a16:creationId xmlns:a16="http://schemas.microsoft.com/office/drawing/2014/main" id="{F0209EB0-D7A1-1339-DEEB-D3A5D26B8C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30264"/>
              </p:ext>
            </p:extLst>
          </p:nvPr>
        </p:nvGraphicFramePr>
        <p:xfrm>
          <a:off x="1870688" y="3353220"/>
          <a:ext cx="14546624" cy="5788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953818">
                  <a:extLst>
                    <a:ext uri="{9D8B030D-6E8A-4147-A177-3AD203B41FA5}">
                      <a16:colId xmlns:a16="http://schemas.microsoft.com/office/drawing/2014/main" val="4138631453"/>
                    </a:ext>
                  </a:extLst>
                </a:gridCol>
                <a:gridCol w="4030791">
                  <a:extLst>
                    <a:ext uri="{9D8B030D-6E8A-4147-A177-3AD203B41FA5}">
                      <a16:colId xmlns:a16="http://schemas.microsoft.com/office/drawing/2014/main" val="227244026"/>
                    </a:ext>
                  </a:extLst>
                </a:gridCol>
                <a:gridCol w="4562015">
                  <a:extLst>
                    <a:ext uri="{9D8B030D-6E8A-4147-A177-3AD203B41FA5}">
                      <a16:colId xmlns:a16="http://schemas.microsoft.com/office/drawing/2014/main" val="702673872"/>
                    </a:ext>
                  </a:extLst>
                </a:gridCol>
              </a:tblGrid>
              <a:tr h="445777">
                <a:tc>
                  <a:txBody>
                    <a:bodyPr/>
                    <a:lstStyle/>
                    <a:p>
                      <a:pPr fontAlgn="t"/>
                      <a:r>
                        <a:rPr lang="cs-CZ" sz="2400" dirty="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600" b="1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Kvalitativní výzkum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600" b="1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Kvantitativní výzkum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2778352223"/>
                  </a:ext>
                </a:extLst>
              </a:tr>
              <a:tr h="70179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200" b="0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Vztah výzkumníka k participantům výzkumu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 dirty="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1623791389"/>
                  </a:ext>
                </a:extLst>
              </a:tr>
              <a:tr h="4173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200" b="0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Vztah teorie a výzkumu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722298927"/>
                  </a:ext>
                </a:extLst>
              </a:tr>
              <a:tr h="4173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200" b="0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Data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2664529510"/>
                  </a:ext>
                </a:extLst>
              </a:tr>
              <a:tr h="4173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200" b="0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Informace o případu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1286532907"/>
                  </a:ext>
                </a:extLst>
              </a:tr>
              <a:tr h="4173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200" b="0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Zobecnění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4173313302"/>
                  </a:ext>
                </a:extLst>
              </a:tr>
              <a:tr h="4173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200" b="0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Reliabilita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2375324893"/>
                  </a:ext>
                </a:extLst>
              </a:tr>
              <a:tr h="4173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200" b="0" u="none" strike="noStrike" dirty="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Validita</a:t>
                      </a:r>
                      <a:endParaRPr lang="cs-CZ" sz="2400" dirty="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 dirty="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 dirty="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214064149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63846FE-9C0A-2AB6-F1A4-C586160481BB}"/>
              </a:ext>
            </a:extLst>
          </p:cNvPr>
          <p:cNvSpPr txBox="1"/>
          <p:nvPr/>
        </p:nvSpPr>
        <p:spPr>
          <a:xfrm>
            <a:off x="1604211" y="1106905"/>
            <a:ext cx="14871031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Pro dedukci můžeme využít následující mnemotechnickou pomůcku:</a:t>
            </a:r>
          </a:p>
          <a:p>
            <a:pPr algn="l"/>
            <a:r>
              <a:rPr lang="cs-CZ" sz="3600" b="1" i="0" dirty="0">
                <a:solidFill>
                  <a:srgbClr val="374151"/>
                </a:solidFill>
                <a:effectLst/>
                <a:latin typeface="DM Sans" pitchFamily="2" charset="-18"/>
              </a:rPr>
              <a:t>"Dedukce je jako DETEKTIV.„</a:t>
            </a:r>
          </a:p>
          <a:p>
            <a:pPr algn="l"/>
            <a:endParaRPr lang="cs-CZ" sz="3600" b="0" i="0" dirty="0">
              <a:solidFill>
                <a:srgbClr val="374151"/>
              </a:solidFill>
              <a:effectLst/>
              <a:latin typeface="DM Sans" pitchFamily="2" charset="-18"/>
            </a:endParaRPr>
          </a:p>
          <a:p>
            <a:pPr algn="l"/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Představ si detektiva, který má v ruce knihu s pravidly a zákony. Když se něco stane, detektiv použije tato pravidla a zákony k vyvození závěru o konkrétním případu. Podobně dedukce začíná s obecnými pravidly nebo teoriemi a pokouší se vyvozovat závěry o konkrétních situacích.</a:t>
            </a:r>
          </a:p>
          <a:p>
            <a:pPr algn="l"/>
            <a:endParaRPr lang="cs-CZ" sz="3600" b="0" i="0" dirty="0">
              <a:solidFill>
                <a:srgbClr val="374151"/>
              </a:solidFill>
              <a:effectLst/>
              <a:latin typeface="DM Sans" pitchFamily="2" charset="-18"/>
            </a:endParaRPr>
          </a:p>
          <a:p>
            <a:pPr algn="l"/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Takže když si vzpomeneš na detektiva a jeho knihu s pravidly, můžeš si snadno zapamatovat, že dedukce je proces, kdy začínáme s obecnými pravidly a pokoušíme se vyvozovat závěry o konkrétních situacích.</a:t>
            </a:r>
          </a:p>
          <a:p>
            <a:br>
              <a:rPr lang="cs-CZ" sz="3600" dirty="0">
                <a:latin typeface="DM Sans" pitchFamily="2" charset="-18"/>
              </a:rPr>
            </a:br>
            <a:endParaRPr lang="cs-CZ" sz="3600" dirty="0">
              <a:latin typeface="DM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22235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4BDC1FC-FFB0-B6DC-1A9F-2BF1CD124F4B}"/>
              </a:ext>
            </a:extLst>
          </p:cNvPr>
          <p:cNvSpPr txBox="1"/>
          <p:nvPr/>
        </p:nvSpPr>
        <p:spPr>
          <a:xfrm>
            <a:off x="1475874" y="1620253"/>
            <a:ext cx="1522395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4000" b="1" i="0" dirty="0">
                <a:solidFill>
                  <a:srgbClr val="374151"/>
                </a:solidFill>
                <a:effectLst/>
                <a:latin typeface="DM Sans" pitchFamily="2" charset="-18"/>
              </a:rPr>
              <a:t>"Indukce je jako INGREDIENCE."</a:t>
            </a:r>
            <a:endParaRPr lang="cs-CZ" sz="4000" b="0" i="0" dirty="0">
              <a:solidFill>
                <a:srgbClr val="374151"/>
              </a:solidFill>
              <a:effectLst/>
              <a:latin typeface="DM Sans" pitchFamily="2" charset="-18"/>
            </a:endParaRPr>
          </a:p>
          <a:p>
            <a:pPr algn="l"/>
            <a:r>
              <a:rPr lang="cs-CZ" sz="40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Představ si, že vaříš polévku a postupně do ní přidáváš různé ingredience: mrkev, celer, brambory a tak dále. Po ochutnání všech těchto ingrediencí dojdeš k závěru, jaká bude chutnat celá polévka.</a:t>
            </a:r>
          </a:p>
          <a:p>
            <a:pPr algn="l"/>
            <a:endParaRPr lang="cs-CZ" sz="4000" b="0" i="0" dirty="0">
              <a:solidFill>
                <a:srgbClr val="374151"/>
              </a:solidFill>
              <a:effectLst/>
              <a:latin typeface="DM Sans" pitchFamily="2" charset="-18"/>
            </a:endParaRPr>
          </a:p>
          <a:p>
            <a:pPr algn="l"/>
            <a:r>
              <a:rPr lang="cs-CZ" sz="40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Indukce ve výzkumu je podobná. Začínáš s konkrétními dílčími informacemi (jako jsou jednotlivé ingredience) a postupně z nich vyvozuješ obecný závěr (jako je chuť celé polévky).</a:t>
            </a:r>
          </a:p>
          <a:p>
            <a:pPr algn="l"/>
            <a:r>
              <a:rPr lang="cs-CZ" sz="40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Takže když si vzpomeneš na vaření polévky a přidávání ingrediencí, můžeš si snadno zapamatovat, že indukce je proces, kdy začínáme s konkrétními dílčími informacemi a pokoušíme se vyvozovat obecný závěr.</a:t>
            </a:r>
          </a:p>
          <a:p>
            <a:br>
              <a:rPr lang="cs-CZ" sz="4000" dirty="0">
                <a:latin typeface="DM Sans" pitchFamily="2" charset="-18"/>
              </a:rPr>
            </a:br>
            <a:endParaRPr lang="cs-CZ" sz="4000" dirty="0">
              <a:latin typeface="DM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51162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6267521-B221-9C1C-D844-936D2BF7FC6E}"/>
              </a:ext>
            </a:extLst>
          </p:cNvPr>
          <p:cNvSpPr txBox="1"/>
          <p:nvPr/>
        </p:nvSpPr>
        <p:spPr>
          <a:xfrm>
            <a:off x="1604211" y="1315453"/>
            <a:ext cx="146304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DM Sans" pitchFamily="2" charset="-18"/>
              </a:rPr>
              <a:t>Reliabilita</a:t>
            </a:r>
          </a:p>
          <a:p>
            <a:endParaRPr lang="cs-CZ" sz="3600" dirty="0">
              <a:latin typeface="DM Sans" pitchFamily="2" charset="-18"/>
            </a:endParaRPr>
          </a:p>
          <a:p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Představ si, že máš kouzelnou tužku, kterou používáš na kreslení. Pokaždé, když s ní nakreslíš hvězdu, chceš, aby vypadala stejně. Pokud bys s touto tužkou jednou nakreslil velkou hvězdu a podruhé malou, nebo by jedna hvězda měla 5 cípů a druhá 6, řekl bys, že ta tužka nekreslí spolehlivě, že?</a:t>
            </a:r>
          </a:p>
          <a:p>
            <a:endParaRPr lang="cs-CZ" sz="3600" dirty="0">
              <a:solidFill>
                <a:srgbClr val="374151"/>
              </a:solidFill>
              <a:latin typeface="DM Sans" pitchFamily="2" charset="-18"/>
            </a:endParaRPr>
          </a:p>
          <a:p>
            <a:r>
              <a:rPr lang="cs-CZ" sz="3600" dirty="0">
                <a:latin typeface="DM Sans" pitchFamily="2" charset="-18"/>
              </a:rPr>
              <a:t>Reliabilita výzkumu je podobná. Když někdo dělá výzkum nebo test, chce, aby výsledky byly stejné, když to zkouší znovu a znovu, stejně jako tvá kouzelná tužka by měla kreslit stále stejnou hvězdu. Pokud by výsledky byly pokaždé jiné, řekli bychom, že výzkum není "</a:t>
            </a:r>
            <a:r>
              <a:rPr lang="cs-CZ" sz="3600" dirty="0" err="1">
                <a:latin typeface="DM Sans" pitchFamily="2" charset="-18"/>
              </a:rPr>
              <a:t>reliabilní</a:t>
            </a:r>
            <a:r>
              <a:rPr lang="cs-CZ" sz="3600" dirty="0">
                <a:latin typeface="DM Sans" pitchFamily="2" charset="-18"/>
              </a:rPr>
              <a:t>", což znamená, že není spolehlivý.</a:t>
            </a:r>
          </a:p>
        </p:txBody>
      </p:sp>
    </p:spTree>
    <p:extLst>
      <p:ext uri="{BB962C8B-B14F-4D97-AF65-F5344CB8AC3E}">
        <p14:creationId xmlns:p14="http://schemas.microsoft.com/office/powerpoint/2010/main" val="532447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F5EEA81-8B5E-7ADB-DA6D-98B8CFF4382C}"/>
              </a:ext>
            </a:extLst>
          </p:cNvPr>
          <p:cNvSpPr txBox="1"/>
          <p:nvPr/>
        </p:nvSpPr>
        <p:spPr>
          <a:xfrm>
            <a:off x="1572126" y="1026696"/>
            <a:ext cx="14469979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DM Sans" pitchFamily="2" charset="-18"/>
              </a:rPr>
              <a:t>Validita</a:t>
            </a:r>
          </a:p>
          <a:p>
            <a:endParaRPr lang="cs-CZ" sz="3600" dirty="0">
              <a:latin typeface="DM Sans" pitchFamily="2" charset="-18"/>
            </a:endParaRPr>
          </a:p>
          <a:p>
            <a:pPr algn="l"/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Představ si, že máš kouzelný kompas, který ti ukazuje cestu k pokladu. Pokud by kompas ukazoval správným směrem k pokladu, řekli bychom, že je "validní", což znamená, že ukazuje správně.</a:t>
            </a:r>
          </a:p>
          <a:p>
            <a:pPr algn="l"/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Ale co kdyby tvůj kompas ukazoval stále stejným směrem, ale ne k pokladu, nýbrž k nějakému starému stromu? Pak by kompas mohl být "</a:t>
            </a:r>
            <a:r>
              <a:rPr lang="cs-CZ" sz="3600" b="0" i="0" dirty="0" err="1">
                <a:solidFill>
                  <a:srgbClr val="374151"/>
                </a:solidFill>
                <a:effectLst/>
                <a:latin typeface="DM Sans" pitchFamily="2" charset="-18"/>
              </a:rPr>
              <a:t>reliabilní</a:t>
            </a:r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" (protože ukazuje stále stejným směrem), ale nebyl by "validní" (protože neukazuje správným směrem k pokladu).</a:t>
            </a:r>
          </a:p>
          <a:p>
            <a:pPr algn="l"/>
            <a:endParaRPr lang="cs-CZ" sz="3600" b="0" i="0" dirty="0">
              <a:solidFill>
                <a:srgbClr val="374151"/>
              </a:solidFill>
              <a:effectLst/>
              <a:latin typeface="DM Sans" pitchFamily="2" charset="-18"/>
            </a:endParaRPr>
          </a:p>
          <a:p>
            <a:pPr algn="l"/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Validita výzkumu znamená, že měříme to, co opravdu chceme měřit. Pokud děláme výzkum nebo test a chceme zjistit něco konkrétního, musíme se ujistit, že naše otázky nebo metody opravdu měří to, co chceme. Pokud ne, řekli bychom, že náš výzkum není "validní".</a:t>
            </a:r>
          </a:p>
          <a:p>
            <a:endParaRPr lang="cs-CZ" sz="3600" dirty="0">
              <a:latin typeface="DM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14540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27" name="Google Shape;12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150" y="7681125"/>
            <a:ext cx="9370880" cy="26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9153525" y="0"/>
            <a:ext cx="9178200" cy="1039087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/>
          <p:cNvSpPr txBox="1"/>
          <p:nvPr/>
        </p:nvSpPr>
        <p:spPr>
          <a:xfrm>
            <a:off x="706690" y="566402"/>
            <a:ext cx="79272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Plán výzkumu/Projekt bakalářské práce</a:t>
            </a:r>
            <a:endParaRPr lang="cs-CZ" sz="800" dirty="0"/>
          </a:p>
        </p:txBody>
      </p:sp>
      <p:cxnSp>
        <p:nvCxnSpPr>
          <p:cNvPr id="130" name="Google Shape;130;p15"/>
          <p:cNvCxnSpPr/>
          <p:nvPr/>
        </p:nvCxnSpPr>
        <p:spPr>
          <a:xfrm rot="10800000">
            <a:off x="-15150" y="2501265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" name="Google Shape;131;p15"/>
          <p:cNvSpPr txBox="1"/>
          <p:nvPr/>
        </p:nvSpPr>
        <p:spPr>
          <a:xfrm>
            <a:off x="1028700" y="2724789"/>
            <a:ext cx="9609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1028700" y="4464054"/>
            <a:ext cx="9609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133" name="Google Shape;133;p15"/>
          <p:cNvSpPr txBox="1"/>
          <p:nvPr/>
        </p:nvSpPr>
        <p:spPr>
          <a:xfrm>
            <a:off x="1028700" y="6203319"/>
            <a:ext cx="9609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134" name="Google Shape;134;p15"/>
          <p:cNvSpPr txBox="1"/>
          <p:nvPr/>
        </p:nvSpPr>
        <p:spPr>
          <a:xfrm>
            <a:off x="1989716" y="3305819"/>
            <a:ext cx="359530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</a:t>
            </a:r>
            <a:endParaRPr dirty="0"/>
          </a:p>
        </p:txBody>
      </p:sp>
      <p:sp>
        <p:nvSpPr>
          <p:cNvPr id="135" name="Google Shape;135;p15"/>
          <p:cNvSpPr txBox="1"/>
          <p:nvPr/>
        </p:nvSpPr>
        <p:spPr>
          <a:xfrm>
            <a:off x="1989716" y="4834371"/>
            <a:ext cx="3595306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Výzkumný cíl, výzkumná otázka</a:t>
            </a:r>
            <a:endParaRPr dirty="0"/>
          </a:p>
        </p:txBody>
      </p:sp>
      <p:sp>
        <p:nvSpPr>
          <p:cNvPr id="136" name="Google Shape;136;p15"/>
          <p:cNvSpPr txBox="1"/>
          <p:nvPr/>
        </p:nvSpPr>
        <p:spPr>
          <a:xfrm>
            <a:off x="1989716" y="6784349"/>
            <a:ext cx="359530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Rešerše tématu</a:t>
            </a:r>
            <a:endParaRPr dirty="0"/>
          </a:p>
        </p:txBody>
      </p:sp>
      <p:cxnSp>
        <p:nvCxnSpPr>
          <p:cNvPr id="137" name="Google Shape;137;p15"/>
          <p:cNvCxnSpPr/>
          <p:nvPr/>
        </p:nvCxnSpPr>
        <p:spPr>
          <a:xfrm rot="10800000">
            <a:off x="-15150" y="4239904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15"/>
          <p:cNvCxnSpPr/>
          <p:nvPr/>
        </p:nvCxnSpPr>
        <p:spPr>
          <a:xfrm rot="10800000">
            <a:off x="-15150" y="5960119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" name="Google Shape;139;p15"/>
          <p:cNvCxnSpPr/>
          <p:nvPr/>
        </p:nvCxnSpPr>
        <p:spPr>
          <a:xfrm rot="10800000">
            <a:off x="-15150" y="7699384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" name="Google Shape;140;p15"/>
          <p:cNvCxnSpPr/>
          <p:nvPr/>
        </p:nvCxnSpPr>
        <p:spPr>
          <a:xfrm rot="10800000">
            <a:off x="9153525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B77A9024-8CE7-E6C3-AFF9-FE668D6255B2}"/>
              </a:ext>
            </a:extLst>
          </p:cNvPr>
          <p:cNvSpPr txBox="1"/>
          <p:nvPr/>
        </p:nvSpPr>
        <p:spPr>
          <a:xfrm>
            <a:off x="9631550" y="5941854"/>
            <a:ext cx="91760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VOLBA VÝZKUMNÉHO DESIGNU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FORMULACE A OPERACIONALIZACE HYPOTÉZ (KVANTI)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TECHNIKY SBĚRU DAT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STRATEGIE VÝBĚRU PŘÍPADŮ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SBĚR DAT V TERÉNU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ANALÝZA DAT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VÝZKUMNÁ ZPRÁVA/POSTER/BAKALÁŘSKÁ PRÁCE/ODBORNÝ ČLÁNEK</a:t>
            </a:r>
          </a:p>
        </p:txBody>
      </p:sp>
    </p:spTree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63" name="Google Shape;163;p17" descr="letecký pohled na malování a štětec na stole"/>
          <p:cNvPicPr preferRelativeResize="0"/>
          <p:nvPr/>
        </p:nvPicPr>
        <p:blipFill>
          <a:blip r:embed="rId4"/>
          <a:srcRect t="13276" b="13276"/>
          <a:stretch/>
        </p:blipFill>
        <p:spPr>
          <a:xfrm>
            <a:off x="585740" y="572945"/>
            <a:ext cx="7047955" cy="36673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17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5" name="Google Shape;165;p17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" name="Google Shape;166;p17"/>
          <p:cNvCxnSpPr/>
          <p:nvPr/>
        </p:nvCxnSpPr>
        <p:spPr>
          <a:xfrm rot="10800000">
            <a:off x="576215" y="57294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7" name="Google Shape;167;p17" descr="Ruka držící pero a psaní na počítači"/>
          <p:cNvPicPr preferRelativeResize="0"/>
          <p:nvPr/>
        </p:nvPicPr>
        <p:blipFill>
          <a:blip r:embed="rId5"/>
          <a:srcRect t="29596" b="29596"/>
          <a:stretch/>
        </p:blipFill>
        <p:spPr>
          <a:xfrm>
            <a:off x="9251409" y="5143500"/>
            <a:ext cx="8462642" cy="5177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17"/>
          <p:cNvCxnSpPr/>
          <p:nvPr/>
        </p:nvCxnSpPr>
        <p:spPr>
          <a:xfrm rot="10800000">
            <a:off x="7624170" y="599205"/>
            <a:ext cx="0" cy="3629672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" name="Google Shape;169;p17"/>
          <p:cNvCxnSpPr/>
          <p:nvPr/>
        </p:nvCxnSpPr>
        <p:spPr>
          <a:xfrm rot="10800000">
            <a:off x="587127" y="4228876"/>
            <a:ext cx="7046568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0" name="Google Shape;170;p17"/>
          <p:cNvCxnSpPr/>
          <p:nvPr/>
        </p:nvCxnSpPr>
        <p:spPr>
          <a:xfrm rot="10800000">
            <a:off x="9251409" y="5143500"/>
            <a:ext cx="8482696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1" name="Google Shape;171;p17"/>
          <p:cNvCxnSpPr/>
          <p:nvPr/>
        </p:nvCxnSpPr>
        <p:spPr>
          <a:xfrm rot="10800000">
            <a:off x="9260934" y="5153025"/>
            <a:ext cx="0" cy="5232902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2" name="Google Shape;172;p17"/>
          <p:cNvSpPr txBox="1"/>
          <p:nvPr/>
        </p:nvSpPr>
        <p:spPr>
          <a:xfrm>
            <a:off x="8090895" y="1209675"/>
            <a:ext cx="916840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Vlastní téma</a:t>
            </a:r>
            <a:endParaRPr dirty="0"/>
          </a:p>
        </p:txBody>
      </p:sp>
      <p:sp>
        <p:nvSpPr>
          <p:cNvPr id="173" name="Google Shape;173;p17"/>
          <p:cNvSpPr txBox="1"/>
          <p:nvPr/>
        </p:nvSpPr>
        <p:spPr>
          <a:xfrm>
            <a:off x="1028700" y="5114925"/>
            <a:ext cx="7775034" cy="3921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Další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možná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témata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technologie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vzdělávání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žákovská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rozmanitost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začínající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učitel</a:t>
            </a:r>
            <a:r>
              <a:rPr lang="cs-CZ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třídní klima</a:t>
            </a:r>
            <a:endParaRPr lang="en-US" sz="28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PODSTATNÉ JE, ABY VÁS ZVOLENÉ TÉMA PROVÁZELO JEDNOTLIVÝMI AKTIVITAMI V SEMINÁŘÍCH </a:t>
            </a:r>
          </a:p>
        </p:txBody>
      </p:sp>
      <p:cxnSp>
        <p:nvCxnSpPr>
          <p:cNvPr id="174" name="Google Shape;174;p17"/>
          <p:cNvCxnSpPr/>
          <p:nvPr/>
        </p:nvCxnSpPr>
        <p:spPr>
          <a:xfrm rot="10800000">
            <a:off x="566690" y="9639548"/>
            <a:ext cx="8694100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96" name="Google Shape;196;p19" descr="Barevná změť provázků a žárovka tvořená žlutým provázkem"/>
          <p:cNvPicPr preferRelativeResize="0"/>
          <p:nvPr/>
        </p:nvPicPr>
        <p:blipFill>
          <a:blip r:embed="rId4"/>
          <a:srcRect/>
          <a:stretch/>
        </p:blipFill>
        <p:spPr>
          <a:xfrm>
            <a:off x="563425" y="2823399"/>
            <a:ext cx="6363150" cy="69307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19"/>
          <p:cNvCxnSpPr/>
          <p:nvPr/>
        </p:nvCxnSpPr>
        <p:spPr>
          <a:xfrm rot="10800000">
            <a:off x="563420" y="556957"/>
            <a:ext cx="0" cy="9190763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8" name="Google Shape;198;p19"/>
          <p:cNvCxnSpPr/>
          <p:nvPr/>
        </p:nvCxnSpPr>
        <p:spPr>
          <a:xfrm rot="10800000">
            <a:off x="559610" y="563420"/>
            <a:ext cx="17173938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" name="Google Shape;199;p19"/>
          <p:cNvCxnSpPr/>
          <p:nvPr/>
        </p:nvCxnSpPr>
        <p:spPr>
          <a:xfrm rot="10800000">
            <a:off x="17724580" y="562078"/>
            <a:ext cx="0" cy="9185643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0" name="Google Shape;200;p19"/>
          <p:cNvCxnSpPr/>
          <p:nvPr/>
        </p:nvCxnSpPr>
        <p:spPr>
          <a:xfrm rot="10800000">
            <a:off x="554828" y="9738196"/>
            <a:ext cx="17179277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1" name="Google Shape;201;p19"/>
          <p:cNvCxnSpPr/>
          <p:nvPr/>
        </p:nvCxnSpPr>
        <p:spPr>
          <a:xfrm rot="10800000">
            <a:off x="7480472" y="2823399"/>
            <a:ext cx="0" cy="689575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2" name="Google Shape;202;p19"/>
          <p:cNvCxnSpPr/>
          <p:nvPr/>
        </p:nvCxnSpPr>
        <p:spPr>
          <a:xfrm rot="10800000">
            <a:off x="563420" y="2825793"/>
            <a:ext cx="17159624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3" name="Google Shape;203;p19"/>
          <p:cNvCxnSpPr/>
          <p:nvPr/>
        </p:nvCxnSpPr>
        <p:spPr>
          <a:xfrm rot="10800000">
            <a:off x="12589281" y="2816268"/>
            <a:ext cx="0" cy="689575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p19"/>
          <p:cNvCxnSpPr/>
          <p:nvPr/>
        </p:nvCxnSpPr>
        <p:spPr>
          <a:xfrm rot="10800000">
            <a:off x="7480472" y="6271274"/>
            <a:ext cx="10256886" cy="2977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5" name="Google Shape;205;p19"/>
          <p:cNvSpPr txBox="1"/>
          <p:nvPr/>
        </p:nvSpPr>
        <p:spPr>
          <a:xfrm>
            <a:off x="3275774" y="919645"/>
            <a:ext cx="1198908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Kde hledat inspiraci</a:t>
            </a:r>
            <a:endParaRPr dirty="0"/>
          </a:p>
        </p:txBody>
      </p:sp>
      <p:sp>
        <p:nvSpPr>
          <p:cNvPr id="209" name="Google Shape;209;p19"/>
          <p:cNvSpPr txBox="1"/>
          <p:nvPr/>
        </p:nvSpPr>
        <p:spPr>
          <a:xfrm>
            <a:off x="7678102" y="3053323"/>
            <a:ext cx="4811504" cy="1874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n-NO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n-NO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https://www.mapavzdelavani.cz</a:t>
            </a:r>
            <a:r>
              <a:rPr lang="nn-NO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/</a:t>
            </a:r>
            <a:endParaRPr lang="cs-CZ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n-NO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n-NO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1" name="Google Shape;211;p19"/>
          <p:cNvSpPr txBox="1"/>
          <p:nvPr/>
        </p:nvSpPr>
        <p:spPr>
          <a:xfrm>
            <a:off x="12886585" y="3450106"/>
            <a:ext cx="4811504" cy="3404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nn-NO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Odborné časopisy</a:t>
            </a:r>
            <a:r>
              <a:rPr lang="cs-CZ" sz="2400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</a:p>
          <a:p>
            <a:pPr>
              <a:lnSpc>
                <a:spcPct val="140000"/>
              </a:lnSpc>
            </a:pPr>
            <a:r>
              <a:rPr lang="it-IT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Studia Paedagogica</a:t>
            </a:r>
            <a:endParaRPr lang="it-IT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>
              <a:lnSpc>
                <a:spcPct val="140000"/>
              </a:lnSpc>
            </a:pPr>
            <a:r>
              <a:rPr lang="it-IT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7"/>
              </a:rPr>
              <a:t>Orbis scholae</a:t>
            </a:r>
            <a:endParaRPr lang="it-IT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>
              <a:lnSpc>
                <a:spcPct val="140000"/>
              </a:lnSpc>
            </a:pPr>
            <a:r>
              <a:rPr lang="it-IT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8"/>
              </a:rPr>
              <a:t>Pedagogická Orientace</a:t>
            </a:r>
            <a:endParaRPr lang="it-IT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>
              <a:lnSpc>
                <a:spcPct val="140000"/>
              </a:lnSpc>
            </a:pPr>
            <a:r>
              <a:rPr lang="it-IT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9"/>
              </a:rPr>
              <a:t>Pedagogika</a:t>
            </a:r>
            <a:endParaRPr lang="it-IT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>
              <a:lnSpc>
                <a:spcPct val="140000"/>
              </a:lnSpc>
            </a:pPr>
            <a:endParaRPr lang="nn-NO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</p:txBody>
      </p:sp>
      <p:sp>
        <p:nvSpPr>
          <p:cNvPr id="213" name="Google Shape;213;p19"/>
          <p:cNvSpPr txBox="1"/>
          <p:nvPr/>
        </p:nvSpPr>
        <p:spPr>
          <a:xfrm>
            <a:off x="7751286" y="6533950"/>
            <a:ext cx="4811504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n-NO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10"/>
              </a:rPr>
              <a:t>https://www.csicr.cz/cz/cz/DOKUMENTY/Tematicke-zpravy</a:t>
            </a:r>
            <a:endParaRPr lang="cs-CZ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400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n-NO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11"/>
              </a:rPr>
              <a:t>https://www.czso.cz/csu/czso/1-vzdelavani</a:t>
            </a:r>
            <a:endParaRPr lang="cs-CZ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n-NO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14" name="Google Shape;214;p19"/>
          <p:cNvCxnSpPr/>
          <p:nvPr/>
        </p:nvCxnSpPr>
        <p:spPr>
          <a:xfrm rot="10800000">
            <a:off x="6926576" y="2813874"/>
            <a:ext cx="0" cy="689575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213;p19">
            <a:extLst>
              <a:ext uri="{FF2B5EF4-FFF2-40B4-BE49-F238E27FC236}">
                <a16:creationId xmlns:a16="http://schemas.microsoft.com/office/drawing/2014/main" id="{B68810F7-B1C8-02E7-7871-09F8B222C1A8}"/>
              </a:ext>
            </a:extLst>
          </p:cNvPr>
          <p:cNvSpPr txBox="1"/>
          <p:nvPr/>
        </p:nvSpPr>
        <p:spPr>
          <a:xfrm>
            <a:off x="12886585" y="6533950"/>
            <a:ext cx="4811504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12"/>
              </a:rPr>
              <a:t>www.theses.cz</a:t>
            </a:r>
            <a:endParaRPr lang="cs-CZ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n-NO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76" name="Google Shape;276;p23" descr="Student samčího pohlaví vyvolal ruce"/>
          <p:cNvPicPr preferRelativeResize="0"/>
          <p:nvPr/>
        </p:nvPicPr>
        <p:blipFill>
          <a:blip r:embed="rId4"/>
          <a:srcRect/>
          <a:stretch/>
        </p:blipFill>
        <p:spPr>
          <a:xfrm>
            <a:off x="2594321" y="1050"/>
            <a:ext cx="4006158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23"/>
          <p:cNvCxnSpPr/>
          <p:nvPr/>
        </p:nvCxnSpPr>
        <p:spPr>
          <a:xfrm rot="10800000">
            <a:off x="9144000" y="0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8" name="Google Shape;278;p23"/>
          <p:cNvSpPr txBox="1"/>
          <p:nvPr/>
        </p:nvSpPr>
        <p:spPr>
          <a:xfrm>
            <a:off x="9964511" y="2563614"/>
            <a:ext cx="72948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b="1" dirty="0">
                <a:latin typeface="DM Sans"/>
                <a:sym typeface="DM Sans"/>
              </a:rPr>
              <a:t>Příklad výzkumného tématu</a:t>
            </a:r>
            <a:endParaRPr sz="600" dirty="0"/>
          </a:p>
        </p:txBody>
      </p:sp>
      <p:sp>
        <p:nvSpPr>
          <p:cNvPr id="279" name="Google Shape;279;p23"/>
          <p:cNvSpPr txBox="1"/>
          <p:nvPr/>
        </p:nvSpPr>
        <p:spPr>
          <a:xfrm>
            <a:off x="10077799" y="4068476"/>
            <a:ext cx="7068223" cy="542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Efektivita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e-learningových kurzů</a:t>
            </a:r>
            <a:endParaRPr lang="en-US" sz="28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8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Výzkumný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cíl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Zjistit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cs-CZ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zda je studium v online kurzech efektivní z hlediska výsledků studentů.</a:t>
            </a:r>
            <a:endParaRPr lang="en-US" sz="28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8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Výzkumná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otázka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Jaké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jsou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dopady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studia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 </a:t>
            </a:r>
            <a:r>
              <a:rPr lang="cs-CZ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e-learningu v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heterogenních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skupinách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výsledky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studentů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? </a:t>
            </a:r>
            <a:endParaRPr lang="en-US" sz="1800" dirty="0"/>
          </a:p>
        </p:txBody>
      </p:sp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08" name="Google Shape;10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49775" y="0"/>
            <a:ext cx="2324100" cy="3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50" y="0"/>
            <a:ext cx="23241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4"/>
          <p:cNvCxnSpPr/>
          <p:nvPr/>
        </p:nvCxnSpPr>
        <p:spPr>
          <a:xfrm rot="10800000">
            <a:off x="2310557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14"/>
          <p:cNvCxnSpPr/>
          <p:nvPr/>
        </p:nvCxnSpPr>
        <p:spPr>
          <a:xfrm rot="10800000">
            <a:off x="2301032" y="3720465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4"/>
          <p:cNvSpPr txBox="1"/>
          <p:nvPr/>
        </p:nvSpPr>
        <p:spPr>
          <a:xfrm>
            <a:off x="2671514" y="604838"/>
            <a:ext cx="12062700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</a:t>
            </a:r>
            <a:r>
              <a:rPr lang="cs-CZ" sz="96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armonogram</a:t>
            </a:r>
            <a:r>
              <a:rPr lang="cs-CZ" sz="9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výuky</a:t>
            </a:r>
            <a:endParaRPr dirty="0"/>
          </a:p>
        </p:txBody>
      </p:sp>
      <p:cxnSp>
        <p:nvCxnSpPr>
          <p:cNvPr id="113" name="Google Shape;113;p14"/>
          <p:cNvCxnSpPr/>
          <p:nvPr/>
        </p:nvCxnSpPr>
        <p:spPr>
          <a:xfrm rot="10800000">
            <a:off x="7280806" y="3710940"/>
            <a:ext cx="0" cy="66967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" name="Google Shape;114;p14"/>
          <p:cNvCxnSpPr/>
          <p:nvPr/>
        </p:nvCxnSpPr>
        <p:spPr>
          <a:xfrm rot="10800000">
            <a:off x="12279526" y="3729990"/>
            <a:ext cx="0" cy="66967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" name="Google Shape;115;p14"/>
          <p:cNvCxnSpPr/>
          <p:nvPr/>
        </p:nvCxnSpPr>
        <p:spPr>
          <a:xfrm rot="10800000">
            <a:off x="17249775" y="-54461"/>
            <a:ext cx="0" cy="104811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" name="Google Shape;116;p14"/>
          <p:cNvSpPr txBox="1"/>
          <p:nvPr/>
        </p:nvSpPr>
        <p:spPr>
          <a:xfrm>
            <a:off x="2772650" y="4076137"/>
            <a:ext cx="4046063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Skupina 13</a:t>
            </a:r>
            <a:endParaRPr dirty="0"/>
          </a:p>
        </p:txBody>
      </p:sp>
      <p:sp>
        <p:nvSpPr>
          <p:cNvPr id="118" name="Google Shape;118;p14"/>
          <p:cNvSpPr txBox="1"/>
          <p:nvPr/>
        </p:nvSpPr>
        <p:spPr>
          <a:xfrm>
            <a:off x="7757134" y="4076137"/>
            <a:ext cx="4046063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Skupina </a:t>
            </a:r>
            <a:r>
              <a:rPr lang="cs-CZ" sz="3200" b="1" dirty="0">
                <a:latin typeface="DM Sans"/>
                <a:ea typeface="DM Sans"/>
                <a:cs typeface="DM Sans"/>
                <a:sym typeface="DM Sans"/>
              </a:rPr>
              <a:t>14</a:t>
            </a:r>
            <a:endParaRPr dirty="0"/>
          </a:p>
        </p:txBody>
      </p:sp>
      <p:sp>
        <p:nvSpPr>
          <p:cNvPr id="120" name="Google Shape;120;p14"/>
          <p:cNvSpPr txBox="1"/>
          <p:nvPr/>
        </p:nvSpPr>
        <p:spPr>
          <a:xfrm>
            <a:off x="12759850" y="4076137"/>
            <a:ext cx="4046063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Skupina 15</a:t>
            </a:r>
            <a:endParaRPr dirty="0"/>
          </a:p>
        </p:txBody>
      </p:sp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D73B989D-7E6C-9E89-A37E-F663657143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454679"/>
              </p:ext>
            </p:extLst>
          </p:nvPr>
        </p:nvGraphicFramePr>
        <p:xfrm>
          <a:off x="2657816" y="5121227"/>
          <a:ext cx="4160896" cy="402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0448">
                  <a:extLst>
                    <a:ext uri="{9D8B030D-6E8A-4147-A177-3AD203B41FA5}">
                      <a16:colId xmlns:a16="http://schemas.microsoft.com/office/drawing/2014/main" val="324208802"/>
                    </a:ext>
                  </a:extLst>
                </a:gridCol>
                <a:gridCol w="2080448">
                  <a:extLst>
                    <a:ext uri="{9D8B030D-6E8A-4147-A177-3AD203B41FA5}">
                      <a16:colId xmlns:a16="http://schemas.microsoft.com/office/drawing/2014/main" val="3671586984"/>
                    </a:ext>
                  </a:extLst>
                </a:gridCol>
              </a:tblGrid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3. 10.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282192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17. 10.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435381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3.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31. 10.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507640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4.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14. 11.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524297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5.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28. 11.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915249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6.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12. 12.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895567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E15E626-E399-98C3-E835-DC3BC1580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634335"/>
              </p:ext>
            </p:extLst>
          </p:nvPr>
        </p:nvGraphicFramePr>
        <p:xfrm>
          <a:off x="7713953" y="5143500"/>
          <a:ext cx="4160896" cy="402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0448">
                  <a:extLst>
                    <a:ext uri="{9D8B030D-6E8A-4147-A177-3AD203B41FA5}">
                      <a16:colId xmlns:a16="http://schemas.microsoft.com/office/drawing/2014/main" val="324208802"/>
                    </a:ext>
                  </a:extLst>
                </a:gridCol>
                <a:gridCol w="2080448">
                  <a:extLst>
                    <a:ext uri="{9D8B030D-6E8A-4147-A177-3AD203B41FA5}">
                      <a16:colId xmlns:a16="http://schemas.microsoft.com/office/drawing/2014/main" val="3671586984"/>
                    </a:ext>
                  </a:extLst>
                </a:gridCol>
              </a:tblGrid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26. 9.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282192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10. 10.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435381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3.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24. 10.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507640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4.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7. 11.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524297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5.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21. 11.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915249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6.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5. 12.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895567"/>
                  </a:ext>
                </a:extLst>
              </a:tr>
            </a:tbl>
          </a:graphicData>
        </a:graphic>
      </p:graphicFrame>
      <p:graphicFrame>
        <p:nvGraphicFramePr>
          <p:cNvPr id="4" name="Tabulka 2">
            <a:extLst>
              <a:ext uri="{FF2B5EF4-FFF2-40B4-BE49-F238E27FC236}">
                <a16:creationId xmlns:a16="http://schemas.microsoft.com/office/drawing/2014/main" id="{95AB03BC-C62B-18A8-F9F5-6909D746DD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907933"/>
              </p:ext>
            </p:extLst>
          </p:nvPr>
        </p:nvGraphicFramePr>
        <p:xfrm>
          <a:off x="12702433" y="5143500"/>
          <a:ext cx="4160896" cy="402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0448">
                  <a:extLst>
                    <a:ext uri="{9D8B030D-6E8A-4147-A177-3AD203B41FA5}">
                      <a16:colId xmlns:a16="http://schemas.microsoft.com/office/drawing/2014/main" val="324208802"/>
                    </a:ext>
                  </a:extLst>
                </a:gridCol>
                <a:gridCol w="2080448">
                  <a:extLst>
                    <a:ext uri="{9D8B030D-6E8A-4147-A177-3AD203B41FA5}">
                      <a16:colId xmlns:a16="http://schemas.microsoft.com/office/drawing/2014/main" val="3671586984"/>
                    </a:ext>
                  </a:extLst>
                </a:gridCol>
              </a:tblGrid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3. 10.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282192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17. 10.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435381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3.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31. 10.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507640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4.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14. 11.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524297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5.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28. 11.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915249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6.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12. 12.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89556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cxnSp>
        <p:nvCxnSpPr>
          <p:cNvPr id="220" name="Google Shape;220;p20"/>
          <p:cNvCxnSpPr/>
          <p:nvPr/>
        </p:nvCxnSpPr>
        <p:spPr>
          <a:xfrm rot="10800000">
            <a:off x="566690" y="9639548"/>
            <a:ext cx="1048937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1" name="Google Shape;221;p20"/>
          <p:cNvPicPr preferRelativeResize="0"/>
          <p:nvPr/>
        </p:nvPicPr>
        <p:blipFill rotWithShape="1">
          <a:blip r:embed="rId4">
            <a:alphaModFix/>
          </a:blip>
          <a:srcRect t="1536" b="1535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0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20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20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p20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20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20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8" name="Google Shape;228;p20"/>
          <p:cNvGrpSpPr/>
          <p:nvPr/>
        </p:nvGrpSpPr>
        <p:grpSpPr>
          <a:xfrm>
            <a:off x="1407379" y="687245"/>
            <a:ext cx="8795119" cy="8834542"/>
            <a:chOff x="1813" y="0"/>
            <a:chExt cx="809173" cy="812800"/>
          </a:xfrm>
        </p:grpSpPr>
        <p:sp>
          <p:nvSpPr>
            <p:cNvPr id="229" name="Google Shape;229;p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20"/>
          <p:cNvSpPr txBox="1"/>
          <p:nvPr/>
        </p:nvSpPr>
        <p:spPr>
          <a:xfrm>
            <a:off x="1745014" y="2650510"/>
            <a:ext cx="8132727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 b="1" dirty="0">
                <a:latin typeface="DM Sans"/>
                <a:sym typeface="DM Sans"/>
              </a:rPr>
              <a:t>Formulujte výzkumnou otázku k vybranému tématu</a:t>
            </a:r>
            <a:endParaRPr sz="1100" dirty="0"/>
          </a:p>
        </p:txBody>
      </p:sp>
    </p:spTree>
  </p:cSld>
  <p:clrMapOvr>
    <a:masterClrMapping/>
  </p:clrMapOvr>
  <p:transition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r>
              <a:rPr lang="cs-CZ" dirty="0"/>
              <a:t>V</a:t>
            </a:r>
          </a:p>
        </p:txBody>
      </p:sp>
      <p:cxnSp>
        <p:nvCxnSpPr>
          <p:cNvPr id="220" name="Google Shape;220;p20"/>
          <p:cNvCxnSpPr/>
          <p:nvPr/>
        </p:nvCxnSpPr>
        <p:spPr>
          <a:xfrm rot="10800000">
            <a:off x="566690" y="9639548"/>
            <a:ext cx="1048937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1" name="Google Shape;221;p20"/>
          <p:cNvPicPr preferRelativeResize="0"/>
          <p:nvPr/>
        </p:nvPicPr>
        <p:blipFill rotWithShape="1">
          <a:blip r:embed="rId4">
            <a:alphaModFix/>
          </a:blip>
          <a:srcRect t="1536" b="1535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0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20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20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p20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20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20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8" name="Google Shape;228;p20"/>
          <p:cNvGrpSpPr/>
          <p:nvPr/>
        </p:nvGrpSpPr>
        <p:grpSpPr>
          <a:xfrm>
            <a:off x="1407379" y="687245"/>
            <a:ext cx="8795119" cy="8834542"/>
            <a:chOff x="1813" y="0"/>
            <a:chExt cx="809173" cy="812800"/>
          </a:xfrm>
        </p:grpSpPr>
        <p:sp>
          <p:nvSpPr>
            <p:cNvPr id="229" name="Google Shape;229;p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20"/>
          <p:cNvSpPr txBox="1"/>
          <p:nvPr/>
        </p:nvSpPr>
        <p:spPr>
          <a:xfrm>
            <a:off x="2474042" y="2880614"/>
            <a:ext cx="7324195" cy="341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371600" marR="0" lvl="0" indent="-1371600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cs-CZ" sz="6600" b="1" dirty="0">
                <a:latin typeface="DM Sans"/>
                <a:sym typeface="DM Sans"/>
              </a:rPr>
              <a:t>Samostatně</a:t>
            </a:r>
          </a:p>
          <a:p>
            <a:pPr marL="1371600" marR="0" lvl="0" indent="-1371600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cs-CZ" sz="6600" b="1" dirty="0">
                <a:latin typeface="DM Sans"/>
                <a:sym typeface="DM Sans"/>
              </a:rPr>
              <a:t>Ve dvojici</a:t>
            </a:r>
          </a:p>
          <a:p>
            <a:pPr marL="1371600" marR="0" lvl="0" indent="-1371600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cs-CZ" sz="6600" b="1" dirty="0">
                <a:latin typeface="DM Sans"/>
                <a:sym typeface="DM Sans"/>
              </a:rPr>
              <a:t>S </a:t>
            </a:r>
            <a:r>
              <a:rPr lang="cs-CZ" sz="6600" b="1" dirty="0" err="1">
                <a:latin typeface="DM Sans"/>
                <a:sym typeface="DM Sans"/>
              </a:rPr>
              <a:t>chatemGPT</a:t>
            </a:r>
            <a:endParaRPr lang="cs-CZ" sz="6600" b="1" dirty="0">
              <a:latin typeface="DM Sans"/>
              <a:sym typeface="DM Sans"/>
            </a:endParaRPr>
          </a:p>
          <a:p>
            <a:pPr marR="0" lvl="0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</a:pPr>
            <a:endParaRPr lang="cs-CZ" sz="6600" b="1" dirty="0">
              <a:latin typeface="DM Sans"/>
              <a:sym typeface="DM Sans"/>
            </a:endParaRPr>
          </a:p>
          <a:p>
            <a:pPr marL="228600" marR="0" lvl="0" indent="-22860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sz="1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74089B7-DDB1-64CB-DF46-5784A9052F8D}"/>
              </a:ext>
            </a:extLst>
          </p:cNvPr>
          <p:cNvSpPr txBox="1"/>
          <p:nvPr/>
        </p:nvSpPr>
        <p:spPr>
          <a:xfrm>
            <a:off x="783771" y="9723581"/>
            <a:ext cx="9846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Výsledek si schovejte. Budeme s nimi pracovat na dalších seminářích.</a:t>
            </a:r>
          </a:p>
        </p:txBody>
      </p:sp>
    </p:spTree>
    <p:extLst>
      <p:ext uri="{BB962C8B-B14F-4D97-AF65-F5344CB8AC3E}">
        <p14:creationId xmlns:p14="http://schemas.microsoft.com/office/powerpoint/2010/main" val="123929218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394" name="Google Shape;394;p30" descr="Řada štětce na zuby"/>
          <p:cNvPicPr preferRelativeResize="0"/>
          <p:nvPr/>
        </p:nvPicPr>
        <p:blipFill>
          <a:blip r:embed="rId4"/>
          <a:srcRect/>
          <a:stretch/>
        </p:blipFill>
        <p:spPr>
          <a:xfrm>
            <a:off x="3583908" y="5559600"/>
            <a:ext cx="7091100" cy="472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6" name="Google Shape;396;p30"/>
          <p:cNvCxnSpPr/>
          <p:nvPr/>
        </p:nvCxnSpPr>
        <p:spPr>
          <a:xfrm rot="10800000">
            <a:off x="3460005" y="-79453"/>
            <a:ext cx="0" cy="1057326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7" name="Google Shape;397;p30"/>
          <p:cNvCxnSpPr/>
          <p:nvPr/>
        </p:nvCxnSpPr>
        <p:spPr>
          <a:xfrm rot="10800000">
            <a:off x="10841731" y="5216705"/>
            <a:ext cx="17173938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8" name="Google Shape;398;p30"/>
          <p:cNvCxnSpPr/>
          <p:nvPr/>
        </p:nvCxnSpPr>
        <p:spPr>
          <a:xfrm rot="10800000">
            <a:off x="10832206" y="-143133"/>
            <a:ext cx="0" cy="1057326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9" name="Google Shape;399;p30"/>
          <p:cNvCxnSpPr/>
          <p:nvPr/>
        </p:nvCxnSpPr>
        <p:spPr>
          <a:xfrm rot="10800000">
            <a:off x="10841731" y="2613184"/>
            <a:ext cx="17173938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0" name="Google Shape;400;p30"/>
          <p:cNvCxnSpPr/>
          <p:nvPr/>
        </p:nvCxnSpPr>
        <p:spPr>
          <a:xfrm rot="10800000">
            <a:off x="10841731" y="7839413"/>
            <a:ext cx="17173938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1" name="Google Shape;401;p30"/>
          <p:cNvCxnSpPr/>
          <p:nvPr/>
        </p:nvCxnSpPr>
        <p:spPr>
          <a:xfrm rot="10800000">
            <a:off x="3450480" y="5550080"/>
            <a:ext cx="7391251" cy="9525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02" name="Google Shape;402;p30"/>
          <p:cNvGrpSpPr/>
          <p:nvPr/>
        </p:nvGrpSpPr>
        <p:grpSpPr>
          <a:xfrm>
            <a:off x="3907383" y="1276185"/>
            <a:ext cx="6676200" cy="3238047"/>
            <a:chOff x="0" y="-1286708"/>
            <a:chExt cx="8901600" cy="4317397"/>
          </a:xfrm>
        </p:grpSpPr>
        <p:sp>
          <p:nvSpPr>
            <p:cNvPr id="403" name="Google Shape;403;p30"/>
            <p:cNvSpPr txBox="1"/>
            <p:nvPr/>
          </p:nvSpPr>
          <p:spPr>
            <a:xfrm>
              <a:off x="0" y="-1286708"/>
              <a:ext cx="8901600" cy="39395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9600" b="1" i="0" u="none" strike="noStrike" cap="none" dirty="0">
                  <a:solidFill>
                    <a:srgbClr val="FFFAF1"/>
                  </a:solidFill>
                  <a:latin typeface="DM Sans"/>
                  <a:ea typeface="DM Sans"/>
                  <a:cs typeface="DM Sans"/>
                  <a:sym typeface="DM Sans"/>
                </a:rPr>
                <a:t>Rešerše tématu</a:t>
              </a:r>
              <a:endParaRPr dirty="0"/>
            </a:p>
          </p:txBody>
        </p:sp>
        <p:sp>
          <p:nvSpPr>
            <p:cNvPr id="404" name="Google Shape;404;p30"/>
            <p:cNvSpPr txBox="1"/>
            <p:nvPr/>
          </p:nvSpPr>
          <p:spPr>
            <a:xfrm>
              <a:off x="0" y="2628528"/>
              <a:ext cx="8901600" cy="402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6" name="Google Shape;406;p30"/>
          <p:cNvSpPr txBox="1"/>
          <p:nvPr/>
        </p:nvSpPr>
        <p:spPr>
          <a:xfrm>
            <a:off x="11105007" y="277955"/>
            <a:ext cx="6643568" cy="168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n-NO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Identifik</a:t>
            </a:r>
            <a:r>
              <a:rPr lang="cs-CZ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ace</a:t>
            </a:r>
            <a:r>
              <a:rPr lang="nn-NO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klíčov</a:t>
            </a:r>
            <a:r>
              <a:rPr lang="cs-CZ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ých</a:t>
            </a:r>
            <a:r>
              <a:rPr lang="nn-NO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slov v daném tématu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09" name="Google Shape;409;p30"/>
          <p:cNvSpPr txBox="1"/>
          <p:nvPr/>
        </p:nvSpPr>
        <p:spPr>
          <a:xfrm>
            <a:off x="11105006" y="2908311"/>
            <a:ext cx="7182993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dirty="0">
                <a:solidFill>
                  <a:srgbClr val="FFFAF1"/>
                </a:solidFill>
                <a:latin typeface="DM Sans"/>
                <a:sym typeface="DM Sans"/>
              </a:rPr>
              <a:t>Nalezení vhodného zdroje pro zahájení rešeršní činnosti (</a:t>
            </a:r>
            <a:r>
              <a:rPr lang="cs-CZ" sz="3200" b="1" dirty="0" err="1">
                <a:solidFill>
                  <a:srgbClr val="FFFAF1"/>
                </a:solidFill>
                <a:latin typeface="DM Sans"/>
                <a:sym typeface="DM Sans"/>
              </a:rPr>
              <a:t>WoS</a:t>
            </a:r>
            <a:r>
              <a:rPr lang="cs-CZ" sz="3200" b="1" dirty="0">
                <a:solidFill>
                  <a:srgbClr val="FFFAF1"/>
                </a:solidFill>
                <a:latin typeface="DM Sans"/>
                <a:sym typeface="DM Sans"/>
              </a:rPr>
              <a:t>, </a:t>
            </a:r>
            <a:r>
              <a:rPr lang="cs-CZ" sz="3200" b="1" dirty="0" err="1">
                <a:solidFill>
                  <a:srgbClr val="FFFAF1"/>
                </a:solidFill>
                <a:latin typeface="DM Sans"/>
                <a:sym typeface="DM Sans"/>
              </a:rPr>
              <a:t>Scopus</a:t>
            </a:r>
            <a:r>
              <a:rPr lang="cs-CZ" sz="3200" b="1" dirty="0">
                <a:solidFill>
                  <a:srgbClr val="FFFAF1"/>
                </a:solidFill>
                <a:latin typeface="DM Sans"/>
                <a:sym typeface="DM Sans"/>
              </a:rPr>
              <a:t>, E-zdroje, </a:t>
            </a:r>
            <a:r>
              <a:rPr lang="cs-CZ" sz="3200" b="1" dirty="0" err="1">
                <a:solidFill>
                  <a:srgbClr val="FFFAF1"/>
                </a:solidFill>
                <a:latin typeface="DM Sans"/>
                <a:sym typeface="DM Sans"/>
              </a:rPr>
              <a:t>GoogleScholar</a:t>
            </a:r>
            <a:r>
              <a:rPr lang="cs-CZ" sz="3200" b="1" dirty="0">
                <a:solidFill>
                  <a:srgbClr val="FFFAF1"/>
                </a:solidFill>
                <a:latin typeface="DM Sans"/>
                <a:sym typeface="DM Sans"/>
              </a:rPr>
              <a:t>…)</a:t>
            </a:r>
            <a:endParaRPr dirty="0"/>
          </a:p>
        </p:txBody>
      </p:sp>
      <p:sp>
        <p:nvSpPr>
          <p:cNvPr id="412" name="Google Shape;412;p30"/>
          <p:cNvSpPr txBox="1"/>
          <p:nvPr/>
        </p:nvSpPr>
        <p:spPr>
          <a:xfrm>
            <a:off x="11105006" y="5509599"/>
            <a:ext cx="7306895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Dohledá</a:t>
            </a:r>
            <a:r>
              <a:rPr lang="cs-CZ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ní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konkrétní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výzkumné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studie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obsahově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nejbližší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výzkumné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otázce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dle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klíčových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slov</a:t>
            </a:r>
            <a:endParaRPr lang="en-US" sz="3200" b="1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15" name="Google Shape;415;p30"/>
          <p:cNvSpPr txBox="1"/>
          <p:nvPr/>
        </p:nvSpPr>
        <p:spPr>
          <a:xfrm>
            <a:off x="11105007" y="8132307"/>
            <a:ext cx="6643568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Další zdroje odborných informací – monografie, disertační práce (</a:t>
            </a:r>
            <a:r>
              <a:rPr lang="cs-CZ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Aleph</a:t>
            </a:r>
            <a:r>
              <a:rPr lang="cs-CZ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cs-CZ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Theses</a:t>
            </a:r>
            <a:r>
              <a:rPr lang="cs-CZ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…)</a:t>
            </a:r>
            <a:endParaRPr dirty="0"/>
          </a:p>
        </p:txBody>
      </p:sp>
    </p:spTree>
  </p:cSld>
  <p:clrMapOvr>
    <a:masterClrMapping/>
  </p:clrMapOvr>
  <p:transition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dirty="0"/>
          </a:p>
        </p:txBody>
      </p:sp>
      <p:pic>
        <p:nvPicPr>
          <p:cNvPr id="241" name="Google Shape;241;p21" descr="Vyplňování formulářů na stole"/>
          <p:cNvPicPr preferRelativeResize="0"/>
          <p:nvPr/>
        </p:nvPicPr>
        <p:blipFill>
          <a:blip r:embed="rId4"/>
          <a:srcRect/>
          <a:stretch/>
        </p:blipFill>
        <p:spPr>
          <a:xfrm>
            <a:off x="11356275" y="3033649"/>
            <a:ext cx="6355993" cy="4242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21"/>
          <p:cNvCxnSpPr/>
          <p:nvPr/>
        </p:nvCxnSpPr>
        <p:spPr>
          <a:xfrm rot="10800000">
            <a:off x="563420" y="556957"/>
            <a:ext cx="0" cy="919076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3" name="Google Shape;243;p21"/>
          <p:cNvCxnSpPr/>
          <p:nvPr/>
        </p:nvCxnSpPr>
        <p:spPr>
          <a:xfrm rot="10800000">
            <a:off x="559610" y="563420"/>
            <a:ext cx="17173938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4" name="Google Shape;244;p21"/>
          <p:cNvCxnSpPr/>
          <p:nvPr/>
        </p:nvCxnSpPr>
        <p:spPr>
          <a:xfrm rot="10800000">
            <a:off x="17724580" y="562078"/>
            <a:ext cx="0" cy="918564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5" name="Google Shape;245;p21"/>
          <p:cNvCxnSpPr/>
          <p:nvPr/>
        </p:nvCxnSpPr>
        <p:spPr>
          <a:xfrm rot="10800000">
            <a:off x="554828" y="9738196"/>
            <a:ext cx="1717927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6" name="Google Shape;246;p21"/>
          <p:cNvCxnSpPr/>
          <p:nvPr/>
        </p:nvCxnSpPr>
        <p:spPr>
          <a:xfrm rot="10800000">
            <a:off x="11356278" y="560486"/>
            <a:ext cx="0" cy="91586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247;p21"/>
          <p:cNvCxnSpPr/>
          <p:nvPr/>
        </p:nvCxnSpPr>
        <p:spPr>
          <a:xfrm rot="10800000">
            <a:off x="559180" y="2825793"/>
            <a:ext cx="10237315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21"/>
          <p:cNvCxnSpPr/>
          <p:nvPr/>
        </p:nvCxnSpPr>
        <p:spPr>
          <a:xfrm rot="10800000">
            <a:off x="5662732" y="2816268"/>
            <a:ext cx="0" cy="689575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249;p21"/>
          <p:cNvCxnSpPr/>
          <p:nvPr/>
        </p:nvCxnSpPr>
        <p:spPr>
          <a:xfrm rot="10800000">
            <a:off x="553923" y="6271274"/>
            <a:ext cx="10256886" cy="2977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0" name="Google Shape;250;p21"/>
          <p:cNvSpPr txBox="1"/>
          <p:nvPr/>
        </p:nvSpPr>
        <p:spPr>
          <a:xfrm>
            <a:off x="1699867" y="848128"/>
            <a:ext cx="7925728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Kde hledat relevantní zdroje</a:t>
            </a:r>
            <a:endParaRPr sz="900" dirty="0"/>
          </a:p>
        </p:txBody>
      </p:sp>
      <p:cxnSp>
        <p:nvCxnSpPr>
          <p:cNvPr id="259" name="Google Shape;259;p21"/>
          <p:cNvCxnSpPr/>
          <p:nvPr/>
        </p:nvCxnSpPr>
        <p:spPr>
          <a:xfrm rot="10800000">
            <a:off x="10802383" y="560460"/>
            <a:ext cx="0" cy="916821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516107CF-07F0-4A9A-D19F-832707418865}"/>
              </a:ext>
            </a:extLst>
          </p:cNvPr>
          <p:cNvSpPr txBox="1"/>
          <p:nvPr/>
        </p:nvSpPr>
        <p:spPr>
          <a:xfrm>
            <a:off x="722199" y="3121166"/>
            <a:ext cx="49556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DM Sans" pitchFamily="2" charset="-18"/>
              </a:rPr>
              <a:t>1) Relevantní databáze a informační zdroje: Web </a:t>
            </a:r>
            <a:r>
              <a:rPr lang="cs-CZ" sz="2400" dirty="0" err="1">
                <a:latin typeface="DM Sans" pitchFamily="2" charset="-18"/>
              </a:rPr>
              <a:t>of</a:t>
            </a:r>
            <a:r>
              <a:rPr lang="cs-CZ" sz="2400" dirty="0">
                <a:latin typeface="DM Sans" pitchFamily="2" charset="-18"/>
              </a:rPr>
              <a:t> Science, SCOPUS, </a:t>
            </a:r>
            <a:r>
              <a:rPr lang="cs-CZ" sz="2400" dirty="0" err="1">
                <a:latin typeface="DM Sans" pitchFamily="2" charset="-18"/>
              </a:rPr>
              <a:t>Proquest</a:t>
            </a:r>
            <a:r>
              <a:rPr lang="cs-CZ" sz="2400" dirty="0">
                <a:latin typeface="DM Sans" pitchFamily="2" charset="-18"/>
              </a:rPr>
              <a:t>, ERIC…. (zejm. časopisy):</a:t>
            </a:r>
          </a:p>
          <a:p>
            <a:endParaRPr lang="cs-CZ" sz="2400" dirty="0">
              <a:latin typeface="DM Sans" pitchFamily="2" charset="-18"/>
            </a:endParaRPr>
          </a:p>
          <a:p>
            <a:r>
              <a:rPr lang="cs-CZ" sz="2400" dirty="0">
                <a:latin typeface="DM Sans" pitchFamily="2" charset="-18"/>
              </a:rPr>
              <a:t>E-zdroje MUNI</a:t>
            </a:r>
          </a:p>
          <a:p>
            <a:r>
              <a:rPr lang="cs-CZ" sz="2400" dirty="0">
                <a:latin typeface="DM Sans" pitchFamily="2" charset="-18"/>
                <a:hlinkClick r:id="rId5"/>
              </a:rPr>
              <a:t>https://ezdroje.muni.cz/</a:t>
            </a:r>
            <a:r>
              <a:rPr lang="cs-CZ" sz="2400" dirty="0">
                <a:latin typeface="DM Sans" pitchFamily="2" charset="-18"/>
              </a:rPr>
              <a:t> </a:t>
            </a:r>
          </a:p>
          <a:p>
            <a:endParaRPr lang="cs-CZ" sz="2400" dirty="0">
              <a:latin typeface="DM Sans" pitchFamily="2" charset="-18"/>
            </a:endParaRPr>
          </a:p>
          <a:p>
            <a:endParaRPr lang="cs-CZ" sz="2400" dirty="0">
              <a:latin typeface="DM Sans" pitchFamily="2" charset="-18"/>
            </a:endParaRPr>
          </a:p>
          <a:p>
            <a:endParaRPr lang="cs-CZ" sz="2400" dirty="0">
              <a:latin typeface="DM Sans" pitchFamily="2" charset="-18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DF793CE-C675-8793-4325-2DDF2B7D7620}"/>
              </a:ext>
            </a:extLst>
          </p:cNvPr>
          <p:cNvSpPr txBox="1"/>
          <p:nvPr/>
        </p:nvSpPr>
        <p:spPr>
          <a:xfrm>
            <a:off x="5911164" y="3078598"/>
            <a:ext cx="48508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DM Sans" pitchFamily="2" charset="-18"/>
              </a:rPr>
              <a:t>2) Knihovny (knihy): </a:t>
            </a:r>
          </a:p>
          <a:p>
            <a:r>
              <a:rPr lang="cs-CZ" sz="2400" dirty="0">
                <a:latin typeface="DM Sans" pitchFamily="2" charset="-18"/>
              </a:rPr>
              <a:t>Katalog MU </a:t>
            </a:r>
            <a:r>
              <a:rPr lang="cs-CZ" sz="2400" dirty="0" err="1">
                <a:latin typeface="DM Sans" pitchFamily="2" charset="-18"/>
              </a:rPr>
              <a:t>aleph</a:t>
            </a:r>
            <a:r>
              <a:rPr lang="cs-CZ" sz="2400" dirty="0">
                <a:latin typeface="DM Sans" pitchFamily="2" charset="-18"/>
              </a:rPr>
              <a:t>: </a:t>
            </a:r>
            <a:r>
              <a:rPr lang="cs-CZ" sz="2400" dirty="0">
                <a:latin typeface="DM Sans" pitchFamily="2" charset="-18"/>
                <a:hlinkClick r:id="rId6"/>
              </a:rPr>
              <a:t>https://aleph.muni.cz/F?RN=738379108</a:t>
            </a:r>
            <a:r>
              <a:rPr lang="cs-CZ" sz="2400" dirty="0">
                <a:latin typeface="DM Sans" pitchFamily="2" charset="-18"/>
              </a:rPr>
              <a:t> </a:t>
            </a:r>
          </a:p>
          <a:p>
            <a:r>
              <a:rPr lang="cs-CZ" sz="2400" dirty="0">
                <a:latin typeface="DM Sans" pitchFamily="2" charset="-18"/>
              </a:rPr>
              <a:t>Katalog Národní knihovny ČR: </a:t>
            </a:r>
            <a:r>
              <a:rPr lang="cs-CZ" sz="2400" dirty="0">
                <a:latin typeface="DM Sans" pitchFamily="2" charset="-18"/>
                <a:hlinkClick r:id="rId7"/>
              </a:rPr>
              <a:t>http://aleph.nkp.cz/F/?func=file&amp;file_name=find-b&amp;local_base=skc</a:t>
            </a:r>
            <a:r>
              <a:rPr lang="cs-CZ" sz="2400" dirty="0">
                <a:latin typeface="DM Sans" pitchFamily="2" charset="-18"/>
              </a:rPr>
              <a:t> </a:t>
            </a:r>
          </a:p>
          <a:p>
            <a:endParaRPr lang="cs-CZ" sz="2400" dirty="0">
              <a:latin typeface="DM Sans" pitchFamily="2" charset="-18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D24D19F-C55B-F44E-6D37-AE28CB74B4C6}"/>
              </a:ext>
            </a:extLst>
          </p:cNvPr>
          <p:cNvSpPr txBox="1"/>
          <p:nvPr/>
        </p:nvSpPr>
        <p:spPr>
          <a:xfrm>
            <a:off x="893704" y="7214528"/>
            <a:ext cx="3208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DM Sans" pitchFamily="2" charset="-18"/>
              </a:rPr>
              <a:t>3) Google </a:t>
            </a:r>
            <a:r>
              <a:rPr lang="cs-CZ" sz="2400" dirty="0" err="1">
                <a:latin typeface="DM Sans" pitchFamily="2" charset="-18"/>
              </a:rPr>
              <a:t>Scholar</a:t>
            </a:r>
            <a:endParaRPr lang="cs-CZ" sz="2400" dirty="0">
              <a:latin typeface="DM Sans" pitchFamily="2" charset="-18"/>
            </a:endParaRPr>
          </a:p>
          <a:p>
            <a:endParaRPr lang="cs-CZ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40BD5C-2454-74D4-3F8C-726207CEA2E7}"/>
              </a:ext>
            </a:extLst>
          </p:cNvPr>
          <p:cNvSpPr txBox="1"/>
          <p:nvPr/>
        </p:nvSpPr>
        <p:spPr>
          <a:xfrm>
            <a:off x="5911164" y="6952869"/>
            <a:ext cx="4245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DM Sans" pitchFamily="2" charset="-18"/>
              </a:rPr>
              <a:t>4) Nástroje AI (</a:t>
            </a:r>
            <a:r>
              <a:rPr lang="cs-CZ" sz="2400" dirty="0" err="1">
                <a:latin typeface="DM Sans" pitchFamily="2" charset="-18"/>
              </a:rPr>
              <a:t>Elicit</a:t>
            </a:r>
            <a:r>
              <a:rPr lang="cs-CZ" sz="2400" dirty="0">
                <a:latin typeface="DM Sans" pitchFamily="2" charset="-18"/>
              </a:rPr>
              <a:t>, </a:t>
            </a:r>
            <a:r>
              <a:rPr lang="cs-CZ" sz="2400" dirty="0" err="1">
                <a:latin typeface="DM Sans" pitchFamily="2" charset="-18"/>
              </a:rPr>
              <a:t>Consensus</a:t>
            </a:r>
            <a:r>
              <a:rPr lang="cs-CZ" sz="2400" dirty="0">
                <a:latin typeface="DM Sans" pitchFamily="2" charset="-18"/>
              </a:rPr>
              <a:t>..)</a:t>
            </a:r>
          </a:p>
          <a:p>
            <a:r>
              <a:rPr lang="cs-CZ" sz="2400" dirty="0">
                <a:latin typeface="DM Sans" pitchFamily="2" charset="-18"/>
                <a:hlinkClick r:id="rId8"/>
              </a:rPr>
              <a:t>https://aireaktor.ujep.cz/</a:t>
            </a:r>
            <a:r>
              <a:rPr lang="cs-CZ" sz="2400" dirty="0">
                <a:latin typeface="DM Sans" pitchFamily="2" charset="-18"/>
              </a:rPr>
              <a:t> </a:t>
            </a:r>
          </a:p>
          <a:p>
            <a:endParaRPr lang="cs-CZ" sz="2400" dirty="0">
              <a:latin typeface="DM Sans" pitchFamily="2" charset="-18"/>
            </a:endParaRPr>
          </a:p>
          <a:p>
            <a:r>
              <a:rPr lang="cs-CZ" sz="2400" dirty="0">
                <a:latin typeface="DM Sans" pitchFamily="2" charset="-18"/>
              </a:rPr>
              <a:t>Ne ke všemu, co najdete, ale budete mít přístup!</a:t>
            </a:r>
          </a:p>
        </p:txBody>
      </p:sp>
    </p:spTree>
  </p:cSld>
  <p:clrMapOvr>
    <a:masterClrMapping/>
  </p:clrMapOvr>
  <p:transition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85" name="Google Shape;285;p24" descr="Portrét malé ženy v modrém želva a džíny s knihami a přenosným počítačem kráčecí po vysokoškolákovi"/>
          <p:cNvPicPr preferRelativeResize="0"/>
          <p:nvPr/>
        </p:nvPicPr>
        <p:blipFill>
          <a:blip r:embed="rId4"/>
          <a:srcRect/>
          <a:stretch/>
        </p:blipFill>
        <p:spPr>
          <a:xfrm>
            <a:off x="15510035" y="2501265"/>
            <a:ext cx="4748431" cy="744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 descr="Žena v knihovně"/>
          <p:cNvPicPr preferRelativeResize="0"/>
          <p:nvPr/>
        </p:nvPicPr>
        <p:blipFill>
          <a:blip r:embed="rId5"/>
          <a:srcRect/>
          <a:stretch/>
        </p:blipFill>
        <p:spPr>
          <a:xfrm>
            <a:off x="403749" y="0"/>
            <a:ext cx="8759301" cy="12033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24"/>
          <p:cNvCxnSpPr/>
          <p:nvPr/>
        </p:nvCxnSpPr>
        <p:spPr>
          <a:xfrm rot="10800000">
            <a:off x="9144000" y="0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8" name="Google Shape;288;p24"/>
          <p:cNvSpPr txBox="1"/>
          <p:nvPr/>
        </p:nvSpPr>
        <p:spPr>
          <a:xfrm>
            <a:off x="9964511" y="143901"/>
            <a:ext cx="6466488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dirty="0"/>
              <a:t>Na výzkum zaměřené nástroje AI – </a:t>
            </a:r>
            <a:r>
              <a:rPr lang="cs-CZ" sz="4800" dirty="0" err="1"/>
              <a:t>SciSpace</a:t>
            </a:r>
            <a:r>
              <a:rPr lang="cs-CZ" sz="4800" dirty="0"/>
              <a:t>, </a:t>
            </a:r>
            <a:r>
              <a:rPr lang="cs-CZ" sz="4800" dirty="0" err="1"/>
              <a:t>Consensus</a:t>
            </a:r>
            <a:r>
              <a:rPr lang="cs-CZ" sz="4800" dirty="0"/>
              <a:t>, </a:t>
            </a:r>
            <a:r>
              <a:rPr lang="cs-CZ" sz="4800" dirty="0" err="1"/>
              <a:t>Elicit</a:t>
            </a:r>
            <a:r>
              <a:rPr lang="cs-CZ" sz="4800" dirty="0"/>
              <a:t>….</a:t>
            </a:r>
            <a:endParaRPr sz="700" dirty="0"/>
          </a:p>
        </p:txBody>
      </p:sp>
      <p:sp>
        <p:nvSpPr>
          <p:cNvPr id="289" name="Google Shape;289;p24"/>
          <p:cNvSpPr txBox="1"/>
          <p:nvPr/>
        </p:nvSpPr>
        <p:spPr>
          <a:xfrm>
            <a:off x="9964511" y="2834867"/>
            <a:ext cx="5270568" cy="732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AI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představují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pouze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nástroje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které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vám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pomáhají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číst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vědecké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články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vytvářet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poznámky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ale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propojit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je do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smysluplného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textu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musíte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sami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!</a:t>
            </a:r>
            <a:endParaRPr lang="cs-CZ" sz="20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Všemu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nelze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100%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věřit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výsledky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nejsou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finální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pravdou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Je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potřeba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používat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výstupy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kriticky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Je taky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potřeba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naučit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dobře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zeptat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prompty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). 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Nároky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kvalitu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vědeckých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výstupů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závěrečných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prací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mohou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zvyšovat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jelikož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těžkou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práci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AI do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určité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míry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udělá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za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vás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🙂</a:t>
            </a:r>
            <a:endParaRPr lang="cs-CZ" sz="20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Stanovisko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MU k 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používání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AI: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https://www.muni.cz/o-univerzite/uredni-deska/stanovisko-k-vyuzivani-ai</a:t>
            </a:r>
            <a:r>
              <a:rPr lang="cs-CZ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0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90" name="Google Shape;290;p24"/>
          <p:cNvCxnSpPr/>
          <p:nvPr/>
        </p:nvCxnSpPr>
        <p:spPr>
          <a:xfrm flipH="1">
            <a:off x="9153525" y="2501265"/>
            <a:ext cx="9192546" cy="1059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1" name="Google Shape;291;p24"/>
          <p:cNvCxnSpPr/>
          <p:nvPr/>
        </p:nvCxnSpPr>
        <p:spPr>
          <a:xfrm rot="10800000">
            <a:off x="16402424" y="2521398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481" name="Google Shape;48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00" y="-19650"/>
            <a:ext cx="685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34"/>
          <p:cNvSpPr txBox="1"/>
          <p:nvPr/>
        </p:nvSpPr>
        <p:spPr>
          <a:xfrm>
            <a:off x="7964345" y="2586998"/>
            <a:ext cx="884809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Problém</a:t>
            </a:r>
            <a:r>
              <a:rPr lang="en-US" sz="60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s </a:t>
            </a:r>
            <a:r>
              <a:rPr lang="en-US" sz="60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angličtinou</a:t>
            </a:r>
            <a:r>
              <a:rPr lang="en-US" sz="60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– </a:t>
            </a:r>
            <a:r>
              <a:rPr lang="en-US" sz="60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dnes</a:t>
            </a:r>
            <a:r>
              <a:rPr lang="en-US" sz="60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60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už</a:t>
            </a:r>
            <a:r>
              <a:rPr lang="en-US" sz="60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US" sz="60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žádný</a:t>
            </a:r>
            <a:r>
              <a:rPr lang="en-US" sz="60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) </a:t>
            </a:r>
            <a:r>
              <a:rPr lang="en-US" sz="60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problém</a:t>
            </a:r>
            <a:r>
              <a:rPr lang="en-US" sz="60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(?)</a:t>
            </a:r>
            <a:endParaRPr lang="en-US" sz="900" dirty="0"/>
          </a:p>
        </p:txBody>
      </p:sp>
      <p:sp>
        <p:nvSpPr>
          <p:cNvPr id="486" name="Google Shape;486;p34"/>
          <p:cNvSpPr txBox="1"/>
          <p:nvPr/>
        </p:nvSpPr>
        <p:spPr>
          <a:xfrm>
            <a:off x="8104045" y="5955110"/>
            <a:ext cx="4892954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Překladače</a:t>
            </a:r>
            <a:endParaRPr lang="en-US" sz="32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Deepl</a:t>
            </a:r>
            <a:endParaRPr lang="en-US" sz="32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Google translator</a:t>
            </a:r>
          </a:p>
        </p:txBody>
      </p:sp>
      <p:cxnSp>
        <p:nvCxnSpPr>
          <p:cNvPr id="488" name="Google Shape;488;p34"/>
          <p:cNvCxnSpPr/>
          <p:nvPr/>
        </p:nvCxnSpPr>
        <p:spPr>
          <a:xfrm rot="10800000">
            <a:off x="7421420" y="-97947"/>
            <a:ext cx="0" cy="10433743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9" name="Google Shape;489;p34"/>
          <p:cNvCxnSpPr/>
          <p:nvPr/>
        </p:nvCxnSpPr>
        <p:spPr>
          <a:xfrm rot="10800000">
            <a:off x="6867525" y="-97627"/>
            <a:ext cx="0" cy="10442945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0" name="Google Shape;490;p34"/>
          <p:cNvCxnSpPr/>
          <p:nvPr/>
        </p:nvCxnSpPr>
        <p:spPr>
          <a:xfrm rot="10800000">
            <a:off x="7421420" y="9267825"/>
            <a:ext cx="10304979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1" name="Google Shape;491;p34"/>
          <p:cNvCxnSpPr/>
          <p:nvPr/>
        </p:nvCxnSpPr>
        <p:spPr>
          <a:xfrm rot="10800000" flipH="1">
            <a:off x="17724580" y="1056418"/>
            <a:ext cx="1820" cy="8213224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2" name="Google Shape;492;p34"/>
          <p:cNvCxnSpPr/>
          <p:nvPr/>
        </p:nvCxnSpPr>
        <p:spPr>
          <a:xfrm rot="10800000">
            <a:off x="7429127" y="1046893"/>
            <a:ext cx="10304978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5138463"/>
            <a:ext cx="9144001" cy="51506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22"/>
          <p:cNvCxnSpPr/>
          <p:nvPr/>
        </p:nvCxnSpPr>
        <p:spPr>
          <a:xfrm rot="10800000">
            <a:off x="-94826" y="5133975"/>
            <a:ext cx="1844089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Google Shape;267;p22"/>
          <p:cNvCxnSpPr/>
          <p:nvPr/>
        </p:nvCxnSpPr>
        <p:spPr>
          <a:xfrm rot="10800000">
            <a:off x="9144000" y="0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8" name="Google Shape;268;p22"/>
          <p:cNvSpPr txBox="1"/>
          <p:nvPr/>
        </p:nvSpPr>
        <p:spPr>
          <a:xfrm>
            <a:off x="915417" y="2123122"/>
            <a:ext cx="7294789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 se zdroji, které jsme nalezli</a:t>
            </a:r>
            <a:endParaRPr sz="1000" dirty="0"/>
          </a:p>
        </p:txBody>
      </p:sp>
      <p:sp>
        <p:nvSpPr>
          <p:cNvPr id="269" name="Google Shape;269;p22"/>
          <p:cNvSpPr txBox="1"/>
          <p:nvPr/>
        </p:nvSpPr>
        <p:spPr>
          <a:xfrm>
            <a:off x="1028699" y="5542738"/>
            <a:ext cx="7068223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Anotace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obsahuje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Citaci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daného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zdroje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dle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citační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normy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APA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studie</a:t>
            </a:r>
            <a:endParaRPr lang="en-US" sz="21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Výzkumnou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otázku</a:t>
            </a:r>
            <a:endParaRPr lang="en-US" sz="21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Metody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sběru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dat</a:t>
            </a:r>
            <a:endParaRPr lang="en-US" sz="21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Výběr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vzorku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velikost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vzorku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jeho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popis</a:t>
            </a:r>
            <a:endParaRPr lang="en-US" sz="21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Použité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postupy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analýzy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dat</a:t>
            </a:r>
            <a:endParaRPr lang="en-US" sz="21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Informace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k 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validitě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reliabilitě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výzkumu</a:t>
            </a:r>
            <a:endParaRPr lang="en-US" sz="21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Hlavní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výsledky</a:t>
            </a:r>
            <a:endParaRPr lang="en-US" sz="21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Doporučení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pro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praxi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400" dirty="0"/>
          </a:p>
        </p:txBody>
      </p:sp>
      <p:sp>
        <p:nvSpPr>
          <p:cNvPr id="270" name="Google Shape;270;p22"/>
          <p:cNvSpPr txBox="1"/>
          <p:nvPr/>
        </p:nvSpPr>
        <p:spPr>
          <a:xfrm>
            <a:off x="10186987" y="1781489"/>
            <a:ext cx="7077075" cy="2757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nalezených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výstupů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hledáme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ty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nejvíce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relevantní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k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výzkumné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otázce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tvoříme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anotace</a:t>
            </a:r>
            <a:endParaRPr lang="en-US" sz="3200" b="1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ransition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5138463"/>
            <a:ext cx="9144001" cy="51506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22"/>
          <p:cNvCxnSpPr/>
          <p:nvPr/>
        </p:nvCxnSpPr>
        <p:spPr>
          <a:xfrm rot="10800000">
            <a:off x="-94826" y="5133975"/>
            <a:ext cx="1844089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Google Shape;267;p22"/>
          <p:cNvCxnSpPr/>
          <p:nvPr/>
        </p:nvCxnSpPr>
        <p:spPr>
          <a:xfrm rot="10800000">
            <a:off x="9144000" y="0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8" name="Google Shape;268;p22"/>
          <p:cNvSpPr txBox="1"/>
          <p:nvPr/>
        </p:nvSpPr>
        <p:spPr>
          <a:xfrm>
            <a:off x="915417" y="2123122"/>
            <a:ext cx="729478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Příklad</a:t>
            </a:r>
            <a:endParaRPr sz="1000" dirty="0"/>
          </a:p>
        </p:txBody>
      </p:sp>
      <p:sp>
        <p:nvSpPr>
          <p:cNvPr id="270" name="Google Shape;270;p22"/>
          <p:cNvSpPr txBox="1"/>
          <p:nvPr/>
        </p:nvSpPr>
        <p:spPr>
          <a:xfrm>
            <a:off x="9913592" y="562694"/>
            <a:ext cx="7440613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Efektivita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e-learningových kurzů</a:t>
            </a:r>
          </a:p>
          <a:p>
            <a:pPr>
              <a:lnSpc>
                <a:spcPct val="140000"/>
              </a:lnSpc>
            </a:pPr>
            <a:endParaRPr lang="en-US" sz="32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Výzkumný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cíl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Zjistit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zda je studium v online kurzech efektivní z hlediska výsledků studentů.</a:t>
            </a:r>
            <a:endParaRPr lang="en-US" sz="32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81225DD-F38C-03C8-7587-8DFF9A0739BF}"/>
              </a:ext>
            </a:extLst>
          </p:cNvPr>
          <p:cNvSpPr txBox="1"/>
          <p:nvPr/>
        </p:nvSpPr>
        <p:spPr>
          <a:xfrm>
            <a:off x="358437" y="5968312"/>
            <a:ext cx="8785561" cy="348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Výzkumná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otázka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Jaké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jsou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dopady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studia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e-learningu v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heterogenních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skupinách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výsledky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studentů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?  </a:t>
            </a: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Klíčová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slova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Kde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byste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hledali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1259705"/>
      </p:ext>
    </p:extLst>
  </p:cSld>
  <p:clrMapOvr>
    <a:masterClrMapping/>
  </p:clrMapOvr>
  <p:transition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350" name="Google Shape;350;p28" descr="Malá dívka, která nosí zásobník knih"/>
          <p:cNvPicPr preferRelativeResize="0"/>
          <p:nvPr/>
        </p:nvPicPr>
        <p:blipFill>
          <a:blip r:embed="rId4"/>
          <a:srcRect l="31875" r="31875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28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2" name="Google Shape;352;p28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3" name="Google Shape;353;p28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4" name="Google Shape;354;p28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5" name="Google Shape;355;p28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6" name="Google Shape;356;p28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57" name="Google Shape;357;p28"/>
          <p:cNvGrpSpPr/>
          <p:nvPr/>
        </p:nvGrpSpPr>
        <p:grpSpPr>
          <a:xfrm>
            <a:off x="881317" y="2375619"/>
            <a:ext cx="7679157" cy="5535763"/>
            <a:chOff x="76200" y="0"/>
            <a:chExt cx="2022494" cy="1457979"/>
          </a:xfrm>
        </p:grpSpPr>
        <p:sp>
          <p:nvSpPr>
            <p:cNvPr id="358" name="Google Shape;358;p28"/>
            <p:cNvSpPr/>
            <p:nvPr/>
          </p:nvSpPr>
          <p:spPr>
            <a:xfrm>
              <a:off x="647221" y="0"/>
              <a:ext cx="1451473" cy="1457979"/>
            </a:xfrm>
            <a:custGeom>
              <a:avLst/>
              <a:gdLst/>
              <a:ahLst/>
              <a:cxnLst/>
              <a:rect l="l" t="t" r="r" b="b"/>
              <a:pathLst>
                <a:path w="1451473" h="1457979" extrusionOk="0">
                  <a:moveTo>
                    <a:pt x="725737" y="0"/>
                  </a:moveTo>
                  <a:lnTo>
                    <a:pt x="725737" y="0"/>
                  </a:lnTo>
                  <a:cubicBezTo>
                    <a:pt x="1127074" y="1795"/>
                    <a:pt x="1451473" y="327648"/>
                    <a:pt x="1451473" y="728989"/>
                  </a:cubicBezTo>
                  <a:cubicBezTo>
                    <a:pt x="1451473" y="1130331"/>
                    <a:pt x="1127074" y="1456184"/>
                    <a:pt x="725737" y="1457979"/>
                  </a:cubicBezTo>
                  <a:cubicBezTo>
                    <a:pt x="324399" y="1456184"/>
                    <a:pt x="0" y="1130331"/>
                    <a:pt x="0" y="728989"/>
                  </a:cubicBezTo>
                  <a:cubicBezTo>
                    <a:pt x="0" y="327648"/>
                    <a:pt x="324399" y="1795"/>
                    <a:pt x="7257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FFFA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0" name="Google Shape;360;p28"/>
          <p:cNvSpPr txBox="1"/>
          <p:nvPr/>
        </p:nvSpPr>
        <p:spPr>
          <a:xfrm>
            <a:off x="819540" y="4500221"/>
            <a:ext cx="9970806" cy="1196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Citace dle APA</a:t>
            </a:r>
            <a:endParaRPr dirty="0"/>
          </a:p>
        </p:txBody>
      </p:sp>
      <p:sp>
        <p:nvSpPr>
          <p:cNvPr id="361" name="Google Shape;361;p28"/>
          <p:cNvSpPr txBox="1"/>
          <p:nvPr/>
        </p:nvSpPr>
        <p:spPr>
          <a:xfrm>
            <a:off x="1129544" y="8117762"/>
            <a:ext cx="9350797" cy="180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https://is.muni.cz/do/sukb/kuk/materialy/cze/citace/pages/APA.html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https://www.ped.muni.cz/pedagogika/studujici/zaverecne-prace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7"/>
              </a:rPr>
              <a:t>https://scholar.google.com/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8"/>
              </a:rPr>
              <a:t>http://www.phil.muni.cz/wupv/home/studium/citacni-norma-apa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2" name="Google Shape;362;p28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363" name="Google Shape;363;p28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364" name="Google Shape;364;p28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</p:spTree>
  </p:cSld>
  <p:clrMapOvr>
    <a:masterClrMapping/>
  </p:clrMapOvr>
  <p:transition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cxnSp>
        <p:nvCxnSpPr>
          <p:cNvPr id="371" name="Google Shape;371;p29"/>
          <p:cNvCxnSpPr/>
          <p:nvPr/>
        </p:nvCxnSpPr>
        <p:spPr>
          <a:xfrm rot="10800000">
            <a:off x="563420" y="556957"/>
            <a:ext cx="0" cy="9190763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2" name="Google Shape;372;p29"/>
          <p:cNvCxnSpPr/>
          <p:nvPr/>
        </p:nvCxnSpPr>
        <p:spPr>
          <a:xfrm rot="10800000">
            <a:off x="559610" y="563420"/>
            <a:ext cx="17173938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3" name="Google Shape;373;p29"/>
          <p:cNvCxnSpPr/>
          <p:nvPr/>
        </p:nvCxnSpPr>
        <p:spPr>
          <a:xfrm rot="10800000">
            <a:off x="17724580" y="562078"/>
            <a:ext cx="0" cy="9185643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4" name="Google Shape;374;p29"/>
          <p:cNvCxnSpPr/>
          <p:nvPr/>
        </p:nvCxnSpPr>
        <p:spPr>
          <a:xfrm rot="10800000">
            <a:off x="554828" y="9738196"/>
            <a:ext cx="17179277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5" name="Google Shape;375;p29"/>
          <p:cNvCxnSpPr/>
          <p:nvPr/>
        </p:nvCxnSpPr>
        <p:spPr>
          <a:xfrm rot="10800000">
            <a:off x="11356278" y="560486"/>
            <a:ext cx="0" cy="9158664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6" name="Google Shape;376;p29"/>
          <p:cNvCxnSpPr/>
          <p:nvPr/>
        </p:nvCxnSpPr>
        <p:spPr>
          <a:xfrm rot="10800000">
            <a:off x="559180" y="2825793"/>
            <a:ext cx="10237315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7" name="Google Shape;377;p29"/>
          <p:cNvCxnSpPr/>
          <p:nvPr/>
        </p:nvCxnSpPr>
        <p:spPr>
          <a:xfrm rot="10800000">
            <a:off x="5662732" y="2816268"/>
            <a:ext cx="0" cy="689575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8" name="Google Shape;378;p29"/>
          <p:cNvCxnSpPr/>
          <p:nvPr/>
        </p:nvCxnSpPr>
        <p:spPr>
          <a:xfrm rot="10800000">
            <a:off x="553923" y="6271274"/>
            <a:ext cx="10256886" cy="2977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9" name="Google Shape;379;p29"/>
          <p:cNvSpPr txBox="1"/>
          <p:nvPr/>
        </p:nvSpPr>
        <p:spPr>
          <a:xfrm>
            <a:off x="1699867" y="789705"/>
            <a:ext cx="792572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600" b="1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Úkol na příští seminář </a:t>
            </a:r>
            <a:endParaRPr sz="1000" dirty="0"/>
          </a:p>
        </p:txBody>
      </p:sp>
      <p:sp>
        <p:nvSpPr>
          <p:cNvPr id="380" name="Google Shape;380;p29"/>
          <p:cNvSpPr txBox="1"/>
          <p:nvPr/>
        </p:nvSpPr>
        <p:spPr>
          <a:xfrm>
            <a:off x="661660" y="2954747"/>
            <a:ext cx="4706322" cy="331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Seznam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vybraných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zdrojů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–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uveďte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kde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jste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dané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zdroje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vyhledali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proč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jste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je do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rešerše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zahrnuli</a:t>
            </a:r>
            <a:endParaRPr lang="en-US" sz="2800" b="1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/>
          </a:p>
        </p:txBody>
      </p:sp>
      <p:sp>
        <p:nvSpPr>
          <p:cNvPr id="382" name="Google Shape;382;p29"/>
          <p:cNvSpPr txBox="1"/>
          <p:nvPr/>
        </p:nvSpPr>
        <p:spPr>
          <a:xfrm>
            <a:off x="5767507" y="3039648"/>
            <a:ext cx="3298470" cy="2757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Zdroje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musí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respektovat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APA7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normu</a:t>
            </a:r>
            <a:endParaRPr lang="en-US" sz="3200" b="1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dirty="0"/>
          </a:p>
        </p:txBody>
      </p:sp>
      <p:sp>
        <p:nvSpPr>
          <p:cNvPr id="384" name="Google Shape;384;p29"/>
          <p:cNvSpPr txBox="1"/>
          <p:nvPr/>
        </p:nvSpPr>
        <p:spPr>
          <a:xfrm>
            <a:off x="694531" y="6434394"/>
            <a:ext cx="3298470" cy="13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Výzkumná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otázka</a:t>
            </a:r>
            <a:endParaRPr lang="en-US" sz="3200" b="1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86" name="Google Shape;386;p29"/>
          <p:cNvSpPr txBox="1"/>
          <p:nvPr/>
        </p:nvSpPr>
        <p:spPr>
          <a:xfrm>
            <a:off x="5800378" y="6519295"/>
            <a:ext cx="4306148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Rešeršní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tabulka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zpracovaná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pro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jeden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z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vybraných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zdrojů</a:t>
            </a:r>
            <a:endParaRPr lang="en-US" sz="3200" b="1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88" name="Google Shape;388;p29"/>
          <p:cNvCxnSpPr/>
          <p:nvPr/>
        </p:nvCxnSpPr>
        <p:spPr>
          <a:xfrm rot="10800000">
            <a:off x="10802383" y="560460"/>
            <a:ext cx="0" cy="916821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E39BB705-BBC5-D0F5-EFF0-6988A53C1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798" y="932191"/>
            <a:ext cx="9613900" cy="7665709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47E144F2-0C3C-0129-586E-B349F6BFDA9D}"/>
              </a:ext>
            </a:extLst>
          </p:cNvPr>
          <p:cNvSpPr/>
          <p:nvPr/>
        </p:nvSpPr>
        <p:spPr>
          <a:xfrm>
            <a:off x="2661311" y="-1903036"/>
            <a:ext cx="6162735" cy="6162735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5138463"/>
            <a:ext cx="9144001" cy="51506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22"/>
          <p:cNvCxnSpPr/>
          <p:nvPr/>
        </p:nvCxnSpPr>
        <p:spPr>
          <a:xfrm rot="10800000">
            <a:off x="-94826" y="5133975"/>
            <a:ext cx="1844089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Google Shape;267;p22"/>
          <p:cNvCxnSpPr/>
          <p:nvPr/>
        </p:nvCxnSpPr>
        <p:spPr>
          <a:xfrm rot="10800000">
            <a:off x="9144000" y="0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8" name="Google Shape;268;p22"/>
          <p:cNvSpPr txBox="1"/>
          <p:nvPr/>
        </p:nvSpPr>
        <p:spPr>
          <a:xfrm>
            <a:off x="915416" y="433863"/>
            <a:ext cx="7294789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Podmínky absolvování kurzu</a:t>
            </a:r>
            <a:endParaRPr dirty="0"/>
          </a:p>
        </p:txBody>
      </p:sp>
      <p:sp>
        <p:nvSpPr>
          <p:cNvPr id="269" name="Google Shape;269;p22"/>
          <p:cNvSpPr txBox="1"/>
          <p:nvPr/>
        </p:nvSpPr>
        <p:spPr>
          <a:xfrm>
            <a:off x="748404" y="5747662"/>
            <a:ext cx="7348520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FontTx/>
              <a:buChar char="-"/>
            </a:pPr>
            <a:r>
              <a:rPr lang="cs-CZ" sz="2400" b="1" dirty="0">
                <a:latin typeface="DM Sans" pitchFamily="2" charset="-18"/>
              </a:rPr>
              <a:t>Všechny informace najdete v IS/Studijní materiály/Organizační pokyny</a:t>
            </a:r>
          </a:p>
          <a:p>
            <a:endParaRPr lang="cs-CZ" sz="2400" b="1" dirty="0">
              <a:latin typeface="DM Sans" pitchFamily="2" charset="-18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b="1" dirty="0">
                <a:latin typeface="DM Sans" pitchFamily="2" charset="-18"/>
              </a:rPr>
              <a:t>Sylabus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b="1" dirty="0">
                <a:latin typeface="DM Sans" pitchFamily="2" charset="-18"/>
              </a:rPr>
              <a:t>Zadání portfoliového úkolu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b="1" dirty="0">
                <a:latin typeface="DM Sans" pitchFamily="2" charset="-18"/>
              </a:rPr>
              <a:t>Klasifikační stupnice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b="1" dirty="0">
                <a:latin typeface="DM Sans" pitchFamily="2" charset="-18"/>
              </a:rPr>
              <a:t>Checklist</a:t>
            </a:r>
          </a:p>
        </p:txBody>
      </p:sp>
      <p:sp>
        <p:nvSpPr>
          <p:cNvPr id="270" name="Google Shape;270;p22"/>
          <p:cNvSpPr txBox="1"/>
          <p:nvPr/>
        </p:nvSpPr>
        <p:spPr>
          <a:xfrm>
            <a:off x="10177462" y="581595"/>
            <a:ext cx="7077075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Max.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jedna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neomluvená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absence,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jinak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je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vždy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třeba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dodat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omluvenku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do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ISu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např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potvrzení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od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lékaře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nebo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seminář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nahradit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v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jiné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sem.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skupině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kde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se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vyučuje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dané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endParaRPr lang="cs-CZ" sz="24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marR="0" lvl="0" indent="-3429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Odevzdání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závěrečného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portfoliového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úkolu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před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posledním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seminářem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zvolíte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QN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QL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přístup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</a:t>
            </a:r>
          </a:p>
          <a:p>
            <a:pPr marL="342900" marR="0" lvl="0" indent="-3429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Průběžné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úkoly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stačí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přinést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seminář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</p:txBody>
      </p:sp>
      <p:pic>
        <p:nvPicPr>
          <p:cNvPr id="3" name="Obrázek 2" descr="Obsah obrázku Grafika, symbol, Písmo, klipart&#10;&#10;Popis byl vytvořen automaticky">
            <a:hlinkClick r:id="rId5"/>
            <a:extLst>
              <a:ext uri="{FF2B5EF4-FFF2-40B4-BE49-F238E27FC236}">
                <a16:creationId xmlns:a16="http://schemas.microsoft.com/office/drawing/2014/main" id="{F5D9E119-C6A2-8E59-7D26-D59F0409E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2288" y="6941726"/>
            <a:ext cx="18478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75231"/>
      </p:ext>
    </p:extLst>
  </p:cSld>
  <p:clrMapOvr>
    <a:masterClrMapping/>
  </p:clrMapOvr>
  <p:transition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498" name="Google Shape;49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447" y="1024350"/>
            <a:ext cx="7833123" cy="82266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9" name="Google Shape;499;p35"/>
          <p:cNvCxnSpPr/>
          <p:nvPr/>
        </p:nvCxnSpPr>
        <p:spPr>
          <a:xfrm rot="10800000">
            <a:off x="9153525" y="-97947"/>
            <a:ext cx="0" cy="10433743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0" name="Google Shape;500;p35"/>
          <p:cNvSpPr/>
          <p:nvPr/>
        </p:nvSpPr>
        <p:spPr>
          <a:xfrm>
            <a:off x="9791700" y="1028700"/>
            <a:ext cx="7833072" cy="8229600"/>
          </a:xfrm>
          <a:custGeom>
            <a:avLst/>
            <a:gdLst/>
            <a:ahLst/>
            <a:cxnLst/>
            <a:rect l="l" t="t" r="r" b="b"/>
            <a:pathLst>
              <a:path w="2063031" h="2167467" extrusionOk="0">
                <a:moveTo>
                  <a:pt x="0" y="0"/>
                </a:moveTo>
                <a:lnTo>
                  <a:pt x="2063031" y="0"/>
                </a:lnTo>
                <a:lnTo>
                  <a:pt x="2063031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01" name="Google Shape;501;p35"/>
          <p:cNvSpPr txBox="1"/>
          <p:nvPr/>
        </p:nvSpPr>
        <p:spPr>
          <a:xfrm>
            <a:off x="628487" y="2394684"/>
            <a:ext cx="7887102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cs-CZ" sz="96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ěším</a:t>
            </a:r>
            <a:r>
              <a:rPr lang="cs-CZ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se na příští setkání</a:t>
            </a:r>
            <a:endParaRPr dirty="0"/>
          </a:p>
        </p:txBody>
      </p:sp>
      <p:sp>
        <p:nvSpPr>
          <p:cNvPr id="502" name="Google Shape;502;p35"/>
          <p:cNvSpPr txBox="1"/>
          <p:nvPr/>
        </p:nvSpPr>
        <p:spPr>
          <a:xfrm>
            <a:off x="628487" y="5670184"/>
            <a:ext cx="7887102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Docházka</a:t>
            </a:r>
            <a:endParaRPr dirty="0"/>
          </a:p>
        </p:txBody>
      </p:sp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cs-CZ" sz="1400" u="sng" dirty="0">
              <a:latin typeface="DM Sans" pitchFamily="2" charset="-18"/>
            </a:endParaRPr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5138463"/>
            <a:ext cx="9144001" cy="51506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22"/>
          <p:cNvCxnSpPr/>
          <p:nvPr/>
        </p:nvCxnSpPr>
        <p:spPr>
          <a:xfrm rot="10800000">
            <a:off x="-94826" y="5133975"/>
            <a:ext cx="1844089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Google Shape;267;p22"/>
          <p:cNvCxnSpPr/>
          <p:nvPr/>
        </p:nvCxnSpPr>
        <p:spPr>
          <a:xfrm rot="10800000">
            <a:off x="9144000" y="0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8" name="Google Shape;268;p22"/>
          <p:cNvSpPr txBox="1"/>
          <p:nvPr/>
        </p:nvSpPr>
        <p:spPr>
          <a:xfrm>
            <a:off x="748404" y="1911189"/>
            <a:ext cx="7294789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dirty="0">
                <a:latin typeface="DM Sans"/>
                <a:ea typeface="DM Sans"/>
                <a:cs typeface="DM Sans"/>
                <a:sym typeface="DM Sans"/>
              </a:rPr>
              <a:t>Závěrečný ú</a:t>
            </a:r>
            <a:r>
              <a:rPr lang="cs-CZ" sz="9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kol</a:t>
            </a:r>
            <a:endParaRPr dirty="0"/>
          </a:p>
        </p:txBody>
      </p:sp>
      <p:sp>
        <p:nvSpPr>
          <p:cNvPr id="270" name="Google Shape;270;p22"/>
          <p:cNvSpPr txBox="1"/>
          <p:nvPr/>
        </p:nvSpPr>
        <p:spPr>
          <a:xfrm>
            <a:off x="10177462" y="581595"/>
            <a:ext cx="7077075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ZV k úkolu nejpozději v průběhu 2. lednového týdne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neodevzdání/pozdního odevzdání = náhradní termín </a:t>
            </a:r>
            <a:r>
              <a:rPr lang="cs-CZ" sz="3200" b="1" dirty="0"/>
              <a:t>10. 01. 2025</a:t>
            </a:r>
            <a:endParaRPr lang="cs-CZ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hodnocení závěrečného úkolu 0 bodů = F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přepracovaná verze do </a:t>
            </a:r>
            <a:r>
              <a:rPr lang="cs-CZ" sz="3200" b="1" dirty="0"/>
              <a:t>23. 01. 2025</a:t>
            </a:r>
          </a:p>
        </p:txBody>
      </p:sp>
      <p:sp>
        <p:nvSpPr>
          <p:cNvPr id="2" name="Google Shape;270;p22">
            <a:extLst>
              <a:ext uri="{FF2B5EF4-FFF2-40B4-BE49-F238E27FC236}">
                <a16:creationId xmlns:a16="http://schemas.microsoft.com/office/drawing/2014/main" id="{E020B3B7-A8B9-89CF-E2C0-C6F87C0C7C68}"/>
              </a:ext>
            </a:extLst>
          </p:cNvPr>
          <p:cNvSpPr txBox="1"/>
          <p:nvPr/>
        </p:nvSpPr>
        <p:spPr>
          <a:xfrm>
            <a:off x="748404" y="5632996"/>
            <a:ext cx="7077075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3200" b="1" dirty="0"/>
              <a:t>Zpráva z výzkumu (</a:t>
            </a:r>
            <a:r>
              <a:rPr lang="cs-CZ" sz="3200" dirty="0"/>
              <a:t>QN či QL) </a:t>
            </a:r>
          </a:p>
          <a:p>
            <a:pPr marL="457200" indent="-457200">
              <a:buFontTx/>
              <a:buChar char="-"/>
            </a:pPr>
            <a:r>
              <a:rPr lang="cs-CZ" sz="3200" dirty="0"/>
              <a:t>Termín odevzdání: 3 dny před 6. seminářem)</a:t>
            </a:r>
          </a:p>
          <a:p>
            <a:pPr marL="457200" indent="-457200">
              <a:buFontTx/>
              <a:buChar char="-"/>
            </a:pPr>
            <a:endParaRPr lang="cs-CZ" sz="3200" dirty="0"/>
          </a:p>
          <a:p>
            <a:r>
              <a:rPr lang="cs-CZ" sz="3200" b="1" dirty="0"/>
              <a:t>Závěrečný úkol budete prezentovat na posledním semináři. </a:t>
            </a:r>
          </a:p>
        </p:txBody>
      </p:sp>
    </p:spTree>
    <p:extLst>
      <p:ext uri="{BB962C8B-B14F-4D97-AF65-F5344CB8AC3E}">
        <p14:creationId xmlns:p14="http://schemas.microsoft.com/office/powerpoint/2010/main" val="133082237"/>
      </p:ext>
    </p:extLst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cs-CZ" sz="1400" u="sng" dirty="0">
              <a:latin typeface="DM Sans" pitchFamily="2" charset="-18"/>
            </a:endParaRPr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5138463"/>
            <a:ext cx="9144001" cy="51506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22"/>
          <p:cNvCxnSpPr/>
          <p:nvPr/>
        </p:nvCxnSpPr>
        <p:spPr>
          <a:xfrm rot="10800000">
            <a:off x="-94826" y="5133975"/>
            <a:ext cx="1844089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Google Shape;267;p22"/>
          <p:cNvCxnSpPr/>
          <p:nvPr/>
        </p:nvCxnSpPr>
        <p:spPr>
          <a:xfrm rot="10800000">
            <a:off x="9144000" y="0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8" name="Google Shape;268;p22"/>
          <p:cNvSpPr txBox="1"/>
          <p:nvPr/>
        </p:nvSpPr>
        <p:spPr>
          <a:xfrm>
            <a:off x="748404" y="1911189"/>
            <a:ext cx="7294789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dirty="0">
                <a:latin typeface="DM Sans"/>
                <a:ea typeface="DM Sans"/>
                <a:cs typeface="DM Sans"/>
                <a:sym typeface="DM Sans"/>
              </a:rPr>
              <a:t>Hodnocení předmětu</a:t>
            </a:r>
            <a:endParaRPr dirty="0"/>
          </a:p>
        </p:txBody>
      </p:sp>
      <p:sp>
        <p:nvSpPr>
          <p:cNvPr id="270" name="Google Shape;270;p22"/>
          <p:cNvSpPr txBox="1"/>
          <p:nvPr/>
        </p:nvSpPr>
        <p:spPr>
          <a:xfrm>
            <a:off x="10177462" y="2034838"/>
            <a:ext cx="707707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celkové hodnocení – viz klasifikační stupnice v Organizačních pokynech v IS</a:t>
            </a:r>
          </a:p>
        </p:txBody>
      </p:sp>
      <p:sp>
        <p:nvSpPr>
          <p:cNvPr id="2" name="Google Shape;270;p22">
            <a:extLst>
              <a:ext uri="{FF2B5EF4-FFF2-40B4-BE49-F238E27FC236}">
                <a16:creationId xmlns:a16="http://schemas.microsoft.com/office/drawing/2014/main" id="{E020B3B7-A8B9-89CF-E2C0-C6F87C0C7C68}"/>
              </a:ext>
            </a:extLst>
          </p:cNvPr>
          <p:cNvSpPr txBox="1"/>
          <p:nvPr/>
        </p:nvSpPr>
        <p:spPr>
          <a:xfrm>
            <a:off x="748404" y="5632996"/>
            <a:ext cx="7077075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úspěšné absolvování závěrečného online testu – alespoň 60% (tzn. 9 bodů z 15), max. 3 pokusy</a:t>
            </a:r>
          </a:p>
          <a:p>
            <a:pPr>
              <a:buFontTx/>
              <a:buChar char="-"/>
            </a:pPr>
            <a:endParaRPr lang="cs-CZ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hodnocení závěrečného úkolu (5, 10 bodů)</a:t>
            </a:r>
          </a:p>
          <a:p>
            <a:pPr>
              <a:buFontTx/>
              <a:buChar char="-"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735834343"/>
      </p:ext>
    </p:extLst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422" name="Google Shape;422;p31"/>
          <p:cNvGrpSpPr/>
          <p:nvPr/>
        </p:nvGrpSpPr>
        <p:grpSpPr>
          <a:xfrm>
            <a:off x="1645011" y="4225811"/>
            <a:ext cx="3366505" cy="3213201"/>
            <a:chOff x="-105630" y="-3427"/>
            <a:chExt cx="4488673" cy="4284268"/>
          </a:xfrm>
        </p:grpSpPr>
        <p:sp>
          <p:nvSpPr>
            <p:cNvPr id="423" name="Google Shape;423;p31"/>
            <p:cNvSpPr txBox="1"/>
            <p:nvPr/>
          </p:nvSpPr>
          <p:spPr>
            <a:xfrm>
              <a:off x="1209514" y="1466904"/>
              <a:ext cx="18585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0" i="0" u="none" strike="noStrike" cap="none">
                  <a:solidFill>
                    <a:srgbClr val="FFFAF1"/>
                  </a:solidFill>
                  <a:latin typeface="DM Sans"/>
                  <a:ea typeface="DM Sans"/>
                  <a:cs typeface="DM Sans"/>
                  <a:sym typeface="DM Sans"/>
                </a:rPr>
                <a:t>28%</a:t>
              </a:r>
              <a:endParaRPr sz="4800"/>
            </a:p>
          </p:txBody>
        </p:sp>
        <p:grpSp>
          <p:nvGrpSpPr>
            <p:cNvPr id="424" name="Google Shape;424;p31"/>
            <p:cNvGrpSpPr/>
            <p:nvPr/>
          </p:nvGrpSpPr>
          <p:grpSpPr>
            <a:xfrm>
              <a:off x="-105630" y="-3427"/>
              <a:ext cx="4488673" cy="4284268"/>
              <a:chOff x="-62725" y="-2035"/>
              <a:chExt cx="2665449" cy="2544070"/>
            </a:xfrm>
          </p:grpSpPr>
          <p:sp>
            <p:nvSpPr>
              <p:cNvPr id="425" name="Google Shape;425;p31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 extrusionOk="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FFFA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1"/>
              <p:cNvSpPr/>
              <p:nvPr/>
            </p:nvSpPr>
            <p:spPr>
              <a:xfrm>
                <a:off x="1270000" y="0"/>
                <a:ext cx="1318430" cy="1507974"/>
              </a:xfrm>
              <a:custGeom>
                <a:avLst/>
                <a:gdLst/>
                <a:ahLst/>
                <a:cxnLst/>
                <a:rect l="l" t="t" r="r" b="b"/>
                <a:pathLst>
                  <a:path w="1318430" h="150797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78505" y="0"/>
                      <a:pt x="737284" y="168829"/>
                      <a:pt x="978552" y="460472"/>
                    </a:cubicBezTo>
                    <a:cubicBezTo>
                      <a:pt x="1219820" y="752115"/>
                      <a:pt x="1318430" y="1136174"/>
                      <a:pt x="1247505" y="1507974"/>
                    </a:cubicBezTo>
                    <a:lnTo>
                      <a:pt x="748503" y="1412785"/>
                    </a:lnTo>
                    <a:cubicBezTo>
                      <a:pt x="791058" y="1189704"/>
                      <a:pt x="731892" y="959269"/>
                      <a:pt x="587131" y="784283"/>
                    </a:cubicBezTo>
                    <a:cubicBezTo>
                      <a:pt x="442370" y="609297"/>
                      <a:pt x="227103" y="508000"/>
                      <a:pt x="0" y="508000"/>
                    </a:cubicBezTo>
                    <a:close/>
                  </a:path>
                </a:pathLst>
              </a:custGeom>
              <a:solidFill>
                <a:srgbClr val="839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0" name="Google Shape;430;p31"/>
          <p:cNvGrpSpPr/>
          <p:nvPr/>
        </p:nvGrpSpPr>
        <p:grpSpPr>
          <a:xfrm>
            <a:off x="6003039" y="4225811"/>
            <a:ext cx="3423515" cy="3312746"/>
            <a:chOff x="-105630" y="-3427"/>
            <a:chExt cx="4564686" cy="4416994"/>
          </a:xfrm>
        </p:grpSpPr>
        <p:sp>
          <p:nvSpPr>
            <p:cNvPr id="431" name="Google Shape;431;p31"/>
            <p:cNvSpPr txBox="1"/>
            <p:nvPr/>
          </p:nvSpPr>
          <p:spPr>
            <a:xfrm>
              <a:off x="1142514" y="1466904"/>
              <a:ext cx="1992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0" i="0" u="none" strike="noStrike" cap="none">
                  <a:solidFill>
                    <a:srgbClr val="FFFAF1"/>
                  </a:solidFill>
                  <a:latin typeface="DM Sans"/>
                  <a:ea typeface="DM Sans"/>
                  <a:cs typeface="DM Sans"/>
                  <a:sym typeface="DM Sans"/>
                </a:rPr>
                <a:t>60%</a:t>
              </a:r>
              <a:endParaRPr sz="4800"/>
            </a:p>
          </p:txBody>
        </p:sp>
        <p:grpSp>
          <p:nvGrpSpPr>
            <p:cNvPr id="432" name="Google Shape;432;p31"/>
            <p:cNvGrpSpPr/>
            <p:nvPr/>
          </p:nvGrpSpPr>
          <p:grpSpPr>
            <a:xfrm>
              <a:off x="-105630" y="-3427"/>
              <a:ext cx="4564686" cy="4416994"/>
              <a:chOff x="-62725" y="-2035"/>
              <a:chExt cx="2710587" cy="2622885"/>
            </a:xfrm>
          </p:grpSpPr>
          <p:sp>
            <p:nvSpPr>
              <p:cNvPr id="433" name="Google Shape;433;p31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 extrusionOk="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FFFA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1"/>
              <p:cNvSpPr/>
              <p:nvPr/>
            </p:nvSpPr>
            <p:spPr>
              <a:xfrm>
                <a:off x="523513" y="0"/>
                <a:ext cx="2124349" cy="2620850"/>
              </a:xfrm>
              <a:custGeom>
                <a:avLst/>
                <a:gdLst/>
                <a:ahLst/>
                <a:cxnLst/>
                <a:rect l="l" t="t" r="r" b="b"/>
                <a:pathLst>
                  <a:path w="2124349" h="2620850" extrusionOk="0">
                    <a:moveTo>
                      <a:pt x="746487" y="0"/>
                    </a:moveTo>
                    <a:cubicBezTo>
                      <a:pt x="1296684" y="0"/>
                      <a:pt x="1784308" y="354280"/>
                      <a:pt x="1954329" y="877548"/>
                    </a:cubicBezTo>
                    <a:cubicBezTo>
                      <a:pt x="2124349" y="1400817"/>
                      <a:pt x="1938093" y="1974054"/>
                      <a:pt x="1492974" y="2297452"/>
                    </a:cubicBezTo>
                    <a:cubicBezTo>
                      <a:pt x="1047855" y="2620850"/>
                      <a:pt x="445119" y="2620850"/>
                      <a:pt x="0" y="2297452"/>
                    </a:cubicBezTo>
                    <a:lnTo>
                      <a:pt x="298595" y="1886471"/>
                    </a:lnTo>
                    <a:cubicBezTo>
                      <a:pt x="565666" y="2080510"/>
                      <a:pt x="927308" y="2080510"/>
                      <a:pt x="1194379" y="1886471"/>
                    </a:cubicBezTo>
                    <a:cubicBezTo>
                      <a:pt x="1461451" y="1692432"/>
                      <a:pt x="1573204" y="1348490"/>
                      <a:pt x="1471192" y="1034529"/>
                    </a:cubicBezTo>
                    <a:cubicBezTo>
                      <a:pt x="1369180" y="720568"/>
                      <a:pt x="1076605" y="508000"/>
                      <a:pt x="746487" y="508000"/>
                    </a:cubicBezTo>
                    <a:close/>
                  </a:path>
                </a:pathLst>
              </a:custGeom>
              <a:solidFill>
                <a:srgbClr val="839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5" name="Google Shape;435;p31"/>
          <p:cNvGrpSpPr/>
          <p:nvPr/>
        </p:nvGrpSpPr>
        <p:grpSpPr>
          <a:xfrm>
            <a:off x="10361728" y="4225811"/>
            <a:ext cx="3366505" cy="3213201"/>
            <a:chOff x="-105630" y="-3427"/>
            <a:chExt cx="4488673" cy="4284268"/>
          </a:xfrm>
        </p:grpSpPr>
        <p:sp>
          <p:nvSpPr>
            <p:cNvPr id="436" name="Google Shape;436;p31"/>
            <p:cNvSpPr txBox="1"/>
            <p:nvPr/>
          </p:nvSpPr>
          <p:spPr>
            <a:xfrm>
              <a:off x="969019" y="1466904"/>
              <a:ext cx="23394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0" i="0" u="none" strike="noStrike" cap="none">
                  <a:solidFill>
                    <a:srgbClr val="FFFAF1"/>
                  </a:solidFill>
                  <a:latin typeface="DM Sans"/>
                  <a:ea typeface="DM Sans"/>
                  <a:cs typeface="DM Sans"/>
                  <a:sym typeface="DM Sans"/>
                </a:rPr>
                <a:t>100%</a:t>
              </a:r>
              <a:endParaRPr sz="4800"/>
            </a:p>
          </p:txBody>
        </p:sp>
        <p:grpSp>
          <p:nvGrpSpPr>
            <p:cNvPr id="437" name="Google Shape;437;p31"/>
            <p:cNvGrpSpPr/>
            <p:nvPr/>
          </p:nvGrpSpPr>
          <p:grpSpPr>
            <a:xfrm>
              <a:off x="-105630" y="-3427"/>
              <a:ext cx="4488673" cy="4284268"/>
              <a:chOff x="-62725" y="-2035"/>
              <a:chExt cx="2665449" cy="2544070"/>
            </a:xfrm>
          </p:grpSpPr>
          <p:sp>
            <p:nvSpPr>
              <p:cNvPr id="438" name="Google Shape;438;p31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 extrusionOk="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FFFA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1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 extrusionOk="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839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440" name="Google Shape;440;p31"/>
          <p:cNvCxnSpPr/>
          <p:nvPr/>
        </p:nvCxnSpPr>
        <p:spPr>
          <a:xfrm rot="10800000">
            <a:off x="572945" y="236027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1" name="Google Shape;441;p31"/>
          <p:cNvSpPr txBox="1"/>
          <p:nvPr/>
        </p:nvSpPr>
        <p:spPr>
          <a:xfrm>
            <a:off x="713976" y="1087730"/>
            <a:ext cx="1394463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Co je to výzkum?</a:t>
            </a:r>
            <a:endParaRPr dirty="0"/>
          </a:p>
        </p:txBody>
      </p:sp>
      <p:cxnSp>
        <p:nvCxnSpPr>
          <p:cNvPr id="443" name="Google Shape;443;p31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5" name="Google Shape;445;p31"/>
          <p:cNvCxnSpPr/>
          <p:nvPr/>
        </p:nvCxnSpPr>
        <p:spPr>
          <a:xfrm rot="10800000">
            <a:off x="553895" y="3029846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6" name="Google Shape;446;p31"/>
          <p:cNvCxnSpPr/>
          <p:nvPr/>
        </p:nvCxnSpPr>
        <p:spPr>
          <a:xfrm rot="10800000">
            <a:off x="14809164" y="-79453"/>
            <a:ext cx="0" cy="1057326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7" name="Google Shape;447;p31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442;p31">
            <a:extLst>
              <a:ext uri="{FF2B5EF4-FFF2-40B4-BE49-F238E27FC236}">
                <a16:creationId xmlns:a16="http://schemas.microsoft.com/office/drawing/2014/main" id="{8057880A-3E81-C70D-1832-A700BDB23020}"/>
              </a:ext>
            </a:extLst>
          </p:cNvPr>
          <p:cNvSpPr txBox="1"/>
          <p:nvPr/>
        </p:nvSpPr>
        <p:spPr>
          <a:xfrm>
            <a:off x="713976" y="7926731"/>
            <a:ext cx="13667013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KDE JSTE SE SETKALI S VÝZKUMEM?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JAKÉ MÁTE VLASTNÍ ZKUŠENOSTI S VÝZKUMEM?</a:t>
            </a:r>
          </a:p>
        </p:txBody>
      </p:sp>
    </p:spTree>
    <p:extLst>
      <p:ext uri="{BB962C8B-B14F-4D97-AF65-F5344CB8AC3E}">
        <p14:creationId xmlns:p14="http://schemas.microsoft.com/office/powerpoint/2010/main" val="2569226438"/>
      </p:ext>
    </p:extLst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cxnSp>
        <p:nvCxnSpPr>
          <p:cNvPr id="220" name="Google Shape;220;p20"/>
          <p:cNvCxnSpPr/>
          <p:nvPr/>
        </p:nvCxnSpPr>
        <p:spPr>
          <a:xfrm rot="10800000">
            <a:off x="566690" y="9639548"/>
            <a:ext cx="1048937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1" name="Google Shape;221;p20" descr="Světla velkoměsta zaostřená v lupě"/>
          <p:cNvPicPr preferRelativeResize="0"/>
          <p:nvPr/>
        </p:nvPicPr>
        <p:blipFill>
          <a:blip r:embed="rId4"/>
          <a:srcRect l="27093" r="27093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0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20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20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p20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20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20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8" name="Google Shape;228;p20"/>
          <p:cNvGrpSpPr/>
          <p:nvPr/>
        </p:nvGrpSpPr>
        <p:grpSpPr>
          <a:xfrm>
            <a:off x="1407379" y="687245"/>
            <a:ext cx="8795119" cy="8834542"/>
            <a:chOff x="1813" y="0"/>
            <a:chExt cx="809173" cy="812800"/>
          </a:xfrm>
        </p:grpSpPr>
        <p:sp>
          <p:nvSpPr>
            <p:cNvPr id="229" name="Google Shape;229;p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20"/>
          <p:cNvSpPr txBox="1"/>
          <p:nvPr/>
        </p:nvSpPr>
        <p:spPr>
          <a:xfrm>
            <a:off x="1745014" y="2387007"/>
            <a:ext cx="8132727" cy="598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dirty="0">
                <a:latin typeface="DM Sans"/>
                <a:sym typeface="DM Sans"/>
              </a:rPr>
              <a:t>V čem vám může být tento předmět užitečný?</a:t>
            </a:r>
            <a:endParaRPr dirty="0"/>
          </a:p>
        </p:txBody>
      </p:sp>
      <p:sp>
        <p:nvSpPr>
          <p:cNvPr id="233" name="Google Shape;233;p20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234" name="Google Shape;234;p20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235" name="Google Shape;235;p20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1226602"/>
      </p:ext>
    </p:extLst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cxnSp>
        <p:nvCxnSpPr>
          <p:cNvPr id="220" name="Google Shape;220;p20"/>
          <p:cNvCxnSpPr/>
          <p:nvPr/>
        </p:nvCxnSpPr>
        <p:spPr>
          <a:xfrm rot="10800000">
            <a:off x="566690" y="9639548"/>
            <a:ext cx="1048937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1" name="Google Shape;221;p20" descr="Světla velkoměsta zaostřená v lupě"/>
          <p:cNvPicPr preferRelativeResize="0"/>
          <p:nvPr/>
        </p:nvPicPr>
        <p:blipFill>
          <a:blip r:embed="rId4"/>
          <a:srcRect l="27093" r="27093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0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20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20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p20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20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20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8" name="Google Shape;228;p20"/>
          <p:cNvGrpSpPr/>
          <p:nvPr/>
        </p:nvGrpSpPr>
        <p:grpSpPr>
          <a:xfrm>
            <a:off x="1407379" y="687245"/>
            <a:ext cx="8795119" cy="8834542"/>
            <a:chOff x="1813" y="0"/>
            <a:chExt cx="809173" cy="812800"/>
          </a:xfrm>
        </p:grpSpPr>
        <p:sp>
          <p:nvSpPr>
            <p:cNvPr id="229" name="Google Shape;229;p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20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234" name="Google Shape;234;p20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235" name="Google Shape;235;p20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826C5E-244B-F2BB-6A3C-88C91275FBC5}"/>
              </a:ext>
            </a:extLst>
          </p:cNvPr>
          <p:cNvSpPr txBox="1"/>
          <p:nvPr/>
        </p:nvSpPr>
        <p:spPr>
          <a:xfrm>
            <a:off x="3685639" y="7621954"/>
            <a:ext cx="55792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dirty="0">
                <a:latin typeface="DM Sans" pitchFamily="2" charset="-18"/>
              </a:rPr>
              <a:t>Slido.com </a:t>
            </a:r>
            <a:r>
              <a:rPr lang="cs-CZ" sz="4400" b="0" i="0" dirty="0">
                <a:effectLst/>
                <a:latin typeface="SlidoInter"/>
              </a:rPr>
              <a:t> </a:t>
            </a:r>
            <a:r>
              <a:rPr lang="cs-CZ" sz="4400" b="1" i="0" u="sng" dirty="0">
                <a:effectLst/>
                <a:latin typeface="SlidoInter"/>
              </a:rPr>
              <a:t>#2297242</a:t>
            </a:r>
            <a:endParaRPr lang="cs-CZ" sz="3600" dirty="0">
              <a:latin typeface="DM Sans" pitchFamily="2" charset="-18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751FA4A-5952-45D4-8C46-1021DEE12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76337" y="1969273"/>
            <a:ext cx="5274471" cy="527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29140"/>
      </p:ext>
    </p:extLst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"/>
          <p:cNvSpPr/>
          <p:nvPr/>
        </p:nvSpPr>
        <p:spPr>
          <a:xfrm>
            <a:off x="0" y="-481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cxnSp>
        <p:nvCxnSpPr>
          <p:cNvPr id="147" name="Google Shape;147;p16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8" name="Google Shape;148;p16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" name="Google Shape;149;p16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0" name="Google Shape;150;p16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" name="Google Shape;151;p16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2" name="Google Shape;152;p16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5" name="Google Shape;155;p16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156" name="Google Shape;156;p16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157" name="Google Shape;157;p16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D84AA05-73B7-4317-9BF8-C7111B78CB82}"/>
              </a:ext>
            </a:extLst>
          </p:cNvPr>
          <p:cNvSpPr txBox="1"/>
          <p:nvPr/>
        </p:nvSpPr>
        <p:spPr>
          <a:xfrm>
            <a:off x="1126840" y="1287938"/>
            <a:ext cx="9364360" cy="9157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DM Sans" pitchFamily="2" charset="-18"/>
              </a:rPr>
              <a:t>Možnost postupného vypracování projektu bakalářské práce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DM Sans" pitchFamily="2" charset="-18"/>
              </a:rPr>
              <a:t>Osvojíte si základy odborného psaní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DM Sans" pitchFamily="2" charset="-18"/>
              </a:rPr>
              <a:t>Zjistíte, kde a jak vyhledávat odborné zdroje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DM Sans" pitchFamily="2" charset="-18"/>
              </a:rPr>
              <a:t>Naučíte se číst kriticky výsledky výzkumů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DM Sans" pitchFamily="2" charset="-18"/>
              </a:rPr>
              <a:t>Nástroje umělé inteligence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DM Sans" pitchFamily="2" charset="-18"/>
              </a:rPr>
              <a:t>Pochopíte rozdíl mezi </a:t>
            </a:r>
            <a:r>
              <a:rPr lang="cs-CZ" sz="3600" dirty="0" err="1">
                <a:solidFill>
                  <a:schemeClr val="bg1"/>
                </a:solidFill>
                <a:latin typeface="DM Sans" pitchFamily="2" charset="-18"/>
              </a:rPr>
              <a:t>kvali</a:t>
            </a:r>
            <a:r>
              <a:rPr lang="cs-CZ" sz="3600" dirty="0">
                <a:solidFill>
                  <a:schemeClr val="bg1"/>
                </a:solidFill>
                <a:latin typeface="DM Sans" pitchFamily="2" charset="-18"/>
              </a:rPr>
              <a:t> a </a:t>
            </a:r>
            <a:r>
              <a:rPr lang="cs-CZ" sz="3600" dirty="0" err="1">
                <a:solidFill>
                  <a:schemeClr val="bg1"/>
                </a:solidFill>
                <a:latin typeface="DM Sans" pitchFamily="2" charset="-18"/>
              </a:rPr>
              <a:t>kvanti</a:t>
            </a:r>
            <a:r>
              <a:rPr lang="cs-CZ" sz="3600" dirty="0">
                <a:solidFill>
                  <a:schemeClr val="bg1"/>
                </a:solidFill>
                <a:latin typeface="DM Sans" pitchFamily="2" charset="-18"/>
              </a:rPr>
              <a:t> výzkumem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DM Sans" pitchFamily="2" charset="-18"/>
              </a:rPr>
              <a:t>Osvojíte si základy analýzy v kvalitativním i kvantitativním výzkumu</a:t>
            </a:r>
          </a:p>
        </p:txBody>
      </p:sp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1906</Words>
  <Application>Microsoft Office PowerPoint</Application>
  <PresentationFormat>Vlastní</PresentationFormat>
  <Paragraphs>272</Paragraphs>
  <Slides>30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Calibri</vt:lpstr>
      <vt:lpstr>SlidoInter</vt:lpstr>
      <vt:lpstr>DM Sans</vt:lpstr>
      <vt:lpstr>Wingdings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Gabriela Šimková</dc:creator>
  <cp:lastModifiedBy>Gabriela Šimková</cp:lastModifiedBy>
  <cp:revision>4</cp:revision>
  <dcterms:modified xsi:type="dcterms:W3CDTF">2024-09-26T05:20:42Z</dcterms:modified>
</cp:coreProperties>
</file>