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82" r:id="rId4"/>
    <p:sldId id="283" r:id="rId5"/>
    <p:sldId id="288" r:id="rId6"/>
    <p:sldId id="306" r:id="rId7"/>
    <p:sldId id="307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300" r:id="rId19"/>
    <p:sldId id="286" r:id="rId20"/>
    <p:sldId id="285" r:id="rId21"/>
    <p:sldId id="305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D5A60C-6F30-485E-95DD-178A266CB575}" v="1" dt="2023-10-18T15:51:14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E2FA8-E36F-4B37-AA94-280BE083D65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B067889-26F2-4DB0-B9E7-2AB831645F0C}">
      <dgm:prSet custT="1"/>
      <dgm:spPr/>
      <dgm:t>
        <a:bodyPr/>
        <a:lstStyle/>
        <a:p>
          <a:r>
            <a:rPr lang="cs-CZ" sz="2000"/>
            <a:t>Formulujte si jasný předmět pozorování, tj. co přesně pozorujete</a:t>
          </a:r>
          <a:endParaRPr lang="en-US" sz="2000" dirty="0"/>
        </a:p>
      </dgm:t>
    </dgm:pt>
    <dgm:pt modelId="{4FBF7262-CF3E-4EED-8DEB-B593DF30586D}" type="parTrans" cxnId="{827579F8-8F30-44B3-9D08-32BE25BEA834}">
      <dgm:prSet/>
      <dgm:spPr/>
      <dgm:t>
        <a:bodyPr/>
        <a:lstStyle/>
        <a:p>
          <a:endParaRPr lang="en-US"/>
        </a:p>
      </dgm:t>
    </dgm:pt>
    <dgm:pt modelId="{4F4A0AE6-E011-44CC-8890-565FF8007999}" type="sibTrans" cxnId="{827579F8-8F30-44B3-9D08-32BE25BEA8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A494D5-3A55-4564-9C47-0DA139C96A7B}">
      <dgm:prSet custT="1"/>
      <dgm:spPr/>
      <dgm:t>
        <a:bodyPr/>
        <a:lstStyle/>
        <a:p>
          <a:r>
            <a:rPr lang="cs-CZ" sz="1800"/>
            <a:t>Rozmyslete si, jestli realizujete pozorování v rámci </a:t>
          </a:r>
          <a:r>
            <a:rPr lang="cs-CZ" sz="1800" i="1"/>
            <a:t>kvalitativního</a:t>
          </a:r>
          <a:r>
            <a:rPr lang="cs-CZ" sz="1800"/>
            <a:t> výzkumu (méně strukturované) nebo v rámci výzkumu </a:t>
          </a:r>
          <a:r>
            <a:rPr lang="cs-CZ" sz="1800" i="1"/>
            <a:t>kvantitativního</a:t>
          </a:r>
          <a:r>
            <a:rPr lang="cs-CZ" sz="1800"/>
            <a:t> (více strukturované, zaznamenávání četností apod.)</a:t>
          </a:r>
          <a:endParaRPr lang="en-US" sz="1800" dirty="0"/>
        </a:p>
      </dgm:t>
    </dgm:pt>
    <dgm:pt modelId="{EC83E91B-8FFC-446A-BD7A-C65733AA0F37}" type="parTrans" cxnId="{85A05080-EB96-4AB9-81DE-D85217D00508}">
      <dgm:prSet/>
      <dgm:spPr/>
      <dgm:t>
        <a:bodyPr/>
        <a:lstStyle/>
        <a:p>
          <a:endParaRPr lang="en-US"/>
        </a:p>
      </dgm:t>
    </dgm:pt>
    <dgm:pt modelId="{915DA484-0F8D-4093-927F-6C73CA8D96F7}" type="sibTrans" cxnId="{85A05080-EB96-4AB9-81DE-D85217D0050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AEBD68F-89CB-4D43-89B2-D7BD9CD3EA9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Pozorujte deskriptivně, tj. zaznamenávejte pouze to, co vidíte (nedomýšlejte, nepsychologizujte)</a:t>
          </a:r>
          <a:endParaRPr lang="en-US" dirty="0"/>
        </a:p>
      </dgm:t>
    </dgm:pt>
    <dgm:pt modelId="{769D0F7E-DE70-4FBB-A45B-C6E1CB8B34EE}" type="parTrans" cxnId="{4BA4CAEE-7DF3-4B30-9399-6E41CA5E8AA0}">
      <dgm:prSet/>
      <dgm:spPr/>
      <dgm:t>
        <a:bodyPr/>
        <a:lstStyle/>
        <a:p>
          <a:endParaRPr lang="en-US"/>
        </a:p>
      </dgm:t>
    </dgm:pt>
    <dgm:pt modelId="{15B0F0CF-C243-4D03-BB46-98E5E71E35F9}" type="sibTrans" cxnId="{4BA4CAEE-7DF3-4B30-9399-6E41CA5E8AA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AF69C5A-3003-489C-821A-87ED950488B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 kvalitativním pozorování je možné do terénních poznámek zahrnout interpretační nápady/postřehy, ty je však nutné graficky oddělit od poznámek</a:t>
          </a:r>
          <a:endParaRPr lang="en-US" dirty="0"/>
        </a:p>
      </dgm:t>
    </dgm:pt>
    <dgm:pt modelId="{C93CC6F8-442B-4FFC-8BFE-CAA55A07A406}" type="parTrans" cxnId="{F7CC84C4-0000-4DCB-B8A4-95A1656831B9}">
      <dgm:prSet/>
      <dgm:spPr/>
      <dgm:t>
        <a:bodyPr/>
        <a:lstStyle/>
        <a:p>
          <a:endParaRPr lang="en-US"/>
        </a:p>
      </dgm:t>
    </dgm:pt>
    <dgm:pt modelId="{BCCB59A1-BECE-423D-B9E6-77409FF0E34D}" type="sibTrans" cxnId="{F7CC84C4-0000-4DCB-B8A4-95A1656831B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A207234-BBE8-4078-AB57-808CBF7EA71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Zvolte vhodný způsob záznamu s ohledem na typ a předmět pozorování (pozorovací arch, deník, terénní poznámky, mapa třídy)</a:t>
          </a:r>
          <a:endParaRPr lang="en-US" dirty="0"/>
        </a:p>
      </dgm:t>
    </dgm:pt>
    <dgm:pt modelId="{45317984-B4B5-441F-8063-BE639A58F213}" type="parTrans" cxnId="{10E0E8BD-7353-4325-AD87-680B772394FD}">
      <dgm:prSet/>
      <dgm:spPr/>
      <dgm:t>
        <a:bodyPr/>
        <a:lstStyle/>
        <a:p>
          <a:endParaRPr lang="en-US"/>
        </a:p>
      </dgm:t>
    </dgm:pt>
    <dgm:pt modelId="{7300CA67-1443-4019-A41E-6D49497C3530}" type="sibTrans" cxnId="{10E0E8BD-7353-4325-AD87-680B772394FD}">
      <dgm:prSet/>
      <dgm:spPr/>
      <dgm:t>
        <a:bodyPr/>
        <a:lstStyle/>
        <a:p>
          <a:endParaRPr lang="en-US"/>
        </a:p>
      </dgm:t>
    </dgm:pt>
    <dgm:pt modelId="{9F8EE7AB-B1B2-4EC9-AEF2-CC52A8CD609E}" type="pres">
      <dgm:prSet presAssocID="{4E2E2FA8-E36F-4B37-AA94-280BE083D65E}" presName="linear" presStyleCnt="0">
        <dgm:presLayoutVars>
          <dgm:animLvl val="lvl"/>
          <dgm:resizeHandles val="exact"/>
        </dgm:presLayoutVars>
      </dgm:prSet>
      <dgm:spPr/>
    </dgm:pt>
    <dgm:pt modelId="{3F101257-B5B2-49BD-B8E4-E00B9102DBF3}" type="pres">
      <dgm:prSet presAssocID="{BB067889-26F2-4DB0-B9E7-2AB831645F0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256F582-8346-4811-B2F8-27F9963E73F4}" type="pres">
      <dgm:prSet presAssocID="{4F4A0AE6-E011-44CC-8890-565FF8007999}" presName="spacer" presStyleCnt="0"/>
      <dgm:spPr/>
    </dgm:pt>
    <dgm:pt modelId="{4AE3F8BB-44B6-4CEA-A1B8-C2DDE41F91B9}" type="pres">
      <dgm:prSet presAssocID="{DEA494D5-3A55-4564-9C47-0DA139C96A7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D5054D6-1A42-4632-99B9-EFB9E8116F9C}" type="pres">
      <dgm:prSet presAssocID="{915DA484-0F8D-4093-927F-6C73CA8D96F7}" presName="spacer" presStyleCnt="0"/>
      <dgm:spPr/>
    </dgm:pt>
    <dgm:pt modelId="{D77213DC-D97A-479D-A4F9-1F2B0DB25D17}" type="pres">
      <dgm:prSet presAssocID="{5AEBD68F-89CB-4D43-89B2-D7BD9CD3EA9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AE3BEAA-4D63-46FB-8509-2B1F43D4DC74}" type="pres">
      <dgm:prSet presAssocID="{15B0F0CF-C243-4D03-BB46-98E5E71E35F9}" presName="spacer" presStyleCnt="0"/>
      <dgm:spPr/>
    </dgm:pt>
    <dgm:pt modelId="{3F66F5A3-7394-43EA-9FF9-EEB3CB372F46}" type="pres">
      <dgm:prSet presAssocID="{2AF69C5A-3003-489C-821A-87ED950488B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BD78413-3BC8-4398-B275-F45FBFF46343}" type="pres">
      <dgm:prSet presAssocID="{BCCB59A1-BECE-423D-B9E6-77409FF0E34D}" presName="spacer" presStyleCnt="0"/>
      <dgm:spPr/>
    </dgm:pt>
    <dgm:pt modelId="{D18F0C90-CBB8-4945-BC75-B42323A68A29}" type="pres">
      <dgm:prSet presAssocID="{0A207234-BBE8-4078-AB57-808CBF7EA71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D88CE01-75FF-4783-A031-309EC3EA5B2D}" type="presOf" srcId="{5AEBD68F-89CB-4D43-89B2-D7BD9CD3EA9D}" destId="{D77213DC-D97A-479D-A4F9-1F2B0DB25D17}" srcOrd="0" destOrd="0" presId="urn:microsoft.com/office/officeart/2005/8/layout/vList2"/>
    <dgm:cxn modelId="{9D3C7867-9B12-453A-9157-135A600D6CD8}" type="presOf" srcId="{2AF69C5A-3003-489C-821A-87ED950488BE}" destId="{3F66F5A3-7394-43EA-9FF9-EEB3CB372F46}" srcOrd="0" destOrd="0" presId="urn:microsoft.com/office/officeart/2005/8/layout/vList2"/>
    <dgm:cxn modelId="{2247A66A-19AA-4C0C-83DC-EFE94D7A5629}" type="presOf" srcId="{DEA494D5-3A55-4564-9C47-0DA139C96A7B}" destId="{4AE3F8BB-44B6-4CEA-A1B8-C2DDE41F91B9}" srcOrd="0" destOrd="0" presId="urn:microsoft.com/office/officeart/2005/8/layout/vList2"/>
    <dgm:cxn modelId="{BB9F4F70-94E9-4DF3-96A6-2BA83818D80F}" type="presOf" srcId="{BB067889-26F2-4DB0-B9E7-2AB831645F0C}" destId="{3F101257-B5B2-49BD-B8E4-E00B9102DBF3}" srcOrd="0" destOrd="0" presId="urn:microsoft.com/office/officeart/2005/8/layout/vList2"/>
    <dgm:cxn modelId="{23CC4C51-30C3-4175-88D8-AC1A771128D9}" type="presOf" srcId="{0A207234-BBE8-4078-AB57-808CBF7EA71A}" destId="{D18F0C90-CBB8-4945-BC75-B42323A68A29}" srcOrd="0" destOrd="0" presId="urn:microsoft.com/office/officeart/2005/8/layout/vList2"/>
    <dgm:cxn modelId="{85A05080-EB96-4AB9-81DE-D85217D00508}" srcId="{4E2E2FA8-E36F-4B37-AA94-280BE083D65E}" destId="{DEA494D5-3A55-4564-9C47-0DA139C96A7B}" srcOrd="1" destOrd="0" parTransId="{EC83E91B-8FFC-446A-BD7A-C65733AA0F37}" sibTransId="{915DA484-0F8D-4093-927F-6C73CA8D96F7}"/>
    <dgm:cxn modelId="{10E0E8BD-7353-4325-AD87-680B772394FD}" srcId="{4E2E2FA8-E36F-4B37-AA94-280BE083D65E}" destId="{0A207234-BBE8-4078-AB57-808CBF7EA71A}" srcOrd="4" destOrd="0" parTransId="{45317984-B4B5-441F-8063-BE639A58F213}" sibTransId="{7300CA67-1443-4019-A41E-6D49497C3530}"/>
    <dgm:cxn modelId="{F7CC84C4-0000-4DCB-B8A4-95A1656831B9}" srcId="{4E2E2FA8-E36F-4B37-AA94-280BE083D65E}" destId="{2AF69C5A-3003-489C-821A-87ED950488BE}" srcOrd="3" destOrd="0" parTransId="{C93CC6F8-442B-4FFC-8BFE-CAA55A07A406}" sibTransId="{BCCB59A1-BECE-423D-B9E6-77409FF0E34D}"/>
    <dgm:cxn modelId="{5796D8D3-BFFB-43DB-983D-2EBCED6BA1A7}" type="presOf" srcId="{4E2E2FA8-E36F-4B37-AA94-280BE083D65E}" destId="{9F8EE7AB-B1B2-4EC9-AEF2-CC52A8CD609E}" srcOrd="0" destOrd="0" presId="urn:microsoft.com/office/officeart/2005/8/layout/vList2"/>
    <dgm:cxn modelId="{4BA4CAEE-7DF3-4B30-9399-6E41CA5E8AA0}" srcId="{4E2E2FA8-E36F-4B37-AA94-280BE083D65E}" destId="{5AEBD68F-89CB-4D43-89B2-D7BD9CD3EA9D}" srcOrd="2" destOrd="0" parTransId="{769D0F7E-DE70-4FBB-A45B-C6E1CB8B34EE}" sibTransId="{15B0F0CF-C243-4D03-BB46-98E5E71E35F9}"/>
    <dgm:cxn modelId="{827579F8-8F30-44B3-9D08-32BE25BEA834}" srcId="{4E2E2FA8-E36F-4B37-AA94-280BE083D65E}" destId="{BB067889-26F2-4DB0-B9E7-2AB831645F0C}" srcOrd="0" destOrd="0" parTransId="{4FBF7262-CF3E-4EED-8DEB-B593DF30586D}" sibTransId="{4F4A0AE6-E011-44CC-8890-565FF8007999}"/>
    <dgm:cxn modelId="{43005EA4-95FC-49BF-9368-1B9FB73A234C}" type="presParOf" srcId="{9F8EE7AB-B1B2-4EC9-AEF2-CC52A8CD609E}" destId="{3F101257-B5B2-49BD-B8E4-E00B9102DBF3}" srcOrd="0" destOrd="0" presId="urn:microsoft.com/office/officeart/2005/8/layout/vList2"/>
    <dgm:cxn modelId="{BD4F6D64-C91E-42D4-A21A-9D4D0B76E243}" type="presParOf" srcId="{9F8EE7AB-B1B2-4EC9-AEF2-CC52A8CD609E}" destId="{3256F582-8346-4811-B2F8-27F9963E73F4}" srcOrd="1" destOrd="0" presId="urn:microsoft.com/office/officeart/2005/8/layout/vList2"/>
    <dgm:cxn modelId="{B40165F5-4570-4525-9551-00811A2A76E5}" type="presParOf" srcId="{9F8EE7AB-B1B2-4EC9-AEF2-CC52A8CD609E}" destId="{4AE3F8BB-44B6-4CEA-A1B8-C2DDE41F91B9}" srcOrd="2" destOrd="0" presId="urn:microsoft.com/office/officeart/2005/8/layout/vList2"/>
    <dgm:cxn modelId="{D5428744-EC67-4E32-8034-FC08CC4B3939}" type="presParOf" srcId="{9F8EE7AB-B1B2-4EC9-AEF2-CC52A8CD609E}" destId="{FD5054D6-1A42-4632-99B9-EFB9E8116F9C}" srcOrd="3" destOrd="0" presId="urn:microsoft.com/office/officeart/2005/8/layout/vList2"/>
    <dgm:cxn modelId="{7409C4EF-5A1D-4907-9996-FF2D82000324}" type="presParOf" srcId="{9F8EE7AB-B1B2-4EC9-AEF2-CC52A8CD609E}" destId="{D77213DC-D97A-479D-A4F9-1F2B0DB25D17}" srcOrd="4" destOrd="0" presId="urn:microsoft.com/office/officeart/2005/8/layout/vList2"/>
    <dgm:cxn modelId="{EF00D471-CC61-4D54-AFE7-D895A5BC3E5C}" type="presParOf" srcId="{9F8EE7AB-B1B2-4EC9-AEF2-CC52A8CD609E}" destId="{9AE3BEAA-4D63-46FB-8509-2B1F43D4DC74}" srcOrd="5" destOrd="0" presId="urn:microsoft.com/office/officeart/2005/8/layout/vList2"/>
    <dgm:cxn modelId="{9687AED9-E30A-485A-8216-C95B4E3A7BE5}" type="presParOf" srcId="{9F8EE7AB-B1B2-4EC9-AEF2-CC52A8CD609E}" destId="{3F66F5A3-7394-43EA-9FF9-EEB3CB372F46}" srcOrd="6" destOrd="0" presId="urn:microsoft.com/office/officeart/2005/8/layout/vList2"/>
    <dgm:cxn modelId="{881243FF-F8B4-403E-ADDB-3C0EE4450A38}" type="presParOf" srcId="{9F8EE7AB-B1B2-4EC9-AEF2-CC52A8CD609E}" destId="{BBD78413-3BC8-4398-B275-F45FBFF46343}" srcOrd="7" destOrd="0" presId="urn:microsoft.com/office/officeart/2005/8/layout/vList2"/>
    <dgm:cxn modelId="{71D9B1A2-C1FF-45F7-9900-6B75D07B1158}" type="presParOf" srcId="{9F8EE7AB-B1B2-4EC9-AEF2-CC52A8CD609E}" destId="{D18F0C90-CBB8-4945-BC75-B42323A68A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E1047D-C9E5-445A-BE35-64759AEA520B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4B9C905-D598-498F-BF30-8C0F5D805795}">
      <dgm:prSet/>
      <dgm:spPr/>
      <dgm:t>
        <a:bodyPr/>
        <a:lstStyle/>
        <a:p>
          <a:r>
            <a:rPr lang="cs-CZ" u="sng"/>
            <a:t>(1) třídění dat, jejich kódování a kategorizace</a:t>
          </a:r>
          <a:endParaRPr lang="en-US"/>
        </a:p>
      </dgm:t>
    </dgm:pt>
    <dgm:pt modelId="{0B2DE2DC-8B22-4932-96EA-DCE959BE862B}" type="parTrans" cxnId="{E4CC4987-C4D4-43D5-8BC5-7545EDC5C608}">
      <dgm:prSet/>
      <dgm:spPr/>
      <dgm:t>
        <a:bodyPr/>
        <a:lstStyle/>
        <a:p>
          <a:endParaRPr lang="en-US"/>
        </a:p>
      </dgm:t>
    </dgm:pt>
    <dgm:pt modelId="{71BD09D5-C38C-487B-8570-80D57970B6CB}" type="sibTrans" cxnId="{E4CC4987-C4D4-43D5-8BC5-7545EDC5C608}">
      <dgm:prSet/>
      <dgm:spPr/>
      <dgm:t>
        <a:bodyPr/>
        <a:lstStyle/>
        <a:p>
          <a:endParaRPr lang="en-US"/>
        </a:p>
      </dgm:t>
    </dgm:pt>
    <dgm:pt modelId="{4EA2F47C-E4B1-412F-8062-7CF84FC1B48B}">
      <dgm:prSet/>
      <dgm:spPr/>
      <dgm:t>
        <a:bodyPr/>
        <a:lstStyle/>
        <a:p>
          <a:r>
            <a:rPr lang="cs-CZ" u="sng"/>
            <a:t>(2) formulace základních (jádrových) tvrzení</a:t>
          </a:r>
          <a:endParaRPr lang="en-US"/>
        </a:p>
      </dgm:t>
    </dgm:pt>
    <dgm:pt modelId="{01F2657A-EFB1-49C0-8D1A-7613CC347FCC}" type="parTrans" cxnId="{4FF820A6-9238-412F-A8D0-E45FCBC9C758}">
      <dgm:prSet/>
      <dgm:spPr/>
      <dgm:t>
        <a:bodyPr/>
        <a:lstStyle/>
        <a:p>
          <a:endParaRPr lang="en-US"/>
        </a:p>
      </dgm:t>
    </dgm:pt>
    <dgm:pt modelId="{C183418E-ED6B-42F9-8309-389FDE7BC436}" type="sibTrans" cxnId="{4FF820A6-9238-412F-A8D0-E45FCBC9C758}">
      <dgm:prSet/>
      <dgm:spPr/>
      <dgm:t>
        <a:bodyPr/>
        <a:lstStyle/>
        <a:p>
          <a:endParaRPr lang="en-US"/>
        </a:p>
      </dgm:t>
    </dgm:pt>
    <dgm:pt modelId="{225DA364-8CDD-4080-8BDF-161975661E10}">
      <dgm:prSet/>
      <dgm:spPr/>
      <dgm:t>
        <a:bodyPr/>
        <a:lstStyle/>
        <a:p>
          <a:r>
            <a:rPr lang="cs-CZ" u="sng"/>
            <a:t>(3) interpretace</a:t>
          </a:r>
          <a:endParaRPr lang="en-US"/>
        </a:p>
      </dgm:t>
    </dgm:pt>
    <dgm:pt modelId="{96F9CA93-BA5C-46B6-8C8D-4F9A1CB157E3}" type="parTrans" cxnId="{CDA8FB7F-1668-455A-9CC9-E90A6AB05C89}">
      <dgm:prSet/>
      <dgm:spPr/>
      <dgm:t>
        <a:bodyPr/>
        <a:lstStyle/>
        <a:p>
          <a:endParaRPr lang="en-US"/>
        </a:p>
      </dgm:t>
    </dgm:pt>
    <dgm:pt modelId="{716AF78E-3A16-4FAC-866A-40A7552D8902}" type="sibTrans" cxnId="{CDA8FB7F-1668-455A-9CC9-E90A6AB05C89}">
      <dgm:prSet/>
      <dgm:spPr/>
      <dgm:t>
        <a:bodyPr/>
        <a:lstStyle/>
        <a:p>
          <a:endParaRPr lang="en-US"/>
        </a:p>
      </dgm:t>
    </dgm:pt>
    <dgm:pt modelId="{DF449EEE-D848-4879-B7CD-454EB02EF377}">
      <dgm:prSet/>
      <dgm:spPr/>
      <dgm:t>
        <a:bodyPr/>
        <a:lstStyle/>
        <a:p>
          <a:r>
            <a:rPr lang="cs-CZ"/>
            <a:t>(4) komparace (typologizace)</a:t>
          </a:r>
          <a:endParaRPr lang="en-US"/>
        </a:p>
      </dgm:t>
    </dgm:pt>
    <dgm:pt modelId="{2009697F-CF61-490E-B2DC-F05DA24D7DAC}" type="parTrans" cxnId="{6781B11B-3CF2-4FF6-ABBA-B2B4A22C98A7}">
      <dgm:prSet/>
      <dgm:spPr/>
      <dgm:t>
        <a:bodyPr/>
        <a:lstStyle/>
        <a:p>
          <a:endParaRPr lang="en-US"/>
        </a:p>
      </dgm:t>
    </dgm:pt>
    <dgm:pt modelId="{F51B5C69-2B25-4938-B9E9-430131427CD2}" type="sibTrans" cxnId="{6781B11B-3CF2-4FF6-ABBA-B2B4A22C98A7}">
      <dgm:prSet/>
      <dgm:spPr/>
      <dgm:t>
        <a:bodyPr/>
        <a:lstStyle/>
        <a:p>
          <a:endParaRPr lang="en-US"/>
        </a:p>
      </dgm:t>
    </dgm:pt>
    <dgm:pt modelId="{1FDDF994-718C-41BA-A18E-AFBBE3824110}">
      <dgm:prSet/>
      <dgm:spPr/>
      <dgm:t>
        <a:bodyPr/>
        <a:lstStyle/>
        <a:p>
          <a:r>
            <a:rPr lang="cs-CZ"/>
            <a:t>(5) teoretická generalizace</a:t>
          </a:r>
          <a:endParaRPr lang="en-US"/>
        </a:p>
      </dgm:t>
    </dgm:pt>
    <dgm:pt modelId="{535C1475-C883-4872-986C-D89A1C8CF5AD}" type="parTrans" cxnId="{AD5BD2D9-61C4-442B-9B38-2BAA20BEB23E}">
      <dgm:prSet/>
      <dgm:spPr/>
      <dgm:t>
        <a:bodyPr/>
        <a:lstStyle/>
        <a:p>
          <a:endParaRPr lang="en-US"/>
        </a:p>
      </dgm:t>
    </dgm:pt>
    <dgm:pt modelId="{6D2A9AF6-D2B8-4A4B-A386-94DB5D0C9A51}" type="sibTrans" cxnId="{AD5BD2D9-61C4-442B-9B38-2BAA20BEB23E}">
      <dgm:prSet/>
      <dgm:spPr/>
      <dgm:t>
        <a:bodyPr/>
        <a:lstStyle/>
        <a:p>
          <a:endParaRPr lang="en-US"/>
        </a:p>
      </dgm:t>
    </dgm:pt>
    <dgm:pt modelId="{6BB8DFB6-D25C-454D-855C-C99CB7DFA0AE}">
      <dgm:prSet custT="1"/>
      <dgm:spPr/>
      <dgm:t>
        <a:bodyPr/>
        <a:lstStyle/>
        <a:p>
          <a:r>
            <a:rPr lang="cs-CZ" sz="2700" dirty="0"/>
            <a:t>		</a:t>
          </a:r>
          <a:r>
            <a:rPr lang="cs-CZ" sz="2400" dirty="0"/>
            <a:t>(Švaříček </a:t>
          </a:r>
          <a:r>
            <a:rPr lang="en-US" sz="2400" dirty="0"/>
            <a:t>&amp;</a:t>
          </a:r>
          <a:r>
            <a:rPr lang="cs-CZ" sz="2400" dirty="0"/>
            <a:t> Šedová, 2013)</a:t>
          </a:r>
          <a:endParaRPr lang="en-US" sz="2400" dirty="0"/>
        </a:p>
      </dgm:t>
    </dgm:pt>
    <dgm:pt modelId="{A3AF1E30-5E2B-4F07-8A3E-19A8E86FB021}" type="parTrans" cxnId="{B19DEDF9-A617-40B5-BFE6-4C2828091041}">
      <dgm:prSet/>
      <dgm:spPr/>
      <dgm:t>
        <a:bodyPr/>
        <a:lstStyle/>
        <a:p>
          <a:endParaRPr lang="en-US"/>
        </a:p>
      </dgm:t>
    </dgm:pt>
    <dgm:pt modelId="{FAF2B3A8-7A8F-4416-8750-8E13704F42DF}" type="sibTrans" cxnId="{B19DEDF9-A617-40B5-BFE6-4C2828091041}">
      <dgm:prSet/>
      <dgm:spPr/>
      <dgm:t>
        <a:bodyPr/>
        <a:lstStyle/>
        <a:p>
          <a:endParaRPr lang="en-US"/>
        </a:p>
      </dgm:t>
    </dgm:pt>
    <dgm:pt modelId="{80E43298-AAE9-4C00-9A03-EE2BB85D9C22}" type="pres">
      <dgm:prSet presAssocID="{D4E1047D-C9E5-445A-BE35-64759AEA520B}" presName="vert0" presStyleCnt="0">
        <dgm:presLayoutVars>
          <dgm:dir/>
          <dgm:animOne val="branch"/>
          <dgm:animLvl val="lvl"/>
        </dgm:presLayoutVars>
      </dgm:prSet>
      <dgm:spPr/>
    </dgm:pt>
    <dgm:pt modelId="{EB3E5B9E-F177-4470-81C0-021DEEF6C80D}" type="pres">
      <dgm:prSet presAssocID="{54B9C905-D598-498F-BF30-8C0F5D805795}" presName="thickLine" presStyleLbl="alignNode1" presStyleIdx="0" presStyleCnt="6"/>
      <dgm:spPr/>
    </dgm:pt>
    <dgm:pt modelId="{4EB0E2B0-ADED-4CA0-B1E1-12AF3E310B82}" type="pres">
      <dgm:prSet presAssocID="{54B9C905-D598-498F-BF30-8C0F5D805795}" presName="horz1" presStyleCnt="0"/>
      <dgm:spPr/>
    </dgm:pt>
    <dgm:pt modelId="{7BD73372-FCAD-462D-BB10-4E208BEB9F56}" type="pres">
      <dgm:prSet presAssocID="{54B9C905-D598-498F-BF30-8C0F5D805795}" presName="tx1" presStyleLbl="revTx" presStyleIdx="0" presStyleCnt="6"/>
      <dgm:spPr/>
    </dgm:pt>
    <dgm:pt modelId="{9D29B464-D874-46A3-B914-941DA43976E3}" type="pres">
      <dgm:prSet presAssocID="{54B9C905-D598-498F-BF30-8C0F5D805795}" presName="vert1" presStyleCnt="0"/>
      <dgm:spPr/>
    </dgm:pt>
    <dgm:pt modelId="{48E82C1F-9273-4597-8055-184AD6D46C4F}" type="pres">
      <dgm:prSet presAssocID="{4EA2F47C-E4B1-412F-8062-7CF84FC1B48B}" presName="thickLine" presStyleLbl="alignNode1" presStyleIdx="1" presStyleCnt="6"/>
      <dgm:spPr/>
    </dgm:pt>
    <dgm:pt modelId="{DD4EDBB7-A045-4091-B67A-72554E6D812F}" type="pres">
      <dgm:prSet presAssocID="{4EA2F47C-E4B1-412F-8062-7CF84FC1B48B}" presName="horz1" presStyleCnt="0"/>
      <dgm:spPr/>
    </dgm:pt>
    <dgm:pt modelId="{8774C6E7-DCE4-4EC4-9A93-78AB64F04C03}" type="pres">
      <dgm:prSet presAssocID="{4EA2F47C-E4B1-412F-8062-7CF84FC1B48B}" presName="tx1" presStyleLbl="revTx" presStyleIdx="1" presStyleCnt="6"/>
      <dgm:spPr/>
    </dgm:pt>
    <dgm:pt modelId="{A5BD24B1-C249-49A5-88A9-346608C01CBC}" type="pres">
      <dgm:prSet presAssocID="{4EA2F47C-E4B1-412F-8062-7CF84FC1B48B}" presName="vert1" presStyleCnt="0"/>
      <dgm:spPr/>
    </dgm:pt>
    <dgm:pt modelId="{C2622958-51D6-458D-89C9-113DFA27E128}" type="pres">
      <dgm:prSet presAssocID="{225DA364-8CDD-4080-8BDF-161975661E10}" presName="thickLine" presStyleLbl="alignNode1" presStyleIdx="2" presStyleCnt="6"/>
      <dgm:spPr/>
    </dgm:pt>
    <dgm:pt modelId="{40A3F8B8-01D0-435F-B5EC-8811A79327D3}" type="pres">
      <dgm:prSet presAssocID="{225DA364-8CDD-4080-8BDF-161975661E10}" presName="horz1" presStyleCnt="0"/>
      <dgm:spPr/>
    </dgm:pt>
    <dgm:pt modelId="{C1C523B3-BA10-48AC-944E-F2864D1EFF48}" type="pres">
      <dgm:prSet presAssocID="{225DA364-8CDD-4080-8BDF-161975661E10}" presName="tx1" presStyleLbl="revTx" presStyleIdx="2" presStyleCnt="6"/>
      <dgm:spPr/>
    </dgm:pt>
    <dgm:pt modelId="{83E93F0D-1B84-4315-A82B-11AEFDC95AC3}" type="pres">
      <dgm:prSet presAssocID="{225DA364-8CDD-4080-8BDF-161975661E10}" presName="vert1" presStyleCnt="0"/>
      <dgm:spPr/>
    </dgm:pt>
    <dgm:pt modelId="{96F4BA76-D287-43F6-A1C2-87D22ABA4384}" type="pres">
      <dgm:prSet presAssocID="{DF449EEE-D848-4879-B7CD-454EB02EF377}" presName="thickLine" presStyleLbl="alignNode1" presStyleIdx="3" presStyleCnt="6"/>
      <dgm:spPr/>
    </dgm:pt>
    <dgm:pt modelId="{35AD8CAA-354C-4DBE-97D2-5F945A36E80B}" type="pres">
      <dgm:prSet presAssocID="{DF449EEE-D848-4879-B7CD-454EB02EF377}" presName="horz1" presStyleCnt="0"/>
      <dgm:spPr/>
    </dgm:pt>
    <dgm:pt modelId="{6F9CC8D1-6F40-474C-8A9B-57135B8B91F9}" type="pres">
      <dgm:prSet presAssocID="{DF449EEE-D848-4879-B7CD-454EB02EF377}" presName="tx1" presStyleLbl="revTx" presStyleIdx="3" presStyleCnt="6"/>
      <dgm:spPr/>
    </dgm:pt>
    <dgm:pt modelId="{A7DA8F66-C708-4190-9C18-8CE96E81E43F}" type="pres">
      <dgm:prSet presAssocID="{DF449EEE-D848-4879-B7CD-454EB02EF377}" presName="vert1" presStyleCnt="0"/>
      <dgm:spPr/>
    </dgm:pt>
    <dgm:pt modelId="{BDBD4B31-68A7-4CA2-BA7C-4F1A4F9A2639}" type="pres">
      <dgm:prSet presAssocID="{1FDDF994-718C-41BA-A18E-AFBBE3824110}" presName="thickLine" presStyleLbl="alignNode1" presStyleIdx="4" presStyleCnt="6"/>
      <dgm:spPr/>
    </dgm:pt>
    <dgm:pt modelId="{E5B0F7CA-4D04-4D47-A4AF-E567CBB1D667}" type="pres">
      <dgm:prSet presAssocID="{1FDDF994-718C-41BA-A18E-AFBBE3824110}" presName="horz1" presStyleCnt="0"/>
      <dgm:spPr/>
    </dgm:pt>
    <dgm:pt modelId="{AE794DFD-EC10-469D-A975-587C48180E72}" type="pres">
      <dgm:prSet presAssocID="{1FDDF994-718C-41BA-A18E-AFBBE3824110}" presName="tx1" presStyleLbl="revTx" presStyleIdx="4" presStyleCnt="6"/>
      <dgm:spPr/>
    </dgm:pt>
    <dgm:pt modelId="{267F4672-28E1-4985-8692-CE5E1ECFB591}" type="pres">
      <dgm:prSet presAssocID="{1FDDF994-718C-41BA-A18E-AFBBE3824110}" presName="vert1" presStyleCnt="0"/>
      <dgm:spPr/>
    </dgm:pt>
    <dgm:pt modelId="{EBF4176E-02F0-4FA3-B85E-F1CF9833F4CC}" type="pres">
      <dgm:prSet presAssocID="{6BB8DFB6-D25C-454D-855C-C99CB7DFA0AE}" presName="thickLine" presStyleLbl="alignNode1" presStyleIdx="5" presStyleCnt="6"/>
      <dgm:spPr/>
    </dgm:pt>
    <dgm:pt modelId="{600CF750-B30B-44A4-8D54-1489FB740C85}" type="pres">
      <dgm:prSet presAssocID="{6BB8DFB6-D25C-454D-855C-C99CB7DFA0AE}" presName="horz1" presStyleCnt="0"/>
      <dgm:spPr/>
    </dgm:pt>
    <dgm:pt modelId="{32C6299C-53D8-4B22-91F6-26769CD91D84}" type="pres">
      <dgm:prSet presAssocID="{6BB8DFB6-D25C-454D-855C-C99CB7DFA0AE}" presName="tx1" presStyleLbl="revTx" presStyleIdx="5" presStyleCnt="6"/>
      <dgm:spPr/>
    </dgm:pt>
    <dgm:pt modelId="{8C2606E0-02C4-44E1-B211-FCF0561B74D9}" type="pres">
      <dgm:prSet presAssocID="{6BB8DFB6-D25C-454D-855C-C99CB7DFA0AE}" presName="vert1" presStyleCnt="0"/>
      <dgm:spPr/>
    </dgm:pt>
  </dgm:ptLst>
  <dgm:cxnLst>
    <dgm:cxn modelId="{75807114-FE73-4D77-BCD0-D65528872F6C}" type="presOf" srcId="{DF449EEE-D848-4879-B7CD-454EB02EF377}" destId="{6F9CC8D1-6F40-474C-8A9B-57135B8B91F9}" srcOrd="0" destOrd="0" presId="urn:microsoft.com/office/officeart/2008/layout/LinedList"/>
    <dgm:cxn modelId="{6781B11B-3CF2-4FF6-ABBA-B2B4A22C98A7}" srcId="{D4E1047D-C9E5-445A-BE35-64759AEA520B}" destId="{DF449EEE-D848-4879-B7CD-454EB02EF377}" srcOrd="3" destOrd="0" parTransId="{2009697F-CF61-490E-B2DC-F05DA24D7DAC}" sibTransId="{F51B5C69-2B25-4938-B9E9-430131427CD2}"/>
    <dgm:cxn modelId="{01012A4A-0BD7-43BB-BD49-8A8A80FF1C4B}" type="presOf" srcId="{4EA2F47C-E4B1-412F-8062-7CF84FC1B48B}" destId="{8774C6E7-DCE4-4EC4-9A93-78AB64F04C03}" srcOrd="0" destOrd="0" presId="urn:microsoft.com/office/officeart/2008/layout/LinedList"/>
    <dgm:cxn modelId="{C1FBCB50-5D3E-49F9-88D1-BF041C434800}" type="presOf" srcId="{225DA364-8CDD-4080-8BDF-161975661E10}" destId="{C1C523B3-BA10-48AC-944E-F2864D1EFF48}" srcOrd="0" destOrd="0" presId="urn:microsoft.com/office/officeart/2008/layout/LinedList"/>
    <dgm:cxn modelId="{CDA8FB7F-1668-455A-9CC9-E90A6AB05C89}" srcId="{D4E1047D-C9E5-445A-BE35-64759AEA520B}" destId="{225DA364-8CDD-4080-8BDF-161975661E10}" srcOrd="2" destOrd="0" parTransId="{96F9CA93-BA5C-46B6-8C8D-4F9A1CB157E3}" sibTransId="{716AF78E-3A16-4FAC-866A-40A7552D8902}"/>
    <dgm:cxn modelId="{FF3DD781-96D8-4413-86BB-4B7C9D7982F1}" type="presOf" srcId="{1FDDF994-718C-41BA-A18E-AFBBE3824110}" destId="{AE794DFD-EC10-469D-A975-587C48180E72}" srcOrd="0" destOrd="0" presId="urn:microsoft.com/office/officeart/2008/layout/LinedList"/>
    <dgm:cxn modelId="{E4CC4987-C4D4-43D5-8BC5-7545EDC5C608}" srcId="{D4E1047D-C9E5-445A-BE35-64759AEA520B}" destId="{54B9C905-D598-498F-BF30-8C0F5D805795}" srcOrd="0" destOrd="0" parTransId="{0B2DE2DC-8B22-4932-96EA-DCE959BE862B}" sibTransId="{71BD09D5-C38C-487B-8570-80D57970B6CB}"/>
    <dgm:cxn modelId="{4FF820A6-9238-412F-A8D0-E45FCBC9C758}" srcId="{D4E1047D-C9E5-445A-BE35-64759AEA520B}" destId="{4EA2F47C-E4B1-412F-8062-7CF84FC1B48B}" srcOrd="1" destOrd="0" parTransId="{01F2657A-EFB1-49C0-8D1A-7613CC347FCC}" sibTransId="{C183418E-ED6B-42F9-8309-389FDE7BC436}"/>
    <dgm:cxn modelId="{7497E5B7-F75F-4158-A1B3-84E7D2983966}" type="presOf" srcId="{6BB8DFB6-D25C-454D-855C-C99CB7DFA0AE}" destId="{32C6299C-53D8-4B22-91F6-26769CD91D84}" srcOrd="0" destOrd="0" presId="urn:microsoft.com/office/officeart/2008/layout/LinedList"/>
    <dgm:cxn modelId="{7CF42FCB-0A63-4BB8-8A1D-CC473DA324D4}" type="presOf" srcId="{54B9C905-D598-498F-BF30-8C0F5D805795}" destId="{7BD73372-FCAD-462D-BB10-4E208BEB9F56}" srcOrd="0" destOrd="0" presId="urn:microsoft.com/office/officeart/2008/layout/LinedList"/>
    <dgm:cxn modelId="{AD5BD2D9-61C4-442B-9B38-2BAA20BEB23E}" srcId="{D4E1047D-C9E5-445A-BE35-64759AEA520B}" destId="{1FDDF994-718C-41BA-A18E-AFBBE3824110}" srcOrd="4" destOrd="0" parTransId="{535C1475-C883-4872-986C-D89A1C8CF5AD}" sibTransId="{6D2A9AF6-D2B8-4A4B-A386-94DB5D0C9A51}"/>
    <dgm:cxn modelId="{EF0644EB-B162-48EA-959E-8C60486395BA}" type="presOf" srcId="{D4E1047D-C9E5-445A-BE35-64759AEA520B}" destId="{80E43298-AAE9-4C00-9A03-EE2BB85D9C22}" srcOrd="0" destOrd="0" presId="urn:microsoft.com/office/officeart/2008/layout/LinedList"/>
    <dgm:cxn modelId="{B19DEDF9-A617-40B5-BFE6-4C2828091041}" srcId="{D4E1047D-C9E5-445A-BE35-64759AEA520B}" destId="{6BB8DFB6-D25C-454D-855C-C99CB7DFA0AE}" srcOrd="5" destOrd="0" parTransId="{A3AF1E30-5E2B-4F07-8A3E-19A8E86FB021}" sibTransId="{FAF2B3A8-7A8F-4416-8750-8E13704F42DF}"/>
    <dgm:cxn modelId="{209B760E-F427-4C5E-A3F3-7ABC6F59EA43}" type="presParOf" srcId="{80E43298-AAE9-4C00-9A03-EE2BB85D9C22}" destId="{EB3E5B9E-F177-4470-81C0-021DEEF6C80D}" srcOrd="0" destOrd="0" presId="urn:microsoft.com/office/officeart/2008/layout/LinedList"/>
    <dgm:cxn modelId="{C4DA6DB0-3662-4158-8B24-A227D062894F}" type="presParOf" srcId="{80E43298-AAE9-4C00-9A03-EE2BB85D9C22}" destId="{4EB0E2B0-ADED-4CA0-B1E1-12AF3E310B82}" srcOrd="1" destOrd="0" presId="urn:microsoft.com/office/officeart/2008/layout/LinedList"/>
    <dgm:cxn modelId="{363628B9-4C48-4C44-9E9A-C88C067AAFF3}" type="presParOf" srcId="{4EB0E2B0-ADED-4CA0-B1E1-12AF3E310B82}" destId="{7BD73372-FCAD-462D-BB10-4E208BEB9F56}" srcOrd="0" destOrd="0" presId="urn:microsoft.com/office/officeart/2008/layout/LinedList"/>
    <dgm:cxn modelId="{89C6DF44-EDFD-409B-8844-82EFA75CA180}" type="presParOf" srcId="{4EB0E2B0-ADED-4CA0-B1E1-12AF3E310B82}" destId="{9D29B464-D874-46A3-B914-941DA43976E3}" srcOrd="1" destOrd="0" presId="urn:microsoft.com/office/officeart/2008/layout/LinedList"/>
    <dgm:cxn modelId="{2E0002E5-37AF-47E1-9BE1-F001176F0306}" type="presParOf" srcId="{80E43298-AAE9-4C00-9A03-EE2BB85D9C22}" destId="{48E82C1F-9273-4597-8055-184AD6D46C4F}" srcOrd="2" destOrd="0" presId="urn:microsoft.com/office/officeart/2008/layout/LinedList"/>
    <dgm:cxn modelId="{D77BAD9D-AFFE-4E65-9A6D-14BCC188968D}" type="presParOf" srcId="{80E43298-AAE9-4C00-9A03-EE2BB85D9C22}" destId="{DD4EDBB7-A045-4091-B67A-72554E6D812F}" srcOrd="3" destOrd="0" presId="urn:microsoft.com/office/officeart/2008/layout/LinedList"/>
    <dgm:cxn modelId="{F33772B0-E385-490F-8832-D643EDC3A67B}" type="presParOf" srcId="{DD4EDBB7-A045-4091-B67A-72554E6D812F}" destId="{8774C6E7-DCE4-4EC4-9A93-78AB64F04C03}" srcOrd="0" destOrd="0" presId="urn:microsoft.com/office/officeart/2008/layout/LinedList"/>
    <dgm:cxn modelId="{CA92318F-793D-4910-9825-5D06A926BF10}" type="presParOf" srcId="{DD4EDBB7-A045-4091-B67A-72554E6D812F}" destId="{A5BD24B1-C249-49A5-88A9-346608C01CBC}" srcOrd="1" destOrd="0" presId="urn:microsoft.com/office/officeart/2008/layout/LinedList"/>
    <dgm:cxn modelId="{C912E1FE-0D06-4BFC-BE08-2EEEC19B0718}" type="presParOf" srcId="{80E43298-AAE9-4C00-9A03-EE2BB85D9C22}" destId="{C2622958-51D6-458D-89C9-113DFA27E128}" srcOrd="4" destOrd="0" presId="urn:microsoft.com/office/officeart/2008/layout/LinedList"/>
    <dgm:cxn modelId="{F962E92B-365A-4D9D-9A3D-1EDD5FC8DAAB}" type="presParOf" srcId="{80E43298-AAE9-4C00-9A03-EE2BB85D9C22}" destId="{40A3F8B8-01D0-435F-B5EC-8811A79327D3}" srcOrd="5" destOrd="0" presId="urn:microsoft.com/office/officeart/2008/layout/LinedList"/>
    <dgm:cxn modelId="{79E8928D-B826-497F-9BAB-AF187B0DA89C}" type="presParOf" srcId="{40A3F8B8-01D0-435F-B5EC-8811A79327D3}" destId="{C1C523B3-BA10-48AC-944E-F2864D1EFF48}" srcOrd="0" destOrd="0" presId="urn:microsoft.com/office/officeart/2008/layout/LinedList"/>
    <dgm:cxn modelId="{F0F86BE9-C782-46E4-B74C-E051E1B64B6B}" type="presParOf" srcId="{40A3F8B8-01D0-435F-B5EC-8811A79327D3}" destId="{83E93F0D-1B84-4315-A82B-11AEFDC95AC3}" srcOrd="1" destOrd="0" presId="urn:microsoft.com/office/officeart/2008/layout/LinedList"/>
    <dgm:cxn modelId="{4031598B-26E8-4BFA-A3ED-2B47C8D6FC7A}" type="presParOf" srcId="{80E43298-AAE9-4C00-9A03-EE2BB85D9C22}" destId="{96F4BA76-D287-43F6-A1C2-87D22ABA4384}" srcOrd="6" destOrd="0" presId="urn:microsoft.com/office/officeart/2008/layout/LinedList"/>
    <dgm:cxn modelId="{78E9D1B7-08E3-43D1-B7E3-B35014DA086C}" type="presParOf" srcId="{80E43298-AAE9-4C00-9A03-EE2BB85D9C22}" destId="{35AD8CAA-354C-4DBE-97D2-5F945A36E80B}" srcOrd="7" destOrd="0" presId="urn:microsoft.com/office/officeart/2008/layout/LinedList"/>
    <dgm:cxn modelId="{24F93915-0EA2-4CDF-BDE7-C4A27EFD98A4}" type="presParOf" srcId="{35AD8CAA-354C-4DBE-97D2-5F945A36E80B}" destId="{6F9CC8D1-6F40-474C-8A9B-57135B8B91F9}" srcOrd="0" destOrd="0" presId="urn:microsoft.com/office/officeart/2008/layout/LinedList"/>
    <dgm:cxn modelId="{365BE93F-B23A-4FD9-A62C-68229EBCDEDA}" type="presParOf" srcId="{35AD8CAA-354C-4DBE-97D2-5F945A36E80B}" destId="{A7DA8F66-C708-4190-9C18-8CE96E81E43F}" srcOrd="1" destOrd="0" presId="urn:microsoft.com/office/officeart/2008/layout/LinedList"/>
    <dgm:cxn modelId="{A8E0478C-CC6A-4842-B4A6-999C87B427DD}" type="presParOf" srcId="{80E43298-AAE9-4C00-9A03-EE2BB85D9C22}" destId="{BDBD4B31-68A7-4CA2-BA7C-4F1A4F9A2639}" srcOrd="8" destOrd="0" presId="urn:microsoft.com/office/officeart/2008/layout/LinedList"/>
    <dgm:cxn modelId="{79CA4193-9787-4FA8-BF3E-DE0B104A66ED}" type="presParOf" srcId="{80E43298-AAE9-4C00-9A03-EE2BB85D9C22}" destId="{E5B0F7CA-4D04-4D47-A4AF-E567CBB1D667}" srcOrd="9" destOrd="0" presId="urn:microsoft.com/office/officeart/2008/layout/LinedList"/>
    <dgm:cxn modelId="{38B35FC6-6984-4696-9DD0-91E2197E6C53}" type="presParOf" srcId="{E5B0F7CA-4D04-4D47-A4AF-E567CBB1D667}" destId="{AE794DFD-EC10-469D-A975-587C48180E72}" srcOrd="0" destOrd="0" presId="urn:microsoft.com/office/officeart/2008/layout/LinedList"/>
    <dgm:cxn modelId="{243070D9-1894-40D4-8999-3DF9776BCC59}" type="presParOf" srcId="{E5B0F7CA-4D04-4D47-A4AF-E567CBB1D667}" destId="{267F4672-28E1-4985-8692-CE5E1ECFB591}" srcOrd="1" destOrd="0" presId="urn:microsoft.com/office/officeart/2008/layout/LinedList"/>
    <dgm:cxn modelId="{579FCC41-B57C-4609-B65B-CD365272B30C}" type="presParOf" srcId="{80E43298-AAE9-4C00-9A03-EE2BB85D9C22}" destId="{EBF4176E-02F0-4FA3-B85E-F1CF9833F4CC}" srcOrd="10" destOrd="0" presId="urn:microsoft.com/office/officeart/2008/layout/LinedList"/>
    <dgm:cxn modelId="{1DA0437D-E0A8-43D0-B5FD-395D30BE7E96}" type="presParOf" srcId="{80E43298-AAE9-4C00-9A03-EE2BB85D9C22}" destId="{600CF750-B30B-44A4-8D54-1489FB740C85}" srcOrd="11" destOrd="0" presId="urn:microsoft.com/office/officeart/2008/layout/LinedList"/>
    <dgm:cxn modelId="{005DC752-E2C3-4DC7-883C-585F04DC06B2}" type="presParOf" srcId="{600CF750-B30B-44A4-8D54-1489FB740C85}" destId="{32C6299C-53D8-4B22-91F6-26769CD91D84}" srcOrd="0" destOrd="0" presId="urn:microsoft.com/office/officeart/2008/layout/LinedList"/>
    <dgm:cxn modelId="{EAA0569E-74BB-4190-B8C2-B49D84C76C97}" type="presParOf" srcId="{600CF750-B30B-44A4-8D54-1489FB740C85}" destId="{8C2606E0-02C4-44E1-B211-FCF0561B74D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DA118B-4988-4053-B7B9-ADF8659BD907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684A2AE-784C-4C4D-9FC2-CFA4E74F44CC}">
      <dgm:prSet/>
      <dgm:spPr/>
      <dgm:t>
        <a:bodyPr/>
        <a:lstStyle/>
        <a:p>
          <a:r>
            <a:rPr lang="cs-CZ"/>
            <a:t>Procházíme data (např. přepisy rozhovorů) a zatrháváme důležitá místa</a:t>
          </a:r>
          <a:endParaRPr lang="en-US"/>
        </a:p>
      </dgm:t>
    </dgm:pt>
    <dgm:pt modelId="{F85B1099-9B60-4502-9F6A-4FA8BD0C1E47}" type="parTrans" cxnId="{BD180640-BDB6-4139-BD1B-8C585BCF853A}">
      <dgm:prSet/>
      <dgm:spPr/>
      <dgm:t>
        <a:bodyPr/>
        <a:lstStyle/>
        <a:p>
          <a:endParaRPr lang="en-US"/>
        </a:p>
      </dgm:t>
    </dgm:pt>
    <dgm:pt modelId="{B0EF73EA-9E6E-4C2F-A6A5-9CF119AE38D7}" type="sibTrans" cxnId="{BD180640-BDB6-4139-BD1B-8C585BCF853A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D48C0CF1-1F7E-415D-9E1E-E32122CE0AAC}">
      <dgm:prSet/>
      <dgm:spPr/>
      <dgm:t>
        <a:bodyPr/>
        <a:lstStyle/>
        <a:p>
          <a:r>
            <a:rPr lang="cs-CZ"/>
            <a:t>K důležitým úryvkům si píšeme komentáře, které úryvek nějakým způsobem rozvíjí</a:t>
          </a:r>
          <a:endParaRPr lang="en-US"/>
        </a:p>
      </dgm:t>
    </dgm:pt>
    <dgm:pt modelId="{11913590-AAC6-4F2F-B1FF-A421A8DD5518}" type="parTrans" cxnId="{429D3B95-EC8C-49D6-93D3-1975E1898920}">
      <dgm:prSet/>
      <dgm:spPr/>
      <dgm:t>
        <a:bodyPr/>
        <a:lstStyle/>
        <a:p>
          <a:endParaRPr lang="en-US"/>
        </a:p>
      </dgm:t>
    </dgm:pt>
    <dgm:pt modelId="{40FC8750-9EBA-4AFA-9F8E-BAD827B212BE}" type="sibTrans" cxnId="{429D3B95-EC8C-49D6-93D3-1975E1898920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8A81CFA8-2914-4AE0-9F34-BDC0FB4EF468}">
      <dgm:prSet/>
      <dgm:spPr/>
      <dgm:t>
        <a:bodyPr/>
        <a:lstStyle/>
        <a:p>
          <a:r>
            <a:rPr lang="cs-CZ"/>
            <a:t>Z komentovaných úryvků tvoříme první kódy</a:t>
          </a:r>
          <a:endParaRPr lang="en-US"/>
        </a:p>
      </dgm:t>
    </dgm:pt>
    <dgm:pt modelId="{C02EF0E9-BA94-4F02-A251-5BBB6BBD06EE}" type="parTrans" cxnId="{39F0FE17-1940-4862-9A98-55189896AF68}">
      <dgm:prSet/>
      <dgm:spPr/>
      <dgm:t>
        <a:bodyPr/>
        <a:lstStyle/>
        <a:p>
          <a:endParaRPr lang="en-US"/>
        </a:p>
      </dgm:t>
    </dgm:pt>
    <dgm:pt modelId="{3195469F-06EE-4E98-9740-9B903FECBF86}" type="sibTrans" cxnId="{39F0FE17-1940-4862-9A98-55189896AF68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68A7DACF-E36E-4153-BCBF-CAECE4FD7454}" type="pres">
      <dgm:prSet presAssocID="{9ADA118B-4988-4053-B7B9-ADF8659BD907}" presName="Name0" presStyleCnt="0">
        <dgm:presLayoutVars>
          <dgm:animLvl val="lvl"/>
          <dgm:resizeHandles val="exact"/>
        </dgm:presLayoutVars>
      </dgm:prSet>
      <dgm:spPr/>
    </dgm:pt>
    <dgm:pt modelId="{8358DF0F-A9BD-40D3-830E-4DFD3C34E960}" type="pres">
      <dgm:prSet presAssocID="{9684A2AE-784C-4C4D-9FC2-CFA4E74F44CC}" presName="compositeNode" presStyleCnt="0">
        <dgm:presLayoutVars>
          <dgm:bulletEnabled val="1"/>
        </dgm:presLayoutVars>
      </dgm:prSet>
      <dgm:spPr/>
    </dgm:pt>
    <dgm:pt modelId="{21CC9585-51E6-4F9B-87B6-E3009290B223}" type="pres">
      <dgm:prSet presAssocID="{9684A2AE-784C-4C4D-9FC2-CFA4E74F44CC}" presName="bgRect" presStyleLbl="alignNode1" presStyleIdx="0" presStyleCnt="3"/>
      <dgm:spPr/>
    </dgm:pt>
    <dgm:pt modelId="{06FF6EA0-A4A5-4281-A322-A35284F9BCDA}" type="pres">
      <dgm:prSet presAssocID="{B0EF73EA-9E6E-4C2F-A6A5-9CF119AE38D7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F6751449-F724-466B-B93D-F575D4EE5187}" type="pres">
      <dgm:prSet presAssocID="{9684A2AE-784C-4C4D-9FC2-CFA4E74F44CC}" presName="nodeRect" presStyleLbl="alignNode1" presStyleIdx="0" presStyleCnt="3">
        <dgm:presLayoutVars>
          <dgm:bulletEnabled val="1"/>
        </dgm:presLayoutVars>
      </dgm:prSet>
      <dgm:spPr/>
    </dgm:pt>
    <dgm:pt modelId="{5CD2854E-7F69-4DB4-81F2-3DF3C1B6B04C}" type="pres">
      <dgm:prSet presAssocID="{B0EF73EA-9E6E-4C2F-A6A5-9CF119AE38D7}" presName="sibTrans" presStyleCnt="0"/>
      <dgm:spPr/>
    </dgm:pt>
    <dgm:pt modelId="{898D7B2A-B7C0-4C98-B3C3-296E482C6221}" type="pres">
      <dgm:prSet presAssocID="{D48C0CF1-1F7E-415D-9E1E-E32122CE0AAC}" presName="compositeNode" presStyleCnt="0">
        <dgm:presLayoutVars>
          <dgm:bulletEnabled val="1"/>
        </dgm:presLayoutVars>
      </dgm:prSet>
      <dgm:spPr/>
    </dgm:pt>
    <dgm:pt modelId="{24B24878-3D2B-4BAC-A8C8-D02E32B595AE}" type="pres">
      <dgm:prSet presAssocID="{D48C0CF1-1F7E-415D-9E1E-E32122CE0AAC}" presName="bgRect" presStyleLbl="alignNode1" presStyleIdx="1" presStyleCnt="3"/>
      <dgm:spPr/>
    </dgm:pt>
    <dgm:pt modelId="{2C7B0CE4-B8AE-40A6-A019-B929249F46D4}" type="pres">
      <dgm:prSet presAssocID="{40FC8750-9EBA-4AFA-9F8E-BAD827B212B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A8CDF18-01AB-4D66-A756-5498D9CA0CC8}" type="pres">
      <dgm:prSet presAssocID="{D48C0CF1-1F7E-415D-9E1E-E32122CE0AAC}" presName="nodeRect" presStyleLbl="alignNode1" presStyleIdx="1" presStyleCnt="3">
        <dgm:presLayoutVars>
          <dgm:bulletEnabled val="1"/>
        </dgm:presLayoutVars>
      </dgm:prSet>
      <dgm:spPr/>
    </dgm:pt>
    <dgm:pt modelId="{8040788F-43E4-4813-863F-EC840928E484}" type="pres">
      <dgm:prSet presAssocID="{40FC8750-9EBA-4AFA-9F8E-BAD827B212BE}" presName="sibTrans" presStyleCnt="0"/>
      <dgm:spPr/>
    </dgm:pt>
    <dgm:pt modelId="{A9F9CAEF-9517-4C54-9B5A-0BEB1BD6F4EB}" type="pres">
      <dgm:prSet presAssocID="{8A81CFA8-2914-4AE0-9F34-BDC0FB4EF468}" presName="compositeNode" presStyleCnt="0">
        <dgm:presLayoutVars>
          <dgm:bulletEnabled val="1"/>
        </dgm:presLayoutVars>
      </dgm:prSet>
      <dgm:spPr/>
    </dgm:pt>
    <dgm:pt modelId="{F5F5B073-C0FF-4A1A-AC67-0DB835DFAADE}" type="pres">
      <dgm:prSet presAssocID="{8A81CFA8-2914-4AE0-9F34-BDC0FB4EF468}" presName="bgRect" presStyleLbl="alignNode1" presStyleIdx="2" presStyleCnt="3"/>
      <dgm:spPr/>
    </dgm:pt>
    <dgm:pt modelId="{4630C328-2923-411C-9B4C-A1D60F57F375}" type="pres">
      <dgm:prSet presAssocID="{3195469F-06EE-4E98-9740-9B903FECBF86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E4E391EF-F003-4783-81EB-F04BE554F968}" type="pres">
      <dgm:prSet presAssocID="{8A81CFA8-2914-4AE0-9F34-BDC0FB4EF468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39F0FE17-1940-4862-9A98-55189896AF68}" srcId="{9ADA118B-4988-4053-B7B9-ADF8659BD907}" destId="{8A81CFA8-2914-4AE0-9F34-BDC0FB4EF468}" srcOrd="2" destOrd="0" parTransId="{C02EF0E9-BA94-4F02-A251-5BBB6BBD06EE}" sibTransId="{3195469F-06EE-4E98-9740-9B903FECBF86}"/>
    <dgm:cxn modelId="{0D89272C-C1E4-454A-813D-AE8F3ED1423C}" type="presOf" srcId="{9684A2AE-784C-4C4D-9FC2-CFA4E74F44CC}" destId="{21CC9585-51E6-4F9B-87B6-E3009290B223}" srcOrd="0" destOrd="0" presId="urn:microsoft.com/office/officeart/2016/7/layout/LinearBlockProcessNumbered"/>
    <dgm:cxn modelId="{68AD8D3B-7B1C-4955-88AE-8EA5BC4C4088}" type="presOf" srcId="{D48C0CF1-1F7E-415D-9E1E-E32122CE0AAC}" destId="{24B24878-3D2B-4BAC-A8C8-D02E32B595AE}" srcOrd="0" destOrd="0" presId="urn:microsoft.com/office/officeart/2016/7/layout/LinearBlockProcessNumbered"/>
    <dgm:cxn modelId="{BD180640-BDB6-4139-BD1B-8C585BCF853A}" srcId="{9ADA118B-4988-4053-B7B9-ADF8659BD907}" destId="{9684A2AE-784C-4C4D-9FC2-CFA4E74F44CC}" srcOrd="0" destOrd="0" parTransId="{F85B1099-9B60-4502-9F6A-4FA8BD0C1E47}" sibTransId="{B0EF73EA-9E6E-4C2F-A6A5-9CF119AE38D7}"/>
    <dgm:cxn modelId="{ECE65A5E-29B7-47AE-8C1A-60BEE846FA44}" type="presOf" srcId="{9ADA118B-4988-4053-B7B9-ADF8659BD907}" destId="{68A7DACF-E36E-4153-BCBF-CAECE4FD7454}" srcOrd="0" destOrd="0" presId="urn:microsoft.com/office/officeart/2016/7/layout/LinearBlockProcessNumbered"/>
    <dgm:cxn modelId="{EF876843-8747-4574-A7A8-18114C536DDF}" type="presOf" srcId="{9684A2AE-784C-4C4D-9FC2-CFA4E74F44CC}" destId="{F6751449-F724-466B-B93D-F575D4EE5187}" srcOrd="1" destOrd="0" presId="urn:microsoft.com/office/officeart/2016/7/layout/LinearBlockProcessNumbered"/>
    <dgm:cxn modelId="{B3985A59-A086-412B-B81E-0789EED55A4F}" type="presOf" srcId="{B0EF73EA-9E6E-4C2F-A6A5-9CF119AE38D7}" destId="{06FF6EA0-A4A5-4281-A322-A35284F9BCDA}" srcOrd="0" destOrd="0" presId="urn:microsoft.com/office/officeart/2016/7/layout/LinearBlockProcessNumbered"/>
    <dgm:cxn modelId="{429D3B95-EC8C-49D6-93D3-1975E1898920}" srcId="{9ADA118B-4988-4053-B7B9-ADF8659BD907}" destId="{D48C0CF1-1F7E-415D-9E1E-E32122CE0AAC}" srcOrd="1" destOrd="0" parTransId="{11913590-AAC6-4F2F-B1FF-A421A8DD5518}" sibTransId="{40FC8750-9EBA-4AFA-9F8E-BAD827B212BE}"/>
    <dgm:cxn modelId="{4EA2F8A1-1986-4B7A-80B6-9CD3EED1B306}" type="presOf" srcId="{D48C0CF1-1F7E-415D-9E1E-E32122CE0AAC}" destId="{AA8CDF18-01AB-4D66-A756-5498D9CA0CC8}" srcOrd="1" destOrd="0" presId="urn:microsoft.com/office/officeart/2016/7/layout/LinearBlockProcessNumbered"/>
    <dgm:cxn modelId="{02AD2FBC-AE85-450D-9998-F21F7619BDE2}" type="presOf" srcId="{40FC8750-9EBA-4AFA-9F8E-BAD827B212BE}" destId="{2C7B0CE4-B8AE-40A6-A019-B929249F46D4}" srcOrd="0" destOrd="0" presId="urn:microsoft.com/office/officeart/2016/7/layout/LinearBlockProcessNumbered"/>
    <dgm:cxn modelId="{AF7332DD-BA3F-44DA-B3DD-2C69280CD4B4}" type="presOf" srcId="{8A81CFA8-2914-4AE0-9F34-BDC0FB4EF468}" destId="{E4E391EF-F003-4783-81EB-F04BE554F968}" srcOrd="1" destOrd="0" presId="urn:microsoft.com/office/officeart/2016/7/layout/LinearBlockProcessNumbered"/>
    <dgm:cxn modelId="{1FA91EF0-9A79-40D0-8274-BD5C0F4B39C1}" type="presOf" srcId="{8A81CFA8-2914-4AE0-9F34-BDC0FB4EF468}" destId="{F5F5B073-C0FF-4A1A-AC67-0DB835DFAADE}" srcOrd="0" destOrd="0" presId="urn:microsoft.com/office/officeart/2016/7/layout/LinearBlockProcessNumbered"/>
    <dgm:cxn modelId="{70E857F4-B407-43B6-99A6-F36FFC65A6BA}" type="presOf" srcId="{3195469F-06EE-4E98-9740-9B903FECBF86}" destId="{4630C328-2923-411C-9B4C-A1D60F57F375}" srcOrd="0" destOrd="0" presId="urn:microsoft.com/office/officeart/2016/7/layout/LinearBlockProcessNumbered"/>
    <dgm:cxn modelId="{5C5B49E3-1CA3-41D0-A513-CACF5F3EF1CE}" type="presParOf" srcId="{68A7DACF-E36E-4153-BCBF-CAECE4FD7454}" destId="{8358DF0F-A9BD-40D3-830E-4DFD3C34E960}" srcOrd="0" destOrd="0" presId="urn:microsoft.com/office/officeart/2016/7/layout/LinearBlockProcessNumbered"/>
    <dgm:cxn modelId="{34E6F3AA-55D0-4F3C-B06E-2096F0EB2CE3}" type="presParOf" srcId="{8358DF0F-A9BD-40D3-830E-4DFD3C34E960}" destId="{21CC9585-51E6-4F9B-87B6-E3009290B223}" srcOrd="0" destOrd="0" presId="urn:microsoft.com/office/officeart/2016/7/layout/LinearBlockProcessNumbered"/>
    <dgm:cxn modelId="{8AC0F6E5-D7E8-4B6F-B096-AF813C5E3288}" type="presParOf" srcId="{8358DF0F-A9BD-40D3-830E-4DFD3C34E960}" destId="{06FF6EA0-A4A5-4281-A322-A35284F9BCDA}" srcOrd="1" destOrd="0" presId="urn:microsoft.com/office/officeart/2016/7/layout/LinearBlockProcessNumbered"/>
    <dgm:cxn modelId="{10829FFC-B184-4FB3-A1A8-AFD1477D8498}" type="presParOf" srcId="{8358DF0F-A9BD-40D3-830E-4DFD3C34E960}" destId="{F6751449-F724-466B-B93D-F575D4EE5187}" srcOrd="2" destOrd="0" presId="urn:microsoft.com/office/officeart/2016/7/layout/LinearBlockProcessNumbered"/>
    <dgm:cxn modelId="{9DC8C445-A00B-4F8A-B95C-27C5E39740E4}" type="presParOf" srcId="{68A7DACF-E36E-4153-BCBF-CAECE4FD7454}" destId="{5CD2854E-7F69-4DB4-81F2-3DF3C1B6B04C}" srcOrd="1" destOrd="0" presId="urn:microsoft.com/office/officeart/2016/7/layout/LinearBlockProcessNumbered"/>
    <dgm:cxn modelId="{12906BD6-C808-4CF1-89FD-964B3607720C}" type="presParOf" srcId="{68A7DACF-E36E-4153-BCBF-CAECE4FD7454}" destId="{898D7B2A-B7C0-4C98-B3C3-296E482C6221}" srcOrd="2" destOrd="0" presId="urn:microsoft.com/office/officeart/2016/7/layout/LinearBlockProcessNumbered"/>
    <dgm:cxn modelId="{F5822A89-7478-4A9B-AC18-4E7C71231639}" type="presParOf" srcId="{898D7B2A-B7C0-4C98-B3C3-296E482C6221}" destId="{24B24878-3D2B-4BAC-A8C8-D02E32B595AE}" srcOrd="0" destOrd="0" presId="urn:microsoft.com/office/officeart/2016/7/layout/LinearBlockProcessNumbered"/>
    <dgm:cxn modelId="{04E4E32A-7F4E-4787-BFAD-7F246ED40AE4}" type="presParOf" srcId="{898D7B2A-B7C0-4C98-B3C3-296E482C6221}" destId="{2C7B0CE4-B8AE-40A6-A019-B929249F46D4}" srcOrd="1" destOrd="0" presId="urn:microsoft.com/office/officeart/2016/7/layout/LinearBlockProcessNumbered"/>
    <dgm:cxn modelId="{2C075191-9AEC-45FC-927B-A1A90A66AFDA}" type="presParOf" srcId="{898D7B2A-B7C0-4C98-B3C3-296E482C6221}" destId="{AA8CDF18-01AB-4D66-A756-5498D9CA0CC8}" srcOrd="2" destOrd="0" presId="urn:microsoft.com/office/officeart/2016/7/layout/LinearBlockProcessNumbered"/>
    <dgm:cxn modelId="{54A2C1B3-DD69-492E-A6CE-22952522961C}" type="presParOf" srcId="{68A7DACF-E36E-4153-BCBF-CAECE4FD7454}" destId="{8040788F-43E4-4813-863F-EC840928E484}" srcOrd="3" destOrd="0" presId="urn:microsoft.com/office/officeart/2016/7/layout/LinearBlockProcessNumbered"/>
    <dgm:cxn modelId="{BDF20915-0D7C-442E-842F-5AA03FB12DE7}" type="presParOf" srcId="{68A7DACF-E36E-4153-BCBF-CAECE4FD7454}" destId="{A9F9CAEF-9517-4C54-9B5A-0BEB1BD6F4EB}" srcOrd="4" destOrd="0" presId="urn:microsoft.com/office/officeart/2016/7/layout/LinearBlockProcessNumbered"/>
    <dgm:cxn modelId="{C47DC59C-CB3D-4536-B2DB-3D575B58EC8A}" type="presParOf" srcId="{A9F9CAEF-9517-4C54-9B5A-0BEB1BD6F4EB}" destId="{F5F5B073-C0FF-4A1A-AC67-0DB835DFAADE}" srcOrd="0" destOrd="0" presId="urn:microsoft.com/office/officeart/2016/7/layout/LinearBlockProcessNumbered"/>
    <dgm:cxn modelId="{08F48D45-0D66-4E81-A144-08D269049BE6}" type="presParOf" srcId="{A9F9CAEF-9517-4C54-9B5A-0BEB1BD6F4EB}" destId="{4630C328-2923-411C-9B4C-A1D60F57F375}" srcOrd="1" destOrd="0" presId="urn:microsoft.com/office/officeart/2016/7/layout/LinearBlockProcessNumbered"/>
    <dgm:cxn modelId="{0ACC57D4-3BB2-4EC6-AD07-6CBC59A16B42}" type="presParOf" srcId="{A9F9CAEF-9517-4C54-9B5A-0BEB1BD6F4EB}" destId="{E4E391EF-F003-4783-81EB-F04BE554F968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B205F5-7E93-418D-A847-849FCC94074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31FEF2D-D420-4D84-B6A5-539439EF8AC9}">
      <dgm:prSet/>
      <dgm:spPr/>
      <dgm:t>
        <a:bodyPr/>
        <a:lstStyle/>
        <a:p>
          <a:r>
            <a:rPr lang="cs-CZ"/>
            <a:t>Jednotkou je významový celek – např. sousloví, věta, odstavec – členíme tak, aby měl sám o sobě smysl. </a:t>
          </a:r>
          <a:endParaRPr lang="en-US"/>
        </a:p>
      </dgm:t>
    </dgm:pt>
    <dgm:pt modelId="{3EBD027E-1B30-44CE-B3E9-5D15BCD7C5C3}" type="parTrans" cxnId="{8D7731A1-52BE-481C-B61E-5D93CF9478A9}">
      <dgm:prSet/>
      <dgm:spPr/>
      <dgm:t>
        <a:bodyPr/>
        <a:lstStyle/>
        <a:p>
          <a:endParaRPr lang="en-US"/>
        </a:p>
      </dgm:t>
    </dgm:pt>
    <dgm:pt modelId="{94C196BA-7BB7-4117-8E68-599ADFA6FB36}" type="sibTrans" cxnId="{8D7731A1-52BE-481C-B61E-5D93CF9478A9}">
      <dgm:prSet/>
      <dgm:spPr/>
      <dgm:t>
        <a:bodyPr/>
        <a:lstStyle/>
        <a:p>
          <a:endParaRPr lang="en-US"/>
        </a:p>
      </dgm:t>
    </dgm:pt>
    <dgm:pt modelId="{DB940650-6A27-4130-B29C-34DA617827CD}">
      <dgm:prSet/>
      <dgm:spPr/>
      <dgm:t>
        <a:bodyPr/>
        <a:lstStyle/>
        <a:p>
          <a:r>
            <a:rPr lang="cs-CZ" dirty="0"/>
            <a:t>Úryvky musí mít rozumnou fyzickou velikost</a:t>
          </a:r>
          <a:endParaRPr lang="en-US" dirty="0"/>
        </a:p>
      </dgm:t>
    </dgm:pt>
    <dgm:pt modelId="{C9AF805A-6CBD-459B-8DAE-99AA1FA97151}" type="parTrans" cxnId="{DBB66FD7-0DB0-4474-AE35-3EC280406620}">
      <dgm:prSet/>
      <dgm:spPr/>
      <dgm:t>
        <a:bodyPr/>
        <a:lstStyle/>
        <a:p>
          <a:endParaRPr lang="en-US"/>
        </a:p>
      </dgm:t>
    </dgm:pt>
    <dgm:pt modelId="{BB93E4E0-C6DB-422B-A076-7D8286A61273}" type="sibTrans" cxnId="{DBB66FD7-0DB0-4474-AE35-3EC280406620}">
      <dgm:prSet/>
      <dgm:spPr/>
      <dgm:t>
        <a:bodyPr/>
        <a:lstStyle/>
        <a:p>
          <a:endParaRPr lang="en-US"/>
        </a:p>
      </dgm:t>
    </dgm:pt>
    <dgm:pt modelId="{0F7CC2F3-EFC3-4E52-B48E-0C11C54CA393}" type="pres">
      <dgm:prSet presAssocID="{FAB205F5-7E93-418D-A847-849FCC940746}" presName="linear" presStyleCnt="0">
        <dgm:presLayoutVars>
          <dgm:animLvl val="lvl"/>
          <dgm:resizeHandles val="exact"/>
        </dgm:presLayoutVars>
      </dgm:prSet>
      <dgm:spPr/>
    </dgm:pt>
    <dgm:pt modelId="{66BE6685-FC44-44A3-BF0F-96F0FFD5D620}" type="pres">
      <dgm:prSet presAssocID="{A31FEF2D-D420-4D84-B6A5-539439EF8AC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B629550-1E76-4766-803B-3D3CA532DB5C}" type="pres">
      <dgm:prSet presAssocID="{94C196BA-7BB7-4117-8E68-599ADFA6FB36}" presName="spacer" presStyleCnt="0"/>
      <dgm:spPr/>
    </dgm:pt>
    <dgm:pt modelId="{599ED652-68EE-4496-A3B0-D2F4E6033E83}" type="pres">
      <dgm:prSet presAssocID="{DB940650-6A27-4130-B29C-34DA617827C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7610037-0097-40DE-BCCD-CCA5E60320EF}" type="presOf" srcId="{A31FEF2D-D420-4D84-B6A5-539439EF8AC9}" destId="{66BE6685-FC44-44A3-BF0F-96F0FFD5D620}" srcOrd="0" destOrd="0" presId="urn:microsoft.com/office/officeart/2005/8/layout/vList2"/>
    <dgm:cxn modelId="{B171FA62-E105-42D1-A8DE-7A268568A732}" type="presOf" srcId="{DB940650-6A27-4130-B29C-34DA617827CD}" destId="{599ED652-68EE-4496-A3B0-D2F4E6033E83}" srcOrd="0" destOrd="0" presId="urn:microsoft.com/office/officeart/2005/8/layout/vList2"/>
    <dgm:cxn modelId="{8D7731A1-52BE-481C-B61E-5D93CF9478A9}" srcId="{FAB205F5-7E93-418D-A847-849FCC940746}" destId="{A31FEF2D-D420-4D84-B6A5-539439EF8AC9}" srcOrd="0" destOrd="0" parTransId="{3EBD027E-1B30-44CE-B3E9-5D15BCD7C5C3}" sibTransId="{94C196BA-7BB7-4117-8E68-599ADFA6FB36}"/>
    <dgm:cxn modelId="{DBB66FD7-0DB0-4474-AE35-3EC280406620}" srcId="{FAB205F5-7E93-418D-A847-849FCC940746}" destId="{DB940650-6A27-4130-B29C-34DA617827CD}" srcOrd="1" destOrd="0" parTransId="{C9AF805A-6CBD-459B-8DAE-99AA1FA97151}" sibTransId="{BB93E4E0-C6DB-422B-A076-7D8286A61273}"/>
    <dgm:cxn modelId="{691D0AF3-E855-4B29-BE36-426F6130EDA5}" type="presOf" srcId="{FAB205F5-7E93-418D-A847-849FCC940746}" destId="{0F7CC2F3-EFC3-4E52-B48E-0C11C54CA393}" srcOrd="0" destOrd="0" presId="urn:microsoft.com/office/officeart/2005/8/layout/vList2"/>
    <dgm:cxn modelId="{9C3081AF-2B01-4DA9-B3E4-94047AD6BD47}" type="presParOf" srcId="{0F7CC2F3-EFC3-4E52-B48E-0C11C54CA393}" destId="{66BE6685-FC44-44A3-BF0F-96F0FFD5D620}" srcOrd="0" destOrd="0" presId="urn:microsoft.com/office/officeart/2005/8/layout/vList2"/>
    <dgm:cxn modelId="{536B26C1-C41A-4EB5-9831-8845E11E476D}" type="presParOf" srcId="{0F7CC2F3-EFC3-4E52-B48E-0C11C54CA393}" destId="{3B629550-1E76-4766-803B-3D3CA532DB5C}" srcOrd="1" destOrd="0" presId="urn:microsoft.com/office/officeart/2005/8/layout/vList2"/>
    <dgm:cxn modelId="{C24696DE-5954-4C01-8D2E-F85827098BE7}" type="presParOf" srcId="{0F7CC2F3-EFC3-4E52-B48E-0C11C54CA393}" destId="{599ED652-68EE-4496-A3B0-D2F4E6033E8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B1A55A-6EAB-48CE-9AF7-A80649EAF2A6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6A826F7-0FEA-4327-8ED7-50D32B0DC5B0}">
      <dgm:prSet custT="1"/>
      <dgm:spPr/>
      <dgm:t>
        <a:bodyPr/>
        <a:lstStyle/>
        <a:p>
          <a:r>
            <a:rPr lang="cs-CZ" sz="2400" dirty="0"/>
            <a:t>Po fázi otevřeného kódování následuje fáze </a:t>
          </a:r>
          <a:r>
            <a:rPr lang="cs-CZ" sz="2400" b="1" dirty="0"/>
            <a:t>kategorizování</a:t>
          </a:r>
          <a:endParaRPr lang="en-US" sz="2400" b="1" dirty="0"/>
        </a:p>
      </dgm:t>
    </dgm:pt>
    <dgm:pt modelId="{9DA89D41-491E-40FF-A6C1-ECFCD70359C6}" type="parTrans" cxnId="{2F3052F9-2094-443B-8644-B03479C6BA27}">
      <dgm:prSet/>
      <dgm:spPr/>
      <dgm:t>
        <a:bodyPr/>
        <a:lstStyle/>
        <a:p>
          <a:endParaRPr lang="en-US"/>
        </a:p>
      </dgm:t>
    </dgm:pt>
    <dgm:pt modelId="{B8B7120E-D8A4-43B1-AE1A-8AD4B551435C}" type="sibTrans" cxnId="{2F3052F9-2094-443B-8644-B03479C6BA27}">
      <dgm:prSet/>
      <dgm:spPr/>
      <dgm:t>
        <a:bodyPr/>
        <a:lstStyle/>
        <a:p>
          <a:endParaRPr lang="en-US"/>
        </a:p>
      </dgm:t>
    </dgm:pt>
    <dgm:pt modelId="{F278C460-5F1C-4F41-807F-84274125A499}">
      <dgm:prSet custT="1"/>
      <dgm:spPr/>
      <dgm:t>
        <a:bodyPr/>
        <a:lstStyle/>
        <a:p>
          <a:r>
            <a:rPr lang="cs-CZ" sz="2200"/>
            <a:t>Je potřeba vytvořit seznam kódů a jejich výskytů a významově příbuzné kódy </a:t>
          </a:r>
          <a:r>
            <a:rPr lang="cs-CZ" sz="2200" b="1"/>
            <a:t>shlukovat do kategorií</a:t>
          </a:r>
          <a:r>
            <a:rPr lang="cs-CZ" sz="2200"/>
            <a:t> (nebo naopak kódy obecnější povahy rozštěpit na dílčí sub-kódy) </a:t>
          </a:r>
          <a:endParaRPr lang="en-US" sz="2200" dirty="0"/>
        </a:p>
      </dgm:t>
    </dgm:pt>
    <dgm:pt modelId="{E1CBB56F-320B-4B6E-BF89-7C205D038A5C}" type="parTrans" cxnId="{323F3D8A-E7D3-47F6-8C96-4903D4FC83FF}">
      <dgm:prSet/>
      <dgm:spPr/>
      <dgm:t>
        <a:bodyPr/>
        <a:lstStyle/>
        <a:p>
          <a:endParaRPr lang="en-US"/>
        </a:p>
      </dgm:t>
    </dgm:pt>
    <dgm:pt modelId="{202C4E1E-626E-4FED-B592-F35496C384D3}" type="sibTrans" cxnId="{323F3D8A-E7D3-47F6-8C96-4903D4FC83FF}">
      <dgm:prSet/>
      <dgm:spPr/>
      <dgm:t>
        <a:bodyPr/>
        <a:lstStyle/>
        <a:p>
          <a:endParaRPr lang="en-US"/>
        </a:p>
      </dgm:t>
    </dgm:pt>
    <dgm:pt modelId="{7A1FA10F-2964-4373-94C5-BB0CF4998343}">
      <dgm:prSet custT="1"/>
      <dgm:spPr/>
      <dgm:t>
        <a:bodyPr/>
        <a:lstStyle/>
        <a:p>
          <a:r>
            <a:rPr lang="cs-CZ" sz="2200"/>
            <a:t>V další fázi analytické práce hledáme </a:t>
          </a:r>
          <a:r>
            <a:rPr lang="cs-CZ" sz="2200" b="1"/>
            <a:t>vztahy mezi identifikovanými kategoriemi</a:t>
          </a:r>
          <a:r>
            <a:rPr lang="cs-CZ" sz="2200"/>
            <a:t>, ty pak tvoří kostru analytického „příběhu“ či hlavní argumentační linie výsledné studie</a:t>
          </a:r>
          <a:endParaRPr lang="en-US" sz="2200" dirty="0"/>
        </a:p>
      </dgm:t>
    </dgm:pt>
    <dgm:pt modelId="{DDC71D88-1AF1-4054-A632-FA78E5210BDB}" type="parTrans" cxnId="{F2952A99-6403-4CC1-8B7B-1FD3692F9243}">
      <dgm:prSet/>
      <dgm:spPr/>
      <dgm:t>
        <a:bodyPr/>
        <a:lstStyle/>
        <a:p>
          <a:endParaRPr lang="en-US"/>
        </a:p>
      </dgm:t>
    </dgm:pt>
    <dgm:pt modelId="{DF90DE8C-9E07-4AD3-8397-490B10BDD97E}" type="sibTrans" cxnId="{F2952A99-6403-4CC1-8B7B-1FD3692F9243}">
      <dgm:prSet/>
      <dgm:spPr/>
      <dgm:t>
        <a:bodyPr/>
        <a:lstStyle/>
        <a:p>
          <a:endParaRPr lang="en-US"/>
        </a:p>
      </dgm:t>
    </dgm:pt>
    <dgm:pt modelId="{13B48FF0-40C7-4532-A548-80EBC057E3B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Vztahy mezi kategoriemi je vhodné nějak </a:t>
          </a:r>
          <a:r>
            <a:rPr lang="cs-CZ" b="1" dirty="0"/>
            <a:t>graficky znázornit </a:t>
          </a:r>
          <a:r>
            <a:rPr lang="cs-CZ" dirty="0"/>
            <a:t>(schéma, diagram, model apod.)</a:t>
          </a:r>
          <a:endParaRPr lang="en-US" dirty="0"/>
        </a:p>
      </dgm:t>
    </dgm:pt>
    <dgm:pt modelId="{5574DD49-5C87-423A-A64F-7206A8A9F679}" type="parTrans" cxnId="{5C8F93BB-9414-4E42-BC2C-AFD4540B59C4}">
      <dgm:prSet/>
      <dgm:spPr/>
      <dgm:t>
        <a:bodyPr/>
        <a:lstStyle/>
        <a:p>
          <a:endParaRPr lang="en-US"/>
        </a:p>
      </dgm:t>
    </dgm:pt>
    <dgm:pt modelId="{32BFB73F-FDAB-4B39-8C02-4D3E10D23D99}" type="sibTrans" cxnId="{5C8F93BB-9414-4E42-BC2C-AFD4540B59C4}">
      <dgm:prSet/>
      <dgm:spPr/>
      <dgm:t>
        <a:bodyPr/>
        <a:lstStyle/>
        <a:p>
          <a:endParaRPr lang="en-US"/>
        </a:p>
      </dgm:t>
    </dgm:pt>
    <dgm:pt modelId="{25EB71A5-6C19-4A64-8653-4754E88FCC68}" type="pres">
      <dgm:prSet presAssocID="{CFB1A55A-6EAB-48CE-9AF7-A80649EAF2A6}" presName="vert0" presStyleCnt="0">
        <dgm:presLayoutVars>
          <dgm:dir/>
          <dgm:animOne val="branch"/>
          <dgm:animLvl val="lvl"/>
        </dgm:presLayoutVars>
      </dgm:prSet>
      <dgm:spPr/>
    </dgm:pt>
    <dgm:pt modelId="{9E7BDDE4-D2EE-476E-AEC4-3E4FBEF2FFDF}" type="pres">
      <dgm:prSet presAssocID="{06A826F7-0FEA-4327-8ED7-50D32B0DC5B0}" presName="thickLine" presStyleLbl="alignNode1" presStyleIdx="0" presStyleCnt="4"/>
      <dgm:spPr/>
    </dgm:pt>
    <dgm:pt modelId="{5C456BB4-1801-4C5D-BD08-7C17FD27D4A4}" type="pres">
      <dgm:prSet presAssocID="{06A826F7-0FEA-4327-8ED7-50D32B0DC5B0}" presName="horz1" presStyleCnt="0"/>
      <dgm:spPr/>
    </dgm:pt>
    <dgm:pt modelId="{E3DB4A5C-67E3-49F6-AAB4-C8E48C91042D}" type="pres">
      <dgm:prSet presAssocID="{06A826F7-0FEA-4327-8ED7-50D32B0DC5B0}" presName="tx1" presStyleLbl="revTx" presStyleIdx="0" presStyleCnt="4"/>
      <dgm:spPr/>
    </dgm:pt>
    <dgm:pt modelId="{11B19A31-25EE-4020-9B6A-365E31A5F78B}" type="pres">
      <dgm:prSet presAssocID="{06A826F7-0FEA-4327-8ED7-50D32B0DC5B0}" presName="vert1" presStyleCnt="0"/>
      <dgm:spPr/>
    </dgm:pt>
    <dgm:pt modelId="{2C6B9ECB-3E40-4636-B913-0AB1DA1CDE76}" type="pres">
      <dgm:prSet presAssocID="{F278C460-5F1C-4F41-807F-84274125A499}" presName="thickLine" presStyleLbl="alignNode1" presStyleIdx="1" presStyleCnt="4"/>
      <dgm:spPr/>
    </dgm:pt>
    <dgm:pt modelId="{A0F3CEFF-9CCF-4837-9003-D329FFE66881}" type="pres">
      <dgm:prSet presAssocID="{F278C460-5F1C-4F41-807F-84274125A499}" presName="horz1" presStyleCnt="0"/>
      <dgm:spPr/>
    </dgm:pt>
    <dgm:pt modelId="{FE0F19C6-69D6-4768-B3F2-BD48401AE986}" type="pres">
      <dgm:prSet presAssocID="{F278C460-5F1C-4F41-807F-84274125A499}" presName="tx1" presStyleLbl="revTx" presStyleIdx="1" presStyleCnt="4" custScaleY="133786"/>
      <dgm:spPr/>
    </dgm:pt>
    <dgm:pt modelId="{5B9AA36C-452F-4ADE-B5F4-13CC73F8F2BA}" type="pres">
      <dgm:prSet presAssocID="{F278C460-5F1C-4F41-807F-84274125A499}" presName="vert1" presStyleCnt="0"/>
      <dgm:spPr/>
    </dgm:pt>
    <dgm:pt modelId="{EA97DE5A-96C8-4896-AF80-543E29649BD8}" type="pres">
      <dgm:prSet presAssocID="{7A1FA10F-2964-4373-94C5-BB0CF4998343}" presName="thickLine" presStyleLbl="alignNode1" presStyleIdx="2" presStyleCnt="4"/>
      <dgm:spPr/>
    </dgm:pt>
    <dgm:pt modelId="{6BB2190D-9F27-435B-860D-51C788E2C88C}" type="pres">
      <dgm:prSet presAssocID="{7A1FA10F-2964-4373-94C5-BB0CF4998343}" presName="horz1" presStyleCnt="0"/>
      <dgm:spPr/>
    </dgm:pt>
    <dgm:pt modelId="{D649F66E-3528-448F-868B-791527638259}" type="pres">
      <dgm:prSet presAssocID="{7A1FA10F-2964-4373-94C5-BB0CF4998343}" presName="tx1" presStyleLbl="revTx" presStyleIdx="2" presStyleCnt="4" custScaleY="166832"/>
      <dgm:spPr/>
    </dgm:pt>
    <dgm:pt modelId="{70508EDC-3B78-4E6B-B352-8692CA9DC7F5}" type="pres">
      <dgm:prSet presAssocID="{7A1FA10F-2964-4373-94C5-BB0CF4998343}" presName="vert1" presStyleCnt="0"/>
      <dgm:spPr/>
    </dgm:pt>
    <dgm:pt modelId="{F081E8E9-DFC3-48F5-BDEB-3BF4CEF3EF91}" type="pres">
      <dgm:prSet presAssocID="{13B48FF0-40C7-4532-A548-80EBC057E3B9}" presName="thickLine" presStyleLbl="alignNode1" presStyleIdx="3" presStyleCnt="4"/>
      <dgm:spPr/>
    </dgm:pt>
    <dgm:pt modelId="{F75C4A7F-66F2-492D-9BD5-785048F7F801}" type="pres">
      <dgm:prSet presAssocID="{13B48FF0-40C7-4532-A548-80EBC057E3B9}" presName="horz1" presStyleCnt="0"/>
      <dgm:spPr/>
    </dgm:pt>
    <dgm:pt modelId="{D8DA28A8-357C-4FB0-9944-1403440A4B13}" type="pres">
      <dgm:prSet presAssocID="{13B48FF0-40C7-4532-A548-80EBC057E3B9}" presName="tx1" presStyleLbl="revTx" presStyleIdx="3" presStyleCnt="4"/>
      <dgm:spPr/>
    </dgm:pt>
    <dgm:pt modelId="{614BC400-A42D-40EA-BE0A-11B4387A4FFB}" type="pres">
      <dgm:prSet presAssocID="{13B48FF0-40C7-4532-A548-80EBC057E3B9}" presName="vert1" presStyleCnt="0"/>
      <dgm:spPr/>
    </dgm:pt>
  </dgm:ptLst>
  <dgm:cxnLst>
    <dgm:cxn modelId="{DB683526-EEC0-48AA-A6F3-4A693AE52E84}" type="presOf" srcId="{13B48FF0-40C7-4532-A548-80EBC057E3B9}" destId="{D8DA28A8-357C-4FB0-9944-1403440A4B13}" srcOrd="0" destOrd="0" presId="urn:microsoft.com/office/officeart/2008/layout/LinedList"/>
    <dgm:cxn modelId="{9D520231-DB44-42C8-96FC-97C5D946E7AC}" type="presOf" srcId="{F278C460-5F1C-4F41-807F-84274125A499}" destId="{FE0F19C6-69D6-4768-B3F2-BD48401AE986}" srcOrd="0" destOrd="0" presId="urn:microsoft.com/office/officeart/2008/layout/LinedList"/>
    <dgm:cxn modelId="{9028F243-E92D-4B7D-8149-B74811E9284C}" type="presOf" srcId="{06A826F7-0FEA-4327-8ED7-50D32B0DC5B0}" destId="{E3DB4A5C-67E3-49F6-AAB4-C8E48C91042D}" srcOrd="0" destOrd="0" presId="urn:microsoft.com/office/officeart/2008/layout/LinedList"/>
    <dgm:cxn modelId="{ECAEC874-67F7-49BD-99F2-1D5A627A712D}" type="presOf" srcId="{7A1FA10F-2964-4373-94C5-BB0CF4998343}" destId="{D649F66E-3528-448F-868B-791527638259}" srcOrd="0" destOrd="0" presId="urn:microsoft.com/office/officeart/2008/layout/LinedList"/>
    <dgm:cxn modelId="{323F3D8A-E7D3-47F6-8C96-4903D4FC83FF}" srcId="{CFB1A55A-6EAB-48CE-9AF7-A80649EAF2A6}" destId="{F278C460-5F1C-4F41-807F-84274125A499}" srcOrd="1" destOrd="0" parTransId="{E1CBB56F-320B-4B6E-BF89-7C205D038A5C}" sibTransId="{202C4E1E-626E-4FED-B592-F35496C384D3}"/>
    <dgm:cxn modelId="{F2952A99-6403-4CC1-8B7B-1FD3692F9243}" srcId="{CFB1A55A-6EAB-48CE-9AF7-A80649EAF2A6}" destId="{7A1FA10F-2964-4373-94C5-BB0CF4998343}" srcOrd="2" destOrd="0" parTransId="{DDC71D88-1AF1-4054-A632-FA78E5210BDB}" sibTransId="{DF90DE8C-9E07-4AD3-8397-490B10BDD97E}"/>
    <dgm:cxn modelId="{6BD05BB1-C51E-41F2-BDDB-7E2DB981718D}" type="presOf" srcId="{CFB1A55A-6EAB-48CE-9AF7-A80649EAF2A6}" destId="{25EB71A5-6C19-4A64-8653-4754E88FCC68}" srcOrd="0" destOrd="0" presId="urn:microsoft.com/office/officeart/2008/layout/LinedList"/>
    <dgm:cxn modelId="{5C8F93BB-9414-4E42-BC2C-AFD4540B59C4}" srcId="{CFB1A55A-6EAB-48CE-9AF7-A80649EAF2A6}" destId="{13B48FF0-40C7-4532-A548-80EBC057E3B9}" srcOrd="3" destOrd="0" parTransId="{5574DD49-5C87-423A-A64F-7206A8A9F679}" sibTransId="{32BFB73F-FDAB-4B39-8C02-4D3E10D23D99}"/>
    <dgm:cxn modelId="{2F3052F9-2094-443B-8644-B03479C6BA27}" srcId="{CFB1A55A-6EAB-48CE-9AF7-A80649EAF2A6}" destId="{06A826F7-0FEA-4327-8ED7-50D32B0DC5B0}" srcOrd="0" destOrd="0" parTransId="{9DA89D41-491E-40FF-A6C1-ECFCD70359C6}" sibTransId="{B8B7120E-D8A4-43B1-AE1A-8AD4B551435C}"/>
    <dgm:cxn modelId="{840C751C-BCD0-4934-B2FF-046F59F67A09}" type="presParOf" srcId="{25EB71A5-6C19-4A64-8653-4754E88FCC68}" destId="{9E7BDDE4-D2EE-476E-AEC4-3E4FBEF2FFDF}" srcOrd="0" destOrd="0" presId="urn:microsoft.com/office/officeart/2008/layout/LinedList"/>
    <dgm:cxn modelId="{9E63B912-D11F-4A35-9F9D-4ACCD8D85153}" type="presParOf" srcId="{25EB71A5-6C19-4A64-8653-4754E88FCC68}" destId="{5C456BB4-1801-4C5D-BD08-7C17FD27D4A4}" srcOrd="1" destOrd="0" presId="urn:microsoft.com/office/officeart/2008/layout/LinedList"/>
    <dgm:cxn modelId="{DFC2F8D3-67B1-4440-9716-DAE08582E5D3}" type="presParOf" srcId="{5C456BB4-1801-4C5D-BD08-7C17FD27D4A4}" destId="{E3DB4A5C-67E3-49F6-AAB4-C8E48C91042D}" srcOrd="0" destOrd="0" presId="urn:microsoft.com/office/officeart/2008/layout/LinedList"/>
    <dgm:cxn modelId="{E50E1009-AF23-4044-B665-A044D2EBDCD7}" type="presParOf" srcId="{5C456BB4-1801-4C5D-BD08-7C17FD27D4A4}" destId="{11B19A31-25EE-4020-9B6A-365E31A5F78B}" srcOrd="1" destOrd="0" presId="urn:microsoft.com/office/officeart/2008/layout/LinedList"/>
    <dgm:cxn modelId="{B2B0541B-5CBE-4999-8243-EFB6DF26AC51}" type="presParOf" srcId="{25EB71A5-6C19-4A64-8653-4754E88FCC68}" destId="{2C6B9ECB-3E40-4636-B913-0AB1DA1CDE76}" srcOrd="2" destOrd="0" presId="urn:microsoft.com/office/officeart/2008/layout/LinedList"/>
    <dgm:cxn modelId="{88DE48AB-3E85-42CA-9F9A-A442907528B2}" type="presParOf" srcId="{25EB71A5-6C19-4A64-8653-4754E88FCC68}" destId="{A0F3CEFF-9CCF-4837-9003-D329FFE66881}" srcOrd="3" destOrd="0" presId="urn:microsoft.com/office/officeart/2008/layout/LinedList"/>
    <dgm:cxn modelId="{40085071-D420-469B-B8C3-BC1583B22D44}" type="presParOf" srcId="{A0F3CEFF-9CCF-4837-9003-D329FFE66881}" destId="{FE0F19C6-69D6-4768-B3F2-BD48401AE986}" srcOrd="0" destOrd="0" presId="urn:microsoft.com/office/officeart/2008/layout/LinedList"/>
    <dgm:cxn modelId="{D6F1230B-46F9-40E1-B213-754D65A0DA6D}" type="presParOf" srcId="{A0F3CEFF-9CCF-4837-9003-D329FFE66881}" destId="{5B9AA36C-452F-4ADE-B5F4-13CC73F8F2BA}" srcOrd="1" destOrd="0" presId="urn:microsoft.com/office/officeart/2008/layout/LinedList"/>
    <dgm:cxn modelId="{99277A50-180E-424C-8F64-33E4E42566F7}" type="presParOf" srcId="{25EB71A5-6C19-4A64-8653-4754E88FCC68}" destId="{EA97DE5A-96C8-4896-AF80-543E29649BD8}" srcOrd="4" destOrd="0" presId="urn:microsoft.com/office/officeart/2008/layout/LinedList"/>
    <dgm:cxn modelId="{485E226A-C7B3-4778-B5E3-FB3EEBFAA928}" type="presParOf" srcId="{25EB71A5-6C19-4A64-8653-4754E88FCC68}" destId="{6BB2190D-9F27-435B-860D-51C788E2C88C}" srcOrd="5" destOrd="0" presId="urn:microsoft.com/office/officeart/2008/layout/LinedList"/>
    <dgm:cxn modelId="{FD0DF277-EB59-4403-8E6C-68B00C4CD20B}" type="presParOf" srcId="{6BB2190D-9F27-435B-860D-51C788E2C88C}" destId="{D649F66E-3528-448F-868B-791527638259}" srcOrd="0" destOrd="0" presId="urn:microsoft.com/office/officeart/2008/layout/LinedList"/>
    <dgm:cxn modelId="{93EEF6A9-25E2-4B81-9455-D46D0018CC88}" type="presParOf" srcId="{6BB2190D-9F27-435B-860D-51C788E2C88C}" destId="{70508EDC-3B78-4E6B-B352-8692CA9DC7F5}" srcOrd="1" destOrd="0" presId="urn:microsoft.com/office/officeart/2008/layout/LinedList"/>
    <dgm:cxn modelId="{2B61716B-409C-4447-8024-8F98416B5AC1}" type="presParOf" srcId="{25EB71A5-6C19-4A64-8653-4754E88FCC68}" destId="{F081E8E9-DFC3-48F5-BDEB-3BF4CEF3EF91}" srcOrd="6" destOrd="0" presId="urn:microsoft.com/office/officeart/2008/layout/LinedList"/>
    <dgm:cxn modelId="{4C2A82F8-1C51-4197-8F5B-953D8745D2F4}" type="presParOf" srcId="{25EB71A5-6C19-4A64-8653-4754E88FCC68}" destId="{F75C4A7F-66F2-492D-9BD5-785048F7F801}" srcOrd="7" destOrd="0" presId="urn:microsoft.com/office/officeart/2008/layout/LinedList"/>
    <dgm:cxn modelId="{36CEC48B-DF69-4B42-BC85-796BBBC58E6F}" type="presParOf" srcId="{F75C4A7F-66F2-492D-9BD5-785048F7F801}" destId="{D8DA28A8-357C-4FB0-9944-1403440A4B13}" srcOrd="0" destOrd="0" presId="urn:microsoft.com/office/officeart/2008/layout/LinedList"/>
    <dgm:cxn modelId="{DED922C5-0E9F-4327-85AE-1D1D2054A3FC}" type="presParOf" srcId="{F75C4A7F-66F2-492D-9BD5-785048F7F801}" destId="{614BC400-A42D-40EA-BE0A-11B4387A4FF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0BECD2-589D-4184-93C7-C8F87526902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FE969A-E72B-4ADA-AF12-AC2AD694794D}">
      <dgm:prSet/>
      <dgm:spPr/>
      <dgm:t>
        <a:bodyPr/>
        <a:lstStyle/>
        <a:p>
          <a:r>
            <a:rPr lang="cs-CZ" dirty="0"/>
            <a:t>Systematický rozbor toho, co kategorizovaná data </a:t>
          </a:r>
          <a:r>
            <a:rPr lang="cs-CZ" b="1" dirty="0"/>
            <a:t>znamenají</a:t>
          </a:r>
          <a:r>
            <a:rPr lang="en-US" dirty="0"/>
            <a:t>;</a:t>
          </a:r>
          <a:r>
            <a:rPr lang="cs-CZ" dirty="0"/>
            <a:t> neexistuje striktní hranice mezi analýzou a interpretací.</a:t>
          </a:r>
          <a:br>
            <a:rPr lang="cs-CZ" dirty="0"/>
          </a:br>
          <a:endParaRPr lang="en-US" dirty="0"/>
        </a:p>
      </dgm:t>
    </dgm:pt>
    <dgm:pt modelId="{93D1DF87-A6BF-4740-B28A-92DE2F1FE32D}" type="parTrans" cxnId="{E636A481-5CBD-4E33-9E11-20FF7483748E}">
      <dgm:prSet/>
      <dgm:spPr/>
      <dgm:t>
        <a:bodyPr/>
        <a:lstStyle/>
        <a:p>
          <a:endParaRPr lang="en-US"/>
        </a:p>
      </dgm:t>
    </dgm:pt>
    <dgm:pt modelId="{C3C8D47C-3266-42E1-8EDC-9BA4BEAD6A74}" type="sibTrans" cxnId="{E636A481-5CBD-4E33-9E11-20FF7483748E}">
      <dgm:prSet/>
      <dgm:spPr/>
      <dgm:t>
        <a:bodyPr/>
        <a:lstStyle/>
        <a:p>
          <a:endParaRPr lang="en-US"/>
        </a:p>
      </dgm:t>
    </dgm:pt>
    <dgm:pt modelId="{0BEC44A9-94C2-4CC4-ADFF-F1949857E07B}">
      <dgm:prSet/>
      <dgm:spPr/>
      <dgm:t>
        <a:bodyPr/>
        <a:lstStyle/>
        <a:p>
          <a:r>
            <a:rPr lang="cs-CZ" dirty="0"/>
            <a:t>Při vysvětlování významu našich dat využíváme odbornou teoretickou literaturu, zjištění z jiných výzkumů, vlastní zkušenosti z jiných výzkumů apod.</a:t>
          </a:r>
          <a:br>
            <a:rPr lang="cs-CZ" dirty="0"/>
          </a:br>
          <a:endParaRPr lang="en-US" dirty="0"/>
        </a:p>
      </dgm:t>
    </dgm:pt>
    <dgm:pt modelId="{F1398D46-D500-4275-9245-B1E82F046E51}" type="parTrans" cxnId="{23476BE8-29F4-4167-8C7E-0C56600E3316}">
      <dgm:prSet/>
      <dgm:spPr/>
      <dgm:t>
        <a:bodyPr/>
        <a:lstStyle/>
        <a:p>
          <a:endParaRPr lang="en-US"/>
        </a:p>
      </dgm:t>
    </dgm:pt>
    <dgm:pt modelId="{53AD2B6D-8C8C-4988-90AD-83A702BA4785}" type="sibTrans" cxnId="{23476BE8-29F4-4167-8C7E-0C56600E3316}">
      <dgm:prSet/>
      <dgm:spPr/>
      <dgm:t>
        <a:bodyPr/>
        <a:lstStyle/>
        <a:p>
          <a:endParaRPr lang="en-US"/>
        </a:p>
      </dgm:t>
    </dgm:pt>
    <dgm:pt modelId="{9A8CD294-67EE-4CD9-A2AF-27E0604D3DB3}">
      <dgm:prSet/>
      <dgm:spPr/>
      <dgm:t>
        <a:bodyPr/>
        <a:lstStyle/>
        <a:p>
          <a:r>
            <a:rPr lang="cs-CZ" dirty="0"/>
            <a:t>Je třeba jasně (třeba i graficky) odlišit, kde končí data a kde začíná autorčina/autorova interpretace.</a:t>
          </a:r>
          <a:endParaRPr lang="en-US" dirty="0"/>
        </a:p>
      </dgm:t>
    </dgm:pt>
    <dgm:pt modelId="{0F5E03C1-D993-4F03-819C-611B0FEE0A72}" type="parTrans" cxnId="{25900E85-9D5E-4924-92F4-95B469AC109E}">
      <dgm:prSet/>
      <dgm:spPr/>
      <dgm:t>
        <a:bodyPr/>
        <a:lstStyle/>
        <a:p>
          <a:endParaRPr lang="en-US"/>
        </a:p>
      </dgm:t>
    </dgm:pt>
    <dgm:pt modelId="{572DD598-2F63-4180-8D86-9EF5E7ADD879}" type="sibTrans" cxnId="{25900E85-9D5E-4924-92F4-95B469AC109E}">
      <dgm:prSet/>
      <dgm:spPr/>
      <dgm:t>
        <a:bodyPr/>
        <a:lstStyle/>
        <a:p>
          <a:endParaRPr lang="en-US"/>
        </a:p>
      </dgm:t>
    </dgm:pt>
    <dgm:pt modelId="{990786D6-3AE8-4DAB-887E-D69A0170DC2A}" type="pres">
      <dgm:prSet presAssocID="{850BECD2-589D-4184-93C7-C8F875269024}" presName="linear" presStyleCnt="0">
        <dgm:presLayoutVars>
          <dgm:animLvl val="lvl"/>
          <dgm:resizeHandles val="exact"/>
        </dgm:presLayoutVars>
      </dgm:prSet>
      <dgm:spPr/>
    </dgm:pt>
    <dgm:pt modelId="{7AA7A5B0-4566-47B2-86F5-46D4DB9301DB}" type="pres">
      <dgm:prSet presAssocID="{81FE969A-E72B-4ADA-AF12-AC2AD694794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C6EA9B7-245D-4579-8F54-F6F6E7C4AC44}" type="pres">
      <dgm:prSet presAssocID="{C3C8D47C-3266-42E1-8EDC-9BA4BEAD6A74}" presName="spacer" presStyleCnt="0"/>
      <dgm:spPr/>
    </dgm:pt>
    <dgm:pt modelId="{B40F7CD5-2F34-4526-B0F8-DF976200510F}" type="pres">
      <dgm:prSet presAssocID="{0BEC44A9-94C2-4CC4-ADFF-F1949857E07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33BF91E-CAFF-4C76-B9C7-DD11A103A4F4}" type="pres">
      <dgm:prSet presAssocID="{53AD2B6D-8C8C-4988-90AD-83A702BA4785}" presName="spacer" presStyleCnt="0"/>
      <dgm:spPr/>
    </dgm:pt>
    <dgm:pt modelId="{4B683E2F-B5DA-4148-87D7-8EAC1EB745C8}" type="pres">
      <dgm:prSet presAssocID="{9A8CD294-67EE-4CD9-A2AF-27E0604D3DB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A42291B-745C-4EEA-A840-67D90378D787}" type="presOf" srcId="{0BEC44A9-94C2-4CC4-ADFF-F1949857E07B}" destId="{B40F7CD5-2F34-4526-B0F8-DF976200510F}" srcOrd="0" destOrd="0" presId="urn:microsoft.com/office/officeart/2005/8/layout/vList2"/>
    <dgm:cxn modelId="{3D893734-B99C-40A2-9A05-66BB0C8D3500}" type="presOf" srcId="{81FE969A-E72B-4ADA-AF12-AC2AD694794D}" destId="{7AA7A5B0-4566-47B2-86F5-46D4DB9301DB}" srcOrd="0" destOrd="0" presId="urn:microsoft.com/office/officeart/2005/8/layout/vList2"/>
    <dgm:cxn modelId="{4206845E-BDB7-484B-A76C-116919B07443}" type="presOf" srcId="{9A8CD294-67EE-4CD9-A2AF-27E0604D3DB3}" destId="{4B683E2F-B5DA-4148-87D7-8EAC1EB745C8}" srcOrd="0" destOrd="0" presId="urn:microsoft.com/office/officeart/2005/8/layout/vList2"/>
    <dgm:cxn modelId="{E636A481-5CBD-4E33-9E11-20FF7483748E}" srcId="{850BECD2-589D-4184-93C7-C8F875269024}" destId="{81FE969A-E72B-4ADA-AF12-AC2AD694794D}" srcOrd="0" destOrd="0" parTransId="{93D1DF87-A6BF-4740-B28A-92DE2F1FE32D}" sibTransId="{C3C8D47C-3266-42E1-8EDC-9BA4BEAD6A74}"/>
    <dgm:cxn modelId="{25900E85-9D5E-4924-92F4-95B469AC109E}" srcId="{850BECD2-589D-4184-93C7-C8F875269024}" destId="{9A8CD294-67EE-4CD9-A2AF-27E0604D3DB3}" srcOrd="2" destOrd="0" parTransId="{0F5E03C1-D993-4F03-819C-611B0FEE0A72}" sibTransId="{572DD598-2F63-4180-8D86-9EF5E7ADD879}"/>
    <dgm:cxn modelId="{78028DDE-953D-4616-B6AA-72C1D3CF5A97}" type="presOf" srcId="{850BECD2-589D-4184-93C7-C8F875269024}" destId="{990786D6-3AE8-4DAB-887E-D69A0170DC2A}" srcOrd="0" destOrd="0" presId="urn:microsoft.com/office/officeart/2005/8/layout/vList2"/>
    <dgm:cxn modelId="{23476BE8-29F4-4167-8C7E-0C56600E3316}" srcId="{850BECD2-589D-4184-93C7-C8F875269024}" destId="{0BEC44A9-94C2-4CC4-ADFF-F1949857E07B}" srcOrd="1" destOrd="0" parTransId="{F1398D46-D500-4275-9245-B1E82F046E51}" sibTransId="{53AD2B6D-8C8C-4988-90AD-83A702BA4785}"/>
    <dgm:cxn modelId="{7BBB250E-079A-4F5A-9F78-8567944D9736}" type="presParOf" srcId="{990786D6-3AE8-4DAB-887E-D69A0170DC2A}" destId="{7AA7A5B0-4566-47B2-86F5-46D4DB9301DB}" srcOrd="0" destOrd="0" presId="urn:microsoft.com/office/officeart/2005/8/layout/vList2"/>
    <dgm:cxn modelId="{1600D9C8-4C01-423E-B990-22DF33AA2E20}" type="presParOf" srcId="{990786D6-3AE8-4DAB-887E-D69A0170DC2A}" destId="{FC6EA9B7-245D-4579-8F54-F6F6E7C4AC44}" srcOrd="1" destOrd="0" presId="urn:microsoft.com/office/officeart/2005/8/layout/vList2"/>
    <dgm:cxn modelId="{3C0A37A6-365F-4BA7-8A5C-CDDAEA98C15F}" type="presParOf" srcId="{990786D6-3AE8-4DAB-887E-D69A0170DC2A}" destId="{B40F7CD5-2F34-4526-B0F8-DF976200510F}" srcOrd="2" destOrd="0" presId="urn:microsoft.com/office/officeart/2005/8/layout/vList2"/>
    <dgm:cxn modelId="{D2FCAB46-584D-43C0-B6CE-7505630761C0}" type="presParOf" srcId="{990786D6-3AE8-4DAB-887E-D69A0170DC2A}" destId="{E33BF91E-CAFF-4C76-B9C7-DD11A103A4F4}" srcOrd="3" destOrd="0" presId="urn:microsoft.com/office/officeart/2005/8/layout/vList2"/>
    <dgm:cxn modelId="{24EAC4FA-21E8-4661-AE09-A314B5717234}" type="presParOf" srcId="{990786D6-3AE8-4DAB-887E-D69A0170DC2A}" destId="{4B683E2F-B5DA-4148-87D7-8EAC1EB745C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01257-B5B2-49BD-B8E4-E00B9102DBF3}">
      <dsp:nvSpPr>
        <dsp:cNvPr id="0" name=""/>
        <dsp:cNvSpPr/>
      </dsp:nvSpPr>
      <dsp:spPr>
        <a:xfrm>
          <a:off x="0" y="119454"/>
          <a:ext cx="6953250" cy="109269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Formulujte si jasný předmět pozorování, tj. co přesně pozorujete</a:t>
          </a:r>
          <a:endParaRPr lang="en-US" sz="2000" kern="1200" dirty="0"/>
        </a:p>
      </dsp:txBody>
      <dsp:txXfrm>
        <a:off x="53341" y="172795"/>
        <a:ext cx="6846568" cy="986011"/>
      </dsp:txXfrm>
    </dsp:sp>
    <dsp:sp modelId="{4AE3F8BB-44B6-4CEA-A1B8-C2DDE41F91B9}">
      <dsp:nvSpPr>
        <dsp:cNvPr id="0" name=""/>
        <dsp:cNvSpPr/>
      </dsp:nvSpPr>
      <dsp:spPr>
        <a:xfrm>
          <a:off x="0" y="1263987"/>
          <a:ext cx="6953250" cy="1092693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Rozmyslete si, jestli realizujete pozorování v rámci </a:t>
          </a:r>
          <a:r>
            <a:rPr lang="cs-CZ" sz="1800" i="1" kern="1200"/>
            <a:t>kvalitativního</a:t>
          </a:r>
          <a:r>
            <a:rPr lang="cs-CZ" sz="1800" kern="1200"/>
            <a:t> výzkumu (méně strukturované) nebo v rámci výzkumu </a:t>
          </a:r>
          <a:r>
            <a:rPr lang="cs-CZ" sz="1800" i="1" kern="1200"/>
            <a:t>kvantitativního</a:t>
          </a:r>
          <a:r>
            <a:rPr lang="cs-CZ" sz="1800" kern="1200"/>
            <a:t> (více strukturované, zaznamenávání četností apod.)</a:t>
          </a:r>
          <a:endParaRPr lang="en-US" sz="1800" kern="1200" dirty="0"/>
        </a:p>
      </dsp:txBody>
      <dsp:txXfrm>
        <a:off x="53341" y="1317328"/>
        <a:ext cx="6846568" cy="986011"/>
      </dsp:txXfrm>
    </dsp:sp>
    <dsp:sp modelId="{D77213DC-D97A-479D-A4F9-1F2B0DB25D17}">
      <dsp:nvSpPr>
        <dsp:cNvPr id="0" name=""/>
        <dsp:cNvSpPr/>
      </dsp:nvSpPr>
      <dsp:spPr>
        <a:xfrm>
          <a:off x="0" y="2408520"/>
          <a:ext cx="6953250" cy="1092693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Pozorujte deskriptivně, tj. zaznamenávejte pouze to, co vidíte (nedomýšlejte, nepsychologizujte)</a:t>
          </a:r>
          <a:endParaRPr lang="en-US" sz="1800" kern="1200" dirty="0"/>
        </a:p>
      </dsp:txBody>
      <dsp:txXfrm>
        <a:off x="53341" y="2461861"/>
        <a:ext cx="6846568" cy="986011"/>
      </dsp:txXfrm>
    </dsp:sp>
    <dsp:sp modelId="{3F66F5A3-7394-43EA-9FF9-EEB3CB372F46}">
      <dsp:nvSpPr>
        <dsp:cNvPr id="0" name=""/>
        <dsp:cNvSpPr/>
      </dsp:nvSpPr>
      <dsp:spPr>
        <a:xfrm>
          <a:off x="0" y="3553053"/>
          <a:ext cx="6953250" cy="1092693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 kvalitativním pozorování je možné do terénních poznámek zahrnout interpretační nápady/postřehy, ty je však nutné graficky oddělit od poznámek</a:t>
          </a:r>
          <a:endParaRPr lang="en-US" sz="1800" kern="1200" dirty="0"/>
        </a:p>
      </dsp:txBody>
      <dsp:txXfrm>
        <a:off x="53341" y="3606394"/>
        <a:ext cx="6846568" cy="986011"/>
      </dsp:txXfrm>
    </dsp:sp>
    <dsp:sp modelId="{D18F0C90-CBB8-4945-BC75-B42323A68A29}">
      <dsp:nvSpPr>
        <dsp:cNvPr id="0" name=""/>
        <dsp:cNvSpPr/>
      </dsp:nvSpPr>
      <dsp:spPr>
        <a:xfrm>
          <a:off x="0" y="4697586"/>
          <a:ext cx="6953250" cy="1092693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Zvolte vhodný způsob záznamu s ohledem na typ a předmět pozorování (pozorovací arch, deník, terénní poznámky, mapa třídy)</a:t>
          </a:r>
          <a:endParaRPr lang="en-US" sz="1800" kern="1200" dirty="0"/>
        </a:p>
      </dsp:txBody>
      <dsp:txXfrm>
        <a:off x="53341" y="4750927"/>
        <a:ext cx="6846568" cy="986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E5B9E-F177-4470-81C0-021DEEF6C80D}">
      <dsp:nvSpPr>
        <dsp:cNvPr id="0" name=""/>
        <dsp:cNvSpPr/>
      </dsp:nvSpPr>
      <dsp:spPr>
        <a:xfrm>
          <a:off x="0" y="2353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D73372-FCAD-462D-BB10-4E208BEB9F56}">
      <dsp:nvSpPr>
        <dsp:cNvPr id="0" name=""/>
        <dsp:cNvSpPr/>
      </dsp:nvSpPr>
      <dsp:spPr>
        <a:xfrm>
          <a:off x="0" y="2353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u="sng" kern="1200"/>
            <a:t>(1) třídění dat, jejich kódování a kategorizace</a:t>
          </a:r>
          <a:endParaRPr lang="en-US" sz="2700" kern="1200"/>
        </a:p>
      </dsp:txBody>
      <dsp:txXfrm>
        <a:off x="0" y="2353"/>
        <a:ext cx="6545199" cy="802579"/>
      </dsp:txXfrm>
    </dsp:sp>
    <dsp:sp modelId="{48E82C1F-9273-4597-8055-184AD6D46C4F}">
      <dsp:nvSpPr>
        <dsp:cNvPr id="0" name=""/>
        <dsp:cNvSpPr/>
      </dsp:nvSpPr>
      <dsp:spPr>
        <a:xfrm>
          <a:off x="0" y="804932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74C6E7-DCE4-4EC4-9A93-78AB64F04C03}">
      <dsp:nvSpPr>
        <dsp:cNvPr id="0" name=""/>
        <dsp:cNvSpPr/>
      </dsp:nvSpPr>
      <dsp:spPr>
        <a:xfrm>
          <a:off x="0" y="804932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u="sng" kern="1200"/>
            <a:t>(2) formulace základních (jádrových) tvrzení</a:t>
          </a:r>
          <a:endParaRPr lang="en-US" sz="2700" kern="1200"/>
        </a:p>
      </dsp:txBody>
      <dsp:txXfrm>
        <a:off x="0" y="804932"/>
        <a:ext cx="6545199" cy="802579"/>
      </dsp:txXfrm>
    </dsp:sp>
    <dsp:sp modelId="{C2622958-51D6-458D-89C9-113DFA27E128}">
      <dsp:nvSpPr>
        <dsp:cNvPr id="0" name=""/>
        <dsp:cNvSpPr/>
      </dsp:nvSpPr>
      <dsp:spPr>
        <a:xfrm>
          <a:off x="0" y="1607511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C523B3-BA10-48AC-944E-F2864D1EFF48}">
      <dsp:nvSpPr>
        <dsp:cNvPr id="0" name=""/>
        <dsp:cNvSpPr/>
      </dsp:nvSpPr>
      <dsp:spPr>
        <a:xfrm>
          <a:off x="0" y="1607511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u="sng" kern="1200"/>
            <a:t>(3) interpretace</a:t>
          </a:r>
          <a:endParaRPr lang="en-US" sz="2700" kern="1200"/>
        </a:p>
      </dsp:txBody>
      <dsp:txXfrm>
        <a:off x="0" y="1607511"/>
        <a:ext cx="6545199" cy="802579"/>
      </dsp:txXfrm>
    </dsp:sp>
    <dsp:sp modelId="{96F4BA76-D287-43F6-A1C2-87D22ABA4384}">
      <dsp:nvSpPr>
        <dsp:cNvPr id="0" name=""/>
        <dsp:cNvSpPr/>
      </dsp:nvSpPr>
      <dsp:spPr>
        <a:xfrm>
          <a:off x="0" y="2410091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9CC8D1-6F40-474C-8A9B-57135B8B91F9}">
      <dsp:nvSpPr>
        <dsp:cNvPr id="0" name=""/>
        <dsp:cNvSpPr/>
      </dsp:nvSpPr>
      <dsp:spPr>
        <a:xfrm>
          <a:off x="0" y="2410091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(4) komparace (typologizace)</a:t>
          </a:r>
          <a:endParaRPr lang="en-US" sz="2700" kern="1200"/>
        </a:p>
      </dsp:txBody>
      <dsp:txXfrm>
        <a:off x="0" y="2410091"/>
        <a:ext cx="6545199" cy="802579"/>
      </dsp:txXfrm>
    </dsp:sp>
    <dsp:sp modelId="{BDBD4B31-68A7-4CA2-BA7C-4F1A4F9A2639}">
      <dsp:nvSpPr>
        <dsp:cNvPr id="0" name=""/>
        <dsp:cNvSpPr/>
      </dsp:nvSpPr>
      <dsp:spPr>
        <a:xfrm>
          <a:off x="0" y="3212670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794DFD-EC10-469D-A975-587C48180E72}">
      <dsp:nvSpPr>
        <dsp:cNvPr id="0" name=""/>
        <dsp:cNvSpPr/>
      </dsp:nvSpPr>
      <dsp:spPr>
        <a:xfrm>
          <a:off x="0" y="3212670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(5) teoretická generalizace</a:t>
          </a:r>
          <a:endParaRPr lang="en-US" sz="2700" kern="1200"/>
        </a:p>
      </dsp:txBody>
      <dsp:txXfrm>
        <a:off x="0" y="3212670"/>
        <a:ext cx="6545199" cy="802579"/>
      </dsp:txXfrm>
    </dsp:sp>
    <dsp:sp modelId="{EBF4176E-02F0-4FA3-B85E-F1CF9833F4CC}">
      <dsp:nvSpPr>
        <dsp:cNvPr id="0" name=""/>
        <dsp:cNvSpPr/>
      </dsp:nvSpPr>
      <dsp:spPr>
        <a:xfrm>
          <a:off x="0" y="4015249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C6299C-53D8-4B22-91F6-26769CD91D84}">
      <dsp:nvSpPr>
        <dsp:cNvPr id="0" name=""/>
        <dsp:cNvSpPr/>
      </dsp:nvSpPr>
      <dsp:spPr>
        <a:xfrm>
          <a:off x="0" y="4015249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		</a:t>
          </a:r>
          <a:r>
            <a:rPr lang="cs-CZ" sz="2400" kern="1200" dirty="0"/>
            <a:t>(Švaříček </a:t>
          </a:r>
          <a:r>
            <a:rPr lang="en-US" sz="2400" kern="1200" dirty="0"/>
            <a:t>&amp;</a:t>
          </a:r>
          <a:r>
            <a:rPr lang="cs-CZ" sz="2400" kern="1200" dirty="0"/>
            <a:t> Šedová, 2013)</a:t>
          </a:r>
          <a:endParaRPr lang="en-US" sz="2400" kern="1200" dirty="0"/>
        </a:p>
      </dsp:txBody>
      <dsp:txXfrm>
        <a:off x="0" y="4015249"/>
        <a:ext cx="6545199" cy="8025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C9585-51E6-4F9B-87B6-E3009290B223}">
      <dsp:nvSpPr>
        <dsp:cNvPr id="0" name=""/>
        <dsp:cNvSpPr/>
      </dsp:nvSpPr>
      <dsp:spPr>
        <a:xfrm>
          <a:off x="820" y="273126"/>
          <a:ext cx="3324308" cy="39891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0" rIns="32836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Procházíme data (např. přepisy rozhovorů) a zatrháváme důležitá místa</a:t>
          </a:r>
          <a:endParaRPr lang="en-US" sz="2600" kern="1200"/>
        </a:p>
      </dsp:txBody>
      <dsp:txXfrm>
        <a:off x="820" y="1868794"/>
        <a:ext cx="3324308" cy="2393502"/>
      </dsp:txXfrm>
    </dsp:sp>
    <dsp:sp modelId="{06FF6EA0-A4A5-4281-A322-A35284F9BCDA}">
      <dsp:nvSpPr>
        <dsp:cNvPr id="0" name=""/>
        <dsp:cNvSpPr/>
      </dsp:nvSpPr>
      <dsp:spPr>
        <a:xfrm>
          <a:off x="820" y="273126"/>
          <a:ext cx="3324308" cy="159566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165100" rIns="32836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0" y="273126"/>
        <a:ext cx="3324308" cy="1595668"/>
      </dsp:txXfrm>
    </dsp:sp>
    <dsp:sp modelId="{24B24878-3D2B-4BAC-A8C8-D02E32B595AE}">
      <dsp:nvSpPr>
        <dsp:cNvPr id="0" name=""/>
        <dsp:cNvSpPr/>
      </dsp:nvSpPr>
      <dsp:spPr>
        <a:xfrm>
          <a:off x="3591073" y="273126"/>
          <a:ext cx="3324308" cy="39891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0" rIns="32836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K důležitým úryvkům si píšeme komentáře, které úryvek nějakým způsobem rozvíjí</a:t>
          </a:r>
          <a:endParaRPr lang="en-US" sz="2600" kern="1200"/>
        </a:p>
      </dsp:txBody>
      <dsp:txXfrm>
        <a:off x="3591073" y="1868794"/>
        <a:ext cx="3324308" cy="2393502"/>
      </dsp:txXfrm>
    </dsp:sp>
    <dsp:sp modelId="{2C7B0CE4-B8AE-40A6-A019-B929249F46D4}">
      <dsp:nvSpPr>
        <dsp:cNvPr id="0" name=""/>
        <dsp:cNvSpPr/>
      </dsp:nvSpPr>
      <dsp:spPr>
        <a:xfrm>
          <a:off x="3591073" y="273126"/>
          <a:ext cx="3324308" cy="159566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165100" rIns="32836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1073" y="273126"/>
        <a:ext cx="3324308" cy="1595668"/>
      </dsp:txXfrm>
    </dsp:sp>
    <dsp:sp modelId="{F5F5B073-C0FF-4A1A-AC67-0DB835DFAADE}">
      <dsp:nvSpPr>
        <dsp:cNvPr id="0" name=""/>
        <dsp:cNvSpPr/>
      </dsp:nvSpPr>
      <dsp:spPr>
        <a:xfrm>
          <a:off x="7181326" y="273126"/>
          <a:ext cx="3324308" cy="398917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0" rIns="32836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Z komentovaných úryvků tvoříme první kódy</a:t>
          </a:r>
          <a:endParaRPr lang="en-US" sz="2600" kern="1200"/>
        </a:p>
      </dsp:txBody>
      <dsp:txXfrm>
        <a:off x="7181326" y="1868794"/>
        <a:ext cx="3324308" cy="2393502"/>
      </dsp:txXfrm>
    </dsp:sp>
    <dsp:sp modelId="{4630C328-2923-411C-9B4C-A1D60F57F375}">
      <dsp:nvSpPr>
        <dsp:cNvPr id="0" name=""/>
        <dsp:cNvSpPr/>
      </dsp:nvSpPr>
      <dsp:spPr>
        <a:xfrm>
          <a:off x="7181326" y="273126"/>
          <a:ext cx="3324308" cy="159566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165100" rIns="32836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1326" y="273126"/>
        <a:ext cx="3324308" cy="15956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BE6685-FC44-44A3-BF0F-96F0FFD5D620}">
      <dsp:nvSpPr>
        <dsp:cNvPr id="0" name=""/>
        <dsp:cNvSpPr/>
      </dsp:nvSpPr>
      <dsp:spPr>
        <a:xfrm>
          <a:off x="0" y="7360"/>
          <a:ext cx="6545199" cy="23552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Jednotkou je významový celek – např. sousloví, věta, odstavec – členíme tak, aby měl sám o sobě smysl. </a:t>
          </a:r>
          <a:endParaRPr lang="en-US" sz="3300" kern="1200"/>
        </a:p>
      </dsp:txBody>
      <dsp:txXfrm>
        <a:off x="114972" y="122332"/>
        <a:ext cx="6315255" cy="2125266"/>
      </dsp:txXfrm>
    </dsp:sp>
    <dsp:sp modelId="{599ED652-68EE-4496-A3B0-D2F4E6033E83}">
      <dsp:nvSpPr>
        <dsp:cNvPr id="0" name=""/>
        <dsp:cNvSpPr/>
      </dsp:nvSpPr>
      <dsp:spPr>
        <a:xfrm>
          <a:off x="0" y="2457611"/>
          <a:ext cx="6545199" cy="235521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Úryvky musí mít rozumnou fyzickou velikost</a:t>
          </a:r>
          <a:endParaRPr lang="en-US" sz="3300" kern="1200" dirty="0"/>
        </a:p>
      </dsp:txBody>
      <dsp:txXfrm>
        <a:off x="114972" y="2572583"/>
        <a:ext cx="6315255" cy="21252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BDDE4-D2EE-476E-AEC4-3E4FBEF2FFDF}">
      <dsp:nvSpPr>
        <dsp:cNvPr id="0" name=""/>
        <dsp:cNvSpPr/>
      </dsp:nvSpPr>
      <dsp:spPr>
        <a:xfrm>
          <a:off x="0" y="555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DB4A5C-67E3-49F6-AAB4-C8E48C91042D}">
      <dsp:nvSpPr>
        <dsp:cNvPr id="0" name=""/>
        <dsp:cNvSpPr/>
      </dsp:nvSpPr>
      <dsp:spPr>
        <a:xfrm>
          <a:off x="0" y="555"/>
          <a:ext cx="6545199" cy="962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Po fázi otevřeného kódování následuje fáze </a:t>
          </a:r>
          <a:r>
            <a:rPr lang="cs-CZ" sz="2400" b="1" kern="1200" dirty="0"/>
            <a:t>kategorizování</a:t>
          </a:r>
          <a:endParaRPr lang="en-US" sz="2400" b="1" kern="1200" dirty="0"/>
        </a:p>
      </dsp:txBody>
      <dsp:txXfrm>
        <a:off x="0" y="555"/>
        <a:ext cx="6545199" cy="962624"/>
      </dsp:txXfrm>
    </dsp:sp>
    <dsp:sp modelId="{2C6B9ECB-3E40-4636-B913-0AB1DA1CDE76}">
      <dsp:nvSpPr>
        <dsp:cNvPr id="0" name=""/>
        <dsp:cNvSpPr/>
      </dsp:nvSpPr>
      <dsp:spPr>
        <a:xfrm>
          <a:off x="0" y="963180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0F19C6-69D6-4768-B3F2-BD48401AE986}">
      <dsp:nvSpPr>
        <dsp:cNvPr id="0" name=""/>
        <dsp:cNvSpPr/>
      </dsp:nvSpPr>
      <dsp:spPr>
        <a:xfrm>
          <a:off x="0" y="963180"/>
          <a:ext cx="6538807" cy="128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Je potřeba vytvořit seznam kódů a jejich výskytů a významově příbuzné kódy </a:t>
          </a:r>
          <a:r>
            <a:rPr lang="cs-CZ" sz="2200" b="1" kern="1200"/>
            <a:t>shlukovat do kategorií</a:t>
          </a:r>
          <a:r>
            <a:rPr lang="cs-CZ" sz="2200" kern="1200"/>
            <a:t> (nebo naopak kódy obecnější povahy rozštěpit na dílčí sub-kódy) </a:t>
          </a:r>
          <a:endParaRPr lang="en-US" sz="2200" kern="1200" dirty="0"/>
        </a:p>
      </dsp:txBody>
      <dsp:txXfrm>
        <a:off x="0" y="963180"/>
        <a:ext cx="6538807" cy="1287856"/>
      </dsp:txXfrm>
    </dsp:sp>
    <dsp:sp modelId="{EA97DE5A-96C8-4896-AF80-543E29649BD8}">
      <dsp:nvSpPr>
        <dsp:cNvPr id="0" name=""/>
        <dsp:cNvSpPr/>
      </dsp:nvSpPr>
      <dsp:spPr>
        <a:xfrm>
          <a:off x="0" y="2251036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49F66E-3528-448F-868B-791527638259}">
      <dsp:nvSpPr>
        <dsp:cNvPr id="0" name=""/>
        <dsp:cNvSpPr/>
      </dsp:nvSpPr>
      <dsp:spPr>
        <a:xfrm>
          <a:off x="0" y="2251036"/>
          <a:ext cx="6538807" cy="160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V další fázi analytické práce hledáme </a:t>
          </a:r>
          <a:r>
            <a:rPr lang="cs-CZ" sz="2200" b="1" kern="1200"/>
            <a:t>vztahy mezi identifikovanými kategoriemi</a:t>
          </a:r>
          <a:r>
            <a:rPr lang="cs-CZ" sz="2200" kern="1200"/>
            <a:t>, ty pak tvoří kostru analytického „příběhu“ či hlavní argumentační linie výsledné studie</a:t>
          </a:r>
          <a:endParaRPr lang="en-US" sz="2200" kern="1200" dirty="0"/>
        </a:p>
      </dsp:txBody>
      <dsp:txXfrm>
        <a:off x="0" y="2251036"/>
        <a:ext cx="6538807" cy="1605965"/>
      </dsp:txXfrm>
    </dsp:sp>
    <dsp:sp modelId="{F081E8E9-DFC3-48F5-BDEB-3BF4CEF3EF91}">
      <dsp:nvSpPr>
        <dsp:cNvPr id="0" name=""/>
        <dsp:cNvSpPr/>
      </dsp:nvSpPr>
      <dsp:spPr>
        <a:xfrm>
          <a:off x="0" y="3857001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DA28A8-357C-4FB0-9944-1403440A4B13}">
      <dsp:nvSpPr>
        <dsp:cNvPr id="0" name=""/>
        <dsp:cNvSpPr/>
      </dsp:nvSpPr>
      <dsp:spPr>
        <a:xfrm>
          <a:off x="0" y="3857001"/>
          <a:ext cx="6545199" cy="962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Vztahy mezi kategoriemi je vhodné nějak </a:t>
          </a:r>
          <a:r>
            <a:rPr lang="cs-CZ" sz="2400" b="1" kern="1200" dirty="0"/>
            <a:t>graficky znázornit </a:t>
          </a:r>
          <a:r>
            <a:rPr lang="cs-CZ" sz="2400" kern="1200" dirty="0"/>
            <a:t>(schéma, diagram, model apod.)</a:t>
          </a:r>
          <a:endParaRPr lang="en-US" sz="2400" kern="1200" dirty="0"/>
        </a:p>
      </dsp:txBody>
      <dsp:txXfrm>
        <a:off x="0" y="3857001"/>
        <a:ext cx="6545199" cy="9626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7A5B0-4566-47B2-86F5-46D4DB9301DB}">
      <dsp:nvSpPr>
        <dsp:cNvPr id="0" name=""/>
        <dsp:cNvSpPr/>
      </dsp:nvSpPr>
      <dsp:spPr>
        <a:xfrm>
          <a:off x="0" y="386791"/>
          <a:ext cx="5741533" cy="1427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Systematický rozbor toho, co kategorizovaná data </a:t>
          </a:r>
          <a:r>
            <a:rPr lang="cs-CZ" sz="2000" b="1" kern="1200" dirty="0"/>
            <a:t>znamenají</a:t>
          </a:r>
          <a:r>
            <a:rPr lang="en-US" sz="2000" kern="1200" dirty="0"/>
            <a:t>;</a:t>
          </a:r>
          <a:r>
            <a:rPr lang="cs-CZ" sz="2000" kern="1200" dirty="0"/>
            <a:t> neexistuje striktní hranice mezi analýzou a interpretací.</a:t>
          </a:r>
          <a:br>
            <a:rPr lang="cs-CZ" sz="2000" kern="1200" dirty="0"/>
          </a:br>
          <a:endParaRPr lang="en-US" sz="2000" kern="1200" dirty="0"/>
        </a:p>
      </dsp:txBody>
      <dsp:txXfrm>
        <a:off x="69680" y="456471"/>
        <a:ext cx="5602173" cy="1288040"/>
      </dsp:txXfrm>
    </dsp:sp>
    <dsp:sp modelId="{B40F7CD5-2F34-4526-B0F8-DF976200510F}">
      <dsp:nvSpPr>
        <dsp:cNvPr id="0" name=""/>
        <dsp:cNvSpPr/>
      </dsp:nvSpPr>
      <dsp:spPr>
        <a:xfrm>
          <a:off x="0" y="1871791"/>
          <a:ext cx="5741533" cy="14274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Při vysvětlování významu našich dat využíváme odbornou teoretickou literaturu, zjištění z jiných výzkumů, vlastní zkušenosti z jiných výzkumů apod.</a:t>
          </a:r>
          <a:br>
            <a:rPr lang="cs-CZ" sz="2000" kern="1200" dirty="0"/>
          </a:br>
          <a:endParaRPr lang="en-US" sz="2000" kern="1200" dirty="0"/>
        </a:p>
      </dsp:txBody>
      <dsp:txXfrm>
        <a:off x="69680" y="1941471"/>
        <a:ext cx="5602173" cy="1288040"/>
      </dsp:txXfrm>
    </dsp:sp>
    <dsp:sp modelId="{4B683E2F-B5DA-4148-87D7-8EAC1EB745C8}">
      <dsp:nvSpPr>
        <dsp:cNvPr id="0" name=""/>
        <dsp:cNvSpPr/>
      </dsp:nvSpPr>
      <dsp:spPr>
        <a:xfrm>
          <a:off x="0" y="3356791"/>
          <a:ext cx="5741533" cy="1427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Je třeba jasně (třeba i graficky) odlišit, kde končí data a kde začíná autorčina/autorova interpretace.</a:t>
          </a:r>
          <a:endParaRPr lang="en-US" sz="2000" kern="1200" dirty="0"/>
        </a:p>
      </dsp:txBody>
      <dsp:txXfrm>
        <a:off x="69680" y="3426471"/>
        <a:ext cx="5602173" cy="1288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9C5DB-7DF5-464C-8F35-3A84008ED9DB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A57CE-0092-40E8-8DC7-305F8FDA3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86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Povídání o tom, co se dělo ve výuce:</a:t>
            </a:r>
          </a:p>
          <a:p>
            <a:r>
              <a:rPr lang="cs-CZ" dirty="0"/>
              <a:t>- různé projevy nezájmu, projevy zájmu, (dis)</a:t>
            </a:r>
            <a:r>
              <a:rPr lang="cs-CZ" dirty="0" err="1"/>
              <a:t>engagement</a:t>
            </a:r>
            <a:r>
              <a:rPr lang="cs-CZ" dirty="0"/>
              <a:t> – jak s tím učitel pracuje</a:t>
            </a:r>
          </a:p>
          <a:p>
            <a:r>
              <a:rPr lang="cs-CZ" dirty="0"/>
              <a:t>- přístup učitele (strategie motivování, strategie práce se zaujetím, práce s motivací…)</a:t>
            </a:r>
          </a:p>
          <a:p>
            <a:r>
              <a:rPr lang="cs-CZ" dirty="0"/>
              <a:t>Strategie: možnost volby, možnost pracovat se svými materiály při testu, možnost dobrovolné opravy, úkol na doma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566E2-DA92-444D-83BE-B3C0B0D2080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87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 nestrukturované pozorování by mělo být vedeno výzkumnou otázkou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566E2-DA92-444D-83BE-B3C0B0D2080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917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Způsoby adaptace ukrajinských žáků do české školy?</a:t>
            </a:r>
          </a:p>
          <a:p>
            <a:r>
              <a:rPr lang="cs-CZ" dirty="0"/>
              <a:t>Jakými způsoby se ukrajinští žáci/žákyně adaptovali?</a:t>
            </a:r>
          </a:p>
          <a:p>
            <a:r>
              <a:rPr lang="cs-CZ" dirty="0"/>
              <a:t>Sami – podtrhnout zajímavé/podstatné věci</a:t>
            </a:r>
          </a:p>
          <a:p>
            <a:r>
              <a:rPr lang="cs-CZ" dirty="0"/>
              <a:t>Ve dvojici – kódy – ideálně kód </a:t>
            </a:r>
            <a:r>
              <a:rPr lang="cs-CZ" dirty="0" err="1"/>
              <a:t>reprzentuje</a:t>
            </a:r>
            <a:r>
              <a:rPr lang="cs-CZ" dirty="0"/>
              <a:t> téma, které se tam objevuje víckrát</a:t>
            </a:r>
          </a:p>
          <a:p>
            <a:r>
              <a:rPr lang="cs-CZ" dirty="0"/>
              <a:t>Prostor pro </a:t>
            </a:r>
            <a:r>
              <a:rPr lang="cs-CZ"/>
              <a:t>vlastní rozhovor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566E2-DA92-444D-83BE-B3C0B0D2080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244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E7295-63CD-183A-8A38-A7C193988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8D319C5-1958-7FE3-9E6D-37857A9DA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B29D16-BA6C-B697-400F-6050C96C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667A74-C4E4-B308-D445-DE64D9FD6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2822CF-0D4F-89DB-F3E4-F07B6EAE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385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6E284-AC05-C157-E01B-C964FD57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E9C4F1-98DE-A9F4-9EDE-448E58AE0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13C00E-07C5-74BC-68F1-B9C0BC759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630E7D-6D82-371F-5332-72B75D8C3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DE9DEF-7C2E-1277-E80F-A17C87D1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60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1A67691-AEA5-4239-5737-A7705A1C8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B437D5A-7E8A-3500-EE29-B82A44F79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9190BE-8F98-9F32-A51A-8CEC09D26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1703A0-0D42-B550-AAEA-0AA27678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879085-FA3B-C5F7-3E85-BBDB6354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63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A11D5-28FE-919C-C26C-9FB4D4454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A18E15-FC5D-C045-45DE-C98289F1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689C89-33D7-6B8E-46CC-FB1AB62EF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27C096-632B-1C11-8007-9B36B9B17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C29C65-CFA5-34AD-F478-0DE34BD5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12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3DCC1-30ED-62D3-80AE-9508FC5A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6A68C96-7118-D728-A127-3DFFAB6B1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C97DE2-0B85-2870-AFDA-3154CB944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3C1740-9CB9-4CE1-917D-DCBE0B2A0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268DB7-6310-0460-B455-366C8BC7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97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F0868-156A-A5E1-C1E3-D4B76C50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E78CB-4903-48C9-C7B1-D42BE9205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9321C-E04D-FC6E-CC12-0E0132883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9F4D5E-A322-447B-0AF3-F7EB5C81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E96FF8-A05F-2272-FC49-ED6CE888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86E7060-E1E1-039F-1DCE-6C61FAC3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548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DCF615-BEC1-6EDF-A7DE-736C0C8F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586C74-DF7B-209D-7FAD-35F43A886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A3B1C80-C1F8-74A7-F07C-5D5E2EBDD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39AD41-7E9A-FFBB-1370-7861CEB4A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CC7A9A9-007F-6F4D-7E24-D93C3A460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CD4B0D4-8ED8-7F0F-78B1-C440F7D8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8A8204-23C0-CEE8-C3BF-BEF15B57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879B6F9-FEFC-C383-92C0-4745F12C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3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A1161-7458-6D5F-0C48-029B84AB1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DAC6A0D-0149-0F0B-0504-23FEC1A52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D031BC-2935-4DD4-EDB2-5C43236C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87C1687-1987-F575-8EC1-E9DF4935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90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5BDF3AD-3502-6F4F-7A7A-9D7E85BC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6525200-527F-7C52-3D2E-337C4EC03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EC2D1E-BF3C-B8E8-5105-B8606607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83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FA9E1-7DB6-3765-3F20-17537CFE9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832D0D-F204-94BB-A5C5-45E2735CD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C12A94-DF06-8DFB-30C2-743B825F6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9334BD-CEC2-E770-9200-A73B1E64C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DD55C1-E993-7BA3-A729-B6EB84445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A2AB9E-3FCA-A09A-0C4C-23055BD9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31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0803E-3CDF-FC16-1895-93B5AF25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BC2BA71-AEC4-E70E-FBA3-B428CA076D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265A87E-FF13-083D-BE52-45CE20C96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C5C317-9619-11ED-D257-FECA353A9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8EA0BC-22E4-2360-C0B4-5915B874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8E7D1F8-A67E-51BF-678D-D7F82026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619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CB6124D-EEBD-61E9-655A-FE93D72AE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BB5B21-750D-B8FC-196E-0FFCE2AA4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D1191B-C697-A7DA-8E23-F1D599AE77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92E4C-A059-44C8-83E5-3E2A51EF9107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A4A8EB-519A-D0A2-BEBA-198A21754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C67765-E60C-3CC4-19C0-B8FF39999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25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el/ped/podzim2021/SZ6006/index.qwarp?prejit=683065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7S_Mx-lQTxw&amp;t=1400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sz="1200"/>
          </a:p>
        </p:txBody>
      </p:sp>
      <p:pic>
        <p:nvPicPr>
          <p:cNvPr id="85" name="Google Shape;85;p13" descr="Kalkulačka, pero, kompas, peníze a papír s grafy, které jsou vytištěny"/>
          <p:cNvPicPr preferRelativeResize="0"/>
          <p:nvPr/>
        </p:nvPicPr>
        <p:blipFill>
          <a:blip r:embed="rId4"/>
          <a:srcRect l="29256" r="29256"/>
          <a:stretch/>
        </p:blipFill>
        <p:spPr>
          <a:xfrm>
            <a:off x="7357961" y="369264"/>
            <a:ext cx="4451407" cy="64760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3"/>
          <p:cNvCxnSpPr/>
          <p:nvPr/>
        </p:nvCxnSpPr>
        <p:spPr>
          <a:xfrm rot="10800000">
            <a:off x="375613" y="-30032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" name="Google Shape;87;p13"/>
          <p:cNvCxnSpPr/>
          <p:nvPr/>
        </p:nvCxnSpPr>
        <p:spPr>
          <a:xfrm rot="10800000">
            <a:off x="11816387" y="369264"/>
            <a:ext cx="0" cy="649848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" name="Google Shape;88;p13"/>
          <p:cNvCxnSpPr/>
          <p:nvPr/>
        </p:nvCxnSpPr>
        <p:spPr>
          <a:xfrm rot="10800000">
            <a:off x="377794" y="375613"/>
            <a:ext cx="114315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9" name="Google Shape;89;p13"/>
          <p:cNvGrpSpPr/>
          <p:nvPr/>
        </p:nvGrpSpPr>
        <p:grpSpPr>
          <a:xfrm>
            <a:off x="865353" y="5986222"/>
            <a:ext cx="6009219" cy="2177948"/>
            <a:chOff x="0" y="-47625"/>
            <a:chExt cx="2374012" cy="860425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2374012" cy="145882"/>
            </a:xfrm>
            <a:custGeom>
              <a:avLst/>
              <a:gdLst/>
              <a:ahLst/>
              <a:cxnLst/>
              <a:rect l="l" t="t" r="r" b="b"/>
              <a:pathLst>
                <a:path w="2374012" h="145882" extrusionOk="0">
                  <a:moveTo>
                    <a:pt x="0" y="0"/>
                  </a:moveTo>
                  <a:lnTo>
                    <a:pt x="2374012" y="0"/>
                  </a:lnTo>
                  <a:lnTo>
                    <a:pt x="2374012" y="145882"/>
                  </a:lnTo>
                  <a:lnTo>
                    <a:pt x="0" y="1458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1200"/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2" name="Google Shape;92;p13"/>
          <p:cNvCxnSpPr/>
          <p:nvPr/>
        </p:nvCxnSpPr>
        <p:spPr>
          <a:xfrm rot="10800000">
            <a:off x="7351611" y="-72764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13"/>
          <p:cNvCxnSpPr/>
          <p:nvPr/>
        </p:nvCxnSpPr>
        <p:spPr>
          <a:xfrm rot="10800000">
            <a:off x="2694577" y="-56021"/>
            <a:ext cx="0" cy="4379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13"/>
          <p:cNvCxnSpPr/>
          <p:nvPr/>
        </p:nvCxnSpPr>
        <p:spPr>
          <a:xfrm rot="10800000">
            <a:off x="5019947" y="-56021"/>
            <a:ext cx="0" cy="4379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13"/>
          <p:cNvSpPr txBox="1"/>
          <p:nvPr/>
        </p:nvSpPr>
        <p:spPr>
          <a:xfrm>
            <a:off x="310554" y="906276"/>
            <a:ext cx="7094065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1000"/>
              </a:lnSpc>
            </a:pPr>
            <a:r>
              <a:rPr lang="cs-CZ" sz="80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 v pedagogické praxi</a:t>
            </a:r>
          </a:p>
          <a:p>
            <a:pPr algn="ctr">
              <a:lnSpc>
                <a:spcPct val="81000"/>
              </a:lnSpc>
            </a:pPr>
            <a:endParaRPr lang="cs-CZ" sz="8000" b="1" dirty="0">
              <a:latin typeface="DM Sans"/>
              <a:sym typeface="DM Sans"/>
            </a:endParaRPr>
          </a:p>
          <a:p>
            <a:pPr algn="ctr">
              <a:lnSpc>
                <a:spcPct val="81000"/>
              </a:lnSpc>
            </a:pPr>
            <a:r>
              <a:rPr lang="cs-CZ" sz="8000" b="1" dirty="0">
                <a:latin typeface="DM Sans"/>
                <a:sym typeface="DM Sans"/>
              </a:rPr>
              <a:t>Seminář 03</a:t>
            </a:r>
            <a:endParaRPr sz="1200" dirty="0"/>
          </a:p>
        </p:txBody>
      </p:sp>
      <p:sp>
        <p:nvSpPr>
          <p:cNvPr id="98" name="Google Shape;98;p13"/>
          <p:cNvSpPr txBox="1"/>
          <p:nvPr/>
        </p:nvSpPr>
        <p:spPr>
          <a:xfrm>
            <a:off x="999302" y="6153610"/>
            <a:ext cx="3805167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Gabriela Šimková          simkova@ped.muni.cz</a:t>
            </a:r>
          </a:p>
          <a:p>
            <a:pPr>
              <a:lnSpc>
                <a:spcPct val="140000"/>
              </a:lnSpc>
            </a:pPr>
            <a:endParaRPr sz="1200" dirty="0"/>
          </a:p>
        </p:txBody>
      </p:sp>
      <p:sp>
        <p:nvSpPr>
          <p:cNvPr id="99" name="Google Shape;99;p13"/>
          <p:cNvSpPr txBox="1"/>
          <p:nvPr/>
        </p:nvSpPr>
        <p:spPr>
          <a:xfrm>
            <a:off x="3869963" y="6153610"/>
            <a:ext cx="2870660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cs-CZ" sz="1400" dirty="0">
                <a:latin typeface="DM Sans"/>
                <a:ea typeface="DM Sans"/>
                <a:cs typeface="DM Sans"/>
                <a:sym typeface="DM Sans"/>
              </a:rPr>
              <a:t>Podzim </a:t>
            </a:r>
            <a:r>
              <a:rPr lang="en-US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202</a:t>
            </a: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 sz="1200" dirty="0"/>
          </a:p>
        </p:txBody>
      </p:sp>
      <p:sp>
        <p:nvSpPr>
          <p:cNvPr id="100" name="Google Shape;100;p13"/>
          <p:cNvSpPr txBox="1"/>
          <p:nvPr/>
        </p:nvSpPr>
        <p:spPr>
          <a:xfrm>
            <a:off x="51588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latin typeface="DM Sans"/>
                <a:sym typeface="DM Sans"/>
              </a:rPr>
              <a:t>Výzkum</a:t>
            </a:r>
            <a:endParaRPr sz="1200" dirty="0"/>
          </a:p>
        </p:txBody>
      </p:sp>
      <p:sp>
        <p:nvSpPr>
          <p:cNvPr id="101" name="Google Shape;101;p13"/>
          <p:cNvSpPr txBox="1"/>
          <p:nvPr/>
        </p:nvSpPr>
        <p:spPr>
          <a:xfrm>
            <a:off x="284062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sz="1200" dirty="0"/>
          </a:p>
        </p:txBody>
      </p:sp>
      <p:sp>
        <p:nvSpPr>
          <p:cNvPr id="102" name="Google Shape;102;p13"/>
          <p:cNvSpPr txBox="1"/>
          <p:nvPr/>
        </p:nvSpPr>
        <p:spPr>
          <a:xfrm>
            <a:off x="515964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1575BE-4837-4D77-A22D-63E6D420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2590799" cy="4995333"/>
          </a:xfrm>
        </p:spPr>
        <p:txBody>
          <a:bodyPr>
            <a:normAutofit/>
          </a:bodyPr>
          <a:lstStyle/>
          <a:p>
            <a:r>
              <a:rPr lang="cs-CZ" sz="3300" dirty="0">
                <a:solidFill>
                  <a:srgbClr val="FFFFFF"/>
                </a:solidFill>
              </a:rPr>
              <a:t>Postup kvalitativní analýzy dat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F556500-6841-4D03-98C3-D58479FCC9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08601" y="901700"/>
          <a:ext cx="6545199" cy="482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06EFFCAE-5EBC-4939-4F6F-54FF4F8F1703}"/>
              </a:ext>
            </a:extLst>
          </p:cNvPr>
          <p:cNvSpPr txBox="1">
            <a:spLocks/>
          </p:cNvSpPr>
          <p:nvPr/>
        </p:nvSpPr>
        <p:spPr>
          <a:xfrm>
            <a:off x="838201" y="795866"/>
            <a:ext cx="2590799" cy="499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/>
              <a:t>Postup kvalitativní analýzy dat</a:t>
            </a:r>
          </a:p>
        </p:txBody>
      </p:sp>
    </p:spTree>
    <p:extLst>
      <p:ext uri="{BB962C8B-B14F-4D97-AF65-F5344CB8AC3E}">
        <p14:creationId xmlns:p14="http://schemas.microsoft.com/office/powerpoint/2010/main" val="2506780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65A1E-5926-4F6C-94F6-10FC7166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 fontScale="90000"/>
          </a:bodyPr>
          <a:lstStyle/>
          <a:p>
            <a:r>
              <a:rPr lang="cs-CZ" dirty="0"/>
              <a:t>Co je cílem kvalitativní analýzy dat?</a:t>
            </a:r>
          </a:p>
        </p:txBody>
      </p:sp>
      <p:pic>
        <p:nvPicPr>
          <p:cNvPr id="5" name="Picture 4" descr="Slunce zářící čtyřlístek">
            <a:extLst>
              <a:ext uri="{FF2B5EF4-FFF2-40B4-BE49-F238E27FC236}">
                <a16:creationId xmlns:a16="http://schemas.microsoft.com/office/drawing/2014/main" id="{1CA4D886-9686-4324-9147-3D2AF59D3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r="20358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5B8D92-A73E-49CE-8888-E8A84C3F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4504813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/>
              <a:t>Identifikovat důležitá témata a kategorie</a:t>
            </a:r>
          </a:p>
          <a:p>
            <a:endParaRPr lang="cs-CZ" sz="2800" dirty="0"/>
          </a:p>
          <a:p>
            <a:r>
              <a:rPr lang="cs-CZ" sz="2800" dirty="0"/>
              <a:t>Určit vztahy mezi významovými kategoriemi</a:t>
            </a:r>
          </a:p>
          <a:p>
            <a:endParaRPr lang="cs-CZ" sz="2800" dirty="0"/>
          </a:p>
          <a:p>
            <a:r>
              <a:rPr lang="cs-CZ" sz="2800" dirty="0"/>
              <a:t>Interpretovat kategorie a vztahy mezi nimi</a:t>
            </a:r>
          </a:p>
          <a:p>
            <a:endParaRPr lang="cs-CZ" sz="2800" dirty="0"/>
          </a:p>
          <a:p>
            <a:r>
              <a:rPr lang="cs-CZ" sz="2800" dirty="0"/>
              <a:t>Vybrat klíčové úryvky/citace ilustrující hlavní zjištění a zařadit je vhodně do textu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16614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4236B4-5563-4874-B53E-056150660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cs-CZ" sz="4000"/>
              <a:t>Otevřené kódování  - jak na to?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A8A1B4F-7C1F-42BB-8C2C-9D3DD64C99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657360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6162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966843-D69C-42E5-917C-2794B72A5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dirty="0"/>
              <a:t>Co je to kód?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E8DFC8-354B-4F60-BE14-D9FC47162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cs-CZ" sz="2000"/>
              <a:t>V kvalitativní analýze je kód nejčastěji slovo nebo krátká fráze, které vyjadřují nejvýznamnější nebo shrnující znak určité skupiny textových nebo vizuálních dat</a:t>
            </a:r>
          </a:p>
          <a:p>
            <a:endParaRPr lang="cs-CZ" sz="2000"/>
          </a:p>
          <a:p>
            <a:r>
              <a:rPr lang="cs-CZ" sz="2000"/>
              <a:t>Významová kategorie, klíčové slovo, heslo…</a:t>
            </a:r>
          </a:p>
          <a:p>
            <a:r>
              <a:rPr lang="cs-CZ" sz="2000"/>
              <a:t>Pod jedním kódem shromažďujeme úryvky, které spolu tematicky souvisí</a:t>
            </a:r>
          </a:p>
          <a:p>
            <a:endParaRPr lang="cs-CZ" sz="2000"/>
          </a:p>
        </p:txBody>
      </p:sp>
      <p:pic>
        <p:nvPicPr>
          <p:cNvPr id="5" name="Picture 4" descr="Čtení prstů v Braillově písmu">
            <a:extLst>
              <a:ext uri="{FF2B5EF4-FFF2-40B4-BE49-F238E27FC236}">
                <a16:creationId xmlns:a16="http://schemas.microsoft.com/office/drawing/2014/main" id="{1E8B43A2-0E8F-4F84-B5C5-456E0B374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0" r="2109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0280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36C7E-3EAE-438D-B914-FC22DC6F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2590799" cy="499533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Co přesně kóduji?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8F84F48-4321-4E0B-8D3E-968D8B1473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1676101"/>
              </p:ext>
            </p:extLst>
          </p:nvPr>
        </p:nvGraphicFramePr>
        <p:xfrm>
          <a:off x="4808601" y="901700"/>
          <a:ext cx="6545199" cy="482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F113F388-612A-C827-7359-E0780D4C978F}"/>
              </a:ext>
            </a:extLst>
          </p:cNvPr>
          <p:cNvSpPr txBox="1">
            <a:spLocks/>
          </p:cNvSpPr>
          <p:nvPr/>
        </p:nvSpPr>
        <p:spPr>
          <a:xfrm>
            <a:off x="838201" y="795866"/>
            <a:ext cx="2590799" cy="499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Co přesně kóduji?</a:t>
            </a:r>
          </a:p>
        </p:txBody>
      </p:sp>
    </p:spTree>
    <p:extLst>
      <p:ext uri="{BB962C8B-B14F-4D97-AF65-F5344CB8AC3E}">
        <p14:creationId xmlns:p14="http://schemas.microsoft.com/office/powerpoint/2010/main" val="2363446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CB966-C420-40B4-874F-D58BF439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446557"/>
            <a:ext cx="3979205" cy="1453363"/>
          </a:xfrm>
        </p:spPr>
        <p:txBody>
          <a:bodyPr>
            <a:normAutofit/>
          </a:bodyPr>
          <a:lstStyle/>
          <a:p>
            <a:r>
              <a:rPr lang="cs-CZ" sz="4000" dirty="0"/>
              <a:t>Aktivita 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40AE44-21D1-441E-A19E-F7A71CE8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" y="1899920"/>
            <a:ext cx="4510474" cy="3999435"/>
          </a:xfrm>
        </p:spPr>
        <p:txBody>
          <a:bodyPr>
            <a:normAutofit/>
          </a:bodyPr>
          <a:lstStyle/>
          <a:p>
            <a:r>
              <a:rPr lang="cs-CZ" sz="2000" dirty="0"/>
              <a:t>PRACUJTE NEJPRVE INDIVIDUÁLNĚ, NÁSLEDNĚ VE SKUPINÁCH. KÓDUJTE PŘEDLOŽENOU UKÁZKU Z ROZHOVORU.  </a:t>
            </a:r>
            <a:br>
              <a:rPr lang="cs-CZ" sz="2000" dirty="0"/>
            </a:br>
            <a:endParaRPr lang="cs-CZ" sz="2000" dirty="0"/>
          </a:p>
          <a:p>
            <a:r>
              <a:rPr lang="cs-CZ" sz="2000" dirty="0"/>
              <a:t>TEXT SI NEJPRVE CELÝ PŘEČTĚTE - PIŠTĚ SI KOMENTÁŘE. </a:t>
            </a:r>
            <a:br>
              <a:rPr lang="cs-CZ" sz="2000" dirty="0"/>
            </a:br>
            <a:endParaRPr lang="cs-CZ" sz="2000" dirty="0"/>
          </a:p>
          <a:p>
            <a:r>
              <a:rPr lang="cs-CZ" sz="2000" dirty="0"/>
              <a:t>AŽ PŘI DRUHÉM ČTENÍ PŘIŘAZUJTE ÚRYVKŮM KÓDY.</a:t>
            </a:r>
          </a:p>
          <a:p>
            <a:endParaRPr lang="cs-CZ" dirty="0"/>
          </a:p>
        </p:txBody>
      </p:sp>
      <p:pic>
        <p:nvPicPr>
          <p:cNvPr id="7" name="Graphic 6" descr="Otázky">
            <a:extLst>
              <a:ext uri="{FF2B5EF4-FFF2-40B4-BE49-F238E27FC236}">
                <a16:creationId xmlns:a16="http://schemas.microsoft.com/office/drawing/2014/main" id="{9D8C1947-4782-61BB-0605-A05072DBB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6077" y="796413"/>
            <a:ext cx="5102943" cy="51029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3504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6A697-270E-4670-A535-6DB192E7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313977"/>
            <a:ext cx="6593075" cy="1612490"/>
          </a:xfrm>
        </p:spPr>
        <p:txBody>
          <a:bodyPr>
            <a:normAutofit/>
          </a:bodyPr>
          <a:lstStyle/>
          <a:p>
            <a:r>
              <a:rPr lang="cs-CZ" dirty="0"/>
              <a:t>Typy kódů</a:t>
            </a:r>
          </a:p>
        </p:txBody>
      </p:sp>
      <p:pic>
        <p:nvPicPr>
          <p:cNvPr id="13" name="Picture 4" descr="Otazník na zeleném pastelovém pozadí">
            <a:extLst>
              <a:ext uri="{FF2B5EF4-FFF2-40B4-BE49-F238E27FC236}">
                <a16:creationId xmlns:a16="http://schemas.microsoft.com/office/drawing/2014/main" id="{27C358CF-7DB2-4F92-ACD1-E5C4D4CC0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46" r="4654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F83D49D8-2018-43F6-B00E-2BF2C5881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650" y="1619250"/>
            <a:ext cx="6728883" cy="4604569"/>
          </a:xfrm>
        </p:spPr>
        <p:txBody>
          <a:bodyPr>
            <a:normAutofit/>
          </a:bodyPr>
          <a:lstStyle/>
          <a:p>
            <a:r>
              <a:rPr lang="cs-CZ" sz="2400" dirty="0"/>
              <a:t>Kódy mohou vycházet z teorie – připravím si je před samotnou analýzou a následně je aplikuji na data („teoretická mřížka“).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Kódy mohou vycházet ze samotných dat – „zakotvené kódy“.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Zpravidla obě strategie kombinujeme, v kvalitativní analýze dat bychom se ale měli </a:t>
            </a:r>
            <a:r>
              <a:rPr lang="cs-CZ" sz="2400" b="1" dirty="0"/>
              <a:t>co nejvíce snažit o tvorbu zakotvených kódů.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Pozor na příliš obecné versus příliš konkrétní kódy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1992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454D5-351D-470B-BA8A-99AB468FE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r>
              <a:rPr lang="cs-CZ" dirty="0"/>
              <a:t>Na co při kódování myslet</a:t>
            </a:r>
          </a:p>
        </p:txBody>
      </p:sp>
      <p:pic>
        <p:nvPicPr>
          <p:cNvPr id="7" name="Picture 4" descr="Graf v dokumentu a pero">
            <a:extLst>
              <a:ext uri="{FF2B5EF4-FFF2-40B4-BE49-F238E27FC236}">
                <a16:creationId xmlns:a16="http://schemas.microsoft.com/office/drawing/2014/main" id="{37B84876-6E28-4BCF-ABC9-58F425749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0" r="20577" b="-2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44FA513-63F0-42A4-8451-519ED0634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640" y="1849120"/>
            <a:ext cx="6681893" cy="4374699"/>
          </a:xfrm>
        </p:spPr>
        <p:txBody>
          <a:bodyPr>
            <a:normAutofit lnSpcReduction="10000"/>
          </a:bodyPr>
          <a:lstStyle/>
          <a:p>
            <a:r>
              <a:rPr lang="cs-CZ" sz="2600" dirty="0"/>
              <a:t>Data čteme opakovaně</a:t>
            </a:r>
          </a:p>
          <a:p>
            <a:endParaRPr lang="cs-CZ" sz="2600" dirty="0"/>
          </a:p>
          <a:p>
            <a:r>
              <a:rPr lang="cs-CZ" sz="2600" dirty="0"/>
              <a:t>Snažíme se držet samotných dat – tj. „nešroubovat“ na data vlastní předpoklady</a:t>
            </a:r>
          </a:p>
          <a:p>
            <a:endParaRPr lang="cs-CZ" sz="2600" dirty="0"/>
          </a:p>
          <a:p>
            <a:r>
              <a:rPr lang="cs-CZ" sz="2600" dirty="0"/>
              <a:t>Kód by měl být v datech </a:t>
            </a:r>
            <a:r>
              <a:rPr lang="cs-CZ" sz="2600" b="1" dirty="0"/>
              <a:t>zastoupen opakovaně </a:t>
            </a:r>
            <a:r>
              <a:rPr lang="cs-CZ" sz="2600" dirty="0"/>
              <a:t>a data bychom měli kódovat systematicky</a:t>
            </a:r>
          </a:p>
          <a:p>
            <a:endParaRPr lang="cs-CZ" sz="2600" dirty="0"/>
          </a:p>
          <a:p>
            <a:r>
              <a:rPr lang="cs-CZ" sz="2600" dirty="0"/>
              <a:t>Pokud se kódy v datech potkávají, ukazuje to na zajímavé souvislosti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6465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F34720-D603-490F-BE2F-8323F6B2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2590799" cy="499533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Co dělat po otevřeném kódování?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1A42BF5-FF09-418D-BC84-0C34612FF8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08601" y="901700"/>
          <a:ext cx="6545199" cy="482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ECB3C1D7-0D25-4B34-E17D-D6E32BD71827}"/>
              </a:ext>
            </a:extLst>
          </p:cNvPr>
          <p:cNvSpPr txBox="1">
            <a:spLocks/>
          </p:cNvSpPr>
          <p:nvPr/>
        </p:nvSpPr>
        <p:spPr>
          <a:xfrm>
            <a:off x="838201" y="795866"/>
            <a:ext cx="2787315" cy="499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Co dělat po otevřeném kódování?</a:t>
            </a:r>
          </a:p>
        </p:txBody>
      </p:sp>
    </p:spTree>
    <p:extLst>
      <p:ext uri="{BB962C8B-B14F-4D97-AF65-F5344CB8AC3E}">
        <p14:creationId xmlns:p14="http://schemas.microsoft.com/office/powerpoint/2010/main" val="567814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C20D2-3438-4343-8A09-2C010513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interpretace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1D067E2-EA0F-4CD6-8F9B-2ECA2DFA91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4F1FD2D7-0891-849F-E722-671DF8ADE18E}"/>
              </a:ext>
            </a:extLst>
          </p:cNvPr>
          <p:cNvSpPr txBox="1">
            <a:spLocks/>
          </p:cNvSpPr>
          <p:nvPr/>
        </p:nvSpPr>
        <p:spPr>
          <a:xfrm>
            <a:off x="870857" y="683678"/>
            <a:ext cx="3211517" cy="5292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Interpretace</a:t>
            </a:r>
          </a:p>
        </p:txBody>
      </p:sp>
    </p:spTree>
    <p:extLst>
      <p:ext uri="{BB962C8B-B14F-4D97-AF65-F5344CB8AC3E}">
        <p14:creationId xmlns:p14="http://schemas.microsoft.com/office/powerpoint/2010/main" val="336136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sz="1200"/>
          </a:p>
        </p:txBody>
      </p:sp>
      <p:pic>
        <p:nvPicPr>
          <p:cNvPr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100" y="5120750"/>
            <a:ext cx="6247253" cy="175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2350" y="0"/>
            <a:ext cx="6118800" cy="692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 txBox="1"/>
          <p:nvPr/>
        </p:nvSpPr>
        <p:spPr>
          <a:xfrm>
            <a:off x="682746" y="39281"/>
            <a:ext cx="52848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54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Témata semináře</a:t>
            </a:r>
            <a:endParaRPr sz="1050" dirty="0"/>
          </a:p>
        </p:txBody>
      </p:sp>
      <p:cxnSp>
        <p:nvCxnSpPr>
          <p:cNvPr id="130" name="Google Shape;130;p15"/>
          <p:cNvCxnSpPr/>
          <p:nvPr/>
        </p:nvCxnSpPr>
        <p:spPr>
          <a:xfrm rot="10800000">
            <a:off x="-10100" y="1667510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15"/>
          <p:cNvSpPr txBox="1"/>
          <p:nvPr/>
        </p:nvSpPr>
        <p:spPr>
          <a:xfrm>
            <a:off x="685800" y="1816526"/>
            <a:ext cx="640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64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1200"/>
          </a:p>
        </p:txBody>
      </p:sp>
      <p:sp>
        <p:nvSpPr>
          <p:cNvPr id="132" name="Google Shape;132;p15"/>
          <p:cNvSpPr txBox="1"/>
          <p:nvPr/>
        </p:nvSpPr>
        <p:spPr>
          <a:xfrm>
            <a:off x="685800" y="2976036"/>
            <a:ext cx="640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64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1200"/>
          </a:p>
        </p:txBody>
      </p:sp>
      <p:sp>
        <p:nvSpPr>
          <p:cNvPr id="133" name="Google Shape;133;p15"/>
          <p:cNvSpPr txBox="1"/>
          <p:nvPr/>
        </p:nvSpPr>
        <p:spPr>
          <a:xfrm>
            <a:off x="685800" y="4135546"/>
            <a:ext cx="640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64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1200"/>
          </a:p>
        </p:txBody>
      </p:sp>
      <p:sp>
        <p:nvSpPr>
          <p:cNvPr id="134" name="Google Shape;134;p15"/>
          <p:cNvSpPr txBox="1"/>
          <p:nvPr/>
        </p:nvSpPr>
        <p:spPr>
          <a:xfrm>
            <a:off x="1326477" y="2203880"/>
            <a:ext cx="2396871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133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POZOROVÁNÍ</a:t>
            </a:r>
            <a:endParaRPr sz="1200" dirty="0"/>
          </a:p>
        </p:txBody>
      </p:sp>
      <p:sp>
        <p:nvSpPr>
          <p:cNvPr id="135" name="Google Shape;135;p15"/>
          <p:cNvSpPr txBox="1"/>
          <p:nvPr/>
        </p:nvSpPr>
        <p:spPr>
          <a:xfrm>
            <a:off x="1326477" y="3363390"/>
            <a:ext cx="4910676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133" b="1" dirty="0">
                <a:solidFill>
                  <a:srgbClr val="000000"/>
                </a:solidFill>
                <a:latin typeface="DM Sans"/>
                <a:sym typeface="DM Sans"/>
              </a:rPr>
              <a:t>KÓDOVÁNÍ</a:t>
            </a:r>
            <a:endParaRPr sz="1200" dirty="0"/>
          </a:p>
        </p:txBody>
      </p:sp>
      <p:cxnSp>
        <p:nvCxnSpPr>
          <p:cNvPr id="137" name="Google Shape;137;p15"/>
          <p:cNvCxnSpPr/>
          <p:nvPr/>
        </p:nvCxnSpPr>
        <p:spPr>
          <a:xfrm rot="10800000">
            <a:off x="-10100" y="2826603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15"/>
          <p:cNvCxnSpPr/>
          <p:nvPr/>
        </p:nvCxnSpPr>
        <p:spPr>
          <a:xfrm rot="10800000">
            <a:off x="-10100" y="3973413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15"/>
          <p:cNvCxnSpPr/>
          <p:nvPr/>
        </p:nvCxnSpPr>
        <p:spPr>
          <a:xfrm rot="10800000">
            <a:off x="-10100" y="5132923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" name="Google Shape;140;p15"/>
          <p:cNvCxnSpPr/>
          <p:nvPr/>
        </p:nvCxnSpPr>
        <p:spPr>
          <a:xfrm rot="10800000">
            <a:off x="6102350" y="-30032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35;p15">
            <a:extLst>
              <a:ext uri="{FF2B5EF4-FFF2-40B4-BE49-F238E27FC236}">
                <a16:creationId xmlns:a16="http://schemas.microsoft.com/office/drawing/2014/main" id="{7C0F2473-F58C-4D53-C386-2210E7F0CC9D}"/>
              </a:ext>
            </a:extLst>
          </p:cNvPr>
          <p:cNvSpPr txBox="1"/>
          <p:nvPr/>
        </p:nvSpPr>
        <p:spPr>
          <a:xfrm>
            <a:off x="1326400" y="4408271"/>
            <a:ext cx="4910676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133" b="1" dirty="0">
                <a:solidFill>
                  <a:srgbClr val="000000"/>
                </a:solidFill>
                <a:latin typeface="DM Sans"/>
                <a:sym typeface="DM Sans"/>
              </a:rPr>
              <a:t>ANALÝZA KVALI DAT</a:t>
            </a:r>
            <a:endParaRPr sz="1200" dirty="0"/>
          </a:p>
        </p:txBody>
      </p:sp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87D193-8054-4A99-AAA7-61AFED129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Příklad postupu kvalitativní analýzy dat (step by step) v interaktivní osnově</a:t>
            </a:r>
            <a:br>
              <a:rPr lang="cs-CZ" sz="4000" dirty="0"/>
            </a:br>
            <a:endParaRPr lang="cs-CZ" sz="4000" dirty="0"/>
          </a:p>
          <a:p>
            <a:pPr marL="0" indent="0">
              <a:buNone/>
            </a:pPr>
            <a:r>
              <a:rPr lang="cs-CZ" sz="4000" dirty="0">
                <a:hlinkClick r:id="rId2"/>
              </a:rPr>
              <a:t>https://is.muni.cz/auth/el/ped/podzim2021/SZ6006/index.qwarp?prejit=6830654</a:t>
            </a:r>
            <a:r>
              <a:rPr lang="cs-CZ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6448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93D702E-F4E0-47FC-A74C-ECD9647A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337294-98B2-893D-C886-7F2C199F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851974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690789-C609-B586-6020-5A50BEE16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071718"/>
            <a:ext cx="9144000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Docházka</a:t>
            </a:r>
          </a:p>
        </p:txBody>
      </p:sp>
      <p:pic>
        <p:nvPicPr>
          <p:cNvPr id="5" name="Picture 4" descr="Vykřičník na žlutém pozadí">
            <a:extLst>
              <a:ext uri="{FF2B5EF4-FFF2-40B4-BE49-F238E27FC236}">
                <a16:creationId xmlns:a16="http://schemas.microsoft.com/office/drawing/2014/main" id="{ECC7ACE2-837E-B3F9-28C4-C6F6536C4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b="4657"/>
          <a:stretch/>
        </p:blipFill>
        <p:spPr>
          <a:xfrm>
            <a:off x="838201" y="10"/>
            <a:ext cx="10484412" cy="3811394"/>
          </a:xfrm>
          <a:custGeom>
            <a:avLst/>
            <a:gdLst/>
            <a:ahLst/>
            <a:cxnLst/>
            <a:rect l="l" t="t" r="r" b="b"/>
            <a:pathLst>
              <a:path w="10484412" h="3811404">
                <a:moveTo>
                  <a:pt x="0" y="3811403"/>
                </a:moveTo>
                <a:lnTo>
                  <a:pt x="10484412" y="3811403"/>
                </a:lnTo>
                <a:lnTo>
                  <a:pt x="10484412" y="3811404"/>
                </a:lnTo>
                <a:lnTo>
                  <a:pt x="0" y="3811404"/>
                </a:lnTo>
                <a:close/>
                <a:moveTo>
                  <a:pt x="181717" y="0"/>
                </a:moveTo>
                <a:lnTo>
                  <a:pt x="10224015" y="0"/>
                </a:lnTo>
                <a:cubicBezTo>
                  <a:pt x="10261561" y="45054"/>
                  <a:pt x="10301611" y="85103"/>
                  <a:pt x="10369193" y="110134"/>
                </a:cubicBezTo>
                <a:cubicBezTo>
                  <a:pt x="10321635" y="167704"/>
                  <a:pt x="10236530" y="182722"/>
                  <a:pt x="10173954" y="222771"/>
                </a:cubicBezTo>
                <a:cubicBezTo>
                  <a:pt x="10168948" y="255310"/>
                  <a:pt x="10269071" y="245298"/>
                  <a:pt x="10241537" y="317887"/>
                </a:cubicBezTo>
                <a:cubicBezTo>
                  <a:pt x="10206494" y="418008"/>
                  <a:pt x="10241537" y="528142"/>
                  <a:pt x="10071328" y="573196"/>
                </a:cubicBezTo>
                <a:cubicBezTo>
                  <a:pt x="10023770" y="668312"/>
                  <a:pt x="10008751" y="820997"/>
                  <a:pt x="10113880" y="913610"/>
                </a:cubicBezTo>
                <a:cubicBezTo>
                  <a:pt x="10271573" y="1048774"/>
                  <a:pt x="10244040" y="1138885"/>
                  <a:pt x="10036285" y="1216478"/>
                </a:cubicBezTo>
                <a:cubicBezTo>
                  <a:pt x="10011255" y="1226491"/>
                  <a:pt x="9978715" y="1231497"/>
                  <a:pt x="9966200" y="1256528"/>
                </a:cubicBezTo>
                <a:cubicBezTo>
                  <a:pt x="9986224" y="1289067"/>
                  <a:pt x="10031280" y="1281557"/>
                  <a:pt x="10063819" y="1289067"/>
                </a:cubicBezTo>
                <a:cubicBezTo>
                  <a:pt x="10211500" y="1324110"/>
                  <a:pt x="10214003" y="1324110"/>
                  <a:pt x="10176457" y="1441752"/>
                </a:cubicBezTo>
                <a:cubicBezTo>
                  <a:pt x="10163942" y="1476795"/>
                  <a:pt x="10188972" y="1491813"/>
                  <a:pt x="10211500" y="1511838"/>
                </a:cubicBezTo>
                <a:cubicBezTo>
                  <a:pt x="10296604" y="1591936"/>
                  <a:pt x="10296604" y="1594439"/>
                  <a:pt x="10206494" y="1664523"/>
                </a:cubicBezTo>
                <a:cubicBezTo>
                  <a:pt x="10181463" y="1684547"/>
                  <a:pt x="10163942" y="1704572"/>
                  <a:pt x="10151426" y="1732106"/>
                </a:cubicBezTo>
                <a:cubicBezTo>
                  <a:pt x="10128899" y="1782166"/>
                  <a:pt x="10128899" y="1822216"/>
                  <a:pt x="10208996" y="1847246"/>
                </a:cubicBezTo>
                <a:cubicBezTo>
                  <a:pt x="10266568" y="1864767"/>
                  <a:pt x="10296604" y="1884791"/>
                  <a:pt x="10299107" y="1939858"/>
                </a:cubicBezTo>
                <a:cubicBezTo>
                  <a:pt x="10299107" y="1987416"/>
                  <a:pt x="10306617" y="2017452"/>
                  <a:pt x="10244040" y="2037477"/>
                </a:cubicBezTo>
                <a:cubicBezTo>
                  <a:pt x="10193979" y="2054998"/>
                  <a:pt x="10178960" y="2090041"/>
                  <a:pt x="10183966" y="2130089"/>
                </a:cubicBezTo>
                <a:cubicBezTo>
                  <a:pt x="10193979" y="2230211"/>
                  <a:pt x="10126396" y="2287781"/>
                  <a:pt x="10013758" y="2335339"/>
                </a:cubicBezTo>
                <a:cubicBezTo>
                  <a:pt x="9908629" y="2377890"/>
                  <a:pt x="9813513" y="2437963"/>
                  <a:pt x="9715893" y="2493030"/>
                </a:cubicBezTo>
                <a:cubicBezTo>
                  <a:pt x="9605758" y="2553103"/>
                  <a:pt x="9480605" y="2590649"/>
                  <a:pt x="9347942" y="2623189"/>
                </a:cubicBezTo>
                <a:cubicBezTo>
                  <a:pt x="9370469" y="2665740"/>
                  <a:pt x="9453071" y="2640710"/>
                  <a:pt x="9460580" y="2700783"/>
                </a:cubicBezTo>
                <a:cubicBezTo>
                  <a:pt x="9255329" y="2753346"/>
                  <a:pt x="9060089" y="2833444"/>
                  <a:pt x="8827305" y="2855971"/>
                </a:cubicBezTo>
                <a:cubicBezTo>
                  <a:pt x="9015035" y="2843456"/>
                  <a:pt x="9182740" y="2908535"/>
                  <a:pt x="9360458" y="2926056"/>
                </a:cubicBezTo>
                <a:cubicBezTo>
                  <a:pt x="9377980" y="2961099"/>
                  <a:pt x="9337930" y="2951087"/>
                  <a:pt x="9322912" y="2958595"/>
                </a:cubicBezTo>
                <a:cubicBezTo>
                  <a:pt x="9307893" y="2963602"/>
                  <a:pt x="9287869" y="2966105"/>
                  <a:pt x="9285366" y="2991135"/>
                </a:cubicBezTo>
                <a:cubicBezTo>
                  <a:pt x="9370469" y="3023675"/>
                  <a:pt x="9478102" y="2998644"/>
                  <a:pt x="9565709" y="3033687"/>
                </a:cubicBezTo>
                <a:cubicBezTo>
                  <a:pt x="9543182" y="3083748"/>
                  <a:pt x="9468090" y="3056214"/>
                  <a:pt x="9435550" y="3096263"/>
                </a:cubicBezTo>
                <a:cubicBezTo>
                  <a:pt x="9518151" y="3101269"/>
                  <a:pt x="9593243" y="3103772"/>
                  <a:pt x="9668335" y="3113784"/>
                </a:cubicBezTo>
                <a:cubicBezTo>
                  <a:pt x="9725905" y="3121294"/>
                  <a:pt x="9740924" y="3163845"/>
                  <a:pt x="9700875" y="3193882"/>
                </a:cubicBezTo>
                <a:cubicBezTo>
                  <a:pt x="9665832" y="3221415"/>
                  <a:pt x="9613268" y="3223918"/>
                  <a:pt x="9565709" y="3236434"/>
                </a:cubicBezTo>
                <a:cubicBezTo>
                  <a:pt x="9232801" y="3319034"/>
                  <a:pt x="8882372" y="3351573"/>
                  <a:pt x="8529440" y="3364088"/>
                </a:cubicBezTo>
                <a:cubicBezTo>
                  <a:pt x="7961245" y="3386616"/>
                  <a:pt x="7393049" y="3394125"/>
                  <a:pt x="6827357" y="3419155"/>
                </a:cubicBezTo>
                <a:cubicBezTo>
                  <a:pt x="6481933" y="3434173"/>
                  <a:pt x="6136510" y="3456701"/>
                  <a:pt x="5788584" y="3456701"/>
                </a:cubicBezTo>
                <a:cubicBezTo>
                  <a:pt x="5415628" y="3456701"/>
                  <a:pt x="5042671" y="3464210"/>
                  <a:pt x="4669714" y="3411646"/>
                </a:cubicBezTo>
                <a:cubicBezTo>
                  <a:pt x="4479481" y="3384113"/>
                  <a:pt x="4279236" y="3396628"/>
                  <a:pt x="4086500" y="3376603"/>
                </a:cubicBezTo>
                <a:cubicBezTo>
                  <a:pt x="3793641" y="3346568"/>
                  <a:pt x="3500782" y="3306518"/>
                  <a:pt x="3210426" y="3256458"/>
                </a:cubicBezTo>
                <a:cubicBezTo>
                  <a:pt x="3117813" y="3241439"/>
                  <a:pt x="3007678" y="3231428"/>
                  <a:pt x="2937592" y="3166348"/>
                </a:cubicBezTo>
                <a:cubicBezTo>
                  <a:pt x="2824954" y="3211403"/>
                  <a:pt x="2757372" y="3131305"/>
                  <a:pt x="2669765" y="3106275"/>
                </a:cubicBezTo>
                <a:cubicBezTo>
                  <a:pt x="2634722" y="3096263"/>
                  <a:pt x="2592169" y="3081245"/>
                  <a:pt x="2597176" y="3048705"/>
                </a:cubicBezTo>
                <a:cubicBezTo>
                  <a:pt x="2604685" y="3006154"/>
                  <a:pt x="2654746" y="2978620"/>
                  <a:pt x="2702304" y="2986130"/>
                </a:cubicBezTo>
                <a:cubicBezTo>
                  <a:pt x="2849986" y="3011160"/>
                  <a:pt x="2985150" y="2948584"/>
                  <a:pt x="3137838" y="2956093"/>
                </a:cubicBezTo>
                <a:cubicBezTo>
                  <a:pt x="3005175" y="2933565"/>
                  <a:pt x="2872513" y="2908535"/>
                  <a:pt x="2739850" y="2886007"/>
                </a:cubicBezTo>
                <a:cubicBezTo>
                  <a:pt x="2940095" y="2863480"/>
                  <a:pt x="3132831" y="2896020"/>
                  <a:pt x="3328071" y="2913541"/>
                </a:cubicBezTo>
                <a:cubicBezTo>
                  <a:pt x="3390647" y="2921050"/>
                  <a:pt x="3485763" y="2968608"/>
                  <a:pt x="3503285" y="2898523"/>
                </a:cubicBezTo>
                <a:cubicBezTo>
                  <a:pt x="3513297" y="2850965"/>
                  <a:pt x="3410671" y="2850965"/>
                  <a:pt x="3350598" y="2838450"/>
                </a:cubicBezTo>
                <a:cubicBezTo>
                  <a:pt x="3090279" y="2785886"/>
                  <a:pt x="2824954" y="2758353"/>
                  <a:pt x="2562133" y="2725813"/>
                </a:cubicBezTo>
                <a:cubicBezTo>
                  <a:pt x="2537102" y="2723310"/>
                  <a:pt x="2504562" y="2725813"/>
                  <a:pt x="2487041" y="2715801"/>
                </a:cubicBezTo>
                <a:cubicBezTo>
                  <a:pt x="2354378" y="2633200"/>
                  <a:pt x="2184170" y="2608170"/>
                  <a:pt x="1998943" y="2548097"/>
                </a:cubicBezTo>
                <a:cubicBezTo>
                  <a:pt x="2116587" y="2515558"/>
                  <a:pt x="2196685" y="2575630"/>
                  <a:pt x="2294304" y="2560612"/>
                </a:cubicBezTo>
                <a:cubicBezTo>
                  <a:pt x="2196685" y="2498036"/>
                  <a:pt x="2079041" y="2488024"/>
                  <a:pt x="1978918" y="2455485"/>
                </a:cubicBezTo>
                <a:cubicBezTo>
                  <a:pt x="1906330" y="2430454"/>
                  <a:pt x="1635999" y="2357866"/>
                  <a:pt x="1595950" y="2335339"/>
                </a:cubicBezTo>
                <a:cubicBezTo>
                  <a:pt x="1473299" y="2267756"/>
                  <a:pt x="1315606" y="2237720"/>
                  <a:pt x="1215483" y="2145108"/>
                </a:cubicBezTo>
                <a:cubicBezTo>
                  <a:pt x="1145398" y="2080028"/>
                  <a:pt x="1025251" y="2095047"/>
                  <a:pt x="942649" y="2049992"/>
                </a:cubicBezTo>
                <a:cubicBezTo>
                  <a:pt x="912613" y="2004937"/>
                  <a:pt x="972686" y="1994925"/>
                  <a:pt x="992711" y="1969894"/>
                </a:cubicBezTo>
                <a:cubicBezTo>
                  <a:pt x="1020244" y="1939858"/>
                  <a:pt x="972686" y="1922337"/>
                  <a:pt x="960170" y="1884791"/>
                </a:cubicBezTo>
                <a:cubicBezTo>
                  <a:pt x="1117863" y="1922337"/>
                  <a:pt x="1268048" y="1944864"/>
                  <a:pt x="1448268" y="1957380"/>
                </a:cubicBezTo>
                <a:cubicBezTo>
                  <a:pt x="1390698" y="1897306"/>
                  <a:pt x="1318109" y="1927343"/>
                  <a:pt x="1270551" y="1904815"/>
                </a:cubicBezTo>
                <a:cubicBezTo>
                  <a:pt x="1238011" y="1889797"/>
                  <a:pt x="1190453" y="1884791"/>
                  <a:pt x="1200466" y="1849749"/>
                </a:cubicBezTo>
                <a:cubicBezTo>
                  <a:pt x="1207974" y="1822216"/>
                  <a:pt x="1248023" y="1824718"/>
                  <a:pt x="1278060" y="1827221"/>
                </a:cubicBezTo>
                <a:cubicBezTo>
                  <a:pt x="1393201" y="1834730"/>
                  <a:pt x="1503336" y="1834730"/>
                  <a:pt x="1615974" y="1764645"/>
                </a:cubicBezTo>
                <a:cubicBezTo>
                  <a:pt x="1338134" y="1669530"/>
                  <a:pt x="1015238" y="1717087"/>
                  <a:pt x="767434" y="1576917"/>
                </a:cubicBezTo>
                <a:cubicBezTo>
                  <a:pt x="802477" y="1531862"/>
                  <a:pt x="852539" y="1554390"/>
                  <a:pt x="890085" y="1559396"/>
                </a:cubicBezTo>
                <a:cubicBezTo>
                  <a:pt x="1132882" y="1591936"/>
                  <a:pt x="2003949" y="1514341"/>
                  <a:pt x="2129102" y="1556893"/>
                </a:cubicBezTo>
                <a:cubicBezTo>
                  <a:pt x="2204195" y="1584426"/>
                  <a:pt x="2286796" y="1594439"/>
                  <a:pt x="2369396" y="1576917"/>
                </a:cubicBezTo>
                <a:cubicBezTo>
                  <a:pt x="2469519" y="1554390"/>
                  <a:pt x="1881298" y="1519347"/>
                  <a:pt x="1746133" y="1421728"/>
                </a:cubicBezTo>
                <a:cubicBezTo>
                  <a:pt x="1678551" y="1374170"/>
                  <a:pt x="1082821" y="1146394"/>
                  <a:pt x="819999" y="1083817"/>
                </a:cubicBezTo>
                <a:cubicBezTo>
                  <a:pt x="857545" y="1041266"/>
                  <a:pt x="952662" y="1066296"/>
                  <a:pt x="940146" y="993707"/>
                </a:cubicBezTo>
                <a:cubicBezTo>
                  <a:pt x="794969" y="956162"/>
                  <a:pt x="627263" y="961168"/>
                  <a:pt x="459558" y="903598"/>
                </a:cubicBezTo>
                <a:cubicBezTo>
                  <a:pt x="537153" y="858543"/>
                  <a:pt x="622257" y="883573"/>
                  <a:pt x="699852" y="868556"/>
                </a:cubicBezTo>
                <a:cubicBezTo>
                  <a:pt x="657300" y="813489"/>
                  <a:pt x="582208" y="823500"/>
                  <a:pt x="522134" y="813489"/>
                </a:cubicBezTo>
                <a:cubicBezTo>
                  <a:pt x="464564" y="803476"/>
                  <a:pt x="349423" y="708360"/>
                  <a:pt x="374453" y="713367"/>
                </a:cubicBezTo>
                <a:cubicBezTo>
                  <a:pt x="607238" y="750912"/>
                  <a:pt x="842526" y="735895"/>
                  <a:pt x="1075312" y="773440"/>
                </a:cubicBezTo>
                <a:cubicBezTo>
                  <a:pt x="1152907" y="785955"/>
                  <a:pt x="1238011" y="810986"/>
                  <a:pt x="1275557" y="728385"/>
                </a:cubicBezTo>
                <a:cubicBezTo>
                  <a:pt x="1285569" y="703355"/>
                  <a:pt x="1278060" y="695846"/>
                  <a:pt x="1385692" y="725882"/>
                </a:cubicBezTo>
                <a:cubicBezTo>
                  <a:pt x="1425741" y="738397"/>
                  <a:pt x="1483311" y="750912"/>
                  <a:pt x="1525863" y="718373"/>
                </a:cubicBezTo>
                <a:cubicBezTo>
                  <a:pt x="1498330" y="678325"/>
                  <a:pt x="1445765" y="690839"/>
                  <a:pt x="1408219" y="680828"/>
                </a:cubicBezTo>
                <a:cubicBezTo>
                  <a:pt x="1305594" y="653294"/>
                  <a:pt x="922624" y="548166"/>
                  <a:pt x="825005" y="518129"/>
                </a:cubicBezTo>
                <a:cubicBezTo>
                  <a:pt x="619754" y="453051"/>
                  <a:pt x="492098" y="475578"/>
                  <a:pt x="286846" y="405492"/>
                </a:cubicBezTo>
                <a:cubicBezTo>
                  <a:pt x="356932" y="407995"/>
                  <a:pt x="336907" y="380462"/>
                  <a:pt x="406993" y="380462"/>
                </a:cubicBezTo>
                <a:cubicBezTo>
                  <a:pt x="437030" y="380462"/>
                  <a:pt x="472073" y="372954"/>
                  <a:pt x="472073" y="342917"/>
                </a:cubicBezTo>
                <a:cubicBezTo>
                  <a:pt x="472073" y="315384"/>
                  <a:pt x="104123" y="170207"/>
                  <a:pt x="156686" y="155188"/>
                </a:cubicBezTo>
                <a:cubicBezTo>
                  <a:pt x="301865" y="115140"/>
                  <a:pt x="667312" y="227777"/>
                  <a:pt x="579705" y="175213"/>
                </a:cubicBezTo>
                <a:cubicBezTo>
                  <a:pt x="447042" y="92613"/>
                  <a:pt x="427018" y="77594"/>
                  <a:pt x="326895" y="67583"/>
                </a:cubicBezTo>
                <a:cubicBezTo>
                  <a:pt x="296858" y="62576"/>
                  <a:pt x="244294" y="35043"/>
                  <a:pt x="18171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50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101AA8-8069-4F4A-8E7C-8CFFF2DC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4000"/>
              <a:t>STRUKTURA SEMINÁŘE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4407F9-7808-44C8-B7B5-FA915AA45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1" dirty="0"/>
              <a:t>POZOROVÁNÍ</a:t>
            </a:r>
            <a:endParaRPr lang="cs-CZ" sz="2000" b="1"/>
          </a:p>
          <a:p>
            <a:pPr marL="0" indent="0">
              <a:buNone/>
            </a:pPr>
            <a:endParaRPr lang="cs-CZ" sz="2000" b="1"/>
          </a:p>
          <a:p>
            <a:r>
              <a:rPr lang="cs-CZ" sz="2000"/>
              <a:t>Nestrukturované pozorování části vybraného videozáznamu z výuky</a:t>
            </a:r>
          </a:p>
          <a:p>
            <a:r>
              <a:rPr lang="cs-CZ" sz="2000"/>
              <a:t>Strukturované pozorování části vybraného záznamu z výuky podle Flandersova systému pozorování interakce </a:t>
            </a:r>
          </a:p>
          <a:p>
            <a:r>
              <a:rPr lang="cs-CZ" sz="2000"/>
              <a:t>Reflexe rozdílů mezi strukturovaným a nestrukturovaným pozorováním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24ABA-AB9B-5B27-14F1-E0F0DC809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11" r="165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344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FFDA4E-9014-482E-A239-7D21D880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cs-CZ" sz="4000"/>
              <a:t>Pozorování </a:t>
            </a:r>
          </a:p>
        </p:txBody>
      </p:sp>
      <p:pic>
        <p:nvPicPr>
          <p:cNvPr id="5" name="Picture 4" descr="Stolky v prázdné učebně">
            <a:extLst>
              <a:ext uri="{FF2B5EF4-FFF2-40B4-BE49-F238E27FC236}">
                <a16:creationId xmlns:a16="http://schemas.microsoft.com/office/drawing/2014/main" id="{D1D24CC8-E197-9A3B-0F68-844F7E5BA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5" r="14979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C348FF-383E-4871-A3D7-BF617DA53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700" dirty="0"/>
              <a:t>1) Pozorujte dění na části videozáznamu z výuky. Předmětem vašeho pozorování je interakce mezi žáky a vyučujícím.</a:t>
            </a:r>
          </a:p>
          <a:p>
            <a:endParaRPr lang="cs-CZ" sz="1700" dirty="0"/>
          </a:p>
          <a:p>
            <a:pPr marL="0" indent="0">
              <a:buNone/>
            </a:pPr>
            <a:r>
              <a:rPr lang="cs-CZ" sz="1700" dirty="0">
                <a:hlinkClick r:id="rId4"/>
              </a:rPr>
              <a:t>https://www.youtube.com/watch?v=7S_Mx-lQTxw&amp;t=1400s</a:t>
            </a:r>
            <a:endParaRPr lang="cs-CZ" sz="1700" dirty="0"/>
          </a:p>
          <a:p>
            <a:endParaRPr lang="cs-CZ" sz="1700" dirty="0"/>
          </a:p>
          <a:p>
            <a:pPr marL="0" indent="0">
              <a:buNone/>
            </a:pPr>
            <a:r>
              <a:rPr lang="cs-CZ" sz="1700" dirty="0"/>
              <a:t>Cca 23:24 minuta</a:t>
            </a:r>
          </a:p>
          <a:p>
            <a:endParaRPr lang="cs-CZ" sz="1700" dirty="0"/>
          </a:p>
          <a:p>
            <a:pPr marL="0" indent="0">
              <a:buNone/>
            </a:pPr>
            <a:r>
              <a:rPr lang="cs-CZ" sz="1700" dirty="0"/>
              <a:t>2) Pozorujte ten stejný úsek ze záznamu z výuky podle </a:t>
            </a:r>
            <a:r>
              <a:rPr lang="cs-CZ" sz="1700" dirty="0" err="1"/>
              <a:t>Flandersova</a:t>
            </a:r>
            <a:r>
              <a:rPr lang="cs-CZ" sz="1700" dirty="0"/>
              <a:t> systému pro pozorování interakce.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9045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14C44F99-2EAB-4C42-A443-3E82168ACB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7010" y="150829"/>
          <a:ext cx="10520314" cy="7223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157">
                  <a:extLst>
                    <a:ext uri="{9D8B030D-6E8A-4147-A177-3AD203B41FA5}">
                      <a16:colId xmlns:a16="http://schemas.microsoft.com/office/drawing/2014/main" val="476981296"/>
                    </a:ext>
                  </a:extLst>
                </a:gridCol>
                <a:gridCol w="5260157">
                  <a:extLst>
                    <a:ext uri="{9D8B030D-6E8A-4147-A177-3AD203B41FA5}">
                      <a16:colId xmlns:a16="http://schemas.microsoft.com/office/drawing/2014/main" val="226320931"/>
                    </a:ext>
                  </a:extLst>
                </a:gridCol>
              </a:tblGrid>
              <a:tr h="336917">
                <a:tc>
                  <a:txBody>
                    <a:bodyPr/>
                    <a:lstStyle/>
                    <a:p>
                      <a:r>
                        <a:rPr lang="cs-CZ" dirty="0"/>
                        <a:t>UČITEL</a:t>
                      </a:r>
                      <a:r>
                        <a:rPr lang="en-GB" dirty="0"/>
                        <a:t>/</a:t>
                      </a:r>
                      <a:r>
                        <a:rPr lang="cs-CZ" dirty="0"/>
                        <a:t>ZAZNAMENEJTE FREKVENCI POZOROVANÉHO JEVU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215912"/>
                  </a:ext>
                </a:extLst>
              </a:tr>
              <a:tr h="109497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Akceptuje žákovy pocity, projevuje sympatie konstruktivním způsobem. 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75144"/>
                  </a:ext>
                </a:extLst>
              </a:tr>
              <a:tr h="84229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Chválí a povzbuzuje, žertuje, souhlasí s žákovým výkonem.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35804"/>
                  </a:ext>
                </a:extLst>
              </a:tr>
              <a:tr h="84229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Využívá, akceptuje, objasňuje a rozvíjí myšlenky žáků. 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76535"/>
                  </a:ext>
                </a:extLst>
              </a:tr>
              <a:tr h="842291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Klade otázky, stimuluje žáky, nejde o řečnické otázky.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461393"/>
                  </a:ext>
                </a:extLst>
              </a:tr>
              <a:tr h="84229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Vykládá, sděluje, přednáší, uvádí své názory. 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923732"/>
                  </a:ext>
                </a:extLst>
              </a:tr>
              <a:tr h="58960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Dává pokyny či příkazy. 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53481"/>
                  </a:ext>
                </a:extLst>
              </a:tr>
              <a:tr h="109497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Kritizuje, uplatňuje svou autoritu, chce změnit žákovo nevhodné chování nebo činnost.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338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5440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724D09-90A1-55F8-3711-578E1961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4000"/>
              <a:t>Základní vlastnosti vědeckého pozorování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541C80-421F-2F63-662A-DBA9F7627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dirty="0"/>
              <a:t>◉ Plánovitost (předmět a čas pozorování jsou stanoveny dopředu, způsob pozorování je přesně určený a vyzkoušený) </a:t>
            </a:r>
          </a:p>
          <a:p>
            <a:pPr marL="0" indent="0">
              <a:buNone/>
            </a:pPr>
            <a:r>
              <a:rPr lang="cs-CZ" sz="2000" dirty="0"/>
              <a:t>◉ Systematičnost (pozorování se neuskutečňuje živelně, ale organizovaně v určitém čase nebo intervale) </a:t>
            </a:r>
          </a:p>
          <a:p>
            <a:pPr marL="0" indent="0">
              <a:buNone/>
            </a:pPr>
            <a:r>
              <a:rPr lang="cs-CZ" sz="2000" dirty="0"/>
              <a:t>◉ Objektivnost (pozorování je co nejméně ovlivněno subjektivními pocity a názory výzkumníka, náhodností a nepřesností)</a:t>
            </a:r>
          </a:p>
        </p:txBody>
      </p:sp>
      <p:pic>
        <p:nvPicPr>
          <p:cNvPr id="5" name="Picture 4" descr="Obsah obrázku osoba, Fotoaparáty a optika, objektiv, Optický nástroj&#10;&#10;Popis byl vytvořen automaticky">
            <a:extLst>
              <a:ext uri="{FF2B5EF4-FFF2-40B4-BE49-F238E27FC236}">
                <a16:creationId xmlns:a16="http://schemas.microsoft.com/office/drawing/2014/main" id="{D0EF831F-3B2C-2B9F-97CF-A2871900D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8" r="43309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627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DF1A71-37D5-FBE2-0059-A7801862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46" y="1413164"/>
            <a:ext cx="6152181" cy="44665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700"/>
              <a:t>„Nie každé prostredie poskytuje ideálne možnosti na pozorovanie. Lepšie sa pozoruje v uzavretých alebo ohraničených priestoroch než v otvorených priestranstvách. Dobre sa pozoruje napríklad pieskovisko, kde sa hrajú deti, ale náročné na pozorovanie je celé detské ihrisko. Veľká plocha a množstvo detí na ihrisku komplikuje pozorovanie. Dobre sa pozoruje v herni alebo v obývačke. Špeciálnym problémom je školská trieda. Je to síce ohraničené prostredie, ale je tu okolo 30 aktérov, činnosti tu prebiehajú rýchlo a frekventovane sa aj striedajú. Pri pozorovaní v triede je nevyhnutné urobiť videonahrávku a podrobné pozorovanie urobiť z nej.“ (Gavora, 2010)</a:t>
            </a:r>
          </a:p>
        </p:txBody>
      </p:sp>
      <p:pic>
        <p:nvPicPr>
          <p:cNvPr id="40" name="Picture 39" descr="Kľukatá cesta cez kopce a údolie pri západe slnka">
            <a:extLst>
              <a:ext uri="{FF2B5EF4-FFF2-40B4-BE49-F238E27FC236}">
                <a16:creationId xmlns:a16="http://schemas.microsoft.com/office/drawing/2014/main" id="{5E21E7F3-EECA-1228-81B3-C89F445EB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7" r="46138"/>
          <a:stretch/>
        </p:blipFill>
        <p:spPr>
          <a:xfrm>
            <a:off x="7270812" y="10"/>
            <a:ext cx="4921187" cy="685799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7629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EB1211-29B9-430E-89CE-50D347F5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361951"/>
            <a:ext cx="10131425" cy="1247774"/>
          </a:xfrm>
        </p:spPr>
        <p:txBody>
          <a:bodyPr/>
          <a:lstStyle/>
          <a:p>
            <a:r>
              <a:rPr lang="cs-CZ" dirty="0"/>
              <a:t>Typy pozorování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60E9B7-838C-45C1-911A-28A0D408B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609724"/>
            <a:ext cx="10579102" cy="5343525"/>
          </a:xfrm>
        </p:spPr>
        <p:txBody>
          <a:bodyPr>
            <a:normAutofit/>
          </a:bodyPr>
          <a:lstStyle/>
          <a:p>
            <a:pPr marL="274320" indent="-256032">
              <a:defRPr/>
            </a:pPr>
            <a:r>
              <a:rPr lang="cs-CZ" sz="2200" u="sng" dirty="0"/>
              <a:t>Zúčastněné a nezúčastněné pozorování </a:t>
            </a:r>
            <a:r>
              <a:rPr lang="cs-CZ" sz="2200" dirty="0"/>
              <a:t>– různá míra zapojení výzkumníka do sledovaných aktivit od nezúčastněnosti po plné zúčastnění</a:t>
            </a:r>
          </a:p>
          <a:p>
            <a:pPr marL="274320" indent="-256032">
              <a:defRPr/>
            </a:pPr>
            <a:r>
              <a:rPr lang="cs-CZ" sz="2200" u="sng" dirty="0"/>
              <a:t>Přímé a nepřímé pozorování </a:t>
            </a:r>
            <a:r>
              <a:rPr lang="cs-CZ" sz="2200" dirty="0"/>
              <a:t>– fyzická přítomnost výzkumníka versus zprostředkovaný záznam dění </a:t>
            </a:r>
          </a:p>
          <a:p>
            <a:pPr marL="274320" indent="-256032">
              <a:defRPr/>
            </a:pPr>
            <a:r>
              <a:rPr lang="cs-CZ" sz="2200" b="1" u="sng" dirty="0"/>
              <a:t>Strukturované a nestrukturované pozorování </a:t>
            </a:r>
            <a:r>
              <a:rPr lang="cs-CZ" sz="2200" dirty="0"/>
              <a:t>– zatímco při </a:t>
            </a:r>
            <a:r>
              <a:rPr lang="cs-CZ" sz="2200" b="1" dirty="0"/>
              <a:t>strukturovaném</a:t>
            </a:r>
            <a:r>
              <a:rPr lang="cs-CZ" sz="2200" dirty="0"/>
              <a:t> pozorování se badatel/</a:t>
            </a:r>
            <a:r>
              <a:rPr lang="cs-CZ" sz="2200" dirty="0" err="1"/>
              <a:t>ka</a:t>
            </a:r>
            <a:r>
              <a:rPr lang="cs-CZ" sz="2200" dirty="0"/>
              <a:t> zaměřuje na předem definované projevy jednání (zpravidla i jejich frekvenci a intenzitu), které obvykle zapisuje do záznamového archu, při pozorování </a:t>
            </a:r>
            <a:r>
              <a:rPr lang="cs-CZ" sz="2200" b="1" dirty="0"/>
              <a:t>nestrukturovaném</a:t>
            </a:r>
            <a:r>
              <a:rPr lang="cs-CZ" sz="2200" dirty="0"/>
              <a:t> sleduje veškeré projevy chování, přičemž se řídí jen obecně definovanými otázkami</a:t>
            </a:r>
          </a:p>
          <a:p>
            <a:pPr marL="274320" indent="-256032">
              <a:defRPr/>
            </a:pPr>
            <a:r>
              <a:rPr lang="cs-CZ" sz="2200" u="sng" dirty="0"/>
              <a:t>Otevřené a skryté pozorování </a:t>
            </a:r>
            <a:r>
              <a:rPr lang="cs-CZ" sz="2200" dirty="0"/>
              <a:t>– při otevřeném pozorování jsou účastníci výzkumu otevřeně informováni o roli badatele, zatímco při skrytém pozorování je jeho identita utajena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1166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5E55B-1A99-44D7-A386-C1A18627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2590799" cy="4995333"/>
          </a:xfrm>
        </p:spPr>
        <p:txBody>
          <a:bodyPr>
            <a:normAutofit/>
          </a:bodyPr>
          <a:lstStyle/>
          <a:p>
            <a:r>
              <a:rPr lang="cs-CZ" sz="3200">
                <a:solidFill>
                  <a:srgbClr val="FFFFFF"/>
                </a:solidFill>
              </a:rPr>
              <a:t>Principy správného pozorování</a:t>
            </a:r>
            <a:endParaRPr lang="cs-CZ" sz="3200" dirty="0">
              <a:solidFill>
                <a:srgbClr val="FFFFFF"/>
              </a:solidFill>
            </a:endParaRP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B7565973-9BC3-44B1-BAF7-37B39DDFC1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6210735"/>
              </p:ext>
            </p:extLst>
          </p:nvPr>
        </p:nvGraphicFramePr>
        <p:xfrm>
          <a:off x="4400551" y="643466"/>
          <a:ext cx="6953250" cy="590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153EF4CF-F046-FA0C-C0D0-8FA5522FAF8A}"/>
              </a:ext>
            </a:extLst>
          </p:cNvPr>
          <p:cNvSpPr txBox="1">
            <a:spLocks/>
          </p:cNvSpPr>
          <p:nvPr/>
        </p:nvSpPr>
        <p:spPr>
          <a:xfrm>
            <a:off x="838201" y="795866"/>
            <a:ext cx="2590799" cy="499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/>
              <a:t>Principy správného pozorování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4380903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1250</Words>
  <Application>Microsoft Office PowerPoint</Application>
  <PresentationFormat>Širokoúhlá obrazovka</PresentationFormat>
  <Paragraphs>131</Paragraphs>
  <Slides>21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DM Sans</vt:lpstr>
      <vt:lpstr>Motiv Office</vt:lpstr>
      <vt:lpstr>Prezentace aplikace PowerPoint</vt:lpstr>
      <vt:lpstr>Prezentace aplikace PowerPoint</vt:lpstr>
      <vt:lpstr>STRUKTURA SEMINÁŘE</vt:lpstr>
      <vt:lpstr>Pozorování </vt:lpstr>
      <vt:lpstr>Prezentace aplikace PowerPoint</vt:lpstr>
      <vt:lpstr>Základní vlastnosti vědeckého pozorování</vt:lpstr>
      <vt:lpstr>Prezentace aplikace PowerPoint</vt:lpstr>
      <vt:lpstr>Typy pozorování</vt:lpstr>
      <vt:lpstr>Principy správného pozorování</vt:lpstr>
      <vt:lpstr>Postup kvalitativní analýzy dat</vt:lpstr>
      <vt:lpstr>Co je cílem kvalitativní analýzy dat?</vt:lpstr>
      <vt:lpstr>Otevřené kódování  - jak na to?</vt:lpstr>
      <vt:lpstr>Co je to kód?</vt:lpstr>
      <vt:lpstr>Co přesně kóduji?</vt:lpstr>
      <vt:lpstr>Aktivita II</vt:lpstr>
      <vt:lpstr>Typy kódů</vt:lpstr>
      <vt:lpstr>Na co při kódování myslet</vt:lpstr>
      <vt:lpstr>Co dělat po otevřeném kódování?</vt:lpstr>
      <vt:lpstr>interpretace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Gabriela Šimková</dc:creator>
  <cp:lastModifiedBy>Gabriela Šimková</cp:lastModifiedBy>
  <cp:revision>5</cp:revision>
  <dcterms:created xsi:type="dcterms:W3CDTF">2023-10-18T15:26:21Z</dcterms:created>
  <dcterms:modified xsi:type="dcterms:W3CDTF">2024-10-23T20:13:06Z</dcterms:modified>
</cp:coreProperties>
</file>