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27"/>
  </p:notesMasterIdLst>
  <p:sldIdLst>
    <p:sldId id="256" r:id="rId2"/>
    <p:sldId id="376" r:id="rId3"/>
    <p:sldId id="380" r:id="rId4"/>
    <p:sldId id="377" r:id="rId5"/>
    <p:sldId id="379" r:id="rId6"/>
    <p:sldId id="381" r:id="rId7"/>
    <p:sldId id="378" r:id="rId8"/>
    <p:sldId id="383" r:id="rId9"/>
    <p:sldId id="313" r:id="rId10"/>
    <p:sldId id="314" r:id="rId11"/>
    <p:sldId id="315" r:id="rId12"/>
    <p:sldId id="317" r:id="rId13"/>
    <p:sldId id="318" r:id="rId14"/>
    <p:sldId id="319" r:id="rId15"/>
    <p:sldId id="384" r:id="rId16"/>
    <p:sldId id="320" r:id="rId17"/>
    <p:sldId id="321" r:id="rId18"/>
    <p:sldId id="322" r:id="rId19"/>
    <p:sldId id="369" r:id="rId20"/>
    <p:sldId id="372" r:id="rId21"/>
    <p:sldId id="373" r:id="rId22"/>
    <p:sldId id="374" r:id="rId23"/>
    <p:sldId id="375" r:id="rId24"/>
    <p:sldId id="385" r:id="rId25"/>
    <p:sldId id="257" r:id="rId26"/>
  </p:sldIdLst>
  <p:sldSz cx="9144000" cy="6858000" type="screen4x3"/>
  <p:notesSz cx="6858000" cy="9144000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50"/>
    <p:restoredTop sz="94574"/>
  </p:normalViewPr>
  <p:slideViewPr>
    <p:cSldViewPr>
      <p:cViewPr varScale="1">
        <p:scale>
          <a:sx n="119" d="100"/>
          <a:sy n="119" d="100"/>
        </p:scale>
        <p:origin x="1290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7T11:27:33.331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1564 158 24575,'-29'-1'0,"0"-2"0,1 0 0,-1-2 0,-42-13 0,-106-46 0,173 63 0,-25-11 0,-1 1 0,-1 1 0,0 2 0,0 1 0,0 1 0,-1 2 0,-33 0 0,-737 5 0,798-1 0,0 0 0,1 1 0,-1-1 0,0 1 0,0-1 0,0 1 0,1 1 0,-1-1 0,1 0 0,-1 1 0,1 0 0,-1 0 0,1 0 0,0 0 0,0 0 0,0 1 0,0-1 0,-3 4 0,2 0 0,0 0 0,0 0 0,0 0 0,0 1 0,1-1 0,0 1 0,1 0 0,-1 0 0,0 8 0,-1 7 0,0 1 0,2-1 0,1 1 0,1 0 0,3 30 0,-2-49 0,-1-1 0,1 0 0,0 1 0,0-1 0,0 0 0,1 0 0,-1 0 0,1 0 0,-1 0 0,1 0 0,0 0 0,0-1 0,0 1 0,1-1 0,-1 1 0,0-1 0,1 0 0,0 0 0,-1 0 0,1 0 0,0 0 0,0-1 0,0 1 0,0-1 0,1 0 0,-1 0 0,0 0 0,0 0 0,1-1 0,3 1 0,15 1 0,-1 0 0,0-2 0,41-4 0,-14 1 0,102 4 0,102-3 0,-92-21 0,-24 2 0,-85 12 0,65-5 0,3 3 0,34-1 0,-133 13-119,-15 0 56,0 0 1,0-1 0,0 0-1,0 0 1,0 0 0,0 0 0,0-1-1,0 1 1,0-1 0,-1-1-1,1 1 1,0-1 0,0 1 0,-1-2-1,1 1 1,-1 0 0,0-1 0,0 0-1,6-4 1,-1-7-6764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9-27T11:27:35.480"/>
    </inkml:context>
    <inkml:brush xml:id="br0">
      <inkml:brushProperty name="width" value="0.035" units="cm"/>
      <inkml:brushProperty name="height" value="0.035" units="cm"/>
      <inkml:brushProperty name="color" value="#E71224"/>
    </inkml:brush>
  </inkml:definitions>
  <inkml:trace contextRef="#ctx0" brushRef="#br0">0 1 24575,'0'0'-8191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endParaRPr lang="cs-CZ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</a:defRPr>
            </a:lvl1pPr>
          </a:lstStyle>
          <a:p>
            <a:fld id="{73E78922-47E3-4A2D-86C6-8680F6132A5A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65110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65CDF7-9605-4F27-8D7A-810D7B4F4C5E}" type="slidenum">
              <a:rPr lang="cs-CZ"/>
              <a:pPr/>
              <a:t>1</a:t>
            </a:fld>
            <a:endParaRPr lang="cs-CZ"/>
          </a:p>
        </p:txBody>
      </p:sp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191559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2A77930A-D414-4EDE-93A7-F6215844CFE0}" type="slidenum">
              <a:rPr lang="cs-CZ" sz="1200">
                <a:latin typeface="Times New Roman" pitchFamily="18" charset="0"/>
              </a:rPr>
              <a:pPr/>
              <a:t>9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cs-CZ"/>
              <a:t>Jevy = realita. Teorie = naše konstrukce, reprezentace reality. Je-li konstrukce dobrá, daří se nám lépe využívat reality ku prospěchu svému. </a:t>
            </a:r>
          </a:p>
          <a:p>
            <a:r>
              <a:rPr lang="cs-CZ"/>
              <a:t>Porozumění s tím nemá co dělat. Pravda je filozofický pojem.</a:t>
            </a:r>
          </a:p>
          <a:p>
            <a:r>
              <a:rPr lang="cs-CZ"/>
              <a:t>Analýza – deskriptivní.</a:t>
            </a:r>
          </a:p>
          <a:p>
            <a:r>
              <a:rPr lang="cs-CZ"/>
              <a:t>Statistická indukce již je součástí indukce.</a:t>
            </a:r>
          </a:p>
          <a:p>
            <a:r>
              <a:rPr lang="cs-CZ"/>
              <a:t>Co dělá vědu vědou, je především systematičnost, kontrolovatelnost tvorby dat – objektivita(intersubjektivita). V kval bychom přidali ještě badatelovy hodnoty, čas a místo….</a:t>
            </a:r>
          </a:p>
          <a:p>
            <a:r>
              <a:rPr lang="cs-CZ"/>
              <a:t>Fakta jsou výsledky analýzy dat, jde o tvrzení o datech.</a:t>
            </a:r>
          </a:p>
          <a:p>
            <a:r>
              <a:rPr lang="cs-CZ"/>
              <a:t>Filozofie vědy se zabývá především vztahem mezi jevy a daty.</a:t>
            </a:r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endParaRPr lang="cs-CZ"/>
          </a:p>
          <a:p>
            <a:r>
              <a:rPr lang="cs-CZ"/>
              <a:t> </a:t>
            </a:r>
          </a:p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876846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84A3B5C0-B7E9-4CAD-81A9-FDF25D73E4C0}" type="slidenum">
              <a:rPr lang="cs-CZ" sz="1200">
                <a:latin typeface="Times New Roman" pitchFamily="18" charset="0"/>
              </a:rPr>
              <a:pPr/>
              <a:t>10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634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fld id="{0563951D-3B41-43BE-B483-0E710EC19F42}" type="slidenum">
              <a:rPr lang="cs-CZ" sz="1200">
                <a:latin typeface="Times New Roman" pitchFamily="18" charset="0"/>
              </a:rPr>
              <a:pPr/>
              <a:t>11</a:t>
            </a:fld>
            <a:endParaRPr lang="cs-CZ" sz="1200">
              <a:latin typeface="Times New Roman" pitchFamily="18" charset="0"/>
            </a:endParaRPr>
          </a:p>
        </p:txBody>
      </p:sp>
      <p:sp>
        <p:nvSpPr>
          <p:cNvPr id="337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2873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8829130-E5E0-462B-9E83-AACE37F4CBBC}" type="slidenum">
              <a:rPr lang="cs-CZ"/>
              <a:pPr/>
              <a:t>25</a:t>
            </a:fld>
            <a:endParaRPr lang="cs-CZ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166141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Kliknutím lze upravit styl předlohy.</a:t>
            </a:r>
            <a:endParaRPr kumimoji="0" lang="en-US"/>
          </a:p>
        </p:txBody>
      </p:sp>
      <p:sp>
        <p:nvSpPr>
          <p:cNvPr id="28" name="Zástupný symbol pro datum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endParaRPr lang="cs-CZ"/>
          </a:p>
        </p:txBody>
      </p:sp>
      <p:sp>
        <p:nvSpPr>
          <p:cNvPr id="17" name="Zástupný symbol pro zápatí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29" name="Zástupný symbol pro číslo snímku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279A2A09-7D7E-4F72-9EE6-86AA6D2B963C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88BB0D-6734-4049-96EE-5BA97378407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8529CDE-BB17-4423-8BB2-660E8450B8A9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03BD56C-3AEC-44CD-812F-19E04A8DDC1D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8" name="Zástupný symbol pro obsah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7" name="Obdélní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18D05F10-99C6-42C8-8834-A3E01C4CE876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cs-CZ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67879F4E-B272-4F30-B388-372C1956ABA2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Zástupný symbol pro obsah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2" name="Zástupný symbol pro číslo snímku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1011032F-2608-4EE6-A6D6-94F21E94BFEA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cs-CZ"/>
          </a:p>
        </p:txBody>
      </p:sp>
      <p:sp>
        <p:nvSpPr>
          <p:cNvPr id="16" name="Zástupný symbol pro tex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15" name="Zástupný symbol pro tex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C1B837E-254A-485A-8644-DC05ECACA3B7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F1DEBFA-3947-4767-BD33-A83F8E9D6C80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038894A-B5C2-430A-8204-A4D05D32444E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9" name="Zástupný symbol pro obsah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cs-CZ"/>
              <a:t>Kliknutím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Kliknutím lze upravit styly předlohy textu.</a:t>
            </a:r>
          </a:p>
        </p:txBody>
      </p:sp>
      <p:sp>
        <p:nvSpPr>
          <p:cNvPr id="8" name="Obdélník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Obdélník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1" name="Obdélník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13" name="Zástupný symbol pro číslo snímku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92297DB3-3FB8-43D9-80EA-61F53DC63579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14" name="Zástupný symbol pro zápatí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Kliknutím na ikonu přidáte obrázek.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Kliknutím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cs-CZ"/>
          </a:p>
        </p:txBody>
      </p:sp>
      <p:sp>
        <p:nvSpPr>
          <p:cNvPr id="7" name="Obdélník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Obdélník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Obdélník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3B61E849-C29C-45B1-98C4-D741892626B7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kisk.phil.muni.cz/onlife/temata/planovani-vyzkumu/imrad-pomucka-badani-a-struktury-informaci-v-textu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s://munispace.muni.cz/library/catalog/book/1015" TargetMode="External"/><Relationship Id="rId2" Type="http://schemas.openxmlformats.org/officeDocument/2006/relationships/hyperlink" Target="https://journals.muni.cz/pedor/article/view/12379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psold.pedf.cuni.cz/psse/index.php?p=typy" TargetMode="External"/><Relationship Id="rId5" Type="http://schemas.openxmlformats.org/officeDocument/2006/relationships/hyperlink" Target="https://pages.pedf.cuni.cz/uvrv/close/" TargetMode="External"/><Relationship Id="rId4" Type="http://schemas.openxmlformats.org/officeDocument/2006/relationships/hyperlink" Target="https://evaluacninastroje.rvp.cz/nuovckk_portal/" TargetMode="Externa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-metodologia.fedu.uniba.sk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s://evidencebased.education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apavzdelavani.cz/" TargetMode="External"/><Relationship Id="rId2" Type="http://schemas.openxmlformats.org/officeDocument/2006/relationships/hyperlink" Target="https://www.csicr.cz/cz/Dokumenty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webcentrum.muni.cz/komensky" TargetMode="External"/><Relationship Id="rId3" Type="http://schemas.openxmlformats.org/officeDocument/2006/relationships/hyperlink" Target="http://www.cpds.cz/" TargetMode="External"/><Relationship Id="rId7" Type="http://schemas.openxmlformats.org/officeDocument/2006/relationships/hyperlink" Target="https://journals.muni.cz/pedor" TargetMode="External"/><Relationship Id="rId2" Type="http://schemas.openxmlformats.org/officeDocument/2006/relationships/hyperlink" Target="https://capv.cz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ages.pedf.cuni.cz/pedagogika/?lang=cs" TargetMode="External"/><Relationship Id="rId5" Type="http://schemas.openxmlformats.org/officeDocument/2006/relationships/hyperlink" Target="https://karolinum.cz/casopis/orbis-scholae" TargetMode="External"/><Relationship Id="rId10" Type="http://schemas.openxmlformats.org/officeDocument/2006/relationships/hyperlink" Target="https://www.npi.cz/" TargetMode="External"/><Relationship Id="rId4" Type="http://schemas.openxmlformats.org/officeDocument/2006/relationships/hyperlink" Target="https://www.phil.muni.cz/journals/studia-paedagogica" TargetMode="External"/><Relationship Id="rId9" Type="http://schemas.openxmlformats.org/officeDocument/2006/relationships/hyperlink" Target="https://ceskepodcasty.cz/podcasty/hovory-z-kabinetu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customXml" Target="../ink/ink2.xml"/><Relationship Id="rId3" Type="http://schemas.openxmlformats.org/officeDocument/2006/relationships/hyperlink" Target="https://www.csicr.cz/cz/Dokumenty/Publikace-a-ostatni-vystupy/Mezinarodni-setreni-TIMSS-2019-Narodni-zprava" TargetMode="External"/><Relationship Id="rId7" Type="http://schemas.openxmlformats.org/officeDocument/2006/relationships/image" Target="../media/image7.png"/><Relationship Id="rId2" Type="http://schemas.openxmlformats.org/officeDocument/2006/relationships/hyperlink" Target="https://www.csicr.cz/cz/Dokumenty/Publikace-a-ostatni-vystupy/Mezinarodni-setreni-PISA-2018-Narodni-zprava" TargetMode="External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1.xml"/><Relationship Id="rId5" Type="http://schemas.openxmlformats.org/officeDocument/2006/relationships/image" Target="../media/image6.png"/><Relationship Id="rId4" Type="http://schemas.openxmlformats.org/officeDocument/2006/relationships/hyperlink" Target="https://www.csicr.cz/cz/Aktuality/Mezinarodni-setreni-PIRLS-2021-%E2%80%93-Narodni-zprava" TargetMode="External"/><Relationship Id="rId9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Výzkum v pedagogické praxi</a:t>
            </a:r>
            <a:br>
              <a:rPr lang="cs-CZ" dirty="0"/>
            </a:br>
            <a:br>
              <a:rPr lang="cs-CZ" dirty="0"/>
            </a:br>
            <a:r>
              <a:rPr lang="cs-CZ" sz="2700" i="1" dirty="0">
                <a:latin typeface="+mn-lt"/>
              </a:rPr>
              <a:t>Jan Mareš</a:t>
            </a:r>
            <a:br>
              <a:rPr lang="cs-CZ" sz="2700" i="1" dirty="0">
                <a:latin typeface="+mn-lt"/>
              </a:rPr>
            </a:br>
            <a:r>
              <a:rPr lang="cs-CZ" sz="2700" i="1" dirty="0" err="1">
                <a:latin typeface="+mn-lt"/>
              </a:rPr>
              <a:t>Kpsych</a:t>
            </a:r>
            <a:r>
              <a:rPr lang="cs-CZ" sz="2700" i="1" dirty="0">
                <a:latin typeface="+mn-lt"/>
              </a:rPr>
              <a:t> PdF MU, Brno</a:t>
            </a:r>
            <a:br>
              <a:rPr lang="cs-CZ" sz="2700" i="1" dirty="0">
                <a:latin typeface="+mn-lt"/>
              </a:rPr>
            </a:br>
            <a:endParaRPr lang="cs-CZ" i="1" dirty="0">
              <a:latin typeface="+mn-lt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cs-CZ" sz="2600" i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2209800" y="1600200"/>
            <a:ext cx="5486400" cy="533400"/>
            <a:chOff x="1392" y="1008"/>
            <a:chExt cx="3456" cy="336"/>
          </a:xfrm>
        </p:grpSpPr>
        <p:sp>
          <p:nvSpPr>
            <p:cNvPr id="14370" name="Rectangle 3"/>
            <p:cNvSpPr>
              <a:spLocks noChangeArrowheads="1"/>
            </p:cNvSpPr>
            <p:nvPr/>
          </p:nvSpPr>
          <p:spPr bwMode="auto">
            <a:xfrm>
              <a:off x="1392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VÝZKUMNÁ OTÁZKA</a:t>
              </a:r>
              <a:endParaRPr kumimoji="1" lang="en-US" sz="1800" b="1"/>
            </a:p>
          </p:txBody>
        </p:sp>
        <p:sp>
          <p:nvSpPr>
            <p:cNvPr id="14371" name="Rectangle 4"/>
            <p:cNvSpPr>
              <a:spLocks noChangeArrowheads="1"/>
            </p:cNvSpPr>
            <p:nvPr/>
          </p:nvSpPr>
          <p:spPr bwMode="auto">
            <a:xfrm>
              <a:off x="3168" y="1008"/>
              <a:ext cx="1680" cy="336"/>
            </a:xfrm>
            <a:prstGeom prst="rect">
              <a:avLst/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lIns="198000" rIns="234000" anchor="ctr"/>
            <a:lstStyle/>
            <a:p>
              <a:pPr algn="ctr"/>
              <a:r>
                <a:rPr kumimoji="1" lang="cs-CZ" sz="1800" b="1"/>
                <a:t>HYPOTÉZA</a:t>
              </a:r>
              <a:endParaRPr kumimoji="1" lang="en-US" sz="1800" b="1"/>
            </a:p>
          </p:txBody>
        </p:sp>
      </p:grpSp>
      <p:sp>
        <p:nvSpPr>
          <p:cNvPr id="14339" name="Rectangle 5"/>
          <p:cNvSpPr>
            <a:spLocks noChangeArrowheads="1"/>
          </p:cNvSpPr>
          <p:nvPr/>
        </p:nvSpPr>
        <p:spPr bwMode="auto">
          <a:xfrm>
            <a:off x="990600" y="6237312"/>
            <a:ext cx="3168650" cy="22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000" dirty="0"/>
              <a:t>upraveno dle </a:t>
            </a:r>
            <a:r>
              <a:rPr kumimoji="1" lang="cs-CZ" sz="1000" dirty="0" err="1"/>
              <a:t>Trochim</a:t>
            </a:r>
            <a:r>
              <a:rPr kumimoji="1" lang="cs-CZ" sz="1000" dirty="0"/>
              <a:t>, </a:t>
            </a:r>
            <a:r>
              <a:rPr kumimoji="1" lang="cs-CZ" sz="1000" dirty="0" err="1"/>
              <a:t>Donnelly</a:t>
            </a:r>
            <a:r>
              <a:rPr kumimoji="1" lang="cs-CZ" sz="1000" dirty="0"/>
              <a:t>, www.socialresearchmethods.net</a:t>
            </a:r>
            <a:r>
              <a:rPr kumimoji="1" lang="cs-CZ" sz="1400" dirty="0"/>
              <a:t> </a:t>
            </a:r>
            <a:endParaRPr kumimoji="1" lang="en-US" sz="1400" dirty="0"/>
          </a:p>
        </p:txBody>
      </p:sp>
      <p:sp>
        <p:nvSpPr>
          <p:cNvPr id="14341" name="Rectangle 7"/>
          <p:cNvSpPr>
            <a:spLocks noChangeArrowheads="1"/>
          </p:cNvSpPr>
          <p:nvPr/>
        </p:nvSpPr>
        <p:spPr bwMode="auto">
          <a:xfrm>
            <a:off x="990600" y="3233529"/>
            <a:ext cx="3505200" cy="338554"/>
          </a:xfrm>
          <a:prstGeom prst="rect">
            <a:avLst/>
          </a:prstGeom>
          <a:solidFill>
            <a:srgbClr val="3399FF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EXTERNÍ VALIDITA</a:t>
            </a:r>
          </a:p>
        </p:txBody>
      </p:sp>
      <p:sp>
        <p:nvSpPr>
          <p:cNvPr id="14342" name="Rectangle 8"/>
          <p:cNvSpPr>
            <a:spLocks noChangeArrowheads="1"/>
          </p:cNvSpPr>
          <p:nvPr/>
        </p:nvSpPr>
        <p:spPr bwMode="auto">
          <a:xfrm>
            <a:off x="990600" y="3819317"/>
            <a:ext cx="3505200" cy="338554"/>
          </a:xfrm>
          <a:prstGeom prst="rect">
            <a:avLst/>
          </a:prstGeom>
          <a:solidFill>
            <a:srgbClr val="FF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KONSTRUKTOVÁ VALIDITA</a:t>
            </a:r>
          </a:p>
        </p:txBody>
      </p:sp>
      <p:sp>
        <p:nvSpPr>
          <p:cNvPr id="14343" name="Rectangle 9"/>
          <p:cNvSpPr>
            <a:spLocks noChangeArrowheads="1"/>
          </p:cNvSpPr>
          <p:nvPr/>
        </p:nvSpPr>
        <p:spPr bwMode="auto">
          <a:xfrm>
            <a:off x="990600" y="4428917"/>
            <a:ext cx="3505200" cy="338554"/>
          </a:xfrm>
          <a:prstGeom prst="rect">
            <a:avLst/>
          </a:prstGeom>
          <a:solidFill>
            <a:srgbClr val="FF66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INTERNÍ VALIDITA</a:t>
            </a:r>
          </a:p>
        </p:txBody>
      </p:sp>
      <p:sp>
        <p:nvSpPr>
          <p:cNvPr id="14344" name="Rectangle 10"/>
          <p:cNvSpPr>
            <a:spLocks noChangeArrowheads="1"/>
          </p:cNvSpPr>
          <p:nvPr/>
        </p:nvSpPr>
        <p:spPr bwMode="auto">
          <a:xfrm>
            <a:off x="990600" y="5038517"/>
            <a:ext cx="3505200" cy="338554"/>
          </a:xfrm>
          <a:prstGeom prst="rect">
            <a:avLst/>
          </a:prstGeom>
          <a:solidFill>
            <a:srgbClr val="99CC00">
              <a:alpha val="50195"/>
            </a:srgbClr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VALIDITA ZÁVĚRŮ</a:t>
            </a:r>
          </a:p>
        </p:txBody>
      </p:sp>
      <p:sp>
        <p:nvSpPr>
          <p:cNvPr id="14346" name="Rectangle 28"/>
          <p:cNvSpPr>
            <a:spLocks noChangeArrowheads="1"/>
          </p:cNvSpPr>
          <p:nvPr/>
        </p:nvSpPr>
        <p:spPr bwMode="auto">
          <a:xfrm>
            <a:off x="5181600" y="3233529"/>
            <a:ext cx="3581400" cy="338554"/>
          </a:xfrm>
          <a:prstGeom prst="rect">
            <a:avLst/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ZKOUMANÝ SOUBOR</a:t>
            </a:r>
          </a:p>
        </p:txBody>
      </p:sp>
      <p:sp>
        <p:nvSpPr>
          <p:cNvPr id="14347" name="Rectangle 29"/>
          <p:cNvSpPr>
            <a:spLocks noChangeArrowheads="1"/>
          </p:cNvSpPr>
          <p:nvPr/>
        </p:nvSpPr>
        <p:spPr bwMode="auto">
          <a:xfrm>
            <a:off x="5181600" y="3696207"/>
            <a:ext cx="3581400" cy="584775"/>
          </a:xfrm>
          <a:prstGeom prst="rect">
            <a:avLst/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METODA SBĚRU (TVORBY) DAT</a:t>
            </a:r>
          </a:p>
        </p:txBody>
      </p:sp>
      <p:sp>
        <p:nvSpPr>
          <p:cNvPr id="14348" name="Rectangle 30"/>
          <p:cNvSpPr>
            <a:spLocks noChangeArrowheads="1"/>
          </p:cNvSpPr>
          <p:nvPr/>
        </p:nvSpPr>
        <p:spPr bwMode="auto">
          <a:xfrm>
            <a:off x="5181600" y="4428917"/>
            <a:ext cx="3581400" cy="338554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DESIGN VÝZKUMU</a:t>
            </a:r>
          </a:p>
        </p:txBody>
      </p:sp>
      <p:sp>
        <p:nvSpPr>
          <p:cNvPr id="14349" name="Rectangle 31"/>
          <p:cNvSpPr>
            <a:spLocks noChangeArrowheads="1"/>
          </p:cNvSpPr>
          <p:nvPr/>
        </p:nvSpPr>
        <p:spPr bwMode="auto">
          <a:xfrm>
            <a:off x="5181600" y="5038517"/>
            <a:ext cx="3581400" cy="338554"/>
          </a:xfrm>
          <a:prstGeom prst="rect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/>
            <a:r>
              <a:rPr lang="cs-CZ" sz="1600" b="1" dirty="0"/>
              <a:t>ANALÝZA DAT</a:t>
            </a:r>
          </a:p>
        </p:txBody>
      </p:sp>
      <p:sp>
        <p:nvSpPr>
          <p:cNvPr id="14350" name="Rectangle 33"/>
          <p:cNvSpPr>
            <a:spLocks noChangeArrowheads="1"/>
          </p:cNvSpPr>
          <p:nvPr/>
        </p:nvSpPr>
        <p:spPr bwMode="auto">
          <a:xfrm>
            <a:off x="12573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KONCEPČNÍ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1" name="Rectangle 34"/>
          <p:cNvSpPr>
            <a:spLocks noChangeArrowheads="1"/>
          </p:cNvSpPr>
          <p:nvPr/>
        </p:nvSpPr>
        <p:spPr bwMode="auto">
          <a:xfrm>
            <a:off x="5486400" y="2438400"/>
            <a:ext cx="2971800" cy="53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198000" rIns="234000" anchor="ctr"/>
          <a:lstStyle/>
          <a:p>
            <a:pPr algn="ctr"/>
            <a:r>
              <a:rPr kumimoji="1" lang="cs-CZ" sz="1800" b="1"/>
              <a:t>PRAKTICKÁ</a:t>
            </a:r>
          </a:p>
          <a:p>
            <a:pPr algn="ctr"/>
            <a:r>
              <a:rPr kumimoji="1" lang="cs-CZ" sz="1400" b="1"/>
              <a:t>STRÁNKA VÝZKUMU</a:t>
            </a:r>
            <a:endParaRPr kumimoji="1" lang="en-US" sz="1800" b="1"/>
          </a:p>
        </p:txBody>
      </p:sp>
      <p:sp>
        <p:nvSpPr>
          <p:cNvPr id="14352" name="Text Box 35"/>
          <p:cNvSpPr txBox="1">
            <a:spLocks noChangeArrowheads="1"/>
          </p:cNvSpPr>
          <p:nvPr/>
        </p:nvSpPr>
        <p:spPr bwMode="auto">
          <a:xfrm>
            <a:off x="4140200" y="5695950"/>
            <a:ext cx="485933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research question, hypothesis, external validity, construct </a:t>
            </a:r>
            <a:r>
              <a:rPr lang="cs-CZ" sz="1000" b="1"/>
              <a:t>validity</a:t>
            </a:r>
            <a:r>
              <a:rPr lang="en-US" sz="1000" b="1"/>
              <a:t>, internal </a:t>
            </a:r>
            <a:r>
              <a:rPr lang="cs-CZ" sz="1000" b="1"/>
              <a:t>validity</a:t>
            </a:r>
            <a:r>
              <a:rPr lang="en-US" sz="1000" b="1"/>
              <a:t>, </a:t>
            </a:r>
            <a:r>
              <a:rPr lang="cs-CZ" sz="1000" b="1"/>
              <a:t>validity</a:t>
            </a:r>
            <a:r>
              <a:rPr lang="en-US" sz="1000" b="1"/>
              <a:t>of findings, research sample, method of data collection, research design, data analysis</a:t>
            </a:r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KONCEPČNÍ A PRAKTICKÁ STRÁNKA VÝZKUMU</a:t>
            </a:r>
          </a:p>
        </p:txBody>
      </p:sp>
    </p:spTree>
    <p:extLst>
      <p:ext uri="{BB962C8B-B14F-4D97-AF65-F5344CB8AC3E}">
        <p14:creationId xmlns:p14="http://schemas.microsoft.com/office/powerpoint/2010/main" val="825340220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7"/>
          <p:cNvGrpSpPr>
            <a:grpSpLocks/>
          </p:cNvGrpSpPr>
          <p:nvPr/>
        </p:nvGrpSpPr>
        <p:grpSpPr bwMode="auto">
          <a:xfrm>
            <a:off x="5117516" y="1524624"/>
            <a:ext cx="1166813" cy="1644650"/>
            <a:chOff x="3210" y="694"/>
            <a:chExt cx="735" cy="1124"/>
          </a:xfrm>
        </p:grpSpPr>
        <p:sp>
          <p:nvSpPr>
            <p:cNvPr id="3098" name="AutoShape 16"/>
            <p:cNvSpPr>
              <a:spLocks noChangeArrowheads="1"/>
            </p:cNvSpPr>
            <p:nvPr/>
          </p:nvSpPr>
          <p:spPr bwMode="auto">
            <a:xfrm>
              <a:off x="3210" y="69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DESKRIPCE</a:t>
              </a:r>
            </a:p>
          </p:txBody>
        </p:sp>
        <p:sp>
          <p:nvSpPr>
            <p:cNvPr id="3099" name="AutoShape 17"/>
            <p:cNvSpPr>
              <a:spLocks noChangeArrowheads="1"/>
            </p:cNvSpPr>
            <p:nvPr/>
          </p:nvSpPr>
          <p:spPr bwMode="auto">
            <a:xfrm>
              <a:off x="3219" y="107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 dirty="0"/>
                <a:t>PREDIKCE</a:t>
              </a:r>
            </a:p>
          </p:txBody>
        </p:sp>
        <p:sp>
          <p:nvSpPr>
            <p:cNvPr id="3100" name="AutoShape 18"/>
            <p:cNvSpPr>
              <a:spLocks noChangeArrowheads="1"/>
            </p:cNvSpPr>
            <p:nvPr/>
          </p:nvSpPr>
          <p:spPr bwMode="auto">
            <a:xfrm>
              <a:off x="3210" y="146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VYSVĚTLENÍ</a:t>
              </a:r>
            </a:p>
          </p:txBody>
        </p:sp>
      </p:grpSp>
      <p:grpSp>
        <p:nvGrpSpPr>
          <p:cNvPr id="3" name="Group 58"/>
          <p:cNvGrpSpPr>
            <a:grpSpLocks/>
          </p:cNvGrpSpPr>
          <p:nvPr/>
        </p:nvGrpSpPr>
        <p:grpSpPr bwMode="auto">
          <a:xfrm>
            <a:off x="5110885" y="3355181"/>
            <a:ext cx="1152525" cy="1082675"/>
            <a:chOff x="3210" y="1904"/>
            <a:chExt cx="726" cy="740"/>
          </a:xfrm>
        </p:grpSpPr>
        <p:sp>
          <p:nvSpPr>
            <p:cNvPr id="3096" name="AutoShape 20"/>
            <p:cNvSpPr>
              <a:spLocks noChangeArrowheads="1"/>
            </p:cNvSpPr>
            <p:nvPr/>
          </p:nvSpPr>
          <p:spPr bwMode="auto">
            <a:xfrm>
              <a:off x="3210" y="190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NENÁHODNÝ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  <p:sp>
          <p:nvSpPr>
            <p:cNvPr id="3097" name="AutoShape 21"/>
            <p:cNvSpPr>
              <a:spLocks noChangeArrowheads="1"/>
            </p:cNvSpPr>
            <p:nvPr/>
          </p:nvSpPr>
          <p:spPr bwMode="auto">
            <a:xfrm>
              <a:off x="3210" y="228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NÁHODNÝ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VÝBĚR</a:t>
              </a:r>
            </a:p>
          </p:txBody>
        </p:sp>
      </p:grpSp>
      <p:grpSp>
        <p:nvGrpSpPr>
          <p:cNvPr id="4" name="Group 59"/>
          <p:cNvGrpSpPr>
            <a:grpSpLocks/>
          </p:cNvGrpSpPr>
          <p:nvPr/>
        </p:nvGrpSpPr>
        <p:grpSpPr bwMode="auto">
          <a:xfrm>
            <a:off x="5116901" y="4679950"/>
            <a:ext cx="1152525" cy="1644650"/>
            <a:chOff x="3210" y="2734"/>
            <a:chExt cx="726" cy="1124"/>
          </a:xfrm>
        </p:grpSpPr>
        <p:sp>
          <p:nvSpPr>
            <p:cNvPr id="3093" name="AutoShape 23"/>
            <p:cNvSpPr>
              <a:spLocks noChangeArrowheads="1"/>
            </p:cNvSpPr>
            <p:nvPr/>
          </p:nvSpPr>
          <p:spPr bwMode="auto">
            <a:xfrm>
              <a:off x="3210" y="2734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POZOROVÁNÍ</a:t>
              </a:r>
            </a:p>
          </p:txBody>
        </p:sp>
        <p:sp>
          <p:nvSpPr>
            <p:cNvPr id="3094" name="AutoShape 24"/>
            <p:cNvSpPr>
              <a:spLocks noChangeArrowheads="1"/>
            </p:cNvSpPr>
            <p:nvPr/>
          </p:nvSpPr>
          <p:spPr bwMode="auto">
            <a:xfrm>
              <a:off x="3210" y="3118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DOTAZOVÁNÍ</a:t>
              </a:r>
            </a:p>
          </p:txBody>
        </p:sp>
        <p:sp>
          <p:nvSpPr>
            <p:cNvPr id="3095" name="AutoShape 25"/>
            <p:cNvSpPr>
              <a:spLocks noChangeArrowheads="1"/>
            </p:cNvSpPr>
            <p:nvPr/>
          </p:nvSpPr>
          <p:spPr bwMode="auto">
            <a:xfrm>
              <a:off x="3210" y="3502"/>
              <a:ext cx="726" cy="356"/>
            </a:xfrm>
            <a:prstGeom prst="homePlate">
              <a:avLst>
                <a:gd name="adj" fmla="val 0"/>
              </a:avLst>
            </a:prstGeom>
            <a:solidFill>
              <a:srgbClr val="99CC00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ANALÝZA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200" b="1"/>
                <a:t>PRODUKTŮ</a:t>
              </a:r>
            </a:p>
          </p:txBody>
        </p:sp>
      </p:grpSp>
      <p:grpSp>
        <p:nvGrpSpPr>
          <p:cNvPr id="5" name="Group 61"/>
          <p:cNvGrpSpPr>
            <a:grpSpLocks/>
          </p:cNvGrpSpPr>
          <p:nvPr/>
        </p:nvGrpSpPr>
        <p:grpSpPr bwMode="auto">
          <a:xfrm>
            <a:off x="1222372" y="2578894"/>
            <a:ext cx="1593850" cy="3027362"/>
            <a:chOff x="774" y="1410"/>
            <a:chExt cx="1004" cy="1907"/>
          </a:xfrm>
        </p:grpSpPr>
        <p:sp>
          <p:nvSpPr>
            <p:cNvPr id="3089" name="AutoShape 8"/>
            <p:cNvSpPr>
              <a:spLocks noChangeArrowheads="1"/>
            </p:cNvSpPr>
            <p:nvPr/>
          </p:nvSpPr>
          <p:spPr bwMode="auto">
            <a:xfrm>
              <a:off x="774" y="1410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NÁPAD</a:t>
              </a:r>
            </a:p>
          </p:txBody>
        </p:sp>
        <p:sp>
          <p:nvSpPr>
            <p:cNvPr id="3090" name="AutoShape 9"/>
            <p:cNvSpPr>
              <a:spLocks noChangeArrowheads="1"/>
            </p:cNvSpPr>
            <p:nvPr/>
          </p:nvSpPr>
          <p:spPr bwMode="auto">
            <a:xfrm>
              <a:off x="774" y="1986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VÝZKUMNÁ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OTÁZKA</a:t>
              </a:r>
            </a:p>
          </p:txBody>
        </p:sp>
        <p:sp>
          <p:nvSpPr>
            <p:cNvPr id="3091" name="AutoShape 10"/>
            <p:cNvSpPr>
              <a:spLocks noChangeArrowheads="1"/>
            </p:cNvSpPr>
            <p:nvPr/>
          </p:nvSpPr>
          <p:spPr bwMode="auto">
            <a:xfrm>
              <a:off x="774" y="2562"/>
              <a:ext cx="1002" cy="508"/>
            </a:xfrm>
            <a:prstGeom prst="homePlate">
              <a:avLst>
                <a:gd name="adj" fmla="val 0"/>
              </a:avLst>
            </a:pr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600" b="1"/>
                <a:t>HYPOTÉZY</a:t>
              </a:r>
            </a:p>
          </p:txBody>
        </p:sp>
        <p:sp>
          <p:nvSpPr>
            <p:cNvPr id="51228" name="Text Box 28"/>
            <p:cNvSpPr txBox="1">
              <a:spLocks noChangeArrowheads="1"/>
            </p:cNvSpPr>
            <p:nvPr/>
          </p:nvSpPr>
          <p:spPr bwMode="auto">
            <a:xfrm>
              <a:off x="808" y="3125"/>
              <a:ext cx="970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 dirty="0">
                  <a:latin typeface="Garamond" pitchFamily="18" charset="0"/>
                </a:rPr>
                <a:t>Co chci zkoumat?</a:t>
              </a:r>
              <a:endParaRPr lang="cs-CZ" sz="1400" b="1" i="1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6" name="Group 56"/>
          <p:cNvGrpSpPr>
            <a:grpSpLocks/>
          </p:cNvGrpSpPr>
          <p:nvPr/>
        </p:nvGrpSpPr>
        <p:grpSpPr bwMode="auto">
          <a:xfrm>
            <a:off x="3405576" y="1737349"/>
            <a:ext cx="2287588" cy="5100637"/>
            <a:chOff x="2112" y="872"/>
            <a:chExt cx="1441" cy="3213"/>
          </a:xfrm>
        </p:grpSpPr>
        <p:sp>
          <p:nvSpPr>
            <p:cNvPr id="3085" name="AutoShape 12"/>
            <p:cNvSpPr>
              <a:spLocks noChangeArrowheads="1"/>
            </p:cNvSpPr>
            <p:nvPr/>
          </p:nvSpPr>
          <p:spPr bwMode="auto">
            <a:xfrm>
              <a:off x="2112" y="872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TYP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VÝZKUMU</a:t>
              </a:r>
            </a:p>
          </p:txBody>
        </p:sp>
        <p:sp>
          <p:nvSpPr>
            <p:cNvPr id="3086" name="AutoShape 13"/>
            <p:cNvSpPr>
              <a:spLocks noChangeArrowheads="1"/>
            </p:cNvSpPr>
            <p:nvPr/>
          </p:nvSpPr>
          <p:spPr bwMode="auto">
            <a:xfrm>
              <a:off x="2112" y="1890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VÝBĚR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ZKOUMANÝCH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OSOB</a:t>
              </a:r>
            </a:p>
          </p:txBody>
        </p:sp>
        <p:sp>
          <p:nvSpPr>
            <p:cNvPr id="3087" name="AutoShape 14"/>
            <p:cNvSpPr>
              <a:spLocks noChangeArrowheads="1"/>
            </p:cNvSpPr>
            <p:nvPr/>
          </p:nvSpPr>
          <p:spPr bwMode="auto">
            <a:xfrm>
              <a:off x="2112" y="2926"/>
              <a:ext cx="1002" cy="768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METODA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SBĚRU DAT</a:t>
              </a:r>
            </a:p>
          </p:txBody>
        </p:sp>
        <p:sp>
          <p:nvSpPr>
            <p:cNvPr id="51233" name="Text Box 33"/>
            <p:cNvSpPr txBox="1">
              <a:spLocks noChangeArrowheads="1"/>
            </p:cNvSpPr>
            <p:nvPr/>
          </p:nvSpPr>
          <p:spPr bwMode="auto">
            <a:xfrm>
              <a:off x="2440" y="3893"/>
              <a:ext cx="1113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cs-CZ" sz="1400" b="1">
                  <a:latin typeface="Garamond" pitchFamily="18" charset="0"/>
                </a:rPr>
                <a:t>Jak to chci zkoumat?</a:t>
              </a:r>
              <a:endParaRPr lang="cs-CZ" sz="1400" b="1" i="1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endParaRPr>
            </a:p>
          </p:txBody>
        </p:sp>
      </p:grp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6651625" y="2669155"/>
            <a:ext cx="1609725" cy="3027363"/>
            <a:chOff x="4276" y="1554"/>
            <a:chExt cx="1014" cy="1907"/>
          </a:xfrm>
        </p:grpSpPr>
        <p:sp>
          <p:nvSpPr>
            <p:cNvPr id="3082" name="Text Box 38"/>
            <p:cNvSpPr txBox="1">
              <a:spLocks noChangeArrowheads="1"/>
            </p:cNvSpPr>
            <p:nvPr/>
          </p:nvSpPr>
          <p:spPr bwMode="auto">
            <a:xfrm>
              <a:off x="4370" y="3269"/>
              <a:ext cx="83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 Narrow" pitchFamily="34" charset="0"/>
                </a:defRPr>
              </a:lvl9pPr>
            </a:lstStyle>
            <a:p>
              <a:r>
                <a:rPr lang="cs-CZ" sz="1400" b="1">
                  <a:latin typeface="Garamond" pitchFamily="18" charset="0"/>
                </a:rPr>
                <a:t>Co jsem zjistil?</a:t>
              </a:r>
            </a:p>
          </p:txBody>
        </p:sp>
        <p:sp>
          <p:nvSpPr>
            <p:cNvPr id="3083" name="AutoShape 43"/>
            <p:cNvSpPr>
              <a:spLocks noChangeArrowheads="1"/>
            </p:cNvSpPr>
            <p:nvPr/>
          </p:nvSpPr>
          <p:spPr bwMode="auto">
            <a:xfrm>
              <a:off x="4276" y="1554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ANALÝZA A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INTERPRETACE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DAT</a:t>
              </a:r>
            </a:p>
          </p:txBody>
        </p:sp>
        <p:sp>
          <p:nvSpPr>
            <p:cNvPr id="3084" name="AutoShape 44"/>
            <p:cNvSpPr>
              <a:spLocks noChangeArrowheads="1"/>
            </p:cNvSpPr>
            <p:nvPr/>
          </p:nvSpPr>
          <p:spPr bwMode="auto">
            <a:xfrm>
              <a:off x="4276" y="2418"/>
              <a:ext cx="1014" cy="740"/>
            </a:xfrm>
            <a:prstGeom prst="homePlate">
              <a:avLst>
                <a:gd name="adj" fmla="val 0"/>
              </a:avLst>
            </a:prstGeom>
            <a:solidFill>
              <a:srgbClr val="F4C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KOMUNIKACE</a:t>
              </a:r>
            </a:p>
            <a:p>
              <a:pPr algn="ctr">
                <a:buSzPts val="1100"/>
                <a:buFont typeface="Wingdings" pitchFamily="2" charset="2"/>
                <a:buNone/>
              </a:pPr>
              <a:r>
                <a:rPr lang="cs-CZ" sz="1400" b="1" dirty="0"/>
                <a:t>VÝSLEDKŮ</a:t>
              </a:r>
            </a:p>
          </p:txBody>
        </p:sp>
      </p:grpSp>
      <p:sp>
        <p:nvSpPr>
          <p:cNvPr id="8" name="Nadpis 7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MAPA VÝZKUMU</a:t>
            </a:r>
            <a:br>
              <a:rPr lang="cs-CZ" dirty="0"/>
            </a:br>
            <a:r>
              <a:rPr lang="cs-CZ" dirty="0"/>
              <a:t>CO VŠECHNO PATŘÍ DO VÝZKUMU?</a:t>
            </a:r>
          </a:p>
        </p:txBody>
      </p:sp>
      <p:sp>
        <p:nvSpPr>
          <p:cNvPr id="9" name="Šipka doprava 8"/>
          <p:cNvSpPr/>
          <p:nvPr/>
        </p:nvSpPr>
        <p:spPr>
          <a:xfrm>
            <a:off x="612648" y="3843905"/>
            <a:ext cx="60972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Šipka doprava 28"/>
          <p:cNvSpPr/>
          <p:nvPr/>
        </p:nvSpPr>
        <p:spPr>
          <a:xfrm>
            <a:off x="2776038" y="5496718"/>
            <a:ext cx="609724" cy="1968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5728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9"/>
          <p:cNvGrpSpPr>
            <a:grpSpLocks/>
          </p:cNvGrpSpPr>
          <p:nvPr/>
        </p:nvGrpSpPr>
        <p:grpSpPr bwMode="auto">
          <a:xfrm>
            <a:off x="1123554" y="1661320"/>
            <a:ext cx="7126288" cy="2233612"/>
            <a:chOff x="748" y="765"/>
            <a:chExt cx="4489" cy="1407"/>
          </a:xfrm>
        </p:grpSpPr>
        <p:grpSp>
          <p:nvGrpSpPr>
            <p:cNvPr id="17423" name="Group 20"/>
            <p:cNvGrpSpPr>
              <a:grpSpLocks/>
            </p:cNvGrpSpPr>
            <p:nvPr/>
          </p:nvGrpSpPr>
          <p:grpSpPr bwMode="auto">
            <a:xfrm>
              <a:off x="748" y="765"/>
              <a:ext cx="4489" cy="404"/>
              <a:chOff x="748" y="765"/>
              <a:chExt cx="4489" cy="404"/>
            </a:xfrm>
          </p:grpSpPr>
          <p:sp>
            <p:nvSpPr>
              <p:cNvPr id="17428" name="AutoShape 21"/>
              <p:cNvSpPr>
                <a:spLocks noChangeArrowheads="1"/>
              </p:cNvSpPr>
              <p:nvPr/>
            </p:nvSpPr>
            <p:spPr bwMode="auto">
              <a:xfrm>
                <a:off x="1156" y="798"/>
                <a:ext cx="4081" cy="340"/>
              </a:xfrm>
              <a:prstGeom prst="homePlate">
                <a:avLst>
                  <a:gd name="adj" fmla="val 0"/>
                </a:avLst>
              </a:prstGeom>
              <a:solidFill>
                <a:srgbClr val="F4C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/>
                  <a:t>VÝZKUMNÁ OTÁZKA JE ZODPOVĚDITELNÁ</a:t>
                </a:r>
              </a:p>
            </p:txBody>
          </p:sp>
          <p:sp>
            <p:nvSpPr>
              <p:cNvPr id="17429" name="Rectangle 22"/>
              <p:cNvSpPr>
                <a:spLocks noChangeArrowheads="1"/>
              </p:cNvSpPr>
              <p:nvPr/>
            </p:nvSpPr>
            <p:spPr bwMode="auto">
              <a:xfrm>
                <a:off x="748" y="765"/>
                <a:ext cx="37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3600" b="1"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17424" name="Group 23"/>
            <p:cNvGrpSpPr>
              <a:grpSpLocks/>
            </p:cNvGrpSpPr>
            <p:nvPr/>
          </p:nvGrpSpPr>
          <p:grpSpPr bwMode="auto">
            <a:xfrm>
              <a:off x="1156" y="1207"/>
              <a:ext cx="4081" cy="965"/>
              <a:chOff x="1156" y="1207"/>
              <a:chExt cx="4081" cy="965"/>
            </a:xfrm>
          </p:grpSpPr>
          <p:sp>
            <p:nvSpPr>
              <p:cNvPr id="17425" name="AutoShape 24"/>
              <p:cNvSpPr>
                <a:spLocks noChangeArrowheads="1"/>
              </p:cNvSpPr>
              <p:nvPr/>
            </p:nvSpPr>
            <p:spPr bwMode="auto">
              <a:xfrm>
                <a:off x="1156" y="1207"/>
                <a:ext cx="4081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Kolik andělů může tančit na špičce špendlíku?</a:t>
                </a:r>
              </a:p>
            </p:txBody>
          </p:sp>
          <p:sp>
            <p:nvSpPr>
              <p:cNvPr id="17426" name="AutoShape 25"/>
              <p:cNvSpPr>
                <a:spLocks noChangeArrowheads="1"/>
              </p:cNvSpPr>
              <p:nvPr/>
            </p:nvSpPr>
            <p:spPr bwMode="auto">
              <a:xfrm>
                <a:off x="1156" y="1537"/>
                <a:ext cx="4081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Sledované proměnné musí být měřitelné</a:t>
                </a:r>
              </a:p>
            </p:txBody>
          </p:sp>
          <p:sp>
            <p:nvSpPr>
              <p:cNvPr id="17427" name="AutoShape 26"/>
              <p:cNvSpPr>
                <a:spLocks noChangeArrowheads="1"/>
              </p:cNvSpPr>
              <p:nvPr/>
            </p:nvSpPr>
            <p:spPr bwMode="auto">
              <a:xfrm>
                <a:off x="1156" y="1877"/>
                <a:ext cx="4081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Často měříme jevy nepřímo</a:t>
                </a:r>
              </a:p>
            </p:txBody>
          </p:sp>
        </p:grpSp>
      </p:grpSp>
      <p:grpSp>
        <p:nvGrpSpPr>
          <p:cNvPr id="17414" name="Group 43"/>
          <p:cNvGrpSpPr>
            <a:grpSpLocks/>
          </p:cNvGrpSpPr>
          <p:nvPr/>
        </p:nvGrpSpPr>
        <p:grpSpPr bwMode="auto">
          <a:xfrm>
            <a:off x="1052117" y="4020345"/>
            <a:ext cx="7200900" cy="2370137"/>
            <a:chOff x="703" y="2251"/>
            <a:chExt cx="4536" cy="1493"/>
          </a:xfrm>
        </p:grpSpPr>
        <p:grpSp>
          <p:nvGrpSpPr>
            <p:cNvPr id="17416" name="Group 41"/>
            <p:cNvGrpSpPr>
              <a:grpSpLocks/>
            </p:cNvGrpSpPr>
            <p:nvPr/>
          </p:nvGrpSpPr>
          <p:grpSpPr bwMode="auto">
            <a:xfrm>
              <a:off x="1156" y="2686"/>
              <a:ext cx="4081" cy="1058"/>
              <a:chOff x="1156" y="2686"/>
              <a:chExt cx="4081" cy="1058"/>
            </a:xfrm>
          </p:grpSpPr>
          <p:sp>
            <p:nvSpPr>
              <p:cNvPr id="17420" name="Rectangle 35"/>
              <p:cNvSpPr>
                <a:spLocks noChangeArrowheads="1"/>
              </p:cNvSpPr>
              <p:nvPr/>
            </p:nvSpPr>
            <p:spPr bwMode="auto">
              <a:xfrm>
                <a:off x="1156" y="2686"/>
                <a:ext cx="4081" cy="295"/>
              </a:xfrm>
              <a:prstGeom prst="rect">
                <a:avLst/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Život nadaných žáků.</a:t>
                </a:r>
              </a:p>
            </p:txBody>
          </p:sp>
          <p:sp>
            <p:nvSpPr>
              <p:cNvPr id="17421" name="Rectangle 36"/>
              <p:cNvSpPr>
                <a:spLocks noChangeArrowheads="1"/>
              </p:cNvSpPr>
              <p:nvPr/>
            </p:nvSpPr>
            <p:spPr bwMode="auto">
              <a:xfrm>
                <a:off x="1156" y="3068"/>
                <a:ext cx="4081" cy="2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Je jasné co chceme zkoumat?</a:t>
                </a:r>
              </a:p>
            </p:txBody>
          </p:sp>
          <p:sp>
            <p:nvSpPr>
              <p:cNvPr id="17422" name="Rectangle 37"/>
              <p:cNvSpPr>
                <a:spLocks noChangeArrowheads="1"/>
              </p:cNvSpPr>
              <p:nvPr/>
            </p:nvSpPr>
            <p:spPr bwMode="auto">
              <a:xfrm>
                <a:off x="1156" y="3449"/>
                <a:ext cx="4081" cy="295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Je jasné k čemu chceme dospět?</a:t>
                </a:r>
              </a:p>
            </p:txBody>
          </p:sp>
        </p:grpSp>
        <p:grpSp>
          <p:nvGrpSpPr>
            <p:cNvPr id="17417" name="Group 42"/>
            <p:cNvGrpSpPr>
              <a:grpSpLocks/>
            </p:cNvGrpSpPr>
            <p:nvPr/>
          </p:nvGrpSpPr>
          <p:grpSpPr bwMode="auto">
            <a:xfrm>
              <a:off x="703" y="2251"/>
              <a:ext cx="4536" cy="404"/>
              <a:chOff x="703" y="2251"/>
              <a:chExt cx="4536" cy="404"/>
            </a:xfrm>
          </p:grpSpPr>
          <p:sp>
            <p:nvSpPr>
              <p:cNvPr id="17418" name="Rectangle 39"/>
              <p:cNvSpPr>
                <a:spLocks noChangeArrowheads="1"/>
              </p:cNvSpPr>
              <p:nvPr/>
            </p:nvSpPr>
            <p:spPr bwMode="auto">
              <a:xfrm>
                <a:off x="1158" y="2295"/>
                <a:ext cx="4081" cy="317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JE FORMULOVÁNA VÝZKUMNÁ OTÁZKA NE POUZE TÉMA</a:t>
                </a:r>
              </a:p>
            </p:txBody>
          </p:sp>
          <p:sp>
            <p:nvSpPr>
              <p:cNvPr id="17419" name="Rectangle 40"/>
              <p:cNvSpPr>
                <a:spLocks noChangeArrowheads="1"/>
              </p:cNvSpPr>
              <p:nvPr/>
            </p:nvSpPr>
            <p:spPr bwMode="auto">
              <a:xfrm>
                <a:off x="703" y="2251"/>
                <a:ext cx="373" cy="40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3600" b="1">
                    <a:sym typeface="Wingdings" pitchFamily="2" charset="2"/>
                  </a:rPr>
                  <a:t></a:t>
                </a:r>
              </a:p>
            </p:txBody>
          </p:sp>
        </p:grp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POZNÁM DOBROU VÝZKUMNOU OTÁZKU?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8077776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45" name="Group 57"/>
          <p:cNvGrpSpPr>
            <a:grpSpLocks/>
          </p:cNvGrpSpPr>
          <p:nvPr/>
        </p:nvGrpSpPr>
        <p:grpSpPr bwMode="auto">
          <a:xfrm>
            <a:off x="1116013" y="1539195"/>
            <a:ext cx="7126287" cy="1693863"/>
            <a:chOff x="748" y="765"/>
            <a:chExt cx="4489" cy="1067"/>
          </a:xfrm>
        </p:grpSpPr>
        <p:sp>
          <p:nvSpPr>
            <p:cNvPr id="18447" name="AutoShape 51"/>
            <p:cNvSpPr>
              <a:spLocks noChangeArrowheads="1"/>
            </p:cNvSpPr>
            <p:nvPr/>
          </p:nvSpPr>
          <p:spPr bwMode="auto">
            <a:xfrm>
              <a:off x="1156" y="798"/>
              <a:ext cx="4081" cy="340"/>
            </a:xfrm>
            <a:prstGeom prst="homePlate">
              <a:avLst>
                <a:gd name="adj" fmla="val 0"/>
              </a:avLst>
            </a:prstGeom>
            <a:solidFill>
              <a:srgbClr val="FF66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/>
                <a:t>VÝZKUMNÁ OTÁZKA JE PŘIMĚŘENĚ ÚZKÁ</a:t>
              </a:r>
            </a:p>
          </p:txBody>
        </p:sp>
        <p:sp>
          <p:nvSpPr>
            <p:cNvPr id="18448" name="Rectangle 52"/>
            <p:cNvSpPr>
              <a:spLocks noChangeArrowheads="1"/>
            </p:cNvSpPr>
            <p:nvPr/>
          </p:nvSpPr>
          <p:spPr bwMode="auto">
            <a:xfrm>
              <a:off x="748" y="765"/>
              <a:ext cx="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3600" b="1" dirty="0">
                  <a:sym typeface="Wingdings" pitchFamily="2" charset="2"/>
                </a:rPr>
                <a:t></a:t>
              </a:r>
            </a:p>
          </p:txBody>
        </p:sp>
        <p:sp>
          <p:nvSpPr>
            <p:cNvPr id="18449" name="AutoShape 54"/>
            <p:cNvSpPr>
              <a:spLocks noChangeArrowheads="1"/>
            </p:cNvSpPr>
            <p:nvPr/>
          </p:nvSpPr>
          <p:spPr bwMode="auto">
            <a:xfrm>
              <a:off x="1156" y="1207"/>
              <a:ext cx="4081" cy="295"/>
            </a:xfrm>
            <a:prstGeom prst="homePlate">
              <a:avLst>
                <a:gd name="adj" fmla="val 0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 dirty="0">
                  <a:latin typeface="Garamond" pitchFamily="18" charset="0"/>
                </a:rPr>
                <a:t>Proč žáky nebaví škola?</a:t>
              </a:r>
            </a:p>
          </p:txBody>
        </p:sp>
        <p:sp>
          <p:nvSpPr>
            <p:cNvPr id="18450" name="AutoShape 55"/>
            <p:cNvSpPr>
              <a:spLocks noChangeArrowheads="1"/>
            </p:cNvSpPr>
            <p:nvPr/>
          </p:nvSpPr>
          <p:spPr bwMode="auto">
            <a:xfrm>
              <a:off x="1156" y="1537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Zúžení výzkumné otázky zpřesňuje výzkumný projekt. </a:t>
              </a:r>
            </a:p>
          </p:txBody>
        </p:sp>
      </p:grpSp>
      <p:grpSp>
        <p:nvGrpSpPr>
          <p:cNvPr id="18438" name="Group 70"/>
          <p:cNvGrpSpPr>
            <a:grpSpLocks/>
          </p:cNvGrpSpPr>
          <p:nvPr/>
        </p:nvGrpSpPr>
        <p:grpSpPr bwMode="auto">
          <a:xfrm>
            <a:off x="1116013" y="3447370"/>
            <a:ext cx="7126287" cy="2268538"/>
            <a:chOff x="748" y="1979"/>
            <a:chExt cx="4489" cy="1429"/>
          </a:xfrm>
        </p:grpSpPr>
        <p:sp>
          <p:nvSpPr>
            <p:cNvPr id="18440" name="AutoShape 65"/>
            <p:cNvSpPr>
              <a:spLocks noChangeArrowheads="1"/>
            </p:cNvSpPr>
            <p:nvPr/>
          </p:nvSpPr>
          <p:spPr bwMode="auto">
            <a:xfrm>
              <a:off x="1156" y="2012"/>
              <a:ext cx="4081" cy="340"/>
            </a:xfrm>
            <a:prstGeom prst="homePlate">
              <a:avLst>
                <a:gd name="adj" fmla="val 0"/>
              </a:avLst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b="1" dirty="0"/>
                <a:t>VÝZKUMNÁ OTÁZKA JE HODNOTNÁ, </a:t>
              </a:r>
            </a:p>
            <a:p>
              <a:pPr algn="ctr"/>
              <a:r>
                <a:rPr lang="cs-CZ" sz="1600" b="1" dirty="0"/>
                <a:t>SMYSLUPLNÁ, NENÍ BANÁLNÍ</a:t>
              </a:r>
            </a:p>
          </p:txBody>
        </p:sp>
        <p:sp>
          <p:nvSpPr>
            <p:cNvPr id="18441" name="Rectangle 66"/>
            <p:cNvSpPr>
              <a:spLocks noChangeArrowheads="1"/>
            </p:cNvSpPr>
            <p:nvPr/>
          </p:nvSpPr>
          <p:spPr bwMode="auto">
            <a:xfrm>
              <a:off x="748" y="1979"/>
              <a:ext cx="373" cy="4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r>
                <a:rPr lang="cs-CZ" sz="3600" b="1">
                  <a:sym typeface="Wingdings" pitchFamily="2" charset="2"/>
                </a:rPr>
                <a:t></a:t>
              </a:r>
            </a:p>
          </p:txBody>
        </p:sp>
        <p:sp>
          <p:nvSpPr>
            <p:cNvPr id="18442" name="AutoShape 67"/>
            <p:cNvSpPr>
              <a:spLocks noChangeArrowheads="1"/>
            </p:cNvSpPr>
            <p:nvPr/>
          </p:nvSpPr>
          <p:spPr bwMode="auto">
            <a:xfrm>
              <a:off x="1156" y="2421"/>
              <a:ext cx="4081" cy="295"/>
            </a:xfrm>
            <a:prstGeom prst="homePlate">
              <a:avLst>
                <a:gd name="adj" fmla="val 0"/>
              </a:avLst>
            </a:prstGeom>
            <a:solidFill>
              <a:srgbClr val="EAEAEA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cs-CZ" sz="1600" dirty="0">
                  <a:latin typeface="Garamond" pitchFamily="18" charset="0"/>
                </a:rPr>
                <a:t>Ovlivňují nějak SPU únavu žáků ve výuce?</a:t>
              </a:r>
              <a:endParaRPr lang="cs-CZ" sz="1600" b="1" dirty="0">
                <a:latin typeface="Garamond" pitchFamily="18" charset="0"/>
              </a:endParaRPr>
            </a:p>
          </p:txBody>
        </p:sp>
        <p:sp>
          <p:nvSpPr>
            <p:cNvPr id="18443" name="AutoShape 68"/>
            <p:cNvSpPr>
              <a:spLocks noChangeArrowheads="1"/>
            </p:cNvSpPr>
            <p:nvPr/>
          </p:nvSpPr>
          <p:spPr bwMode="auto">
            <a:xfrm>
              <a:off x="1156" y="2772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Zkoumání přináší nové informace</a:t>
              </a:r>
            </a:p>
          </p:txBody>
        </p:sp>
        <p:sp>
          <p:nvSpPr>
            <p:cNvPr id="18444" name="AutoShape 69"/>
            <p:cNvSpPr>
              <a:spLocks noChangeArrowheads="1"/>
            </p:cNvSpPr>
            <p:nvPr/>
          </p:nvSpPr>
          <p:spPr bwMode="auto">
            <a:xfrm>
              <a:off x="1156" y="3113"/>
              <a:ext cx="4081" cy="295"/>
            </a:xfrm>
            <a:prstGeom prst="homePlate">
              <a:avLst>
                <a:gd name="adj" fmla="val 0"/>
              </a:avLst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pPr algn="ctr"/>
              <a:r>
                <a:rPr lang="cs-CZ" sz="1600" b="1">
                  <a:latin typeface="Garamond" pitchFamily="18" charset="0"/>
                </a:rPr>
                <a:t>Není zbytečné ji zkoumat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dirty="0"/>
              <a:t>JAK POZNÁM DOBROU VÝZKUMNOU OTÁZKU?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22315223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148" name="Group 40"/>
          <p:cNvGrpSpPr>
            <a:grpSpLocks/>
          </p:cNvGrpSpPr>
          <p:nvPr/>
        </p:nvGrpSpPr>
        <p:grpSpPr bwMode="auto">
          <a:xfrm>
            <a:off x="1295400" y="1793875"/>
            <a:ext cx="7010400" cy="3825875"/>
            <a:chOff x="816" y="920"/>
            <a:chExt cx="4416" cy="2410"/>
          </a:xfrm>
        </p:grpSpPr>
        <p:grpSp>
          <p:nvGrpSpPr>
            <p:cNvPr id="6150" name="Group 33"/>
            <p:cNvGrpSpPr>
              <a:grpSpLocks/>
            </p:cNvGrpSpPr>
            <p:nvPr/>
          </p:nvGrpSpPr>
          <p:grpSpPr bwMode="auto">
            <a:xfrm>
              <a:off x="816" y="920"/>
              <a:ext cx="4416" cy="442"/>
              <a:chOff x="768" y="1038"/>
              <a:chExt cx="4416" cy="442"/>
            </a:xfrm>
          </p:grpSpPr>
          <p:sp>
            <p:nvSpPr>
              <p:cNvPr id="6163" name="Rectangle 6"/>
              <p:cNvSpPr>
                <a:spLocks noChangeArrowheads="1"/>
              </p:cNvSpPr>
              <p:nvPr/>
            </p:nvSpPr>
            <p:spPr bwMode="auto">
              <a:xfrm>
                <a:off x="1248" y="1056"/>
                <a:ext cx="3936" cy="384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MALÁ NEBO ŽÁDNÁ ORIENTACE V LITERATUŘE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NEZNALOST ZDROJŮ, MÁLO ČASU NA STUDIUM</a:t>
                </a:r>
                <a:endParaRPr lang="cs-CZ" sz="1600" b="1"/>
              </a:p>
            </p:txBody>
          </p:sp>
          <p:sp>
            <p:nvSpPr>
              <p:cNvPr id="6164" name="Rectangle 22"/>
              <p:cNvSpPr>
                <a:spLocks noChangeArrowheads="1"/>
              </p:cNvSpPr>
              <p:nvPr/>
            </p:nvSpPr>
            <p:spPr bwMode="auto">
              <a:xfrm>
                <a:off x="768" y="1038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6151" name="Group 32"/>
            <p:cNvGrpSpPr>
              <a:grpSpLocks/>
            </p:cNvGrpSpPr>
            <p:nvPr/>
          </p:nvGrpSpPr>
          <p:grpSpPr bwMode="auto">
            <a:xfrm>
              <a:off x="816" y="1544"/>
              <a:ext cx="4416" cy="442"/>
              <a:chOff x="768" y="1566"/>
              <a:chExt cx="4416" cy="442"/>
            </a:xfrm>
          </p:grpSpPr>
          <p:sp>
            <p:nvSpPr>
              <p:cNvPr id="6161" name="Rectangle 16"/>
              <p:cNvSpPr>
                <a:spLocks noChangeArrowheads="1"/>
              </p:cNvSpPr>
              <p:nvPr/>
            </p:nvSpPr>
            <p:spPr bwMode="auto">
              <a:xfrm>
                <a:off x="1248" y="1584"/>
                <a:ext cx="3936" cy="384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NESYSTEMATICKÉ ZPRACOVÁNÍ LITERATURY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ZPRACOVÁNÍ TOHO, CO MI PŘIŠLO POD RUKU</a:t>
                </a:r>
                <a:endParaRPr lang="cs-CZ" sz="1600" b="1"/>
              </a:p>
            </p:txBody>
          </p:sp>
          <p:sp>
            <p:nvSpPr>
              <p:cNvPr id="6162" name="Rectangle 25"/>
              <p:cNvSpPr>
                <a:spLocks noChangeArrowheads="1"/>
              </p:cNvSpPr>
              <p:nvPr/>
            </p:nvSpPr>
            <p:spPr bwMode="auto">
              <a:xfrm>
                <a:off x="768" y="1566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6157" name="Group 31"/>
            <p:cNvGrpSpPr>
              <a:grpSpLocks/>
            </p:cNvGrpSpPr>
            <p:nvPr/>
          </p:nvGrpSpPr>
          <p:grpSpPr bwMode="auto">
            <a:xfrm>
              <a:off x="816" y="2187"/>
              <a:ext cx="4416" cy="442"/>
              <a:chOff x="768" y="2113"/>
              <a:chExt cx="4416" cy="442"/>
            </a:xfrm>
          </p:grpSpPr>
          <p:sp>
            <p:nvSpPr>
              <p:cNvPr id="6159" name="Rectangle 17"/>
              <p:cNvSpPr>
                <a:spLocks noChangeArrowheads="1"/>
              </p:cNvSpPr>
              <p:nvPr/>
            </p:nvSpPr>
            <p:spPr bwMode="auto">
              <a:xfrm>
                <a:off x="1248" y="2131"/>
                <a:ext cx="3936" cy="384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STUDIUM JEN DOMÁCÍ LITERATURY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NEZNALOST JAZYKA NEBO VÍRA V DOSTATEČNOST DOMÁCÍCH ZDROJŮ</a:t>
                </a:r>
                <a:endParaRPr lang="cs-CZ" sz="1600" b="1"/>
              </a:p>
            </p:txBody>
          </p:sp>
          <p:sp>
            <p:nvSpPr>
              <p:cNvPr id="6160" name="Rectangle 28"/>
              <p:cNvSpPr>
                <a:spLocks noChangeArrowheads="1"/>
              </p:cNvSpPr>
              <p:nvPr/>
            </p:nvSpPr>
            <p:spPr bwMode="auto">
              <a:xfrm>
                <a:off x="768" y="2113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6154" name="Group 30"/>
            <p:cNvGrpSpPr>
              <a:grpSpLocks/>
            </p:cNvGrpSpPr>
            <p:nvPr/>
          </p:nvGrpSpPr>
          <p:grpSpPr bwMode="auto">
            <a:xfrm>
              <a:off x="816" y="2888"/>
              <a:ext cx="4416" cy="442"/>
              <a:chOff x="768" y="2718"/>
              <a:chExt cx="4416" cy="442"/>
            </a:xfrm>
          </p:grpSpPr>
          <p:sp>
            <p:nvSpPr>
              <p:cNvPr id="6155" name="Rectangle 18"/>
              <p:cNvSpPr>
                <a:spLocks noChangeArrowheads="1"/>
              </p:cNvSpPr>
              <p:nvPr/>
            </p:nvSpPr>
            <p:spPr bwMode="auto">
              <a:xfrm>
                <a:off x="1248" y="2736"/>
                <a:ext cx="3936" cy="384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NEKVALITNÍ ZDROJE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STUDIUM UČEBNIC, NEVHODNÉ ČASOPISY, POCHYBNÉ INTERNETOVÉ ZDROJE, AUTORITY</a:t>
                </a:r>
                <a:endParaRPr lang="cs-CZ" sz="1600" b="1"/>
              </a:p>
            </p:txBody>
          </p:sp>
          <p:sp>
            <p:nvSpPr>
              <p:cNvPr id="6156" name="Rectangle 29"/>
              <p:cNvSpPr>
                <a:spLocks noChangeArrowheads="1"/>
              </p:cNvSpPr>
              <p:nvPr/>
            </p:nvSpPr>
            <p:spPr bwMode="auto">
              <a:xfrm>
                <a:off x="768" y="2718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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ZÁKLADNÍ CHYBY PŘI FORMULOVÁNÍ VÝZKUMNÉ OTÁZKY</a:t>
            </a:r>
          </a:p>
        </p:txBody>
      </p:sp>
    </p:spTree>
    <p:extLst>
      <p:ext uri="{BB962C8B-B14F-4D97-AF65-F5344CB8AC3E}">
        <p14:creationId xmlns:p14="http://schemas.microsoft.com/office/powerpoint/2010/main" val="2183636166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2AEDC31-3AE5-7F70-DAE0-8FCF5B11FF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Struktura odborného textu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19C4EF4-3C57-A240-F6D1-0D33AC2930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IMRAD struktura výzkumného článku. To znamená </a:t>
            </a:r>
            <a:r>
              <a:rPr lang="cs-CZ" dirty="0" err="1"/>
              <a:t>Introduction</a:t>
            </a:r>
            <a:r>
              <a:rPr lang="cs-CZ" dirty="0"/>
              <a:t>, </a:t>
            </a:r>
            <a:r>
              <a:rPr lang="cs-CZ" dirty="0" err="1"/>
              <a:t>Methods</a:t>
            </a:r>
            <a:r>
              <a:rPr lang="cs-CZ" dirty="0"/>
              <a:t>, </a:t>
            </a:r>
            <a:r>
              <a:rPr lang="cs-CZ" dirty="0" err="1"/>
              <a:t>Results</a:t>
            </a:r>
            <a:r>
              <a:rPr lang="cs-CZ" dirty="0"/>
              <a:t>, </a:t>
            </a:r>
            <a:r>
              <a:rPr lang="cs-CZ" dirty="0" err="1"/>
              <a:t>Analysis</a:t>
            </a:r>
            <a:r>
              <a:rPr lang="cs-CZ" dirty="0"/>
              <a:t>, </a:t>
            </a:r>
            <a:r>
              <a:rPr lang="cs-CZ" dirty="0" err="1"/>
              <a:t>Discussion</a:t>
            </a:r>
            <a:r>
              <a:rPr lang="cs-CZ" dirty="0"/>
              <a:t> – v češtině úvod, metody, výsledky, analýza, diskuse. Do značné míry tato struktura kopíruje plánování výzkumu, je zprávou o něm.</a:t>
            </a:r>
          </a:p>
          <a:p>
            <a:pPr lvl="1"/>
            <a:r>
              <a:rPr lang="cs-CZ" dirty="0">
                <a:hlinkClick r:id="rId2"/>
              </a:rPr>
              <a:t>https://kisk.phil.muni.cz/onlife/temata/planovani-vyzkumu/imrad-pomucka-badani-a-struktury-informaci-v-textu</a:t>
            </a:r>
            <a:r>
              <a:rPr lang="cs-CZ" dirty="0"/>
              <a:t> </a:t>
            </a:r>
          </a:p>
        </p:txBody>
      </p:sp>
      <p:pic>
        <p:nvPicPr>
          <p:cNvPr id="4" name="Picture 2" descr="Spool of thread">
            <a:extLst>
              <a:ext uri="{FF2B5EF4-FFF2-40B4-BE49-F238E27FC236}">
                <a16:creationId xmlns:a16="http://schemas.microsoft.com/office/drawing/2014/main" id="{D667CD3F-1C43-7335-F83E-03D7AD0815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4664968"/>
            <a:ext cx="3289548" cy="2193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6082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52"/>
          <p:cNvGrpSpPr>
            <a:grpSpLocks/>
          </p:cNvGrpSpPr>
          <p:nvPr/>
        </p:nvGrpSpPr>
        <p:grpSpPr bwMode="auto">
          <a:xfrm>
            <a:off x="1258888" y="4133665"/>
            <a:ext cx="6880225" cy="2328862"/>
            <a:chOff x="793" y="2281"/>
            <a:chExt cx="4334" cy="1467"/>
          </a:xfrm>
        </p:grpSpPr>
        <p:grpSp>
          <p:nvGrpSpPr>
            <p:cNvPr id="19471" name="Group 40"/>
            <p:cNvGrpSpPr>
              <a:grpSpLocks/>
            </p:cNvGrpSpPr>
            <p:nvPr/>
          </p:nvGrpSpPr>
          <p:grpSpPr bwMode="auto">
            <a:xfrm>
              <a:off x="793" y="2281"/>
              <a:ext cx="4334" cy="442"/>
              <a:chOff x="793" y="829"/>
              <a:chExt cx="4334" cy="442"/>
            </a:xfrm>
          </p:grpSpPr>
          <p:sp>
            <p:nvSpPr>
              <p:cNvPr id="19476" name="Rectangle 41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 dirty="0"/>
                  <a:t>PREDIKCE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 dirty="0"/>
                  <a:t>KORELAČNÍ VÝZKUMNÝ PROJEKT</a:t>
                </a:r>
              </a:p>
            </p:txBody>
          </p:sp>
          <p:sp>
            <p:nvSpPr>
              <p:cNvPr id="19477" name="Rectangle 42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</a:t>
                </a:r>
              </a:p>
            </p:txBody>
          </p:sp>
        </p:grpSp>
        <p:grpSp>
          <p:nvGrpSpPr>
            <p:cNvPr id="19472" name="Group 43"/>
            <p:cNvGrpSpPr>
              <a:grpSpLocks/>
            </p:cNvGrpSpPr>
            <p:nvPr/>
          </p:nvGrpSpPr>
          <p:grpSpPr bwMode="auto">
            <a:xfrm>
              <a:off x="1273" y="2761"/>
              <a:ext cx="3854" cy="987"/>
              <a:chOff x="1273" y="1298"/>
              <a:chExt cx="3854" cy="987"/>
            </a:xfrm>
          </p:grpSpPr>
          <p:sp>
            <p:nvSpPr>
              <p:cNvPr id="19473" name="AutoShape 44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Souvisí míra studijní úspěšnosti s </a:t>
                </a:r>
                <a:r>
                  <a:rPr lang="cs-CZ" sz="1600" dirty="0">
                    <a:latin typeface="Garamond" pitchFamily="18" charset="0"/>
                  </a:rPr>
                  <a:t>množstvím strategií učení žáka</a:t>
                </a:r>
                <a:r>
                  <a:rPr lang="cs-CZ" sz="1600" b="1" dirty="0">
                    <a:latin typeface="Garamond" pitchFamily="18" charset="0"/>
                  </a:rPr>
                  <a:t>?</a:t>
                </a:r>
              </a:p>
            </p:txBody>
          </p:sp>
          <p:sp>
            <p:nvSpPr>
              <p:cNvPr id="19474" name="AutoShape 45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Zda a jak těsně spolu jevy souvisejí</a:t>
                </a:r>
              </a:p>
            </p:txBody>
          </p:sp>
          <p:sp>
            <p:nvSpPr>
              <p:cNvPr id="19475" name="AutoShape 46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Umožňuje predikci jevů</a:t>
                </a:r>
              </a:p>
            </p:txBody>
          </p:sp>
        </p:grpSp>
      </p:grpSp>
      <p:grpSp>
        <p:nvGrpSpPr>
          <p:cNvPr id="19462" name="Group 51"/>
          <p:cNvGrpSpPr>
            <a:grpSpLocks/>
          </p:cNvGrpSpPr>
          <p:nvPr/>
        </p:nvGrpSpPr>
        <p:grpSpPr bwMode="auto">
          <a:xfrm>
            <a:off x="1258888" y="1790009"/>
            <a:ext cx="6880225" cy="2117148"/>
            <a:chOff x="793" y="738"/>
            <a:chExt cx="4334" cy="1467"/>
          </a:xfrm>
        </p:grpSpPr>
        <p:grpSp>
          <p:nvGrpSpPr>
            <p:cNvPr id="19464" name="Group 26"/>
            <p:cNvGrpSpPr>
              <a:grpSpLocks/>
            </p:cNvGrpSpPr>
            <p:nvPr/>
          </p:nvGrpSpPr>
          <p:grpSpPr bwMode="auto">
            <a:xfrm>
              <a:off x="793" y="738"/>
              <a:ext cx="4334" cy="442"/>
              <a:chOff x="793" y="829"/>
              <a:chExt cx="4334" cy="442"/>
            </a:xfrm>
          </p:grpSpPr>
          <p:sp>
            <p:nvSpPr>
              <p:cNvPr id="19469" name="Rectangle 24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DESKRIPCE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DESKRIPTIVNÍ VÝZKUMNÝ PROJEKT</a:t>
                </a:r>
              </a:p>
            </p:txBody>
          </p:sp>
          <p:sp>
            <p:nvSpPr>
              <p:cNvPr id="19470" name="Rectangle 25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</a:t>
                </a:r>
              </a:p>
            </p:txBody>
          </p:sp>
        </p:grpSp>
        <p:grpSp>
          <p:nvGrpSpPr>
            <p:cNvPr id="19465" name="Group 39"/>
            <p:cNvGrpSpPr>
              <a:grpSpLocks/>
            </p:cNvGrpSpPr>
            <p:nvPr/>
          </p:nvGrpSpPr>
          <p:grpSpPr bwMode="auto">
            <a:xfrm>
              <a:off x="1273" y="1218"/>
              <a:ext cx="3854" cy="987"/>
              <a:chOff x="1273" y="1298"/>
              <a:chExt cx="3854" cy="987"/>
            </a:xfrm>
          </p:grpSpPr>
          <p:sp>
            <p:nvSpPr>
              <p:cNvPr id="19466" name="AutoShape 35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Jaké strategie učení používají úspěšní studenti?</a:t>
                </a:r>
              </a:p>
            </p:txBody>
          </p:sp>
          <p:sp>
            <p:nvSpPr>
              <p:cNvPr id="19467" name="AutoShape 36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Co je to? Kolik toho je? Jak často se to vyskytuje?</a:t>
                </a:r>
              </a:p>
            </p:txBody>
          </p:sp>
          <p:sp>
            <p:nvSpPr>
              <p:cNvPr id="19468" name="AutoShape 37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Popis a klasifikace sledovaného jevu</a:t>
                </a:r>
              </a:p>
            </p:txBody>
          </p:sp>
        </p:grpSp>
      </p:grp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ZÁKLADNÍ CÍLE VĚDECKÉHO SNAŽENÍ?</a:t>
            </a:r>
          </a:p>
        </p:txBody>
      </p:sp>
    </p:spTree>
    <p:extLst>
      <p:ext uri="{BB962C8B-B14F-4D97-AF65-F5344CB8AC3E}">
        <p14:creationId xmlns:p14="http://schemas.microsoft.com/office/powerpoint/2010/main" val="125140424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485" name="Group 22"/>
          <p:cNvGrpSpPr>
            <a:grpSpLocks/>
          </p:cNvGrpSpPr>
          <p:nvPr/>
        </p:nvGrpSpPr>
        <p:grpSpPr bwMode="auto">
          <a:xfrm>
            <a:off x="1258888" y="1633538"/>
            <a:ext cx="6880225" cy="2328863"/>
            <a:chOff x="793" y="2281"/>
            <a:chExt cx="4334" cy="1467"/>
          </a:xfrm>
        </p:grpSpPr>
        <p:grpSp>
          <p:nvGrpSpPr>
            <p:cNvPr id="20487" name="Group 23"/>
            <p:cNvGrpSpPr>
              <a:grpSpLocks/>
            </p:cNvGrpSpPr>
            <p:nvPr/>
          </p:nvGrpSpPr>
          <p:grpSpPr bwMode="auto">
            <a:xfrm>
              <a:off x="793" y="2281"/>
              <a:ext cx="4334" cy="442"/>
              <a:chOff x="793" y="829"/>
              <a:chExt cx="4334" cy="442"/>
            </a:xfrm>
          </p:grpSpPr>
          <p:sp>
            <p:nvSpPr>
              <p:cNvPr id="20492" name="Rectangle 24"/>
              <p:cNvSpPr>
                <a:spLocks noChangeArrowheads="1"/>
              </p:cNvSpPr>
              <p:nvPr/>
            </p:nvSpPr>
            <p:spPr bwMode="auto">
              <a:xfrm>
                <a:off x="1273" y="857"/>
                <a:ext cx="3854" cy="363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/>
                <a:r>
                  <a:rPr lang="cs-CZ" sz="1600" b="1"/>
                  <a:t>VYSVĚTLENÍ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cs-CZ" sz="1200" b="1"/>
                  <a:t>EXPERIMENTÁLNÍ VÝZKUMNÝ PROJEKT</a:t>
                </a:r>
              </a:p>
            </p:txBody>
          </p:sp>
          <p:sp>
            <p:nvSpPr>
              <p:cNvPr id="20493" name="Rectangle 25"/>
              <p:cNvSpPr>
                <a:spLocks noChangeArrowheads="1"/>
              </p:cNvSpPr>
              <p:nvPr/>
            </p:nvSpPr>
            <p:spPr bwMode="auto">
              <a:xfrm>
                <a:off x="793" y="829"/>
                <a:ext cx="401" cy="44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/>
              <a:p>
                <a:r>
                  <a:rPr lang="cs-CZ" sz="4000">
                    <a:latin typeface="Times New Roman" pitchFamily="18" charset="0"/>
                    <a:sym typeface="Wingdings" pitchFamily="2" charset="2"/>
                  </a:rPr>
                  <a:t></a:t>
                </a:r>
              </a:p>
            </p:txBody>
          </p:sp>
        </p:grpSp>
        <p:grpSp>
          <p:nvGrpSpPr>
            <p:cNvPr id="20488" name="Group 26"/>
            <p:cNvGrpSpPr>
              <a:grpSpLocks/>
            </p:cNvGrpSpPr>
            <p:nvPr/>
          </p:nvGrpSpPr>
          <p:grpSpPr bwMode="auto">
            <a:xfrm>
              <a:off x="1273" y="2761"/>
              <a:ext cx="3854" cy="987"/>
              <a:chOff x="1273" y="1298"/>
              <a:chExt cx="3854" cy="987"/>
            </a:xfrm>
          </p:grpSpPr>
          <p:sp>
            <p:nvSpPr>
              <p:cNvPr id="20489" name="AutoShape 27"/>
              <p:cNvSpPr>
                <a:spLocks noChangeArrowheads="1"/>
              </p:cNvSpPr>
              <p:nvPr/>
            </p:nvSpPr>
            <p:spPr bwMode="auto">
              <a:xfrm>
                <a:off x="1273" y="1298"/>
                <a:ext cx="3854" cy="295"/>
              </a:xfrm>
              <a:prstGeom prst="homePlate">
                <a:avLst>
                  <a:gd name="adj" fmla="val 0"/>
                </a:avLst>
              </a:prstGeom>
              <a:solidFill>
                <a:srgbClr val="EAEAEA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/>
                <a:r>
                  <a:rPr lang="cs-CZ" sz="1600" b="1" dirty="0">
                    <a:latin typeface="Garamond" pitchFamily="18" charset="0"/>
                  </a:rPr>
                  <a:t>Vede pozitivní zpětná vazba k lepšímu studijnímu výkonu žáka?</a:t>
                </a:r>
              </a:p>
            </p:txBody>
          </p:sp>
          <p:sp>
            <p:nvSpPr>
              <p:cNvPr id="20490" name="AutoShape 28"/>
              <p:cNvSpPr>
                <a:spLocks noChangeArrowheads="1"/>
              </p:cNvSpPr>
              <p:nvPr/>
            </p:nvSpPr>
            <p:spPr bwMode="auto">
              <a:xfrm>
                <a:off x="1273" y="1649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Co zapříčiňuje co?</a:t>
                </a:r>
              </a:p>
            </p:txBody>
          </p:sp>
          <p:sp>
            <p:nvSpPr>
              <p:cNvPr id="20491" name="AutoShape 29"/>
              <p:cNvSpPr>
                <a:spLocks noChangeArrowheads="1"/>
              </p:cNvSpPr>
              <p:nvPr/>
            </p:nvSpPr>
            <p:spPr bwMode="auto">
              <a:xfrm>
                <a:off x="1273" y="1990"/>
                <a:ext cx="3854" cy="295"/>
              </a:xfrm>
              <a:prstGeom prst="homePlate">
                <a:avLst>
                  <a:gd name="adj" fmla="val 0"/>
                </a:avLst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cs-CZ" sz="1600" b="1">
                    <a:latin typeface="Garamond" pitchFamily="18" charset="0"/>
                  </a:rPr>
                  <a:t>Umožňuje identifikovat kauzalitu vztahu</a:t>
                </a:r>
              </a:p>
            </p:txBody>
          </p:sp>
        </p:grp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JAKÉ JSOU ZÁKLADNÍ CÍLE VĚDECKÉHO SNAŽENÍ?</a:t>
            </a:r>
          </a:p>
        </p:txBody>
      </p:sp>
    </p:spTree>
    <p:extLst>
      <p:ext uri="{BB962C8B-B14F-4D97-AF65-F5344CB8AC3E}">
        <p14:creationId xmlns:p14="http://schemas.microsoft.com/office/powerpoint/2010/main" val="157682726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AutoShape 2"/>
          <p:cNvSpPr>
            <a:spLocks noChangeArrowheads="1"/>
          </p:cNvSpPr>
          <p:nvPr/>
        </p:nvSpPr>
        <p:spPr bwMode="auto">
          <a:xfrm>
            <a:off x="1340768" y="2615534"/>
            <a:ext cx="7053535" cy="503238"/>
          </a:xfrm>
          <a:prstGeom prst="homePlate">
            <a:avLst>
              <a:gd name="adj" fmla="val 0"/>
            </a:avLst>
          </a:pr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/>
              <a:t>HYPOTÉZY SPECIFIKUJÍ VÝZKUMNÝ PROBLÉM</a:t>
            </a:r>
          </a:p>
        </p:txBody>
      </p:sp>
      <p:sp>
        <p:nvSpPr>
          <p:cNvPr id="21507" name="AutoShape 7"/>
          <p:cNvSpPr>
            <a:spLocks noChangeArrowheads="1"/>
          </p:cNvSpPr>
          <p:nvPr/>
        </p:nvSpPr>
        <p:spPr bwMode="auto">
          <a:xfrm>
            <a:off x="1340768" y="1735787"/>
            <a:ext cx="7053535" cy="693088"/>
          </a:xfrm>
          <a:prstGeom prst="homePlate">
            <a:avLst>
              <a:gd name="adj" fmla="val 0"/>
            </a:avLst>
          </a:prstGeom>
          <a:solidFill>
            <a:srgbClr val="FF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cs-CZ" sz="1800" b="1" dirty="0"/>
              <a:t>PŘEDPOKLÁDANÝ VÝSLEDEK VÝZKUMNÉHO PROJEKTU</a:t>
            </a:r>
          </a:p>
          <a:p>
            <a:pPr algn="ctr"/>
            <a:r>
              <a:rPr lang="cs-CZ" sz="1400" b="1" dirty="0"/>
              <a:t>CO OČEKÁVÁM, ŽE VYJDE</a:t>
            </a:r>
            <a:endParaRPr lang="cs-CZ" sz="1800" b="1" dirty="0"/>
          </a:p>
        </p:txBody>
      </p:sp>
      <p:sp>
        <p:nvSpPr>
          <p:cNvPr id="44048" name="AutoShape 16"/>
          <p:cNvSpPr>
            <a:spLocks noChangeArrowheads="1"/>
          </p:cNvSpPr>
          <p:nvPr/>
        </p:nvSpPr>
        <p:spPr bwMode="auto">
          <a:xfrm>
            <a:off x="1340768" y="3310859"/>
            <a:ext cx="7053535" cy="914400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latin typeface="Garamond" pitchFamily="18" charset="0"/>
              </a:rPr>
              <a:t>VÝZKUMNÁ OTÁZKA</a:t>
            </a:r>
            <a:endParaRPr lang="cs-CZ" sz="1600" b="1">
              <a:latin typeface="Garamond" pitchFamily="18" charset="0"/>
            </a:endParaRPr>
          </a:p>
          <a:p>
            <a:pPr algn="ctr"/>
            <a:r>
              <a:rPr lang="cs-CZ" sz="1600" b="1">
                <a:latin typeface="Garamond" pitchFamily="18" charset="0"/>
              </a:rPr>
              <a:t>Existuje vztah mezi tendencí chovat se prosociálně a vyžadováním</a:t>
            </a:r>
          </a:p>
          <a:p>
            <a:pPr algn="ctr"/>
            <a:r>
              <a:rPr lang="cs-CZ" sz="1600" b="1">
                <a:latin typeface="Garamond" pitchFamily="18" charset="0"/>
              </a:rPr>
              <a:t>prosociálního chování od druhých?</a:t>
            </a:r>
          </a:p>
        </p:txBody>
      </p:sp>
      <p:sp>
        <p:nvSpPr>
          <p:cNvPr id="21512" name="AutoShape 17"/>
          <p:cNvSpPr>
            <a:spLocks noChangeArrowheads="1"/>
          </p:cNvSpPr>
          <p:nvPr/>
        </p:nvSpPr>
        <p:spPr bwMode="auto">
          <a:xfrm>
            <a:off x="1340768" y="4453858"/>
            <a:ext cx="7053535" cy="914400"/>
          </a:xfrm>
          <a:prstGeom prst="homePlate">
            <a:avLst>
              <a:gd name="adj" fmla="val 0"/>
            </a:avLst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r>
              <a:rPr lang="cs-CZ" sz="1400" b="1">
                <a:latin typeface="Garamond" pitchFamily="18" charset="0"/>
              </a:rPr>
              <a:t>HYPOTÉZA</a:t>
            </a:r>
            <a:endParaRPr lang="cs-CZ" sz="1600" b="1">
              <a:latin typeface="Garamond" pitchFamily="18" charset="0"/>
            </a:endParaRPr>
          </a:p>
          <a:p>
            <a:pPr algn="ctr"/>
            <a:r>
              <a:rPr lang="cs-CZ" sz="1600" b="1">
                <a:latin typeface="Garamond" pitchFamily="18" charset="0"/>
              </a:rPr>
              <a:t>Lidé s větší tendencí k prosociálnímu chování více vyžadují</a:t>
            </a:r>
          </a:p>
          <a:p>
            <a:pPr algn="ctr"/>
            <a:r>
              <a:rPr lang="cs-CZ" sz="1600" b="1">
                <a:latin typeface="Garamond" pitchFamily="18" charset="0"/>
              </a:rPr>
              <a:t>prosociální chování od ostatních.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611560" y="260648"/>
            <a:ext cx="8153400" cy="990600"/>
          </a:xfrm>
        </p:spPr>
        <p:txBody>
          <a:bodyPr>
            <a:normAutofit fontScale="90000"/>
          </a:bodyPr>
          <a:lstStyle/>
          <a:p>
            <a:r>
              <a:rPr lang="pl-PL" dirty="0"/>
              <a:t>CO JE TO HYPOTÉZA A JAK VZNIKÁ?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541561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40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4" grpId="0" animBg="1" autoUpdateAnimBg="0"/>
      <p:bldP spid="44048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Výzkumná otázka a dotazování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Výzkumná otázka je tím, na co hledáme v celém projektu odpověď</a:t>
            </a:r>
          </a:p>
          <a:p>
            <a:r>
              <a:rPr lang="cs-CZ" dirty="0"/>
              <a:t>Dotazování – metoda, kterou operacionalizujeme indikátory jevu či jevů, které nás zajímají </a:t>
            </a:r>
            <a:r>
              <a:rPr lang="cs-CZ" i="1" dirty="0"/>
              <a:t>(</a:t>
            </a:r>
            <a:r>
              <a:rPr lang="cs-CZ" i="1"/>
              <a:t>např. otázky </a:t>
            </a:r>
            <a:r>
              <a:rPr lang="cs-CZ" i="1" dirty="0"/>
              <a:t>v rozhovoru, dotazníku…)</a:t>
            </a:r>
          </a:p>
          <a:p>
            <a:endParaRPr lang="cs-CZ" dirty="0"/>
          </a:p>
          <a:p>
            <a:r>
              <a:rPr lang="cs-CZ" i="1" u="sng" dirty="0"/>
              <a:t>Jedná se tedy o dvě odlišné části řešení (výzkumného) problému!</a:t>
            </a:r>
          </a:p>
        </p:txBody>
      </p:sp>
    </p:spTree>
    <p:extLst>
      <p:ext uri="{BB962C8B-B14F-4D97-AF65-F5344CB8AC3E}">
        <p14:creationId xmlns:p14="http://schemas.microsoft.com/office/powerpoint/2010/main" val="25559575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5BD79-8339-6FC2-4C43-8B624480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učiteli výzkum?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A6625006-C3BA-6EF8-0C55-E3A8B90F81F4}"/>
              </a:ext>
            </a:extLst>
          </p:cNvPr>
          <p:cNvPicPr>
            <a:picLocks noGrp="1" noChangeAspect="1"/>
          </p:cNvPicPr>
          <p:nvPr>
            <p:ph sz="quarter" idx="1"/>
          </p:nvPr>
        </p:nvPicPr>
        <p:blipFill>
          <a:blip r:embed="rId2"/>
          <a:stretch>
            <a:fillRect/>
          </a:stretch>
        </p:blipFill>
        <p:spPr>
          <a:xfrm>
            <a:off x="2339752" y="1172862"/>
            <a:ext cx="4251672" cy="5668896"/>
          </a:xfrm>
        </p:spPr>
      </p:pic>
    </p:spTree>
    <p:extLst>
      <p:ext uri="{BB962C8B-B14F-4D97-AF65-F5344CB8AC3E}">
        <p14:creationId xmlns:p14="http://schemas.microsoft.com/office/powerpoint/2010/main" val="108330566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Etapy výzkumu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Formulace problému (četba, všímavost, reflexe - co se ví, jak se ví o problému)</a:t>
            </a:r>
          </a:p>
          <a:p>
            <a:r>
              <a:rPr lang="cs-CZ" dirty="0"/>
              <a:t>Formulace výzkumné otázky </a:t>
            </a:r>
          </a:p>
          <a:p>
            <a:r>
              <a:rPr lang="cs-CZ" dirty="0"/>
              <a:t>Formulace hypotéz </a:t>
            </a:r>
          </a:p>
          <a:p>
            <a:r>
              <a:rPr lang="cs-CZ" dirty="0"/>
              <a:t>Rozhodnutí o populaci a vzorku </a:t>
            </a:r>
          </a:p>
          <a:p>
            <a:r>
              <a:rPr lang="cs-CZ" dirty="0"/>
              <a:t>Pilotní studie (dá se požadovaná informace vůbec získat?) </a:t>
            </a:r>
          </a:p>
          <a:p>
            <a:r>
              <a:rPr lang="cs-CZ" dirty="0"/>
              <a:t>Rozhodnutí o technice sběru informací (dotazník nebo pozorování, triangulace – použití několika různých výzkumných metod)</a:t>
            </a:r>
          </a:p>
        </p:txBody>
      </p:sp>
    </p:spTree>
    <p:extLst>
      <p:ext uri="{BB962C8B-B14F-4D97-AF65-F5344CB8AC3E}">
        <p14:creationId xmlns:p14="http://schemas.microsoft.com/office/powerpoint/2010/main" val="138775345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Operacionalizace – převod výzkumného problému do empiricky testovatelné podoby, transformace pojmů do podoby měřitelných indikátorů </a:t>
            </a:r>
          </a:p>
          <a:p>
            <a:r>
              <a:rPr lang="cs-CZ" dirty="0"/>
              <a:t>Konstrukce nástroje pro sběr dat (např. tvorba dotazníku) </a:t>
            </a:r>
          </a:p>
          <a:p>
            <a:r>
              <a:rPr lang="cs-CZ" dirty="0"/>
              <a:t>Předvýzkum (test nástroje – kontrola reliability a validity)</a:t>
            </a:r>
          </a:p>
          <a:p>
            <a:r>
              <a:rPr lang="cs-CZ" dirty="0"/>
              <a:t>Sběr dat (pozorování, výběrové šetření, analýza dokumentů experiment apod.) </a:t>
            </a:r>
          </a:p>
          <a:p>
            <a:r>
              <a:rPr lang="cs-CZ" dirty="0"/>
              <a:t>Zpracování dat (jak dostat data do formátu pro analýzu? )</a:t>
            </a:r>
          </a:p>
          <a:p>
            <a:r>
              <a:rPr lang="cs-CZ" dirty="0"/>
              <a:t>Analýza – interpretace dat (abychom mohli vyvodit závěry, které reflektují východiska a teorie, které nás vedly v počátku) </a:t>
            </a:r>
          </a:p>
          <a:p>
            <a:r>
              <a:rPr lang="cs-CZ" dirty="0"/>
              <a:t>Závěry (vyvrácení/nevyvrácení hypotéz, důsledky pro teorii, formulace nových problémů) </a:t>
            </a:r>
          </a:p>
        </p:txBody>
      </p:sp>
    </p:spTree>
    <p:extLst>
      <p:ext uri="{BB962C8B-B14F-4D97-AF65-F5344CB8AC3E}">
        <p14:creationId xmlns:p14="http://schemas.microsoft.com/office/powerpoint/2010/main" val="56821261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Operacionalizace – př. deprivace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031" y="1447800"/>
            <a:ext cx="9058275" cy="541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705282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Většina </a:t>
            </a:r>
            <a:r>
              <a:rPr lang="cs-CZ" dirty="0" err="1"/>
              <a:t>operacinalizovaných</a:t>
            </a:r>
            <a:r>
              <a:rPr lang="cs-CZ" dirty="0"/>
              <a:t> konceptů není měřena jedním indikátorem ale sadou indikátorů, což bývají v dotaznících obvykle skupiny tvrzení či otázek (v rozhovoru, ale typicky v dotazníku či anketě). Nazýváme je škály. </a:t>
            </a:r>
          </a:p>
          <a:p>
            <a:r>
              <a:rPr lang="cs-CZ" dirty="0"/>
              <a:t>Znáte ze školní praxe („pětiminutovka“ má typicky jednu škálu, pololetní písemka se zaměřuje na více oblastí učiva)</a:t>
            </a:r>
          </a:p>
        </p:txBody>
      </p:sp>
    </p:spTree>
    <p:extLst>
      <p:ext uri="{BB962C8B-B14F-4D97-AF65-F5344CB8AC3E}">
        <p14:creationId xmlns:p14="http://schemas.microsoft.com/office/powerpoint/2010/main" val="40868057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CF80786-1EEE-6F5E-70CD-3025D4F21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Typy výzkumných designů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72FAAE0-CCFE-3251-782D-3F6A201810E0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cs-CZ" dirty="0"/>
              <a:t>Kvalitativní</a:t>
            </a:r>
          </a:p>
          <a:p>
            <a:pPr lvl="1"/>
            <a:r>
              <a:rPr lang="cs-CZ" dirty="0">
                <a:hlinkClick r:id="rId2"/>
              </a:rPr>
              <a:t>https://journals.muni.cz/pedor/article/view/12379</a:t>
            </a:r>
            <a:r>
              <a:rPr lang="cs-CZ" dirty="0"/>
              <a:t> </a:t>
            </a:r>
          </a:p>
          <a:p>
            <a:r>
              <a:rPr lang="cs-CZ" dirty="0"/>
              <a:t>Kvantitativní (ČŠI, PAQ)</a:t>
            </a:r>
          </a:p>
          <a:p>
            <a:pPr lvl="1"/>
            <a:r>
              <a:rPr lang="cs-CZ" dirty="0"/>
              <a:t>Vč. behaviorálních (online chování, </a:t>
            </a:r>
            <a:r>
              <a:rPr lang="cs-CZ" dirty="0" err="1"/>
              <a:t>eye</a:t>
            </a:r>
            <a:r>
              <a:rPr lang="cs-CZ" dirty="0"/>
              <a:t> </a:t>
            </a:r>
            <a:r>
              <a:rPr lang="cs-CZ" dirty="0" err="1"/>
              <a:t>tracking</a:t>
            </a:r>
            <a:r>
              <a:rPr lang="cs-CZ" dirty="0"/>
              <a:t> atd. – využití senzorů a „big data“)</a:t>
            </a:r>
          </a:p>
          <a:p>
            <a:r>
              <a:rPr lang="cs-CZ" dirty="0"/>
              <a:t>Smíšený</a:t>
            </a:r>
          </a:p>
          <a:p>
            <a:pPr lvl="1"/>
            <a:r>
              <a:rPr lang="cs-CZ" dirty="0">
                <a:hlinkClick r:id="rId3"/>
              </a:rPr>
              <a:t>https://munispace.muni.cz/library/catalog/book/1015</a:t>
            </a:r>
            <a:r>
              <a:rPr lang="cs-CZ" dirty="0"/>
              <a:t>  </a:t>
            </a:r>
          </a:p>
          <a:p>
            <a:endParaRPr lang="cs-CZ" dirty="0"/>
          </a:p>
          <a:p>
            <a:r>
              <a:rPr lang="cs-CZ" dirty="0"/>
              <a:t>Pedagogický (kvazi)experiment </a:t>
            </a:r>
          </a:p>
          <a:p>
            <a:r>
              <a:rPr lang="cs-CZ" dirty="0"/>
              <a:t>Evaluační výzkum</a:t>
            </a:r>
          </a:p>
          <a:p>
            <a:pPr lvl="1"/>
            <a:r>
              <a:rPr lang="cs-CZ" dirty="0">
                <a:hlinkClick r:id="rId4"/>
              </a:rPr>
              <a:t>https://evaluacninastroje.rvp.cz/nuovckk_portal/</a:t>
            </a:r>
            <a:r>
              <a:rPr lang="cs-CZ" dirty="0"/>
              <a:t> </a:t>
            </a:r>
          </a:p>
          <a:p>
            <a:pPr lvl="1"/>
            <a:r>
              <a:rPr lang="cs-CZ" dirty="0"/>
              <a:t>Cesta ke kvalitě; TIMSS, PISA, PIRLS</a:t>
            </a:r>
          </a:p>
          <a:p>
            <a:endParaRPr lang="cs-CZ" dirty="0"/>
          </a:p>
          <a:p>
            <a:r>
              <a:rPr lang="cs-CZ" dirty="0"/>
              <a:t>Longitudinální výzkum (CLOSE, Pražská skupina školní etnografie)</a:t>
            </a:r>
          </a:p>
          <a:p>
            <a:pPr lvl="1"/>
            <a:r>
              <a:rPr lang="cs-CZ" dirty="0">
                <a:hlinkClick r:id="rId5"/>
              </a:rPr>
              <a:t>https://pages.pedf.cuni.cz/uvrv/close/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6"/>
              </a:rPr>
              <a:t>http://kpsold.pedf.cuni.cz/psse/index.php?p=typy</a:t>
            </a:r>
            <a:r>
              <a:rPr lang="cs-CZ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4498676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Literatura (výběr)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80000"/>
              </a:lnSpc>
            </a:pPr>
            <a:r>
              <a:rPr lang="cs-CZ" sz="1800" dirty="0"/>
              <a:t>GAVORA, P. </a:t>
            </a:r>
            <a:r>
              <a:rPr lang="cs-CZ" sz="1800" i="1" dirty="0"/>
              <a:t>Úvod do pedagogického výzkumu</a:t>
            </a:r>
            <a:r>
              <a:rPr lang="cs-CZ" sz="1800" dirty="0"/>
              <a:t>. Brno: </a:t>
            </a:r>
            <a:r>
              <a:rPr lang="cs-CZ" sz="1800" dirty="0" err="1"/>
              <a:t>Paido</a:t>
            </a:r>
            <a:r>
              <a:rPr lang="cs-CZ" sz="1800" dirty="0"/>
              <a:t>, 2000.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GAVORA, P. </a:t>
            </a:r>
            <a:r>
              <a:rPr lang="cs-CZ" sz="1800" i="1" dirty="0"/>
              <a:t>Výzkumné metody v pedagogice</a:t>
            </a:r>
            <a:r>
              <a:rPr lang="cs-CZ" sz="1800" dirty="0"/>
              <a:t>. Brno: </a:t>
            </a:r>
            <a:r>
              <a:rPr lang="cs-CZ" sz="1800" dirty="0" err="1"/>
              <a:t>Paido</a:t>
            </a:r>
            <a:r>
              <a:rPr lang="cs-CZ" sz="1800" dirty="0"/>
              <a:t>, 1996.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E-</a:t>
            </a:r>
            <a:r>
              <a:rPr lang="cs-CZ" sz="1800" dirty="0" err="1"/>
              <a:t>učebnica</a:t>
            </a:r>
            <a:r>
              <a:rPr lang="cs-CZ" sz="1800" dirty="0"/>
              <a:t> </a:t>
            </a:r>
            <a:r>
              <a:rPr lang="cs-CZ" sz="1800" dirty="0" err="1"/>
              <a:t>metodológie</a:t>
            </a:r>
            <a:r>
              <a:rPr lang="cs-CZ" sz="1800" dirty="0"/>
              <a:t> </a:t>
            </a:r>
            <a:r>
              <a:rPr lang="cs-CZ" sz="1800" dirty="0" err="1"/>
              <a:t>kvantitatívneho</a:t>
            </a:r>
            <a:r>
              <a:rPr lang="cs-CZ" sz="1800" dirty="0"/>
              <a:t> </a:t>
            </a:r>
            <a:r>
              <a:rPr lang="cs-CZ" sz="1800" dirty="0" err="1"/>
              <a:t>výskumu</a:t>
            </a:r>
            <a:r>
              <a:rPr lang="cs-CZ" sz="1800" dirty="0"/>
              <a:t> - </a:t>
            </a:r>
            <a:r>
              <a:rPr lang="cs-CZ" sz="1800" dirty="0">
                <a:hlinkClick r:id="rId3"/>
              </a:rPr>
              <a:t>http://www.e-</a:t>
            </a:r>
            <a:r>
              <a:rPr lang="cs-CZ" sz="1800" dirty="0" err="1">
                <a:hlinkClick r:id="rId3"/>
              </a:rPr>
              <a:t>metodologia.fedu.uniba.sk</a:t>
            </a:r>
            <a:r>
              <a:rPr lang="cs-CZ" sz="1800" dirty="0">
                <a:hlinkClick r:id="rId3"/>
              </a:rPr>
              <a:t>/</a:t>
            </a:r>
            <a:r>
              <a:rPr lang="cs-CZ" sz="1800" dirty="0"/>
              <a:t> </a:t>
            </a:r>
          </a:p>
          <a:p>
            <a:pPr>
              <a:lnSpc>
                <a:spcPct val="80000"/>
              </a:lnSpc>
            </a:pPr>
            <a:r>
              <a:rPr lang="cs-CZ" sz="1800" dirty="0"/>
              <a:t>ŠVAŘÍČEK, R., ŠEĎOVÁ, K. (</a:t>
            </a:r>
            <a:r>
              <a:rPr lang="cs-CZ" sz="1800" dirty="0" err="1"/>
              <a:t>Eds</a:t>
            </a:r>
            <a:r>
              <a:rPr lang="cs-CZ" sz="1800" dirty="0"/>
              <a:t>.) </a:t>
            </a:r>
            <a:r>
              <a:rPr lang="cs-CZ" sz="1800" i="1" dirty="0"/>
              <a:t>Kvalitativní výzkum v pedagogických vědách: pravidla hry</a:t>
            </a:r>
            <a:r>
              <a:rPr lang="cs-CZ" sz="1800" dirty="0"/>
              <a:t>. Praha : Portál, 2007. </a:t>
            </a:r>
          </a:p>
          <a:p>
            <a:pPr>
              <a:lnSpc>
                <a:spcPct val="80000"/>
              </a:lnSpc>
            </a:pPr>
            <a:endParaRPr lang="cs-CZ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9C5BD79-8339-6FC2-4C43-8B62448048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 čemu je učiteli výzkum?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15494BD-09F3-C6CE-E690-25B559258573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dirty="0"/>
              <a:t>Vědy o výchově a vzdělávání (</a:t>
            </a:r>
            <a:r>
              <a:rPr lang="cs-CZ" dirty="0" err="1"/>
              <a:t>educational</a:t>
            </a:r>
            <a:r>
              <a:rPr lang="cs-CZ" dirty="0"/>
              <a:t> </a:t>
            </a:r>
            <a:r>
              <a:rPr lang="cs-CZ" dirty="0" err="1"/>
              <a:t>sciences</a:t>
            </a:r>
            <a:r>
              <a:rPr lang="cs-CZ" dirty="0"/>
              <a:t>) jsou založeny na důkazech (evidence </a:t>
            </a:r>
            <a:r>
              <a:rPr lang="cs-CZ" dirty="0" err="1"/>
              <a:t>based</a:t>
            </a:r>
            <a:r>
              <a:rPr lang="cs-CZ" dirty="0"/>
              <a:t>)</a:t>
            </a:r>
          </a:p>
          <a:p>
            <a:pPr lvl="1"/>
            <a:r>
              <a:rPr lang="cs-CZ" dirty="0"/>
              <a:t>Vlastní obsah tedy nejsou proklamativní tvrzení a historicky ustavená praxe, ale z výzkumů vycházející poznatky</a:t>
            </a:r>
          </a:p>
          <a:p>
            <a:pPr lvl="1"/>
            <a:r>
              <a:rPr lang="cs-CZ" dirty="0">
                <a:hlinkClick r:id="rId2"/>
              </a:rPr>
              <a:t>https://evidencebased.education/</a:t>
            </a:r>
            <a:r>
              <a:rPr lang="cs-CZ" dirty="0"/>
              <a:t> </a:t>
            </a:r>
          </a:p>
          <a:p>
            <a:r>
              <a:rPr lang="cs-CZ" dirty="0"/>
              <a:t>Učitelé jsou těmi, kteří data sbírají a poznatky využívají</a:t>
            </a:r>
          </a:p>
          <a:p>
            <a:pPr lvl="1"/>
            <a:r>
              <a:rPr lang="cs-CZ" dirty="0"/>
              <a:t>Rutinní příklady </a:t>
            </a:r>
          </a:p>
          <a:p>
            <a:pPr lvl="2"/>
            <a:r>
              <a:rPr lang="cs-CZ" dirty="0"/>
              <a:t>pedagogicko-psychologická diagnostika žáka</a:t>
            </a:r>
          </a:p>
          <a:p>
            <a:pPr lvl="2"/>
            <a:r>
              <a:rPr lang="cs-CZ" dirty="0"/>
              <a:t>Výroční zpráva školy</a:t>
            </a:r>
          </a:p>
          <a:p>
            <a:r>
              <a:rPr lang="cs-CZ" dirty="0"/>
              <a:t>Krátkodobá perspektiva – bakalářské a diplomové práce</a:t>
            </a:r>
          </a:p>
        </p:txBody>
      </p:sp>
    </p:spTree>
    <p:extLst>
      <p:ext uri="{BB962C8B-B14F-4D97-AF65-F5344CB8AC3E}">
        <p14:creationId xmlns:p14="http://schemas.microsoft.com/office/powerpoint/2010/main" val="32495963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9139A48-6CC2-6336-C583-CC37D5EE9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Příklady výzkumů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B1A08A4-6BC0-A7AE-8B71-EED764C77A3F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Největší zdroj dat a publikovaných výstupů – ČŠI</a:t>
            </a:r>
          </a:p>
          <a:p>
            <a:pPr lvl="1"/>
            <a:r>
              <a:rPr lang="cs-CZ" dirty="0"/>
              <a:t>Výroční zprávy, tematické zprávy</a:t>
            </a:r>
          </a:p>
          <a:p>
            <a:pPr lvl="2"/>
            <a:r>
              <a:rPr lang="cs-CZ" dirty="0">
                <a:hlinkClick r:id="rId2"/>
              </a:rPr>
              <a:t>https://www.csicr.cz/cz/Dokumenty</a:t>
            </a:r>
            <a:r>
              <a:rPr lang="cs-CZ" dirty="0"/>
              <a:t> </a:t>
            </a:r>
          </a:p>
          <a:p>
            <a:pPr lvl="2"/>
            <a:endParaRPr lang="cs-CZ" dirty="0"/>
          </a:p>
          <a:p>
            <a:r>
              <a:rPr lang="cs-CZ" dirty="0"/>
              <a:t>PAQ </a:t>
            </a:r>
            <a:r>
              <a:rPr lang="cs-CZ" dirty="0" err="1"/>
              <a:t>Research</a:t>
            </a:r>
            <a:r>
              <a:rPr lang="cs-CZ" dirty="0"/>
              <a:t> (znáte z médií)</a:t>
            </a:r>
          </a:p>
          <a:p>
            <a:pPr lvl="1"/>
            <a:r>
              <a:rPr lang="cs-CZ" dirty="0"/>
              <a:t>Mapa vzdělávacího ne/úspěchu</a:t>
            </a:r>
          </a:p>
          <a:p>
            <a:pPr lvl="2"/>
            <a:r>
              <a:rPr lang="cs-CZ" dirty="0">
                <a:hlinkClick r:id="rId3"/>
              </a:rPr>
              <a:t>https://www.mapavzdelavani.cz/</a:t>
            </a:r>
            <a:r>
              <a:rPr lang="cs-CZ" dirty="0"/>
              <a:t> 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FADCEA23-B3C7-DF79-BDA7-02BEF2E012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7776" y="4072905"/>
            <a:ext cx="2016224" cy="2016224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AE79C1B6-AAC6-31BE-D3A9-F54B0D7666F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27776" y="2132856"/>
            <a:ext cx="1940049" cy="19400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5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2A35C5D-0386-DA50-6790-059C451E9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Pedagogický výzkum v ČR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70296EC1-6D9E-DE2C-502E-94112F24B761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ČAPV (Česká asociace pedagogického výzkumu)</a:t>
            </a:r>
          </a:p>
          <a:p>
            <a:pPr lvl="1"/>
            <a:r>
              <a:rPr lang="cs-CZ" dirty="0">
                <a:hlinkClick r:id="rId2"/>
              </a:rPr>
              <a:t>https://capv.cz/</a:t>
            </a:r>
            <a:r>
              <a:rPr lang="cs-CZ" dirty="0"/>
              <a:t> </a:t>
            </a:r>
          </a:p>
          <a:p>
            <a:r>
              <a:rPr lang="cs-CZ" dirty="0"/>
              <a:t>Česká pedagogická společnost</a:t>
            </a:r>
          </a:p>
          <a:p>
            <a:pPr lvl="1"/>
            <a:r>
              <a:rPr lang="cs-CZ" dirty="0">
                <a:hlinkClick r:id="rId3"/>
              </a:rPr>
              <a:t>http://www.cpds.cz/</a:t>
            </a:r>
            <a:r>
              <a:rPr lang="cs-CZ" dirty="0"/>
              <a:t> </a:t>
            </a:r>
          </a:p>
          <a:p>
            <a:r>
              <a:rPr lang="cs-CZ" dirty="0"/>
              <a:t>Oborové odborné společnosti</a:t>
            </a:r>
          </a:p>
          <a:p>
            <a:r>
              <a:rPr lang="cs-CZ" dirty="0"/>
              <a:t>Odborné časopisy</a:t>
            </a:r>
          </a:p>
          <a:p>
            <a:pPr lvl="1"/>
            <a:r>
              <a:rPr lang="cs-CZ" sz="2800" dirty="0">
                <a:hlinkClick r:id="rId4"/>
              </a:rPr>
              <a:t>Studia </a:t>
            </a:r>
            <a:r>
              <a:rPr lang="cs-CZ" sz="2800" dirty="0" err="1">
                <a:hlinkClick r:id="rId4"/>
              </a:rPr>
              <a:t>Paedagogica</a:t>
            </a:r>
            <a:r>
              <a:rPr lang="cs-CZ" sz="2800" dirty="0"/>
              <a:t>, </a:t>
            </a:r>
            <a:r>
              <a:rPr lang="cs-CZ" sz="2800" dirty="0">
                <a:hlinkClick r:id="rId5"/>
              </a:rPr>
              <a:t>Orbis </a:t>
            </a:r>
            <a:r>
              <a:rPr lang="cs-CZ" sz="2800" dirty="0" err="1">
                <a:hlinkClick r:id="rId5"/>
              </a:rPr>
              <a:t>Scholae</a:t>
            </a:r>
            <a:r>
              <a:rPr lang="cs-CZ" sz="2800" dirty="0"/>
              <a:t>, </a:t>
            </a:r>
          </a:p>
          <a:p>
            <a:pPr lvl="1"/>
            <a:r>
              <a:rPr lang="en-GB" sz="2800" dirty="0" err="1">
                <a:hlinkClick r:id="rId6"/>
              </a:rPr>
              <a:t>Pedagogika</a:t>
            </a:r>
            <a:r>
              <a:rPr lang="cs-CZ" sz="2800" dirty="0"/>
              <a:t>, </a:t>
            </a:r>
            <a:r>
              <a:rPr lang="cs-CZ" sz="2800" dirty="0">
                <a:hlinkClick r:id="rId7"/>
              </a:rPr>
              <a:t>Pedagogická orientace</a:t>
            </a:r>
            <a:r>
              <a:rPr lang="cs-CZ" sz="2800" dirty="0"/>
              <a:t>, </a:t>
            </a:r>
          </a:p>
          <a:p>
            <a:pPr lvl="1"/>
            <a:r>
              <a:rPr lang="cs-CZ" sz="2800" dirty="0">
                <a:hlinkClick r:id="rId8"/>
              </a:rPr>
              <a:t>Komenský</a:t>
            </a:r>
            <a:endParaRPr lang="cs-CZ" sz="2800" dirty="0"/>
          </a:p>
          <a:p>
            <a:r>
              <a:rPr lang="cs-CZ" dirty="0"/>
              <a:t>Konference</a:t>
            </a:r>
          </a:p>
          <a:p>
            <a:r>
              <a:rPr lang="cs-CZ" dirty="0"/>
              <a:t>Popularizace</a:t>
            </a:r>
          </a:p>
          <a:p>
            <a:pPr lvl="1"/>
            <a:r>
              <a:rPr lang="cs-CZ" dirty="0">
                <a:hlinkClick r:id="rId9"/>
              </a:rPr>
              <a:t>https://ceskepodcasty.cz/podcasty/hovory-z-kabinetu</a:t>
            </a:r>
            <a:r>
              <a:rPr lang="cs-CZ" dirty="0"/>
              <a:t> </a:t>
            </a:r>
          </a:p>
          <a:p>
            <a:pPr lvl="1"/>
            <a:r>
              <a:rPr lang="cs-CZ" dirty="0">
                <a:hlinkClick r:id="rId10"/>
              </a:rPr>
              <a:t>https://www.npi.cz/</a:t>
            </a:r>
            <a:r>
              <a:rPr lang="cs-CZ" dirty="0"/>
              <a:t> </a:t>
            </a:r>
            <a:br>
              <a:rPr lang="cs-CZ" dirty="0"/>
            </a:b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767578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7A1548-7AAA-0443-F27D-5EA797114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Mezinárodní výzkumy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B1267797-17FC-B1B1-3230-7AD4AA32D5D5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PISA, TIMMS, PIRLS</a:t>
            </a:r>
          </a:p>
          <a:p>
            <a:pPr lvl="1"/>
            <a:r>
              <a:rPr lang="cs-CZ" dirty="0">
                <a:hlinkClick r:id="rId2"/>
              </a:rPr>
              <a:t>https://www.csicr.cz/cz/Dokumenty/Publikace-a-ostatni-vystupy/Mezinarodni-setreni-PISA-2018-Narodni-zprava</a:t>
            </a:r>
            <a:endParaRPr lang="cs-CZ" dirty="0"/>
          </a:p>
          <a:p>
            <a:pPr lvl="1"/>
            <a:r>
              <a:rPr lang="cs-CZ" dirty="0">
                <a:hlinkClick r:id="rId3"/>
              </a:rPr>
              <a:t>https://www.csicr.cz/cz/Dokumenty/Publikace-a-ostatni-vystupy/Mezinarodni-setreni-TIMSS-2019-Narodni-zprava</a:t>
            </a:r>
            <a:endParaRPr lang="cs-CZ" dirty="0"/>
          </a:p>
          <a:p>
            <a:pPr lvl="1"/>
            <a:r>
              <a:rPr lang="cs-CZ" dirty="0">
                <a:hlinkClick r:id="rId4"/>
              </a:rPr>
              <a:t>https://www.csicr.cz/cz/Aktuality/Mezinarodni-setreni-PIRLS-2021-%E2%80%93-Narodni-zprava</a:t>
            </a:r>
            <a:r>
              <a:rPr lang="cs-CZ" dirty="0"/>
              <a:t> </a:t>
            </a:r>
          </a:p>
          <a:p>
            <a:pPr lvl="1"/>
            <a:endParaRPr lang="cs-CZ" dirty="0"/>
          </a:p>
        </p:txBody>
      </p:sp>
      <p:pic>
        <p:nvPicPr>
          <p:cNvPr id="4" name="Obrázek 2">
            <a:extLst>
              <a:ext uri="{FF2B5EF4-FFF2-40B4-BE49-F238E27FC236}">
                <a16:creationId xmlns:a16="http://schemas.microsoft.com/office/drawing/2014/main" id="{06BEC586-3532-673B-DAA8-4372AFD9B8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166595"/>
            <a:ext cx="3065907" cy="6618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5" name="Rukopis 4">
                <a:extLst>
                  <a:ext uri="{FF2B5EF4-FFF2-40B4-BE49-F238E27FC236}">
                    <a16:creationId xmlns:a16="http://schemas.microsoft.com/office/drawing/2014/main" id="{2F986A81-B222-5F4F-8E5B-A61DA3BB1E3F}"/>
                  </a:ext>
                </a:extLst>
              </p14:cNvPr>
              <p14:cNvContentPartPr/>
              <p14:nvPr/>
            </p14:nvContentPartPr>
            <p14:xfrm>
              <a:off x="6142181" y="2557781"/>
              <a:ext cx="563040" cy="123840"/>
            </p14:xfrm>
          </p:contentPart>
        </mc:Choice>
        <mc:Fallback xmlns="">
          <p:pic>
            <p:nvPicPr>
              <p:cNvPr id="5" name="Rukopis 4">
                <a:extLst>
                  <a:ext uri="{FF2B5EF4-FFF2-40B4-BE49-F238E27FC236}">
                    <a16:creationId xmlns:a16="http://schemas.microsoft.com/office/drawing/2014/main" id="{2F986A81-B222-5F4F-8E5B-A61DA3BB1E3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136061" y="2551661"/>
                <a:ext cx="57528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6" name="Rukopis 5">
                <a:extLst>
                  <a:ext uri="{FF2B5EF4-FFF2-40B4-BE49-F238E27FC236}">
                    <a16:creationId xmlns:a16="http://schemas.microsoft.com/office/drawing/2014/main" id="{C21E2C37-4D28-DF8F-BE4F-88CB1738971E}"/>
                  </a:ext>
                </a:extLst>
              </p14:cNvPr>
              <p14:cNvContentPartPr/>
              <p14:nvPr/>
            </p14:nvContentPartPr>
            <p14:xfrm>
              <a:off x="2237621" y="3665141"/>
              <a:ext cx="360" cy="360"/>
            </p14:xfrm>
          </p:contentPart>
        </mc:Choice>
        <mc:Fallback xmlns="">
          <p:pic>
            <p:nvPicPr>
              <p:cNvPr id="6" name="Rukopis 5">
                <a:extLst>
                  <a:ext uri="{FF2B5EF4-FFF2-40B4-BE49-F238E27FC236}">
                    <a16:creationId xmlns:a16="http://schemas.microsoft.com/office/drawing/2014/main" id="{C21E2C37-4D28-DF8F-BE4F-88CB1738971E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31501" y="3659021"/>
                <a:ext cx="12600" cy="126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4536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DCCAA1-2FE4-96D5-3923-9D4492638A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Tomu odpovídají i požadavky kurzu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CCBB2DD-3632-A15A-DAAD-70EAEEA40282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cs-CZ" dirty="0"/>
              <a:t>Pokus 1 – kvalitativní analýza dat (typicky rozhovor, nahrávka části hodiny atp.)</a:t>
            </a:r>
          </a:p>
          <a:p>
            <a:r>
              <a:rPr lang="cs-CZ" dirty="0"/>
              <a:t>Pokus 2 – kvantitativní analýza dat (pokus o vlastní dotazník, práce s datovým souborem)</a:t>
            </a:r>
          </a:p>
        </p:txBody>
      </p:sp>
    </p:spTree>
    <p:extLst>
      <p:ext uri="{BB962C8B-B14F-4D97-AF65-F5344CB8AC3E}">
        <p14:creationId xmlns:p14="http://schemas.microsoft.com/office/powerpoint/2010/main" val="30387254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5B5DAFB-E099-0537-D947-05C0C57B12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C1DA760-C91C-CA3C-B9A5-9C316C493668}"/>
              </a:ext>
            </a:extLst>
          </p:cNvPr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"Science is the first expression of punk, because it doesn't advance without challenging authority."</a:t>
            </a:r>
          </a:p>
          <a:p>
            <a:pPr marL="0" indent="0">
              <a:buNone/>
            </a:pPr>
            <a:endParaRPr lang="en-US" dirty="0"/>
          </a:p>
          <a:p>
            <a:pPr marL="0" indent="0" algn="r">
              <a:buNone/>
            </a:pPr>
            <a:r>
              <a:rPr lang="en-US" dirty="0"/>
              <a:t>Greg </a:t>
            </a:r>
            <a:r>
              <a:rPr lang="en-US" dirty="0" err="1"/>
              <a:t>Graffin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015514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2"/>
          <p:cNvSpPr>
            <a:spLocks noChangeArrowheads="1"/>
          </p:cNvSpPr>
          <p:nvPr/>
        </p:nvSpPr>
        <p:spPr bwMode="auto">
          <a:xfrm>
            <a:off x="1436688" y="2752725"/>
            <a:ext cx="1084262" cy="911225"/>
          </a:xfrm>
          <a:prstGeom prst="irregularSeal1">
            <a:avLst/>
          </a:prstGeom>
          <a:solidFill>
            <a:srgbClr val="99CC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>
              <a:spcBef>
                <a:spcPct val="50000"/>
              </a:spcBef>
            </a:pPr>
            <a:r>
              <a:rPr lang="cs-CZ" sz="1600" b="1"/>
              <a:t>JEVY</a:t>
            </a:r>
            <a:endParaRPr lang="cs-CZ" sz="1800" b="1"/>
          </a:p>
        </p:txBody>
      </p:sp>
      <p:sp>
        <p:nvSpPr>
          <p:cNvPr id="2052" name="Rectangle 3"/>
          <p:cNvSpPr>
            <a:spLocks noChangeArrowheads="1"/>
          </p:cNvSpPr>
          <p:nvPr/>
        </p:nvSpPr>
        <p:spPr bwMode="auto">
          <a:xfrm>
            <a:off x="7392988" y="3000474"/>
            <a:ext cx="1265237" cy="307777"/>
          </a:xfrm>
          <a:prstGeom prst="rect">
            <a:avLst/>
          </a:prstGeom>
          <a:solidFill>
            <a:srgbClr val="FF6600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cs-CZ" sz="1400" b="1" dirty="0"/>
              <a:t>TEORIE</a:t>
            </a:r>
          </a:p>
        </p:txBody>
      </p:sp>
      <p:grpSp>
        <p:nvGrpSpPr>
          <p:cNvPr id="2053" name="Group 4"/>
          <p:cNvGrpSpPr>
            <a:grpSpLocks/>
          </p:cNvGrpSpPr>
          <p:nvPr/>
        </p:nvGrpSpPr>
        <p:grpSpPr bwMode="auto">
          <a:xfrm>
            <a:off x="1187450" y="3822700"/>
            <a:ext cx="3538538" cy="1335088"/>
            <a:chOff x="651" y="2232"/>
            <a:chExt cx="2229" cy="841"/>
          </a:xfrm>
        </p:grpSpPr>
        <p:sp>
          <p:nvSpPr>
            <p:cNvPr id="2074" name="AutoShape 5"/>
            <p:cNvSpPr>
              <a:spLocks/>
            </p:cNvSpPr>
            <p:nvPr/>
          </p:nvSpPr>
          <p:spPr bwMode="auto">
            <a:xfrm rot="5400000">
              <a:off x="1656" y="1344"/>
              <a:ext cx="336" cy="2112"/>
            </a:xfrm>
            <a:prstGeom prst="leftBrace">
              <a:avLst>
                <a:gd name="adj1" fmla="val 52381"/>
                <a:gd name="adj2" fmla="val 28602"/>
              </a:avLst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grpSp>
          <p:nvGrpSpPr>
            <p:cNvPr id="2075" name="Group 6"/>
            <p:cNvGrpSpPr>
              <a:grpSpLocks/>
            </p:cNvGrpSpPr>
            <p:nvPr/>
          </p:nvGrpSpPr>
          <p:grpSpPr bwMode="auto">
            <a:xfrm>
              <a:off x="651" y="2769"/>
              <a:ext cx="2099" cy="304"/>
              <a:chOff x="651" y="2961"/>
              <a:chExt cx="2099" cy="304"/>
            </a:xfrm>
          </p:grpSpPr>
          <p:sp>
            <p:nvSpPr>
              <p:cNvPr id="2076" name="Rectangle 7"/>
              <p:cNvSpPr>
                <a:spLocks noChangeArrowheads="1"/>
              </p:cNvSpPr>
              <p:nvPr/>
            </p:nvSpPr>
            <p:spPr bwMode="auto">
              <a:xfrm rot="-2400000">
                <a:off x="651" y="2961"/>
                <a:ext cx="632" cy="255"/>
              </a:xfrm>
              <a:prstGeom prst="rect">
                <a:avLst/>
              </a:prstGeom>
              <a:solidFill>
                <a:srgbClr val="FF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VZOREK</a:t>
                </a:r>
              </a:p>
            </p:txBody>
          </p:sp>
          <p:sp>
            <p:nvSpPr>
              <p:cNvPr id="2077" name="Rectangle 8"/>
              <p:cNvSpPr>
                <a:spLocks noChangeArrowheads="1"/>
              </p:cNvSpPr>
              <p:nvPr/>
            </p:nvSpPr>
            <p:spPr bwMode="auto">
              <a:xfrm rot="-2400000">
                <a:off x="1048" y="2990"/>
                <a:ext cx="768" cy="255"/>
              </a:xfrm>
              <a:prstGeom prst="rect">
                <a:avLst/>
              </a:prstGeom>
              <a:solidFill>
                <a:srgbClr val="33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METODA</a:t>
                </a:r>
              </a:p>
            </p:txBody>
          </p:sp>
          <p:sp>
            <p:nvSpPr>
              <p:cNvPr id="2078" name="Rectangle 9"/>
              <p:cNvSpPr>
                <a:spLocks noChangeArrowheads="1"/>
              </p:cNvSpPr>
              <p:nvPr/>
            </p:nvSpPr>
            <p:spPr bwMode="auto">
              <a:xfrm rot="-2400000">
                <a:off x="1656" y="2962"/>
                <a:ext cx="593" cy="255"/>
              </a:xfrm>
              <a:prstGeom prst="rect">
                <a:avLst/>
              </a:prstGeom>
              <a:solidFill>
                <a:srgbClr val="FF66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DESIGN</a:t>
                </a:r>
              </a:p>
            </p:txBody>
          </p:sp>
          <p:sp>
            <p:nvSpPr>
              <p:cNvPr id="2079" name="Rectangle 10"/>
              <p:cNvSpPr>
                <a:spLocks noChangeArrowheads="1"/>
              </p:cNvSpPr>
              <p:nvPr/>
            </p:nvSpPr>
            <p:spPr bwMode="auto">
              <a:xfrm rot="-2400000">
                <a:off x="2047" y="3010"/>
                <a:ext cx="703" cy="255"/>
              </a:xfrm>
              <a:prstGeom prst="rect">
                <a:avLst/>
              </a:prstGeom>
              <a:solidFill>
                <a:srgbClr val="99CC00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ANALÝZA</a:t>
                </a:r>
              </a:p>
            </p:txBody>
          </p:sp>
        </p:grpSp>
      </p:grpSp>
      <p:sp>
        <p:nvSpPr>
          <p:cNvPr id="2055" name="AutoShape 12"/>
          <p:cNvSpPr>
            <a:spLocks noChangeArrowheads="1"/>
          </p:cNvSpPr>
          <p:nvPr/>
        </p:nvSpPr>
        <p:spPr bwMode="auto">
          <a:xfrm>
            <a:off x="5449888" y="2260600"/>
            <a:ext cx="2163762" cy="533400"/>
          </a:xfrm>
          <a:custGeom>
            <a:avLst/>
            <a:gdLst>
              <a:gd name="T0" fmla="*/ 1433492 w 21600"/>
              <a:gd name="T1" fmla="*/ 0 h 21600"/>
              <a:gd name="T2" fmla="*/ 0 w 21600"/>
              <a:gd name="T3" fmla="*/ 266700 h 21600"/>
              <a:gd name="T4" fmla="*/ 1433492 w 21600"/>
              <a:gd name="T5" fmla="*/ 533400 h 21600"/>
              <a:gd name="T6" fmla="*/ 2163762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3150 h 21600"/>
              <a:gd name="T14" fmla="*/ 16436 w 21600"/>
              <a:gd name="T15" fmla="*/ 1845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4310" y="0"/>
                </a:moveTo>
                <a:lnTo>
                  <a:pt x="14310" y="3150"/>
                </a:lnTo>
                <a:lnTo>
                  <a:pt x="3375" y="3150"/>
                </a:lnTo>
                <a:lnTo>
                  <a:pt x="3375" y="18450"/>
                </a:lnTo>
                <a:lnTo>
                  <a:pt x="14310" y="18450"/>
                </a:lnTo>
                <a:lnTo>
                  <a:pt x="1431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3150"/>
                </a:moveTo>
                <a:lnTo>
                  <a:pt x="1350" y="18450"/>
                </a:lnTo>
                <a:lnTo>
                  <a:pt x="2700" y="18450"/>
                </a:lnTo>
                <a:lnTo>
                  <a:pt x="2700" y="3150"/>
                </a:lnTo>
                <a:close/>
              </a:path>
              <a:path w="21600" h="21600">
                <a:moveTo>
                  <a:pt x="0" y="3150"/>
                </a:moveTo>
                <a:lnTo>
                  <a:pt x="0" y="18450"/>
                </a:lnTo>
                <a:lnTo>
                  <a:pt x="675" y="18450"/>
                </a:lnTo>
                <a:lnTo>
                  <a:pt x="675" y="3150"/>
                </a:lnTo>
                <a:close/>
              </a:path>
            </a:pathLst>
          </a:custGeom>
          <a:solidFill>
            <a:srgbClr val="3399FF"/>
          </a:solidFill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1" hangingPunct="1"/>
            <a:r>
              <a:rPr lang="cs-CZ" sz="1600" b="1" dirty="0"/>
              <a:t>INDUKCE</a:t>
            </a:r>
          </a:p>
        </p:txBody>
      </p:sp>
      <p:grpSp>
        <p:nvGrpSpPr>
          <p:cNvPr id="2056" name="Group 13"/>
          <p:cNvGrpSpPr>
            <a:grpSpLocks/>
          </p:cNvGrpSpPr>
          <p:nvPr/>
        </p:nvGrpSpPr>
        <p:grpSpPr bwMode="auto">
          <a:xfrm>
            <a:off x="5461000" y="3568698"/>
            <a:ext cx="2117725" cy="831850"/>
            <a:chOff x="3487" y="2072"/>
            <a:chExt cx="1334" cy="524"/>
          </a:xfrm>
        </p:grpSpPr>
        <p:sp>
          <p:nvSpPr>
            <p:cNvPr id="2072" name="Rectangle 14"/>
            <p:cNvSpPr>
              <a:spLocks noChangeArrowheads="1"/>
            </p:cNvSpPr>
            <p:nvPr/>
          </p:nvSpPr>
          <p:spPr bwMode="auto">
            <a:xfrm>
              <a:off x="3959" y="2402"/>
              <a:ext cx="859" cy="194"/>
            </a:xfrm>
            <a:prstGeom prst="rect">
              <a:avLst/>
            </a:prstGeom>
            <a:solidFill>
              <a:srgbClr val="FFCC00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cs-CZ" sz="1400" b="1" dirty="0"/>
                <a:t>HYPOTÉZY</a:t>
              </a:r>
            </a:p>
          </p:txBody>
        </p:sp>
        <p:sp>
          <p:nvSpPr>
            <p:cNvPr id="2073" name="AutoShape 15"/>
            <p:cNvSpPr>
              <a:spLocks noChangeArrowheads="1"/>
            </p:cNvSpPr>
            <p:nvPr/>
          </p:nvSpPr>
          <p:spPr bwMode="auto">
            <a:xfrm flipH="1">
              <a:off x="3487" y="2072"/>
              <a:ext cx="1334" cy="336"/>
            </a:xfrm>
            <a:custGeom>
              <a:avLst/>
              <a:gdLst>
                <a:gd name="T0" fmla="*/ 884 w 21600"/>
                <a:gd name="T1" fmla="*/ 0 h 21600"/>
                <a:gd name="T2" fmla="*/ 0 w 21600"/>
                <a:gd name="T3" fmla="*/ 168 h 21600"/>
                <a:gd name="T4" fmla="*/ 884 w 21600"/>
                <a:gd name="T5" fmla="*/ 336 h 21600"/>
                <a:gd name="T6" fmla="*/ 1334 w 21600"/>
                <a:gd name="T7" fmla="*/ 168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68 w 21600"/>
                <a:gd name="T13" fmla="*/ 3150 h 21600"/>
                <a:gd name="T14" fmla="*/ 16435 w 21600"/>
                <a:gd name="T15" fmla="*/ 1845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4310" y="0"/>
                  </a:moveTo>
                  <a:lnTo>
                    <a:pt x="14310" y="3150"/>
                  </a:lnTo>
                  <a:lnTo>
                    <a:pt x="3375" y="3150"/>
                  </a:lnTo>
                  <a:lnTo>
                    <a:pt x="3375" y="18450"/>
                  </a:lnTo>
                  <a:lnTo>
                    <a:pt x="14310" y="18450"/>
                  </a:lnTo>
                  <a:lnTo>
                    <a:pt x="1431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3150"/>
                  </a:moveTo>
                  <a:lnTo>
                    <a:pt x="1350" y="18450"/>
                  </a:lnTo>
                  <a:lnTo>
                    <a:pt x="2700" y="18450"/>
                  </a:lnTo>
                  <a:lnTo>
                    <a:pt x="2700" y="3150"/>
                  </a:lnTo>
                  <a:close/>
                </a:path>
                <a:path w="21600" h="21600">
                  <a:moveTo>
                    <a:pt x="0" y="3150"/>
                  </a:moveTo>
                  <a:lnTo>
                    <a:pt x="0" y="18450"/>
                  </a:lnTo>
                  <a:lnTo>
                    <a:pt x="675" y="18450"/>
                  </a:lnTo>
                  <a:lnTo>
                    <a:pt x="675" y="3150"/>
                  </a:lnTo>
                  <a:close/>
                </a:path>
              </a:pathLst>
            </a:custGeom>
            <a:solidFill>
              <a:srgbClr val="3399FF"/>
            </a:solidFill>
            <a:ln w="38100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eaLnBrk="1" hangingPunct="1"/>
              <a:r>
                <a:rPr lang="cs-CZ" sz="1600" b="1" dirty="0"/>
                <a:t>DEDUKCE</a:t>
              </a:r>
            </a:p>
          </p:txBody>
        </p:sp>
      </p:grpSp>
      <p:grpSp>
        <p:nvGrpSpPr>
          <p:cNvPr id="2057" name="Group 16"/>
          <p:cNvGrpSpPr>
            <a:grpSpLocks/>
          </p:cNvGrpSpPr>
          <p:nvPr/>
        </p:nvGrpSpPr>
        <p:grpSpPr bwMode="auto">
          <a:xfrm>
            <a:off x="2668588" y="2933700"/>
            <a:ext cx="2773362" cy="595313"/>
            <a:chOff x="1728" y="1672"/>
            <a:chExt cx="1747" cy="375"/>
          </a:xfrm>
        </p:grpSpPr>
        <p:grpSp>
          <p:nvGrpSpPr>
            <p:cNvPr id="2064" name="Group 17"/>
            <p:cNvGrpSpPr>
              <a:grpSpLocks/>
            </p:cNvGrpSpPr>
            <p:nvPr/>
          </p:nvGrpSpPr>
          <p:grpSpPr bwMode="auto">
            <a:xfrm>
              <a:off x="2862" y="1672"/>
              <a:ext cx="613" cy="375"/>
              <a:chOff x="2862" y="1960"/>
              <a:chExt cx="613" cy="375"/>
            </a:xfrm>
          </p:grpSpPr>
          <p:sp>
            <p:nvSpPr>
              <p:cNvPr id="2069" name="Rectangle 18"/>
              <p:cNvSpPr>
                <a:spLocks noChangeArrowheads="1"/>
              </p:cNvSpPr>
              <p:nvPr/>
            </p:nvSpPr>
            <p:spPr bwMode="auto">
              <a:xfrm>
                <a:off x="3008" y="2080"/>
                <a:ext cx="467" cy="255"/>
              </a:xfrm>
              <a:prstGeom prst="rect">
                <a:avLst/>
              </a:prstGeom>
              <a:solidFill>
                <a:srgbClr val="99CC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0" name="Rectangle 19"/>
              <p:cNvSpPr>
                <a:spLocks noChangeArrowheads="1"/>
              </p:cNvSpPr>
              <p:nvPr/>
            </p:nvSpPr>
            <p:spPr bwMode="auto">
              <a:xfrm>
                <a:off x="2935" y="2020"/>
                <a:ext cx="467" cy="255"/>
              </a:xfrm>
              <a:prstGeom prst="rect">
                <a:avLst/>
              </a:prstGeom>
              <a:solidFill>
                <a:srgbClr val="6699FF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800" b="1"/>
                  <a:t>DATA</a:t>
                </a:r>
              </a:p>
            </p:txBody>
          </p:sp>
          <p:sp>
            <p:nvSpPr>
              <p:cNvPr id="2071" name="Rectangle 20"/>
              <p:cNvSpPr>
                <a:spLocks noChangeArrowheads="1"/>
              </p:cNvSpPr>
              <p:nvPr/>
            </p:nvSpPr>
            <p:spPr bwMode="auto">
              <a:xfrm>
                <a:off x="2862" y="1960"/>
                <a:ext cx="467" cy="255"/>
              </a:xfrm>
              <a:prstGeom prst="rect">
                <a:avLst/>
              </a:prstGeom>
              <a:solidFill>
                <a:schemeClr val="accent1"/>
              </a:solidFill>
              <a:ln w="381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/>
              <a:p>
                <a:pPr algn="ctr">
                  <a:spcBef>
                    <a:spcPct val="50000"/>
                  </a:spcBef>
                </a:pPr>
                <a:r>
                  <a:rPr lang="cs-CZ" sz="1600" b="1"/>
                  <a:t>DATA</a:t>
                </a:r>
                <a:endParaRPr lang="cs-CZ" sz="1800" b="1"/>
              </a:p>
            </p:txBody>
          </p:sp>
        </p:grpSp>
        <p:grpSp>
          <p:nvGrpSpPr>
            <p:cNvPr id="2065" name="Group 21"/>
            <p:cNvGrpSpPr>
              <a:grpSpLocks/>
            </p:cNvGrpSpPr>
            <p:nvPr/>
          </p:nvGrpSpPr>
          <p:grpSpPr bwMode="auto">
            <a:xfrm>
              <a:off x="1728" y="1776"/>
              <a:ext cx="1056" cy="192"/>
              <a:chOff x="1728" y="1776"/>
              <a:chExt cx="1056" cy="192"/>
            </a:xfrm>
          </p:grpSpPr>
          <p:sp>
            <p:nvSpPr>
              <p:cNvPr id="2066" name="Line 22"/>
              <p:cNvSpPr>
                <a:spLocks noChangeShapeType="1"/>
              </p:cNvSpPr>
              <p:nvPr/>
            </p:nvSpPr>
            <p:spPr bwMode="auto">
              <a:xfrm>
                <a:off x="1728" y="1776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7" name="Line 23"/>
              <p:cNvSpPr>
                <a:spLocks noChangeShapeType="1"/>
              </p:cNvSpPr>
              <p:nvPr/>
            </p:nvSpPr>
            <p:spPr bwMode="auto">
              <a:xfrm>
                <a:off x="1824" y="1872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  <p:sp>
            <p:nvSpPr>
              <p:cNvPr id="2068" name="Line 24"/>
              <p:cNvSpPr>
                <a:spLocks noChangeShapeType="1"/>
              </p:cNvSpPr>
              <p:nvPr/>
            </p:nvSpPr>
            <p:spPr bwMode="auto">
              <a:xfrm>
                <a:off x="1920" y="1968"/>
                <a:ext cx="864" cy="0"/>
              </a:xfrm>
              <a:prstGeom prst="line">
                <a:avLst/>
              </a:prstGeom>
              <a:noFill/>
              <a:ln w="31750">
                <a:solidFill>
                  <a:schemeClr val="tx1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cs-CZ"/>
              </a:p>
            </p:txBody>
          </p:sp>
        </p:grpSp>
      </p:grpSp>
      <p:sp>
        <p:nvSpPr>
          <p:cNvPr id="2058" name="Text Box 26"/>
          <p:cNvSpPr txBox="1">
            <a:spLocks noChangeArrowheads="1"/>
          </p:cNvSpPr>
          <p:nvPr/>
        </p:nvSpPr>
        <p:spPr bwMode="auto">
          <a:xfrm>
            <a:off x="4572000" y="5695950"/>
            <a:ext cx="4319588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 Narrow" pitchFamily="34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 Narrow" pitchFamily="34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 Narrow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 Narrow" pitchFamily="34" charset="0"/>
              </a:defRPr>
            </a:lvl9pPr>
          </a:lstStyle>
          <a:p>
            <a:pPr algn="r" eaLnBrk="1" hangingPunct="1"/>
            <a:r>
              <a:rPr lang="en-US" sz="1000" b="1"/>
              <a:t>AJ: phenomena, </a:t>
            </a:r>
            <a:r>
              <a:rPr lang="cs-CZ" sz="1000" b="1"/>
              <a:t>(empirical) </a:t>
            </a:r>
            <a:r>
              <a:rPr lang="en-US" sz="1000" b="1"/>
              <a:t>data, facts, induction, theory, deduction, hypotheses, sample, method, design, analysis, exploratory and confirmatory research, statistics</a:t>
            </a:r>
          </a:p>
        </p:txBody>
      </p:sp>
      <p:grpSp>
        <p:nvGrpSpPr>
          <p:cNvPr id="8" name="Group 27"/>
          <p:cNvGrpSpPr>
            <a:grpSpLocks/>
          </p:cNvGrpSpPr>
          <p:nvPr/>
        </p:nvGrpSpPr>
        <p:grpSpPr bwMode="auto">
          <a:xfrm>
            <a:off x="4524375" y="1693863"/>
            <a:ext cx="3881438" cy="3124200"/>
            <a:chOff x="2897" y="891"/>
            <a:chExt cx="2445" cy="1968"/>
          </a:xfrm>
        </p:grpSpPr>
        <p:sp>
          <p:nvSpPr>
            <p:cNvPr id="2060" name="AutoShape 28"/>
            <p:cNvSpPr>
              <a:spLocks noChangeArrowheads="1"/>
            </p:cNvSpPr>
            <p:nvPr/>
          </p:nvSpPr>
          <p:spPr bwMode="auto">
            <a:xfrm>
              <a:off x="2897" y="891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CCFFCC"/>
            </a:solidFill>
            <a:ln w="19050">
              <a:solidFill>
                <a:schemeClr val="folHlink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1" name="AutoShape 29"/>
            <p:cNvSpPr>
              <a:spLocks noChangeArrowheads="1"/>
            </p:cNvSpPr>
            <p:nvPr/>
          </p:nvSpPr>
          <p:spPr bwMode="auto">
            <a:xfrm rot="10800000">
              <a:off x="2977" y="1705"/>
              <a:ext cx="2365" cy="1154"/>
            </a:xfrm>
            <a:custGeom>
              <a:avLst/>
              <a:gdLst>
                <a:gd name="T0" fmla="*/ 1174 w 21600"/>
                <a:gd name="T1" fmla="*/ 0 h 21600"/>
                <a:gd name="T2" fmla="*/ 109 w 21600"/>
                <a:gd name="T3" fmla="*/ 577 h 21600"/>
                <a:gd name="T4" fmla="*/ 1175 w 21600"/>
                <a:gd name="T5" fmla="*/ 106 h 21600"/>
                <a:gd name="T6" fmla="*/ 2660 w 21600"/>
                <a:gd name="T7" fmla="*/ 567 h 21600"/>
                <a:gd name="T8" fmla="*/ 2262 w 21600"/>
                <a:gd name="T9" fmla="*/ 767 h 21600"/>
                <a:gd name="T10" fmla="*/ 1851 w 21600"/>
                <a:gd name="T11" fmla="*/ 572 h 21600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3160 w 21600"/>
                <a:gd name="T19" fmla="*/ 3163 h 21600"/>
                <a:gd name="T20" fmla="*/ 18440 w 21600"/>
                <a:gd name="T21" fmla="*/ 18437 h 21600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T18" t="T19" r="T20" b="T21"/>
              <a:pathLst>
                <a:path w="21600" h="21600">
                  <a:moveTo>
                    <a:pt x="19608" y="10673"/>
                  </a:moveTo>
                  <a:cubicBezTo>
                    <a:pt x="19538" y="5857"/>
                    <a:pt x="15615" y="1991"/>
                    <a:pt x="10800" y="1991"/>
                  </a:cubicBezTo>
                  <a:cubicBezTo>
                    <a:pt x="5934" y="1991"/>
                    <a:pt x="1991" y="5934"/>
                    <a:pt x="1991" y="10800"/>
                  </a:cubicBezTo>
                  <a:lnTo>
                    <a:pt x="0" y="10800"/>
                  </a:lnTo>
                  <a:cubicBezTo>
                    <a:pt x="0" y="4835"/>
                    <a:pt x="4835" y="0"/>
                    <a:pt x="10800" y="0"/>
                  </a:cubicBezTo>
                  <a:cubicBezTo>
                    <a:pt x="16703" y="-1"/>
                    <a:pt x="21513" y="4740"/>
                    <a:pt x="21598" y="10644"/>
                  </a:cubicBezTo>
                  <a:lnTo>
                    <a:pt x="24298" y="10605"/>
                  </a:lnTo>
                  <a:lnTo>
                    <a:pt x="20656" y="14353"/>
                  </a:lnTo>
                  <a:lnTo>
                    <a:pt x="16908" y="10711"/>
                  </a:lnTo>
                  <a:lnTo>
                    <a:pt x="19608" y="10673"/>
                  </a:lnTo>
                  <a:close/>
                </a:path>
              </a:pathLst>
            </a:custGeom>
            <a:solidFill>
              <a:srgbClr val="FFCC99"/>
            </a:solidFill>
            <a:ln w="19050">
              <a:solidFill>
                <a:srgbClr val="FF5050"/>
              </a:solidFill>
              <a:prstDash val="dash"/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cs-CZ"/>
            </a:p>
          </p:txBody>
        </p:sp>
        <p:sp>
          <p:nvSpPr>
            <p:cNvPr id="2062" name="WordArt 30"/>
            <p:cNvSpPr>
              <a:spLocks noChangeArrowheads="1" noChangeShapeType="1" noTextEdit="1"/>
            </p:cNvSpPr>
            <p:nvPr/>
          </p:nvSpPr>
          <p:spPr bwMode="auto">
            <a:xfrm>
              <a:off x="3533" y="955"/>
              <a:ext cx="1083" cy="186"/>
            </a:xfrm>
            <a:prstGeom prst="rect">
              <a:avLst/>
            </a:prstGeom>
          </p:spPr>
          <p:txBody>
            <a:bodyPr spcFirstLastPara="1" wrap="none" fromWordArt="1">
              <a:prstTxWarp prst="textArchUp">
                <a:avLst>
                  <a:gd name="adj" fmla="val 10882532"/>
                </a:avLst>
              </a:prstTxWarp>
            </a:bodyPr>
            <a:lstStyle/>
            <a:p>
              <a:pPr algn="ctr"/>
              <a:r>
                <a:rPr lang="cs-CZ" sz="1400" b="1" kern="10" dirty="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EXPLORAČNÍ VÝZKUM</a:t>
              </a:r>
            </a:p>
          </p:txBody>
        </p:sp>
        <p:sp>
          <p:nvSpPr>
            <p:cNvPr id="2063" name="WordArt 31"/>
            <p:cNvSpPr>
              <a:spLocks noChangeArrowheads="1" noChangeShapeType="1" noTextEdit="1"/>
            </p:cNvSpPr>
            <p:nvPr/>
          </p:nvSpPr>
          <p:spPr bwMode="auto">
            <a:xfrm>
              <a:off x="3622" y="2663"/>
              <a:ext cx="1077" cy="145"/>
            </a:xfrm>
            <a:prstGeom prst="rect">
              <a:avLst/>
            </a:prstGeom>
          </p:spPr>
          <p:txBody>
            <a:bodyPr spcFirstLastPara="1" wrap="none" fromWordArt="1">
              <a:prstTxWarp prst="textArchDown">
                <a:avLst>
                  <a:gd name="adj" fmla="val 87058"/>
                </a:avLst>
              </a:prstTxWarp>
            </a:bodyPr>
            <a:lstStyle/>
            <a:p>
              <a:pPr algn="ctr"/>
              <a:r>
                <a:rPr lang="cs-CZ" sz="1600" b="1" kern="10">
                  <a:ln w="9525">
                    <a:solidFill>
                      <a:srgbClr val="000000"/>
                    </a:solidFill>
                    <a:round/>
                    <a:headEnd/>
                    <a:tailEnd/>
                  </a:ln>
                  <a:solidFill>
                    <a:srgbClr val="000000"/>
                  </a:solidFill>
                  <a:latin typeface="Arial Narrow"/>
                </a:rPr>
                <a:t>KONFIRMAČNÍ VÝZKUM</a:t>
              </a:r>
            </a:p>
          </p:txBody>
        </p:sp>
      </p:grp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Když se řekne… věda</a:t>
            </a:r>
          </a:p>
        </p:txBody>
      </p:sp>
    </p:spTree>
    <p:extLst>
      <p:ext uri="{BB962C8B-B14F-4D97-AF65-F5344CB8AC3E}">
        <p14:creationId xmlns:p14="http://schemas.microsoft.com/office/powerpoint/2010/main" val="270608786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án">
  <a:themeElements>
    <a:clrScheme name="Mediá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á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Mediá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273</TotalTime>
  <Words>1449</Words>
  <Application>Microsoft Office PowerPoint</Application>
  <PresentationFormat>Předvádění na obrazovce (4:3)</PresentationFormat>
  <Paragraphs>241</Paragraphs>
  <Slides>25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8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25</vt:i4>
      </vt:variant>
    </vt:vector>
  </HeadingPairs>
  <TitlesOfParts>
    <vt:vector size="34" baseType="lpstr">
      <vt:lpstr>Arial</vt:lpstr>
      <vt:lpstr>Arial Narrow</vt:lpstr>
      <vt:lpstr>Garamond</vt:lpstr>
      <vt:lpstr>Times New Roman</vt:lpstr>
      <vt:lpstr>Tw Cen MT</vt:lpstr>
      <vt:lpstr>Verdana</vt:lpstr>
      <vt:lpstr>Wingdings</vt:lpstr>
      <vt:lpstr>Wingdings 2</vt:lpstr>
      <vt:lpstr>Medián</vt:lpstr>
      <vt:lpstr>Výzkum v pedagogické praxi  Jan Mareš Kpsych PdF MU, Brno </vt:lpstr>
      <vt:lpstr>K čemu je učiteli výzkum?</vt:lpstr>
      <vt:lpstr>K čemu je učiteli výzkum?</vt:lpstr>
      <vt:lpstr>Příklady výzkumů</vt:lpstr>
      <vt:lpstr>Pedagogický výzkum v ČR</vt:lpstr>
      <vt:lpstr>Mezinárodní výzkumy</vt:lpstr>
      <vt:lpstr>Tomu odpovídají i požadavky kurzu</vt:lpstr>
      <vt:lpstr>Prezentace aplikace PowerPoint</vt:lpstr>
      <vt:lpstr>Když se řekne… věda</vt:lpstr>
      <vt:lpstr>KONCEPČNÍ A PRAKTICKÁ STRÁNKA VÝZKUMU</vt:lpstr>
      <vt:lpstr>MAPA VÝZKUMU CO VŠECHNO PATŘÍ DO VÝZKUMU?</vt:lpstr>
      <vt:lpstr>JAK POZNÁM DOBROU VÝZKUMNOU OTÁZKU?</vt:lpstr>
      <vt:lpstr>JAK POZNÁM DOBROU VÝZKUMNOU OTÁZKU?</vt:lpstr>
      <vt:lpstr>ZÁKLADNÍ CHYBY PŘI FORMULOVÁNÍ VÝZKUMNÉ OTÁZKY</vt:lpstr>
      <vt:lpstr>Struktura odborného textu</vt:lpstr>
      <vt:lpstr>JAKÉ JSOU ZÁKLADNÍ CÍLE VĚDECKÉHO SNAŽENÍ?</vt:lpstr>
      <vt:lpstr>JAKÉ JSOU ZÁKLADNÍ CÍLE VĚDECKÉHO SNAŽENÍ?</vt:lpstr>
      <vt:lpstr>CO JE TO HYPOTÉZA A JAK VZNIKÁ?</vt:lpstr>
      <vt:lpstr>Výzkumná otázka a dotazování</vt:lpstr>
      <vt:lpstr>Etapy výzkumu</vt:lpstr>
      <vt:lpstr>Prezentace aplikace PowerPoint</vt:lpstr>
      <vt:lpstr>Operacionalizace – př. deprivace</vt:lpstr>
      <vt:lpstr>Prezentace aplikace PowerPoint</vt:lpstr>
      <vt:lpstr>Typy výzkumných designů</vt:lpstr>
      <vt:lpstr>Literatura (výběr)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Úvahy nad výzkumnými otázkami a otázkami kladenými respondentům  Jan Mareš Kpsych PdF MU, Brno</dc:title>
  <dc:creator>Jan Mareš</dc:creator>
  <cp:lastModifiedBy>Jan Mareš</cp:lastModifiedBy>
  <cp:revision>10</cp:revision>
  <dcterms:created xsi:type="dcterms:W3CDTF">2020-11-25T08:18:56Z</dcterms:created>
  <dcterms:modified xsi:type="dcterms:W3CDTF">2023-10-04T07:16:14Z</dcterms:modified>
</cp:coreProperties>
</file>