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3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F82D3-D93F-4AFD-A706-D701BF34BCDB}" v="128" dt="2021-11-25T20:29:35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3792" autoAdjust="0"/>
  </p:normalViewPr>
  <p:slideViewPr>
    <p:cSldViewPr snapToGrid="0">
      <p:cViewPr varScale="1">
        <p:scale>
          <a:sx n="10" d="100"/>
          <a:sy n="10" d="100"/>
        </p:scale>
        <p:origin x="22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cap="all" baseline="0" noProof="0" dirty="0"/>
              <a:t>Kolik času denně průměrně strávíte sledováním seriálů, filmů a pořadů v angličtině?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Kolik času denně průměrně strávíte sledováním seriálů, filmů a pořadů v angličtině?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BA-4FFF-A7C7-DC77E54FD29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BA-4FFF-A7C7-DC77E54FD29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A-4FFF-A7C7-DC77E54FD29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BA-4FFF-A7C7-DC77E54FD297}"/>
              </c:ext>
            </c:extLst>
          </c:dPt>
          <c:dLbls>
            <c:dLbl>
              <c:idx val="0"/>
              <c:layout>
                <c:manualLayout>
                  <c:x val="0.22884872517289648"/>
                  <c:y val="-1.2539263191803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A-4FFF-A7C7-DC77E54FD297}"/>
                </c:ext>
              </c:extLst>
            </c:dLbl>
            <c:dLbl>
              <c:idx val="1"/>
              <c:layout>
                <c:manualLayout>
                  <c:x val="0.15772450558880485"/>
                  <c:y val="7.39673550804900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A-4FFF-A7C7-DC77E54FD297}"/>
                </c:ext>
              </c:extLst>
            </c:dLbl>
            <c:dLbl>
              <c:idx val="2"/>
              <c:layout>
                <c:manualLayout>
                  <c:x val="-0.24640774392204096"/>
                  <c:y val="0.120549745098753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18265808414237"/>
                      <c:h val="0.250666470612704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BA-4FFF-A7C7-DC77E54FD297}"/>
                </c:ext>
              </c:extLst>
            </c:dLbl>
            <c:dLbl>
              <c:idx val="3"/>
              <c:layout>
                <c:manualLayout>
                  <c:x val="-0.24679825669651634"/>
                  <c:y val="3.43997314576644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A-4FFF-A7C7-DC77E54FD29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4"/>
                <c:pt idx="0">
                  <c:v>méně než 1 hodina</c:v>
                </c:pt>
                <c:pt idx="1">
                  <c:v>1 hodina</c:v>
                </c:pt>
                <c:pt idx="2">
                  <c:v>více než 1 hodina - max. 2 hodiny</c:v>
                </c:pt>
                <c:pt idx="3">
                  <c:v>více než 2 hodiny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0.2051</c:v>
                </c:pt>
                <c:pt idx="1">
                  <c:v>0.30769999999999997</c:v>
                </c:pt>
                <c:pt idx="2">
                  <c:v>0.3846</c:v>
                </c:pt>
                <c:pt idx="3">
                  <c:v>0.1026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BA-4FFF-A7C7-DC77E54FD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5.0901525239324799E-2"/>
          <c:y val="0.74072237501318039"/>
          <c:w val="0.94909847476067521"/>
          <c:h val="0.1609926779649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800" cap="all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Sledování filmů, seriálů a pořadů v angličtině mi pomáhá…</a:t>
            </a:r>
          </a:p>
        </c:rich>
      </c:tx>
      <c:layout>
        <c:manualLayout>
          <c:xMode val="edge"/>
          <c:yMode val="edge"/>
          <c:x val="0.19570108492996552"/>
          <c:y val="2.092151187740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56705150750912E-2"/>
          <c:y val="2.9610119151792222E-2"/>
          <c:w val="0.96204329484924911"/>
          <c:h val="0.925764021589032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… rozšiřovat slovní zásobu.</c:v>
                </c:pt>
                <c:pt idx="1">
                  <c:v>… porozumět gramatickým jevům.</c:v>
                </c:pt>
                <c:pt idx="2">
                  <c:v>… osvojit si správnou výslovnost v angličtině.</c:v>
                </c:pt>
                <c:pt idx="3">
                  <c:v>… zlepšovat se v porozumění rychlé mluvené angličtině a různým anglickým přízvukům.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0.46500000000000002</c:v>
                </c:pt>
                <c:pt idx="1">
                  <c:v>0.34899999999999998</c:v>
                </c:pt>
                <c:pt idx="2">
                  <c:v>0.60499999999999998</c:v>
                </c:pt>
                <c:pt idx="3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2-47D1-BCA5-A936AD1435F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glow rad="215900">
                        <a:schemeClr val="tx1"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… rozšiřovat slovní zásobu.</c:v>
                </c:pt>
                <c:pt idx="1">
                  <c:v>… porozumět gramatickým jevům.</c:v>
                </c:pt>
                <c:pt idx="2">
                  <c:v>… osvojit si správnou výslovnost v angličtině.</c:v>
                </c:pt>
                <c:pt idx="3">
                  <c:v>… zlepšovat se v porozumění rychlé mluvené angličtině a různým anglickým přízvukům.</c:v>
                </c:pt>
              </c:strCache>
            </c:strRef>
          </c:cat>
          <c:val>
            <c:numRef>
              <c:f>List1!$C$2:$C$5</c:f>
              <c:numCache>
                <c:formatCode>0.00%</c:formatCode>
                <c:ptCount val="4"/>
                <c:pt idx="0">
                  <c:v>0.48799999999999999</c:v>
                </c:pt>
                <c:pt idx="1">
                  <c:v>0.58099999999999996</c:v>
                </c:pt>
                <c:pt idx="2">
                  <c:v>0.39500000000000002</c:v>
                </c:pt>
                <c:pt idx="3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2-47D1-BCA5-A936AD1435F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B2-47D1-BCA5-A936AD143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glow rad="203200">
                        <a:schemeClr val="tx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… rozšiřovat slovní zásobu.</c:v>
                </c:pt>
                <c:pt idx="1">
                  <c:v>… porozumět gramatickým jevům.</c:v>
                </c:pt>
                <c:pt idx="2">
                  <c:v>… osvojit si správnou výslovnost v angličtině.</c:v>
                </c:pt>
                <c:pt idx="3">
                  <c:v>… zlepšovat se v porozumění rychlé mluvené angličtině a různým anglickým přízvukům.</c:v>
                </c:pt>
              </c:strCache>
            </c:strRef>
          </c:cat>
          <c:val>
            <c:numRef>
              <c:f>List1!$D$2:$D$5</c:f>
              <c:numCache>
                <c:formatCode>0%</c:formatCode>
                <c:ptCount val="4"/>
                <c:pt idx="0" formatCode="0.00%">
                  <c:v>4.7E-2</c:v>
                </c:pt>
                <c:pt idx="1">
                  <c:v>7.0000000000000007E-2</c:v>
                </c:pt>
                <c:pt idx="2">
                  <c:v>0</c:v>
                </c:pt>
                <c:pt idx="3" formatCode="0.00%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B2-47D1-BCA5-A936AD14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6146048"/>
        <c:axId val="1296147296"/>
        <c:axId val="0"/>
      </c:bar3DChart>
      <c:catAx>
        <c:axId val="12961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6147296"/>
        <c:crosses val="autoZero"/>
        <c:auto val="1"/>
        <c:lblAlgn val="ctr"/>
        <c:lblOffset val="100"/>
        <c:noMultiLvlLbl val="0"/>
      </c:catAx>
      <c:valAx>
        <c:axId val="12961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6146048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921112545514191"/>
          <c:y val="9.9565609240009345E-2"/>
          <c:w val="0.75955369572774567"/>
          <c:h val="2.7021916765119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anglické seriály, filmy a pořady se koukám v jejich originálním (anglickém) znění.</a:t>
            </a:r>
          </a:p>
        </c:rich>
      </c:tx>
      <c:layout>
        <c:manualLayout>
          <c:xMode val="edge"/>
          <c:yMode val="edge"/>
          <c:x val="0.12436141975308641"/>
          <c:y val="8.0246913580246908E-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Na anglické seriály, filmy a pořady se koukám v jejich originálním (anglickém) znění.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33-48BA-B3C6-E078B0FCA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33-48BA-B3C6-E078B0FCAA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33-48BA-B3C6-E078B0FCAA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33-48BA-B3C6-E078B0FCAA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833-48BA-B3C6-E078B0FCAAC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833-48BA-B3C6-E078B0FCAAC3}"/>
                </c:ext>
              </c:extLst>
            </c:dLbl>
            <c:dLbl>
              <c:idx val="2"/>
              <c:layout>
                <c:manualLayout>
                  <c:x val="-3.1358024691358025E-2"/>
                  <c:y val="7.8395061728395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3-48BA-B3C6-E078B0FCAAC3}"/>
                </c:ext>
              </c:extLst>
            </c:dLbl>
            <c:dLbl>
              <c:idx val="3"/>
              <c:layout>
                <c:manualLayout>
                  <c:x val="2.3518518518518518E-2"/>
                  <c:y val="1.9598765432098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33-48BA-B3C6-E078B0FCA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téměř vždy</c:v>
                </c:pt>
                <c:pt idx="1">
                  <c:v>většinou</c:v>
                </c:pt>
                <c:pt idx="2">
                  <c:v>občas</c:v>
                </c:pt>
                <c:pt idx="3">
                  <c:v>téměř nikdy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0.74399999999999999</c:v>
                </c:pt>
                <c:pt idx="1">
                  <c:v>0.16300000000000001</c:v>
                </c:pt>
                <c:pt idx="2" formatCode="0%">
                  <c:v>7.0000000000000007E-2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33-48BA-B3C6-E078B0FCAA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07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4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4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40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33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5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6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76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8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1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FC9E-9860-43FD-A74E-948233CC1697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BF37-0ED7-4BDF-BAAD-431ED6C1E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chart" Target="../charts/chart3.xml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chart" Target="../charts/chart2.xml"/><Relationship Id="rId2" Type="http://schemas.openxmlformats.org/officeDocument/2006/relationships/image" Target="../media/image1.png"/><Relationship Id="rId16" Type="http://schemas.openxmlformats.org/officeDocument/2006/relationships/chart" Target="../charts/chart1.xml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Obrázek 1024">
            <a:extLst>
              <a:ext uri="{FF2B5EF4-FFF2-40B4-BE49-F238E27FC236}">
                <a16:creationId xmlns:a16="http://schemas.microsoft.com/office/drawing/2014/main" id="{5215E0A5-0644-41E9-BC66-BE464CB68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0288" cy="42479913"/>
          </a:xfrm>
          <a:prstGeom prst="rect">
            <a:avLst/>
          </a:prstGeom>
        </p:spPr>
      </p:pic>
      <p:sp>
        <p:nvSpPr>
          <p:cNvPr id="1027" name="Obdélník 1026">
            <a:extLst>
              <a:ext uri="{FF2B5EF4-FFF2-40B4-BE49-F238E27FC236}">
                <a16:creationId xmlns:a16="http://schemas.microsoft.com/office/drawing/2014/main" id="{9957B5F5-6032-4040-BC03-2F73145D80B5}"/>
              </a:ext>
            </a:extLst>
          </p:cNvPr>
          <p:cNvSpPr/>
          <p:nvPr/>
        </p:nvSpPr>
        <p:spPr>
          <a:xfrm>
            <a:off x="415126" y="7479161"/>
            <a:ext cx="14310336" cy="3448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4" name="Obdélník 163">
            <a:extLst>
              <a:ext uri="{FF2B5EF4-FFF2-40B4-BE49-F238E27FC236}">
                <a16:creationId xmlns:a16="http://schemas.microsoft.com/office/drawing/2014/main" id="{7813C133-A378-4263-AA16-EC6515CB0E4C}"/>
              </a:ext>
            </a:extLst>
          </p:cNvPr>
          <p:cNvSpPr/>
          <p:nvPr/>
        </p:nvSpPr>
        <p:spPr>
          <a:xfrm>
            <a:off x="15359271" y="7479161"/>
            <a:ext cx="14310000" cy="34455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dirty="0"/>
          </a:p>
        </p:txBody>
      </p:sp>
      <p:sp>
        <p:nvSpPr>
          <p:cNvPr id="1031" name="Obdélník 1030">
            <a:extLst>
              <a:ext uri="{FF2B5EF4-FFF2-40B4-BE49-F238E27FC236}">
                <a16:creationId xmlns:a16="http://schemas.microsoft.com/office/drawing/2014/main" id="{AAAEFB3F-EF85-4FC9-9260-B8C01E3C183D}"/>
              </a:ext>
            </a:extLst>
          </p:cNvPr>
          <p:cNvSpPr/>
          <p:nvPr/>
        </p:nvSpPr>
        <p:spPr>
          <a:xfrm>
            <a:off x="415126" y="517240"/>
            <a:ext cx="29254145" cy="458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35" name="Vývojový diagram: spojnice mezi stránkami 1034">
            <a:extLst>
              <a:ext uri="{FF2B5EF4-FFF2-40B4-BE49-F238E27FC236}">
                <a16:creationId xmlns:a16="http://schemas.microsoft.com/office/drawing/2014/main" id="{04B15E6F-E3C4-4621-9590-19A34E7DC419}"/>
              </a:ext>
            </a:extLst>
          </p:cNvPr>
          <p:cNvSpPr/>
          <p:nvPr/>
        </p:nvSpPr>
        <p:spPr>
          <a:xfrm>
            <a:off x="-6" y="4334989"/>
            <a:ext cx="30240288" cy="3964346"/>
          </a:xfrm>
          <a:prstGeom prst="flowChartOffpage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7" name="Šipka: pětiúhelník 156">
            <a:extLst>
              <a:ext uri="{FF2B5EF4-FFF2-40B4-BE49-F238E27FC236}">
                <a16:creationId xmlns:a16="http://schemas.microsoft.com/office/drawing/2014/main" id="{9F213E83-36E7-42E7-912B-8E0F2E5761F3}"/>
              </a:ext>
            </a:extLst>
          </p:cNvPr>
          <p:cNvSpPr/>
          <p:nvPr/>
        </p:nvSpPr>
        <p:spPr>
          <a:xfrm>
            <a:off x="239094" y="24451273"/>
            <a:ext cx="4160269" cy="107194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6" name="Šipka: pětiúhelník 155">
            <a:extLst>
              <a:ext uri="{FF2B5EF4-FFF2-40B4-BE49-F238E27FC236}">
                <a16:creationId xmlns:a16="http://schemas.microsoft.com/office/drawing/2014/main" id="{0AB9358E-B977-4C6B-B6B6-430404C9A8BE}"/>
              </a:ext>
            </a:extLst>
          </p:cNvPr>
          <p:cNvSpPr/>
          <p:nvPr/>
        </p:nvSpPr>
        <p:spPr>
          <a:xfrm>
            <a:off x="174049" y="19509178"/>
            <a:ext cx="14551413" cy="181282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29" name="Šipka: pětiúhelník 1028">
            <a:extLst>
              <a:ext uri="{FF2B5EF4-FFF2-40B4-BE49-F238E27FC236}">
                <a16:creationId xmlns:a16="http://schemas.microsoft.com/office/drawing/2014/main" id="{A1E29DCF-CF88-4B2B-89FB-8039A175EC9A}"/>
              </a:ext>
            </a:extLst>
          </p:cNvPr>
          <p:cNvSpPr/>
          <p:nvPr/>
        </p:nvSpPr>
        <p:spPr>
          <a:xfrm>
            <a:off x="166593" y="8250983"/>
            <a:ext cx="6198800" cy="1393799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8CCB2A4-CA85-4138-A93E-FF69B76C1DEB}"/>
              </a:ext>
            </a:extLst>
          </p:cNvPr>
          <p:cNvSpPr txBox="1"/>
          <p:nvPr/>
        </p:nvSpPr>
        <p:spPr>
          <a:xfrm>
            <a:off x="1600081" y="1404437"/>
            <a:ext cx="2704011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85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Sledování anglických seriálů, filmů a pořadů v originále jako doplňkový nástroj v didaktice anglického jazyka</a:t>
            </a:r>
            <a:endParaRPr lang="cs-CZ" sz="8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8017E7-7687-4566-948B-80F2E2C5307D}"/>
              </a:ext>
            </a:extLst>
          </p:cNvPr>
          <p:cNvSpPr txBox="1"/>
          <p:nvPr/>
        </p:nvSpPr>
        <p:spPr>
          <a:xfrm>
            <a:off x="1538953" y="5039435"/>
            <a:ext cx="277260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56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Anna Lavičková, 460123, podzim 2021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56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SZ6006 Výzkum v pedagogické praxi, seminární skupina č. 7 (J. Obrovská, M. Fico)</a:t>
            </a:r>
            <a:endParaRPr lang="cs-CZ" sz="5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5FA19C9-5335-4D43-B318-6A8BD4BA57EA}"/>
              </a:ext>
            </a:extLst>
          </p:cNvPr>
          <p:cNvSpPr txBox="1"/>
          <p:nvPr/>
        </p:nvSpPr>
        <p:spPr>
          <a:xfrm>
            <a:off x="697435" y="8494186"/>
            <a:ext cx="13883603" cy="1168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Úvod do problematiky: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Studium cizího jazyka sestává z více povinných částí, bez kterých by nebylo možné dosáhnout jazykové plynulosti. Takovými částmi, které bývají označovány termínem “jazykové dovednosti”, jsou: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poslech</a:t>
            </a:r>
            <a:endParaRPr lang="cs-CZ" sz="240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čtení (porozumění psanému slovu)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mluvení (ústní interakce a samostatný ústní projev) </a:t>
            </a:r>
            <a:endParaRPr lang="cs-CZ" sz="240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psaní 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 přínosy sledování anglických filmů (a další formátově delší audiovizuální tvorby) v </a:t>
            </a: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originálním znění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cizím jazyce například podle výzkumu Ismaili, M. (2013) patří rozvíjení schopnosti vizualizace, která hraje důležitou roli ve čtení a psaní. Cizojazyčné filmy můžou být podle něj taktéž užitečným a příjemným nástrojem k osvojení jazyka, rozšiřování slovní zásoby, ke zlepšení porozumění mluvenému slovu a plynulejším vyjadřovacím schopnostem. V neposlední řadě sledování filmů v cizím jazyce může být motivací a zdrojem nadšení pro cizí jazyk a kulturu.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cs-CZ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svém výzkumu jsem se rozhodla využít těchto informací</a:t>
            </a: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ověřit si jejich “pravdivost” na vzorku českých vysokoškoláků. Abych měla větší záběr průzkumu, v otázkách jsem zahrnula nejen sledování anglických filmů, ale i anglických seriálů a pořadů v jejich originálním znění, to vše jakoukoliv formou (od nejrůznějších platforem jako jsou Netflix a HBO až po volně přístupné kousky kdekoliv jinde na internetu). 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cs-CZ" dirty="0"/>
            </a:b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D211523-1EDB-485B-BC17-56E255A7A1A7}"/>
              </a:ext>
            </a:extLst>
          </p:cNvPr>
          <p:cNvSpPr txBox="1"/>
          <p:nvPr/>
        </p:nvSpPr>
        <p:spPr>
          <a:xfrm>
            <a:off x="643518" y="19509571"/>
            <a:ext cx="13750914" cy="593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Výzkumná otázka: </a:t>
            </a:r>
            <a:r>
              <a:rPr lang="cs-CZ" sz="36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sledování filmů, seriálů a pořadů v angličtině přínosným nástrojem ke zlepšení úrovně cizího jazyka?</a:t>
            </a:r>
            <a:endParaRPr lang="cs-CZ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Odpověďmi na tuto výzkumnou otázku bych chtěla prokázat, že sledování audiovizuální tvorby v anglickém jazyce je skutečně užitečným nástrojem k osvojování jazyka, k jeho zdokonalování </a:t>
            </a: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udržování.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Tento průzkum by mohl být inspirací a motivací stejnou měrou lidem, kteří se učí anglicky, tak i učitelům, kteří angličtinu vyučují. Ve výzkumu se věnuji pouze angličtině, nicméně si myslím, že by se výsledky daly aplikovat na jakýkoliv jiný (živý) jazyk. 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B4146ED-9B16-4273-B407-120D30670ED8}"/>
              </a:ext>
            </a:extLst>
          </p:cNvPr>
          <p:cNvSpPr txBox="1"/>
          <p:nvPr/>
        </p:nvSpPr>
        <p:spPr>
          <a:xfrm>
            <a:off x="664509" y="24451040"/>
            <a:ext cx="13520058" cy="8980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Metodologie: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Jedná se o kvantitativní výzkum formou online dotazníku s patnácti otázkami, vzorkem byli vysokoškolští studenti a lidé s vysokoškolským vzděláním z mého okolí, dotazník byl uzavřen s výsledným počtem 43 odpovědí. Data jsem sbírala za pomocí Google </a:t>
            </a:r>
            <a:r>
              <a:rPr lang="en-GB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Forms,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jejich analýzu jsem prováděla v IBM softwaru SPSS a v Microsoft Excelu.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tři položky dotazníku byly otázky na pohlaví, věk a dosažené vzdělání respondentů s možností zaškrtnout i typ studia, na kterém jsou aktuálně studenty. Zbytek položek tvořily otázky uzavřené (celkem 4), dobrovolné otevřené (celkem 3) a maticové otázky s jednou možností výběru (celkem 5). Pro větší reliabilitu bych pro příště v položkách zahrnula formát otevřených otázek s menší četností a otázky směřovala specifičtěji v souladu s výzkumnou otázkou. Ideální by také bylo mít větší množství respondentů ze širšího okruhu.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D5C7B05-412F-44F2-80C6-B653032813D4}"/>
              </a:ext>
            </a:extLst>
          </p:cNvPr>
          <p:cNvSpPr txBox="1"/>
          <p:nvPr/>
        </p:nvSpPr>
        <p:spPr>
          <a:xfrm>
            <a:off x="768776" y="35219734"/>
            <a:ext cx="7180281" cy="833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Výsledky dotazníku naznačují, že: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aprostá většina respondentů sleduje anglické seriály, filmy a pořady v jejich originálním znění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86 % z těchto respondentů je hlavním důvodem k jejich sledování zábava a </a:t>
            </a:r>
            <a:r>
              <a:rPr lang="cs-CZ" sz="2400" b="0" i="0" u="none" strike="noStrike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14 respondentů je druhým nejdůležitějším důvodem 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zlepšení se v jazyce a v poslechu, rozšiřování slovní zásoby a obecně možnost být v kontaktu s cizím jazykem</a:t>
            </a:r>
          </a:p>
          <a:p>
            <a:pPr marL="34290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zbytek 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respondentů preferuje angličtinu oproti češtině kvůli autenticitě a zastává názor, že dabing se originálnímu znění nevyrovná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72FF6B5-744A-4CF3-B9E5-CA24E7031E6A}"/>
              </a:ext>
            </a:extLst>
          </p:cNvPr>
          <p:cNvGrpSpPr/>
          <p:nvPr/>
        </p:nvGrpSpPr>
        <p:grpSpPr>
          <a:xfrm>
            <a:off x="240220" y="33306431"/>
            <a:ext cx="15642130" cy="1071941"/>
            <a:chOff x="275926" y="32392622"/>
            <a:chExt cx="15642130" cy="1071941"/>
          </a:xfrm>
        </p:grpSpPr>
        <p:sp>
          <p:nvSpPr>
            <p:cNvPr id="158" name="Šipka: pětiúhelník 157">
              <a:extLst>
                <a:ext uri="{FF2B5EF4-FFF2-40B4-BE49-F238E27FC236}">
                  <a16:creationId xmlns:a16="http://schemas.microsoft.com/office/drawing/2014/main" id="{D13A4220-9760-48FB-9F7E-D7DD83762EBB}"/>
                </a:ext>
              </a:extLst>
            </p:cNvPr>
            <p:cNvSpPr/>
            <p:nvPr/>
          </p:nvSpPr>
          <p:spPr>
            <a:xfrm>
              <a:off x="275926" y="32392622"/>
              <a:ext cx="4160269" cy="1071941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856C15F3-DC2A-4E82-AF77-A417A38BE3F5}"/>
                </a:ext>
              </a:extLst>
            </p:cNvPr>
            <p:cNvSpPr txBox="1"/>
            <p:nvPr/>
          </p:nvSpPr>
          <p:spPr>
            <a:xfrm>
              <a:off x="798560" y="32589553"/>
              <a:ext cx="151194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36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Výsledky:</a:t>
              </a:r>
              <a:endPara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A0FFEBF-1CBA-4C69-B1DB-A1324B21FDCA}"/>
              </a:ext>
            </a:extLst>
          </p:cNvPr>
          <p:cNvSpPr txBox="1"/>
          <p:nvPr/>
        </p:nvSpPr>
        <p:spPr>
          <a:xfrm>
            <a:off x="751678" y="34522713"/>
            <a:ext cx="137751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Hypotéza č. 1: 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Většina vysokoškoláků sleduje anglické seriály, filmy a pořady v jejich originálním znění.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32C360F-AC93-4EA8-A76D-62D93EDBAE88}"/>
              </a:ext>
            </a:extLst>
          </p:cNvPr>
          <p:cNvGrpSpPr/>
          <p:nvPr/>
        </p:nvGrpSpPr>
        <p:grpSpPr>
          <a:xfrm>
            <a:off x="1494547" y="31079167"/>
            <a:ext cx="11789583" cy="2584577"/>
            <a:chOff x="1333692" y="33041314"/>
            <a:chExt cx="11789583" cy="2584577"/>
          </a:xfrm>
        </p:grpSpPr>
        <p:pic>
          <p:nvPicPr>
            <p:cNvPr id="56" name="Grafický objekt 55" descr="Muž se souvislou výplní">
              <a:extLst>
                <a:ext uri="{FF2B5EF4-FFF2-40B4-BE49-F238E27FC236}">
                  <a16:creationId xmlns:a16="http://schemas.microsoft.com/office/drawing/2014/main" id="{642A8AF7-2827-49A9-A8FA-28EB14D3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76741" y="34477196"/>
              <a:ext cx="622092" cy="622092"/>
            </a:xfrm>
            <a:prstGeom prst="rect">
              <a:avLst/>
            </a:prstGeom>
          </p:spPr>
        </p:pic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27A88C3-88B2-4B85-9241-8D6C3F235622}"/>
                </a:ext>
              </a:extLst>
            </p:cNvPr>
            <p:cNvGrpSpPr/>
            <p:nvPr/>
          </p:nvGrpSpPr>
          <p:grpSpPr>
            <a:xfrm>
              <a:off x="1333692" y="33041314"/>
              <a:ext cx="11789583" cy="2584577"/>
              <a:chOff x="816314" y="28739664"/>
              <a:chExt cx="11789583" cy="2584577"/>
            </a:xfrm>
          </p:grpSpPr>
          <p:grpSp>
            <p:nvGrpSpPr>
              <p:cNvPr id="46" name="Skupina 45">
                <a:extLst>
                  <a:ext uri="{FF2B5EF4-FFF2-40B4-BE49-F238E27FC236}">
                    <a16:creationId xmlns:a16="http://schemas.microsoft.com/office/drawing/2014/main" id="{6769B097-D839-4871-B23C-D0A720315E94}"/>
                  </a:ext>
                </a:extLst>
              </p:cNvPr>
              <p:cNvGrpSpPr/>
              <p:nvPr/>
            </p:nvGrpSpPr>
            <p:grpSpPr>
              <a:xfrm>
                <a:off x="816314" y="28739664"/>
                <a:ext cx="4328741" cy="1993917"/>
                <a:chOff x="5411972" y="28894441"/>
                <a:chExt cx="4328741" cy="1993917"/>
              </a:xfrm>
            </p:grpSpPr>
            <p:pic>
              <p:nvPicPr>
                <p:cNvPr id="43" name="Grafický objekt 42" descr="Pohlaví obrys">
                  <a:extLst>
                    <a:ext uri="{FF2B5EF4-FFF2-40B4-BE49-F238E27FC236}">
                      <a16:creationId xmlns:a16="http://schemas.microsoft.com/office/drawing/2014/main" id="{D3F3C3EE-7223-44F3-8553-585FD16EA8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9384" y="28894441"/>
                  <a:ext cx="1993917" cy="1993917"/>
                </a:xfrm>
                <a:prstGeom prst="rect">
                  <a:avLst/>
                </a:prstGeom>
              </p:spPr>
            </p:pic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BAAA4BE0-F64A-46CA-B201-9861CA01C058}"/>
                    </a:ext>
                  </a:extLst>
                </p:cNvPr>
                <p:cNvSpPr txBox="1"/>
                <p:nvPr/>
              </p:nvSpPr>
              <p:spPr>
                <a:xfrm>
                  <a:off x="8432909" y="29594597"/>
                  <a:ext cx="13078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2800" b="1" i="0" u="none" strike="noStrike" dirty="0">
                      <a:solidFill>
                        <a:srgbClr val="0A0A0A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69,8 %</a:t>
                  </a:r>
                  <a:endParaRPr lang="cs-CZ" sz="2800" b="1" dirty="0"/>
                </a:p>
              </p:txBody>
            </p:sp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0C35F98B-4B7E-4296-BC4E-F618CD13EB35}"/>
                    </a:ext>
                  </a:extLst>
                </p:cNvPr>
                <p:cNvSpPr txBox="1"/>
                <p:nvPr/>
              </p:nvSpPr>
              <p:spPr>
                <a:xfrm>
                  <a:off x="5411972" y="29613159"/>
                  <a:ext cx="1371600" cy="5439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2800" b="1" i="0" u="none" strike="noStrike" dirty="0">
                      <a:solidFill>
                        <a:srgbClr val="0A0A0A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30,2 %</a:t>
                  </a:r>
                  <a:endParaRPr lang="cs-CZ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Skupina 74">
                <a:extLst>
                  <a:ext uri="{FF2B5EF4-FFF2-40B4-BE49-F238E27FC236}">
                    <a16:creationId xmlns:a16="http://schemas.microsoft.com/office/drawing/2014/main" id="{B019EE6F-2A2F-404B-A5BB-AA27671D1670}"/>
                  </a:ext>
                </a:extLst>
              </p:cNvPr>
              <p:cNvGrpSpPr/>
              <p:nvPr/>
            </p:nvGrpSpPr>
            <p:grpSpPr>
              <a:xfrm>
                <a:off x="5447808" y="28839841"/>
                <a:ext cx="2928254" cy="1993918"/>
                <a:chOff x="5447808" y="28839841"/>
                <a:chExt cx="2928254" cy="1993918"/>
              </a:xfrm>
            </p:grpSpPr>
            <p:pic>
              <p:nvPicPr>
                <p:cNvPr id="67" name="Grafický objekt 66" descr="Muž se souvislou výplní">
                  <a:extLst>
                    <a:ext uri="{FF2B5EF4-FFF2-40B4-BE49-F238E27FC236}">
                      <a16:creationId xmlns:a16="http://schemas.microsoft.com/office/drawing/2014/main" id="{8D243EB9-1411-4078-8243-4F11757748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0166" y="28910797"/>
                  <a:ext cx="622092" cy="622092"/>
                </a:xfrm>
                <a:prstGeom prst="rect">
                  <a:avLst/>
                </a:prstGeom>
              </p:spPr>
            </p:pic>
            <p:grpSp>
              <p:nvGrpSpPr>
                <p:cNvPr id="64" name="Skupina 63">
                  <a:extLst>
                    <a:ext uri="{FF2B5EF4-FFF2-40B4-BE49-F238E27FC236}">
                      <a16:creationId xmlns:a16="http://schemas.microsoft.com/office/drawing/2014/main" id="{B8B6CBEE-DCBC-4F7A-9264-4FC045D7A72F}"/>
                    </a:ext>
                  </a:extLst>
                </p:cNvPr>
                <p:cNvGrpSpPr/>
                <p:nvPr/>
              </p:nvGrpSpPr>
              <p:grpSpPr>
                <a:xfrm>
                  <a:off x="5447808" y="28839841"/>
                  <a:ext cx="2928254" cy="1993918"/>
                  <a:chOff x="5432034" y="28839841"/>
                  <a:chExt cx="2928254" cy="1993918"/>
                </a:xfrm>
              </p:grpSpPr>
              <p:pic>
                <p:nvPicPr>
                  <p:cNvPr id="66" name="Grafický objekt 65" descr="Muž se souvislou výplní">
                    <a:extLst>
                      <a:ext uri="{FF2B5EF4-FFF2-40B4-BE49-F238E27FC236}">
                        <a16:creationId xmlns:a16="http://schemas.microsoft.com/office/drawing/2014/main" id="{99AA3028-8B54-4022-AA38-E98E8F46C6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42953" y="29520780"/>
                    <a:ext cx="622092" cy="622092"/>
                  </a:xfrm>
                  <a:prstGeom prst="rect">
                    <a:avLst/>
                  </a:prstGeom>
                </p:spPr>
              </p:pic>
              <p:pic>
                <p:nvPicPr>
                  <p:cNvPr id="72" name="Grafický objekt 71" descr="Muž se souvislou výplní">
                    <a:extLst>
                      <a:ext uri="{FF2B5EF4-FFF2-40B4-BE49-F238E27FC236}">
                        <a16:creationId xmlns:a16="http://schemas.microsoft.com/office/drawing/2014/main" id="{A12B7120-B656-46C0-A26D-A2E10459D5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09852" y="29520887"/>
                    <a:ext cx="622092" cy="622092"/>
                  </a:xfrm>
                  <a:prstGeom prst="rect">
                    <a:avLst/>
                  </a:prstGeom>
                </p:spPr>
              </p:pic>
              <p:grpSp>
                <p:nvGrpSpPr>
                  <p:cNvPr id="63" name="Skupina 62">
                    <a:extLst>
                      <a:ext uri="{FF2B5EF4-FFF2-40B4-BE49-F238E27FC236}">
                        <a16:creationId xmlns:a16="http://schemas.microsoft.com/office/drawing/2014/main" id="{F8412FD8-B587-401E-A728-1676E4AC6C3D}"/>
                      </a:ext>
                    </a:extLst>
                  </p:cNvPr>
                  <p:cNvGrpSpPr/>
                  <p:nvPr/>
                </p:nvGrpSpPr>
                <p:grpSpPr>
                  <a:xfrm>
                    <a:off x="5432034" y="28839841"/>
                    <a:ext cx="2928254" cy="1993918"/>
                    <a:chOff x="5432034" y="28839841"/>
                    <a:chExt cx="2928254" cy="1993918"/>
                  </a:xfrm>
                </p:grpSpPr>
                <p:pic>
                  <p:nvPicPr>
                    <p:cNvPr id="54" name="Grafický objekt 53" descr="Skupina lidí  se souvislou výplní">
                      <a:extLst>
                        <a:ext uri="{FF2B5EF4-FFF2-40B4-BE49-F238E27FC236}">
                          <a16:creationId xmlns:a16="http://schemas.microsoft.com/office/drawing/2014/main" id="{8C1BF96A-F721-42AD-86EE-AA88F3610A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26980" y="28839841"/>
                      <a:ext cx="1993918" cy="19939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Grafický objekt 67" descr="Muž se souvislou výplní">
                      <a:extLst>
                        <a:ext uri="{FF2B5EF4-FFF2-40B4-BE49-F238E27FC236}">
                          <a16:creationId xmlns:a16="http://schemas.microsoft.com/office/drawing/2014/main" id="{AA4BEDCA-D05A-4D7B-A7CC-D980D16286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32034" y="30162747"/>
                      <a:ext cx="622092" cy="6220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Grafický objekt 68" descr="Muž se souvislou výplní">
                      <a:extLst>
                        <a:ext uri="{FF2B5EF4-FFF2-40B4-BE49-F238E27FC236}">
                          <a16:creationId xmlns:a16="http://schemas.microsoft.com/office/drawing/2014/main" id="{1F4D7611-2698-4C05-9F5E-97458541D0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58678" y="29520780"/>
                      <a:ext cx="622092" cy="6220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Grafický objekt 69" descr="Muž se souvislou výplní">
                      <a:extLst>
                        <a:ext uri="{FF2B5EF4-FFF2-40B4-BE49-F238E27FC236}">
                          <a16:creationId xmlns:a16="http://schemas.microsoft.com/office/drawing/2014/main" id="{1F228182-2BEB-40EF-9294-33C9F8ECB3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40345" y="28888751"/>
                      <a:ext cx="622092" cy="6220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Grafický objekt 70" descr="Muž se souvislou výplní">
                      <a:extLst>
                        <a:ext uri="{FF2B5EF4-FFF2-40B4-BE49-F238E27FC236}">
                          <a16:creationId xmlns:a16="http://schemas.microsoft.com/office/drawing/2014/main" id="{F327795A-86A4-4265-AF81-34FC9CC140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504798" y="30139425"/>
                      <a:ext cx="622092" cy="6220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Grafický objekt 72" descr="Muž se souvislou výplní">
                      <a:extLst>
                        <a:ext uri="{FF2B5EF4-FFF2-40B4-BE49-F238E27FC236}">
                          <a16:creationId xmlns:a16="http://schemas.microsoft.com/office/drawing/2014/main" id="{6BEF15DF-A4B9-4319-BCC7-E74807F271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6232" y="28925453"/>
                      <a:ext cx="622092" cy="6220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4" name="Grafický objekt 73" descr="Muž se souvislou výplní">
                      <a:extLst>
                        <a:ext uri="{FF2B5EF4-FFF2-40B4-BE49-F238E27FC236}">
                          <a16:creationId xmlns:a16="http://schemas.microsoft.com/office/drawing/2014/main" id="{16B07604-ED21-4371-A4F3-B9B9FA3C1F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738196" y="30162534"/>
                      <a:ext cx="622092" cy="62209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7E9F7550-5F25-4486-8B37-7F5BB213D508}"/>
                  </a:ext>
                </a:extLst>
              </p:cNvPr>
              <p:cNvSpPr txBox="1"/>
              <p:nvPr/>
            </p:nvSpPr>
            <p:spPr>
              <a:xfrm>
                <a:off x="6379654" y="30862576"/>
                <a:ext cx="10738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18-21</a:t>
                </a:r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1" name="Skupina 80">
                <a:extLst>
                  <a:ext uri="{FF2B5EF4-FFF2-40B4-BE49-F238E27FC236}">
                    <a16:creationId xmlns:a16="http://schemas.microsoft.com/office/drawing/2014/main" id="{B70446E5-2E85-449B-B597-01E9CBE5BC93}"/>
                  </a:ext>
                </a:extLst>
              </p:cNvPr>
              <p:cNvGrpSpPr/>
              <p:nvPr/>
            </p:nvGrpSpPr>
            <p:grpSpPr>
              <a:xfrm>
                <a:off x="8437284" y="28746298"/>
                <a:ext cx="2549238" cy="1802381"/>
                <a:chOff x="8773092" y="28783229"/>
                <a:chExt cx="2549238" cy="1802381"/>
              </a:xfrm>
            </p:grpSpPr>
            <p:pic>
              <p:nvPicPr>
                <p:cNvPr id="52" name="Grafický objekt 51" descr="Skupina lidí  obrys">
                  <a:extLst>
                    <a:ext uri="{FF2B5EF4-FFF2-40B4-BE49-F238E27FC236}">
                      <a16:creationId xmlns:a16="http://schemas.microsoft.com/office/drawing/2014/main" id="{C67D22DB-F967-487A-AA30-79A5730B8F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3092" y="28932690"/>
                  <a:ext cx="1517781" cy="1517781"/>
                </a:xfrm>
                <a:prstGeom prst="rect">
                  <a:avLst/>
                </a:prstGeom>
              </p:spPr>
            </p:pic>
            <p:pic>
              <p:nvPicPr>
                <p:cNvPr id="79" name="Grafický objekt 78" descr="Skupina obrys">
                  <a:extLst>
                    <a:ext uri="{FF2B5EF4-FFF2-40B4-BE49-F238E27FC236}">
                      <a16:creationId xmlns:a16="http://schemas.microsoft.com/office/drawing/2014/main" id="{19656164-4DF9-4FDE-80A3-435378773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36472" y="28783229"/>
                  <a:ext cx="1117632" cy="1117632"/>
                </a:xfrm>
                <a:prstGeom prst="rect">
                  <a:avLst/>
                </a:prstGeom>
              </p:spPr>
            </p:pic>
            <p:pic>
              <p:nvPicPr>
                <p:cNvPr id="86" name="Grafický objekt 85" descr="Skupina obrys">
                  <a:extLst>
                    <a:ext uri="{FF2B5EF4-FFF2-40B4-BE49-F238E27FC236}">
                      <a16:creationId xmlns:a16="http://schemas.microsoft.com/office/drawing/2014/main" id="{88DF45C8-0BE3-451B-BEBE-143717A6A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04698" y="29467978"/>
                  <a:ext cx="1117632" cy="1117632"/>
                </a:xfrm>
                <a:prstGeom prst="rect">
                  <a:avLst/>
                </a:prstGeom>
              </p:spPr>
            </p:pic>
          </p:grp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0A83D300-9C45-4200-A9E3-CBA031A5EEC0}"/>
                  </a:ext>
                </a:extLst>
              </p:cNvPr>
              <p:cNvSpPr txBox="1"/>
              <p:nvPr/>
            </p:nvSpPr>
            <p:spPr>
              <a:xfrm>
                <a:off x="9301783" y="30845686"/>
                <a:ext cx="10738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22-25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5" name="Grafický objekt 84" descr="Dvě ženy obrys">
                <a:extLst>
                  <a:ext uri="{FF2B5EF4-FFF2-40B4-BE49-F238E27FC236}">
                    <a16:creationId xmlns:a16="http://schemas.microsoft.com/office/drawing/2014/main" id="{2E17E08C-693F-4C79-88C8-BF00B8C1D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532009" y="29679822"/>
                <a:ext cx="774096" cy="774096"/>
              </a:xfrm>
              <a:prstGeom prst="rect">
                <a:avLst/>
              </a:prstGeom>
            </p:spPr>
          </p:pic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A354C800-270A-4789-A2FB-2E1CCD8EA8E6}"/>
                  </a:ext>
                </a:extLst>
              </p:cNvPr>
              <p:cNvSpPr txBox="1"/>
              <p:nvPr/>
            </p:nvSpPr>
            <p:spPr>
              <a:xfrm>
                <a:off x="11532009" y="30862576"/>
                <a:ext cx="10738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30 ≤ 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6" name="TextovéPole 165">
            <a:extLst>
              <a:ext uri="{FF2B5EF4-FFF2-40B4-BE49-F238E27FC236}">
                <a16:creationId xmlns:a16="http://schemas.microsoft.com/office/drawing/2014/main" id="{6AA92B8B-52D5-479B-9495-60CC8C617430}"/>
              </a:ext>
            </a:extLst>
          </p:cNvPr>
          <p:cNvSpPr txBox="1"/>
          <p:nvPr/>
        </p:nvSpPr>
        <p:spPr>
          <a:xfrm>
            <a:off x="15531461" y="10005690"/>
            <a:ext cx="6846568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Hypotéza č. 2: 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Každý vysokoškolák stráví v průměru půlhodinu denně sledováním anglických seriálů, filmů a pořadů v originále.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7" name="Graf 166">
            <a:extLst>
              <a:ext uri="{FF2B5EF4-FFF2-40B4-BE49-F238E27FC236}">
                <a16:creationId xmlns:a16="http://schemas.microsoft.com/office/drawing/2014/main" id="{53781B69-EB6C-45B5-8FF5-4333986CB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783134"/>
              </p:ext>
            </p:extLst>
          </p:nvPr>
        </p:nvGraphicFramePr>
        <p:xfrm>
          <a:off x="22799689" y="9532761"/>
          <a:ext cx="7274006" cy="516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69" name="TextovéPole 168">
            <a:extLst>
              <a:ext uri="{FF2B5EF4-FFF2-40B4-BE49-F238E27FC236}">
                <a16:creationId xmlns:a16="http://schemas.microsoft.com/office/drawing/2014/main" id="{A98A70D5-5585-4CF0-B29E-B924F79F5CEB}"/>
              </a:ext>
            </a:extLst>
          </p:cNvPr>
          <p:cNvSpPr txBox="1"/>
          <p:nvPr/>
        </p:nvSpPr>
        <p:spPr>
          <a:xfrm>
            <a:off x="15560060" y="11816997"/>
            <a:ext cx="6720722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Podle celkově 39 posbíraných odpovědí tráví </a:t>
            </a:r>
          </a:p>
          <a:p>
            <a:pPr algn="just">
              <a:lnSpc>
                <a:spcPct val="150000"/>
              </a:lnSpc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38,46 % vzorku vysokoškoláků v průměru jednu až dvě hodiny denně sledováním anglické audiovizuální tvorby v jejím originálním znění.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0" name="Graf 169">
            <a:extLst>
              <a:ext uri="{FF2B5EF4-FFF2-40B4-BE49-F238E27FC236}">
                <a16:creationId xmlns:a16="http://schemas.microsoft.com/office/drawing/2014/main" id="{A9E6DA5F-F568-4776-A048-B029D463B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401304"/>
              </p:ext>
            </p:extLst>
          </p:nvPr>
        </p:nvGraphicFramePr>
        <p:xfrm>
          <a:off x="20459554" y="15901440"/>
          <a:ext cx="9214604" cy="607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72" name="TextovéPole 171">
            <a:extLst>
              <a:ext uri="{FF2B5EF4-FFF2-40B4-BE49-F238E27FC236}">
                <a16:creationId xmlns:a16="http://schemas.microsoft.com/office/drawing/2014/main" id="{DA3D6B61-AAD2-473D-BC67-0AF1A1853E50}"/>
              </a:ext>
            </a:extLst>
          </p:cNvPr>
          <p:cNvSpPr txBox="1"/>
          <p:nvPr/>
        </p:nvSpPr>
        <p:spPr>
          <a:xfrm>
            <a:off x="15575710" y="14520320"/>
            <a:ext cx="1368926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Hypotéza č. 3: 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Lidé, kteří sledují anglické seriály, filmy a pořady v jejich originálním znění, mají přesnější výslovnost, snáze rozumí rychlé mluvené angličtině a gramatickým jevům, přičemž jejich úroveň angličtiny je vyšší než B1.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0" name="Skupina 1039">
            <a:extLst>
              <a:ext uri="{FF2B5EF4-FFF2-40B4-BE49-F238E27FC236}">
                <a16:creationId xmlns:a16="http://schemas.microsoft.com/office/drawing/2014/main" id="{A475EF72-11FD-4D83-9070-6D826DD1D9AE}"/>
              </a:ext>
            </a:extLst>
          </p:cNvPr>
          <p:cNvGrpSpPr/>
          <p:nvPr/>
        </p:nvGrpSpPr>
        <p:grpSpPr>
          <a:xfrm>
            <a:off x="15085077" y="24009894"/>
            <a:ext cx="7249036" cy="1314372"/>
            <a:chOff x="15006003" y="28984809"/>
            <a:chExt cx="6749717" cy="1071941"/>
          </a:xfrm>
        </p:grpSpPr>
        <p:sp>
          <p:nvSpPr>
            <p:cNvPr id="175" name="Šipka: pětiúhelník 174">
              <a:extLst>
                <a:ext uri="{FF2B5EF4-FFF2-40B4-BE49-F238E27FC236}">
                  <a16:creationId xmlns:a16="http://schemas.microsoft.com/office/drawing/2014/main" id="{8199B1B4-66D7-421D-9A44-78BCE6EC9799}"/>
                </a:ext>
              </a:extLst>
            </p:cNvPr>
            <p:cNvSpPr/>
            <p:nvPr/>
          </p:nvSpPr>
          <p:spPr>
            <a:xfrm>
              <a:off x="15006003" y="28984809"/>
              <a:ext cx="4861792" cy="1071941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4" name="TextovéPole 173">
              <a:extLst>
                <a:ext uri="{FF2B5EF4-FFF2-40B4-BE49-F238E27FC236}">
                  <a16:creationId xmlns:a16="http://schemas.microsoft.com/office/drawing/2014/main" id="{FDD2F24B-4B26-44E3-9BAE-AD518843C82B}"/>
                </a:ext>
              </a:extLst>
            </p:cNvPr>
            <p:cNvSpPr txBox="1"/>
            <p:nvPr/>
          </p:nvSpPr>
          <p:spPr>
            <a:xfrm>
              <a:off x="15450614" y="29221843"/>
              <a:ext cx="63051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3600" b="1" i="0" u="none" strike="noStrike" dirty="0">
                  <a:solidFill>
                    <a:srgbClr val="0A0A0A"/>
                  </a:solidFill>
                  <a:effectLst/>
                  <a:latin typeface="Open Sans" panose="020B0606030504020204" pitchFamily="34" charset="0"/>
                </a:rPr>
                <a:t>Diskuze výsledků:</a:t>
              </a:r>
              <a:endParaRPr lang="cs-CZ" sz="3600" b="1" dirty="0"/>
            </a:p>
          </p:txBody>
        </p:sp>
      </p:grpSp>
      <p:grpSp>
        <p:nvGrpSpPr>
          <p:cNvPr id="1043" name="Skupina 1042">
            <a:extLst>
              <a:ext uri="{FF2B5EF4-FFF2-40B4-BE49-F238E27FC236}">
                <a16:creationId xmlns:a16="http://schemas.microsoft.com/office/drawing/2014/main" id="{E747F495-FBE0-4C47-832C-19080581EED1}"/>
              </a:ext>
            </a:extLst>
          </p:cNvPr>
          <p:cNvGrpSpPr/>
          <p:nvPr/>
        </p:nvGrpSpPr>
        <p:grpSpPr>
          <a:xfrm>
            <a:off x="15119471" y="31475617"/>
            <a:ext cx="3241948" cy="1025118"/>
            <a:chOff x="14968461" y="33849126"/>
            <a:chExt cx="3241948" cy="1025118"/>
          </a:xfrm>
        </p:grpSpPr>
        <p:sp>
          <p:nvSpPr>
            <p:cNvPr id="179" name="Šipka: pětiúhelník 178">
              <a:extLst>
                <a:ext uri="{FF2B5EF4-FFF2-40B4-BE49-F238E27FC236}">
                  <a16:creationId xmlns:a16="http://schemas.microsoft.com/office/drawing/2014/main" id="{FB5CC2EB-0579-4346-90F8-03704E52B668}"/>
                </a:ext>
              </a:extLst>
            </p:cNvPr>
            <p:cNvSpPr/>
            <p:nvPr/>
          </p:nvSpPr>
          <p:spPr>
            <a:xfrm>
              <a:off x="14968461" y="33849126"/>
              <a:ext cx="3241948" cy="102511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TextovéPole 177">
              <a:extLst>
                <a:ext uri="{FF2B5EF4-FFF2-40B4-BE49-F238E27FC236}">
                  <a16:creationId xmlns:a16="http://schemas.microsoft.com/office/drawing/2014/main" id="{73705934-899D-478C-B817-2027BC285C27}"/>
                </a:ext>
              </a:extLst>
            </p:cNvPr>
            <p:cNvSpPr txBox="1"/>
            <p:nvPr/>
          </p:nvSpPr>
          <p:spPr>
            <a:xfrm>
              <a:off x="15599376" y="34015107"/>
              <a:ext cx="18648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36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Závěr:</a:t>
              </a:r>
              <a:endParaRPr lang="cs-CZ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3" name="TextovéPole 182">
            <a:extLst>
              <a:ext uri="{FF2B5EF4-FFF2-40B4-BE49-F238E27FC236}">
                <a16:creationId xmlns:a16="http://schemas.microsoft.com/office/drawing/2014/main" id="{7EEDC7F6-9BF6-4544-A14D-FAFB8A595F43}"/>
              </a:ext>
            </a:extLst>
          </p:cNvPr>
          <p:cNvSpPr txBox="1"/>
          <p:nvPr/>
        </p:nvSpPr>
        <p:spPr>
          <a:xfrm>
            <a:off x="15531461" y="16397676"/>
            <a:ext cx="4624807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 lze vyčíst z grafu, </a:t>
            </a:r>
          </a:p>
          <a:p>
            <a:pPr algn="just">
              <a:lnSpc>
                <a:spcPct val="150000"/>
              </a:lnSpc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jednotlivých položek se vyskytovalo minimum negativních odpovědí, ze 4škálové položky se stala položka 3škálová - odpověď “určitě ne” se neobjevila mezi 43 respondenty ani jednou.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6CF74F7-9A48-4270-AAF9-9CA04CC976FB}"/>
              </a:ext>
            </a:extLst>
          </p:cNvPr>
          <p:cNvGrpSpPr/>
          <p:nvPr/>
        </p:nvGrpSpPr>
        <p:grpSpPr>
          <a:xfrm>
            <a:off x="15119471" y="38452380"/>
            <a:ext cx="3241948" cy="1025118"/>
            <a:chOff x="15084408" y="39951697"/>
            <a:chExt cx="3241948" cy="1025118"/>
          </a:xfrm>
        </p:grpSpPr>
        <p:sp>
          <p:nvSpPr>
            <p:cNvPr id="185" name="Šipka: pětiúhelník 184">
              <a:extLst>
                <a:ext uri="{FF2B5EF4-FFF2-40B4-BE49-F238E27FC236}">
                  <a16:creationId xmlns:a16="http://schemas.microsoft.com/office/drawing/2014/main" id="{39145B8C-276E-4C8C-97F1-37602B3C7D1C}"/>
                </a:ext>
              </a:extLst>
            </p:cNvPr>
            <p:cNvSpPr/>
            <p:nvPr/>
          </p:nvSpPr>
          <p:spPr>
            <a:xfrm>
              <a:off x="15084408" y="39951697"/>
              <a:ext cx="3241948" cy="102511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6" name="TextovéPole 185">
              <a:extLst>
                <a:ext uri="{FF2B5EF4-FFF2-40B4-BE49-F238E27FC236}">
                  <a16:creationId xmlns:a16="http://schemas.microsoft.com/office/drawing/2014/main" id="{A82071C0-81BD-4537-9A7A-941854D1DD33}"/>
                </a:ext>
              </a:extLst>
            </p:cNvPr>
            <p:cNvSpPr txBox="1"/>
            <p:nvPr/>
          </p:nvSpPr>
          <p:spPr>
            <a:xfrm>
              <a:off x="15619467" y="40141090"/>
              <a:ext cx="18648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36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Zdroje:</a:t>
              </a:r>
              <a:endParaRPr lang="cs-CZ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7" name="Zástupný obsah 16">
            <a:extLst>
              <a:ext uri="{FF2B5EF4-FFF2-40B4-BE49-F238E27FC236}">
                <a16:creationId xmlns:a16="http://schemas.microsoft.com/office/drawing/2014/main" id="{8883F66B-7FE3-4999-9615-105F4B27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25000"/>
              </p:ext>
            </p:extLst>
          </p:nvPr>
        </p:nvGraphicFramePr>
        <p:xfrm>
          <a:off x="8025672" y="35541200"/>
          <a:ext cx="648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pSp>
        <p:nvGrpSpPr>
          <p:cNvPr id="78" name="Skupina 77">
            <a:extLst>
              <a:ext uri="{FF2B5EF4-FFF2-40B4-BE49-F238E27FC236}">
                <a16:creationId xmlns:a16="http://schemas.microsoft.com/office/drawing/2014/main" id="{36523DFB-B284-4AA9-899E-2BCDF0C0CBC3}"/>
              </a:ext>
            </a:extLst>
          </p:cNvPr>
          <p:cNvGrpSpPr/>
          <p:nvPr/>
        </p:nvGrpSpPr>
        <p:grpSpPr>
          <a:xfrm>
            <a:off x="15120138" y="8411913"/>
            <a:ext cx="15642843" cy="1071941"/>
            <a:chOff x="275926" y="32392622"/>
            <a:chExt cx="15642843" cy="1071941"/>
          </a:xfrm>
        </p:grpSpPr>
        <p:sp>
          <p:nvSpPr>
            <p:cNvPr id="80" name="Šipka: pětiúhelník 79">
              <a:extLst>
                <a:ext uri="{FF2B5EF4-FFF2-40B4-BE49-F238E27FC236}">
                  <a16:creationId xmlns:a16="http://schemas.microsoft.com/office/drawing/2014/main" id="{DC20146A-5143-4A63-B645-BF066D32F0FE}"/>
                </a:ext>
              </a:extLst>
            </p:cNvPr>
            <p:cNvSpPr/>
            <p:nvPr/>
          </p:nvSpPr>
          <p:spPr>
            <a:xfrm>
              <a:off x="275926" y="32392622"/>
              <a:ext cx="4160269" cy="1071941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8C1A8EC2-CD6A-463A-A910-0626541DFCFB}"/>
                </a:ext>
              </a:extLst>
            </p:cNvPr>
            <p:cNvSpPr txBox="1"/>
            <p:nvPr/>
          </p:nvSpPr>
          <p:spPr>
            <a:xfrm>
              <a:off x="799273" y="32653326"/>
              <a:ext cx="151194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36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Výsledky:</a:t>
              </a:r>
              <a:endPara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E1EAF2EA-F28A-4653-B0A9-B4274417ADB8}"/>
              </a:ext>
            </a:extLst>
          </p:cNvPr>
          <p:cNvSpPr txBox="1"/>
          <p:nvPr/>
        </p:nvSpPr>
        <p:spPr>
          <a:xfrm>
            <a:off x="15487645" y="25457500"/>
            <a:ext cx="14001149" cy="741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Valná většina vysokoškoláků (soudě dle dotazníku) považuje sledování filmů aj. v jejich originálním znění jako účinný nástroj k učení se jazyku. Mimo již výše uvedené výhody respondenti v dotazníku ještě zmínili následující přínosy: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poznávám cizí kulturu a zvyky, rozšiřuji si kulturní přehled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učím se ustálená slovní spojení a přísloví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jsem ve styku s hovorovou angličtinou, slangem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učím se rozlišovat různé přízvuky a dialekty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výsledků bychom si tedy mohli, čistě teoreticky a s trochou nadsázky, představit průměrného vysokoškoláka jako člověka, který pravidelně tráví zhruba hodinu a půl denně sledováním anglických filmů, seriálů a pořadů v originále s anglickými titulky, přičemž v průměru v angličtině dosahuje úrovně B2. 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cs-CZ" sz="2400" dirty="0"/>
            </a:b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98A3BFD5-38F9-4D7B-BB7D-E71D9A4276A0}"/>
              </a:ext>
            </a:extLst>
          </p:cNvPr>
          <p:cNvSpPr txBox="1"/>
          <p:nvPr/>
        </p:nvSpPr>
        <p:spPr>
          <a:xfrm>
            <a:off x="15483368" y="32478928"/>
            <a:ext cx="13988143" cy="704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takovými přínosy, jaké jsem již zmínila v této práci, může být film šikovnou didaktickou pomůckou učitelům. Ti by ovšem měli zvážit i potenciální stinné stránky věci a odpovědět si při výběru materiálu nejdříve například na tyto otázky: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Má film didaktickou hodnotu? </a:t>
            </a:r>
            <a:r>
              <a:rPr lang="cs-CZ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Hodí se obsahově k právě probírané látce?</a:t>
            </a: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úroveň jazyka ve filmu adekvátní úrovni studentů? Nepoužívá příliš hovorového jazyka, vulgarismů?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Jedná se o kvalitní film?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cs-CZ" sz="2400" b="0" i="0" u="none" strike="noStrike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Předpoklady, se kterými jsem výzkum začala a které byly obsaženy ve výzkumné otázce, se mi potvrdily, tudíž lze považovat sledování filmů aj. v angličtině jako přínosný nástroj k učení se jazyků. Je však nutné podotknout, že se jedná pouze o jeden z mnoha nástrojů didaktiky jazyky; nejlepší je ho používat jako doplněk ke standardním didaktickým postupům výuky jazyka, ne jako jejich náhradu.</a:t>
            </a:r>
            <a:endParaRPr lang="cs-CZ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2B176CEC-E42C-4D1B-9800-8EADC2910B61}"/>
              </a:ext>
            </a:extLst>
          </p:cNvPr>
          <p:cNvGrpSpPr/>
          <p:nvPr/>
        </p:nvGrpSpPr>
        <p:grpSpPr>
          <a:xfrm>
            <a:off x="18775336" y="21698977"/>
            <a:ext cx="6953693" cy="2503669"/>
            <a:chOff x="11377483" y="16971836"/>
            <a:chExt cx="6953693" cy="2503669"/>
          </a:xfrm>
        </p:grpSpPr>
        <p:grpSp>
          <p:nvGrpSpPr>
            <p:cNvPr id="90" name="Skupina 89">
              <a:extLst>
                <a:ext uri="{FF2B5EF4-FFF2-40B4-BE49-F238E27FC236}">
                  <a16:creationId xmlns:a16="http://schemas.microsoft.com/office/drawing/2014/main" id="{6F26FC7F-FAA6-4D41-AEAB-FC812AA69D23}"/>
                </a:ext>
              </a:extLst>
            </p:cNvPr>
            <p:cNvGrpSpPr/>
            <p:nvPr/>
          </p:nvGrpSpPr>
          <p:grpSpPr>
            <a:xfrm>
              <a:off x="11377483" y="16971836"/>
              <a:ext cx="6953693" cy="1641879"/>
              <a:chOff x="11377483" y="16971836"/>
              <a:chExt cx="6953693" cy="1641879"/>
            </a:xfrm>
          </p:grpSpPr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FE954E06-3F1C-41AD-9908-F9C7C7475817}"/>
                  </a:ext>
                </a:extLst>
              </p:cNvPr>
              <p:cNvSpPr/>
              <p:nvPr/>
            </p:nvSpPr>
            <p:spPr>
              <a:xfrm>
                <a:off x="11377483" y="16971836"/>
                <a:ext cx="695369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A1 A2</a:t>
                </a:r>
                <a:r>
                  <a:rPr lang="cs-CZ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 </a:t>
                </a:r>
                <a:r>
                  <a:rPr lang="cs-CZ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B1 B2 </a:t>
                </a:r>
                <a:r>
                  <a:rPr lang="cs-CZ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C1 C2</a:t>
                </a:r>
              </a:p>
            </p:txBody>
          </p:sp>
          <p:pic>
            <p:nvPicPr>
              <p:cNvPr id="99" name="Grafický objekt 98" descr="Uživatel obrys">
                <a:extLst>
                  <a:ext uri="{FF2B5EF4-FFF2-40B4-BE49-F238E27FC236}">
                    <a16:creationId xmlns:a16="http://schemas.microsoft.com/office/drawing/2014/main" id="{EAA2232C-B48C-402E-8725-4545B5C31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111130" y="1769931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0" name="Grafický objekt 99" descr="Uživatel obrys">
                <a:extLst>
                  <a:ext uri="{FF2B5EF4-FFF2-40B4-BE49-F238E27FC236}">
                    <a16:creationId xmlns:a16="http://schemas.microsoft.com/office/drawing/2014/main" id="{BDD0BBC1-9F0F-490C-A06C-AAB7CC704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3025530" y="1769931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1" name="Grafický objekt 100" descr="Uživatel obrys">
                <a:extLst>
                  <a:ext uri="{FF2B5EF4-FFF2-40B4-BE49-F238E27FC236}">
                    <a16:creationId xmlns:a16="http://schemas.microsoft.com/office/drawing/2014/main" id="{D13EAD3D-D023-4C72-9C6E-4ABBEA3CD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3939930" y="1769931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2" name="Grafický objekt 101" descr="Uživatel obrys">
                <a:extLst>
                  <a:ext uri="{FF2B5EF4-FFF2-40B4-BE49-F238E27FC236}">
                    <a16:creationId xmlns:a16="http://schemas.microsoft.com/office/drawing/2014/main" id="{4024335F-9DD7-4171-BFAE-72E95402C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4854330" y="1769931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3" name="Grafický objekt 102" descr="Uživatel obrys">
                <a:extLst>
                  <a:ext uri="{FF2B5EF4-FFF2-40B4-BE49-F238E27FC236}">
                    <a16:creationId xmlns:a16="http://schemas.microsoft.com/office/drawing/2014/main" id="{C2A4DD4C-49B8-4DF8-8BE3-A41BD4499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5756805" y="1769931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4" name="Grafický objekt 103" descr="Uživatel obrys">
                <a:extLst>
                  <a:ext uri="{FF2B5EF4-FFF2-40B4-BE49-F238E27FC236}">
                    <a16:creationId xmlns:a16="http://schemas.microsoft.com/office/drawing/2014/main" id="{9FD0D88C-59FC-4767-B3C7-E1ABE5298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6659280" y="17699315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91" name="Grafický objekt 90" descr="Odznak, křížek se souvislou výplní">
              <a:extLst>
                <a:ext uri="{FF2B5EF4-FFF2-40B4-BE49-F238E27FC236}">
                  <a16:creationId xmlns:a16="http://schemas.microsoft.com/office/drawing/2014/main" id="{B4ECDA04-5FB6-46E2-83BA-E064077DB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209055" y="18622645"/>
              <a:ext cx="718549" cy="718549"/>
            </a:xfrm>
            <a:prstGeom prst="rect">
              <a:avLst/>
            </a:prstGeom>
          </p:spPr>
        </p:pic>
        <p:pic>
          <p:nvPicPr>
            <p:cNvPr id="93" name="Grafický objekt 92" descr="Odznak, křížek se souvislou výplní">
              <a:extLst>
                <a:ext uri="{FF2B5EF4-FFF2-40B4-BE49-F238E27FC236}">
                  <a16:creationId xmlns:a16="http://schemas.microsoft.com/office/drawing/2014/main" id="{BF5D0954-510A-4A74-94BF-36A97EAB6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3123455" y="18622645"/>
              <a:ext cx="718549" cy="718549"/>
            </a:xfrm>
            <a:prstGeom prst="rect">
              <a:avLst/>
            </a:prstGeom>
          </p:spPr>
        </p:pic>
        <p:pic>
          <p:nvPicPr>
            <p:cNvPr id="94" name="Grafický objekt 93" descr="Odznak, křížek se souvislou výplní">
              <a:extLst>
                <a:ext uri="{FF2B5EF4-FFF2-40B4-BE49-F238E27FC236}">
                  <a16:creationId xmlns:a16="http://schemas.microsoft.com/office/drawing/2014/main" id="{E8CC5952-C595-4CAB-A160-56D133F0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6763168" y="18613715"/>
              <a:ext cx="718549" cy="718549"/>
            </a:xfrm>
            <a:prstGeom prst="rect">
              <a:avLst/>
            </a:prstGeom>
          </p:spPr>
        </p:pic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BC14E95F-7301-4ECE-A4A0-A4AEE0E92355}"/>
                </a:ext>
              </a:extLst>
            </p:cNvPr>
            <p:cNvSpPr txBox="1"/>
            <p:nvPr/>
          </p:nvSpPr>
          <p:spPr>
            <a:xfrm>
              <a:off x="14072837" y="18767619"/>
              <a:ext cx="6485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cs-CZ" sz="20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7 %</a:t>
              </a:r>
              <a:b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68D8E8DB-53AA-4770-A27F-A1D8579F6919}"/>
                </a:ext>
              </a:extLst>
            </p:cNvPr>
            <p:cNvSpPr txBox="1"/>
            <p:nvPr/>
          </p:nvSpPr>
          <p:spPr>
            <a:xfrm>
              <a:off x="15768730" y="18772934"/>
              <a:ext cx="11376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cs-CZ" sz="20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39,5 %</a:t>
              </a:r>
              <a:endParaRPr lang="cs-CZ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07BA3A42-307E-439F-98BD-0F0624AFD70F}"/>
                </a:ext>
              </a:extLst>
            </p:cNvPr>
            <p:cNvSpPr txBox="1"/>
            <p:nvPr/>
          </p:nvSpPr>
          <p:spPr>
            <a:xfrm>
              <a:off x="14813386" y="18781864"/>
              <a:ext cx="945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cs-CZ" sz="2000" b="1" i="0" u="none" strike="noStrike" dirty="0">
                  <a:solidFill>
                    <a:srgbClr val="0A0A0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53,5 %</a:t>
              </a:r>
              <a:endParaRPr lang="cs-CZ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A8954F8B-3EB6-4B25-8B57-686BECACE42C}"/>
              </a:ext>
            </a:extLst>
          </p:cNvPr>
          <p:cNvSpPr txBox="1"/>
          <p:nvPr/>
        </p:nvSpPr>
        <p:spPr>
          <a:xfrm>
            <a:off x="15643485" y="20574333"/>
            <a:ext cx="590222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se týče úrovní respondentů, začátečnické úrovně (A1, A2) a úroveň experta (C2) se neobjevily vůbec.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311AF8CB-E355-4EF7-AD15-B4ABEFC9289B}"/>
              </a:ext>
            </a:extLst>
          </p:cNvPr>
          <p:cNvSpPr txBox="1"/>
          <p:nvPr/>
        </p:nvSpPr>
        <p:spPr>
          <a:xfrm>
            <a:off x="15405646" y="39589654"/>
            <a:ext cx="145249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Ismaili, M. (2013). </a:t>
            </a:r>
            <a:r>
              <a:rPr lang="en-US" sz="2400" b="0" i="1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Using Movies in the EFL Classroom – A Study Conducted at </a:t>
            </a:r>
            <a:r>
              <a:rPr lang="cs-CZ" sz="2400" i="1" dirty="0" err="1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cs-CZ" sz="2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East</a:t>
            </a:r>
            <a:r>
              <a:rPr lang="en-US" sz="2400" b="0" i="1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European University. </a:t>
            </a:r>
            <a:r>
              <a:rPr lang="en-US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Academic Journal of Interdisciplinary Studies. MCSER-CEMAS-Sapienza University of Rome</a:t>
            </a:r>
            <a:r>
              <a:rPr lang="cs-CZ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10.5901/ajis.2012.v2n4p121 </a:t>
            </a:r>
            <a:endParaRPr lang="en-US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Albiladi</a:t>
            </a:r>
            <a:r>
              <a:rPr lang="en-US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W. &amp; </a:t>
            </a:r>
            <a:r>
              <a:rPr lang="en-US" sz="2400" b="0" i="0" u="none" strike="noStrike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Abdeen</a:t>
            </a:r>
            <a:r>
              <a:rPr lang="en-US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F. &amp; Lincoln, F. (2018). </a:t>
            </a:r>
            <a:r>
              <a:rPr lang="en-US" sz="2400" b="0" i="1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English through Movies: Adult English Language Learners’ Perceptions. </a:t>
            </a:r>
            <a:r>
              <a:rPr lang="en-US" sz="2400" b="0" i="0" u="none" strike="noStrike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and Practice in Language Studies. http://dx.doi.org/10.17507/tpls.0812.01</a:t>
            </a:r>
            <a:endParaRPr lang="en-US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09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</TotalTime>
  <Words>1229</Words>
  <Application>Microsoft Office PowerPoint</Application>
  <PresentationFormat>Vlastní</PresentationFormat>
  <Paragraphs>85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Lavičková</dc:creator>
  <cp:lastModifiedBy>Jana Obrovská</cp:lastModifiedBy>
  <cp:revision>2</cp:revision>
  <dcterms:created xsi:type="dcterms:W3CDTF">2021-11-20T17:13:39Z</dcterms:created>
  <dcterms:modified xsi:type="dcterms:W3CDTF">2021-11-26T20:22:45Z</dcterms:modified>
</cp:coreProperties>
</file>