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2"/>
  </p:notesMasterIdLst>
  <p:sldIdLst>
    <p:sldId id="256" r:id="rId2"/>
    <p:sldId id="338" r:id="rId3"/>
    <p:sldId id="381" r:id="rId4"/>
    <p:sldId id="364" r:id="rId5"/>
    <p:sldId id="365" r:id="rId6"/>
    <p:sldId id="382" r:id="rId7"/>
    <p:sldId id="450" r:id="rId8"/>
    <p:sldId id="451" r:id="rId9"/>
    <p:sldId id="383" r:id="rId10"/>
    <p:sldId id="452" r:id="rId11"/>
    <p:sldId id="384" r:id="rId12"/>
    <p:sldId id="448" r:id="rId13"/>
    <p:sldId id="449" r:id="rId14"/>
    <p:sldId id="453" r:id="rId15"/>
    <p:sldId id="378" r:id="rId16"/>
    <p:sldId id="380" r:id="rId17"/>
    <p:sldId id="360" r:id="rId18"/>
    <p:sldId id="366" r:id="rId19"/>
    <p:sldId id="367" r:id="rId20"/>
    <p:sldId id="368" r:id="rId21"/>
    <p:sldId id="369" r:id="rId22"/>
    <p:sldId id="370" r:id="rId23"/>
    <p:sldId id="371" r:id="rId24"/>
    <p:sldId id="454" r:id="rId25"/>
    <p:sldId id="372" r:id="rId26"/>
    <p:sldId id="374" r:id="rId27"/>
    <p:sldId id="375" r:id="rId28"/>
    <p:sldId id="376" r:id="rId29"/>
    <p:sldId id="377" r:id="rId30"/>
    <p:sldId id="355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6F855-BB6D-41EB-8E50-EB05DFEDD891}" type="datetimeFigureOut">
              <a:rPr lang="cs-CZ" smtClean="0"/>
              <a:pPr/>
              <a:t>12.05.2024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9EE4B-35EB-4516-8BF0-423235DFC5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151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None/>
            </a:pPr>
            <a:r>
              <a:rPr lang="cs-CZ" dirty="0"/>
              <a:t>2.</a:t>
            </a:r>
            <a:r>
              <a:rPr lang="cs-CZ" baseline="0" dirty="0"/>
              <a:t> </a:t>
            </a:r>
            <a:r>
              <a:rPr lang="cs-CZ" baseline="0" dirty="0" err="1"/>
              <a:t>Desires</a:t>
            </a:r>
            <a:r>
              <a:rPr lang="cs-CZ" baseline="0" dirty="0"/>
              <a:t> &amp; </a:t>
            </a:r>
            <a:r>
              <a:rPr lang="cs-CZ" baseline="0" dirty="0" err="1"/>
              <a:t>beliefs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9EE4B-35EB-4516-8BF0-423235DFC5C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456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12.05.2024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12.05.2024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12.05.2024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12.05.2024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12.05.2024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12.05.2024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12.05.2024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12.05.2024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12.05.2024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12.05.2024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8477655-785F-4480-948D-E4C995D59F62}" type="datetimeFigureOut">
              <a:rPr lang="cs-CZ" smtClean="0"/>
              <a:pPr/>
              <a:t>12.05.2024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477655-785F-4480-948D-E4C995D59F62}" type="datetimeFigureOut">
              <a:rPr lang="cs-CZ" smtClean="0"/>
              <a:pPr/>
              <a:t>12.05.2024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pedia.com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3140968"/>
            <a:ext cx="8077200" cy="1673352"/>
          </a:xfrm>
        </p:spPr>
        <p:txBody>
          <a:bodyPr>
            <a:normAutofit/>
          </a:bodyPr>
          <a:lstStyle/>
          <a:p>
            <a:r>
              <a:rPr lang="cs-CZ" dirty="0"/>
              <a:t>Sociální psychologie 13</a:t>
            </a:r>
            <a:br>
              <a:rPr lang="cs-CZ" dirty="0"/>
            </a:br>
            <a:r>
              <a:rPr lang="cs-CZ" dirty="0"/>
              <a:t>Meziskupinové vztahy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5157192"/>
            <a:ext cx="8221216" cy="1499616"/>
          </a:xfrm>
        </p:spPr>
        <p:txBody>
          <a:bodyPr/>
          <a:lstStyle/>
          <a:p>
            <a:pPr algn="ctr"/>
            <a:r>
              <a:rPr lang="cs-CZ"/>
              <a:t>Jan Krása, </a:t>
            </a:r>
            <a:r>
              <a:rPr lang="cs-CZ" dirty="0"/>
              <a:t>Katedra psychologie, Pedagogická fakulta, PED MUNI</a:t>
            </a:r>
          </a:p>
        </p:txBody>
      </p:sp>
      <p:pic>
        <p:nvPicPr>
          <p:cNvPr id="5" name="Obrázek 4" descr="Obsah obrázku text, snímek obrazovky, hodiny, Písmo&#10;&#10;Popis byl vytvořen automaticky">
            <a:extLst>
              <a:ext uri="{FF2B5EF4-FFF2-40B4-BE49-F238E27FC236}">
                <a16:creationId xmlns:a16="http://schemas.microsoft.com/office/drawing/2014/main" id="{1460FF09-75B2-7F11-E026-CF64CFB6FF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794" y="620688"/>
            <a:ext cx="5486411" cy="193853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E59A09-335D-FE8A-3933-3D58FD996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kategorizace </a:t>
            </a:r>
            <a:r>
              <a:rPr lang="cs-CZ" b="0" dirty="0"/>
              <a:t>(dle Ševčíková &amp; </a:t>
            </a:r>
            <a:r>
              <a:rPr lang="cs-CZ" b="0" dirty="0" err="1"/>
              <a:t>Lášticová</a:t>
            </a:r>
            <a:r>
              <a:rPr lang="cs-CZ" b="0" dirty="0"/>
              <a:t>, 2023)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562C90-525D-394A-045A-06CACE030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Máme tendenci </a:t>
            </a:r>
            <a:r>
              <a:rPr lang="cs-CZ" b="1" dirty="0"/>
              <a:t>zesilovat podobnosti </a:t>
            </a:r>
            <a:r>
              <a:rPr lang="cs-CZ" dirty="0"/>
              <a:t>mezi příslušníky členské a nečlenské skupiny a </a:t>
            </a:r>
            <a:r>
              <a:rPr lang="cs-CZ" b="1" dirty="0"/>
              <a:t>zesilovat rozdíly </a:t>
            </a:r>
            <a:r>
              <a:rPr lang="cs-CZ" dirty="0"/>
              <a:t>mezi členskou a nečlenskou skupinou.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8393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CCEB63-CC4A-8439-390B-07777D4DF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kategorizace </a:t>
            </a:r>
            <a:r>
              <a:rPr lang="cs-CZ" b="0" dirty="0"/>
              <a:t>(dle Ševčíková &amp; </a:t>
            </a:r>
            <a:r>
              <a:rPr lang="cs-CZ" b="0" dirty="0" err="1"/>
              <a:t>Lášticová</a:t>
            </a:r>
            <a:r>
              <a:rPr lang="cs-CZ" b="0" dirty="0"/>
              <a:t>, 2023)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06E262-723A-5F5C-5014-9DB776C55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Existují rozsáhlé důkazy o upřednostňování členské skupiny oproti nečlenské skupině v úsudcích i v chování (</a:t>
            </a:r>
            <a:r>
              <a:rPr lang="cs-CZ" dirty="0" err="1"/>
              <a:t>Hewstone</a:t>
            </a:r>
            <a:r>
              <a:rPr lang="cs-CZ" dirty="0"/>
              <a:t> et al., 2002; </a:t>
            </a:r>
            <a:r>
              <a:rPr lang="cs-CZ" dirty="0" err="1"/>
              <a:t>Everett</a:t>
            </a:r>
            <a:r>
              <a:rPr lang="cs-CZ" dirty="0"/>
              <a:t> et al., 2015; </a:t>
            </a:r>
            <a:r>
              <a:rPr lang="cs-CZ" dirty="0" err="1"/>
              <a:t>Fisher</a:t>
            </a:r>
            <a:r>
              <a:rPr lang="cs-CZ" dirty="0"/>
              <a:t> &amp; </a:t>
            </a:r>
            <a:r>
              <a:rPr lang="cs-CZ" dirty="0" err="1"/>
              <a:t>Derham</a:t>
            </a:r>
            <a:r>
              <a:rPr lang="cs-CZ" dirty="0"/>
              <a:t>, 2016)</a:t>
            </a:r>
          </a:p>
          <a:p>
            <a:endParaRPr lang="cs-CZ" dirty="0"/>
          </a:p>
          <a:p>
            <a:r>
              <a:rPr lang="cs-CZ" dirty="0"/>
              <a:t>Opět: z hlediska evoluční teorie je to vysvětlitelné.</a:t>
            </a:r>
          </a:p>
        </p:txBody>
      </p:sp>
    </p:spTree>
    <p:extLst>
      <p:ext uri="{BB962C8B-B14F-4D97-AF65-F5344CB8AC3E}">
        <p14:creationId xmlns:p14="http://schemas.microsoft.com/office/powerpoint/2010/main" val="10893853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AB0BC1-7DE8-43A1-4378-397EA2B89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kategorizace </a:t>
            </a:r>
            <a:r>
              <a:rPr lang="cs-CZ" b="0" dirty="0"/>
              <a:t>(dle Ševčíková &amp; </a:t>
            </a:r>
            <a:r>
              <a:rPr lang="cs-CZ" b="0" dirty="0" err="1"/>
              <a:t>Lášticová</a:t>
            </a:r>
            <a:r>
              <a:rPr lang="cs-CZ" b="0" dirty="0"/>
              <a:t>, 2023)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73B02F-5FD5-180E-9DE1-966DD7835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4772000"/>
          </a:xfrm>
        </p:spPr>
        <p:txBody>
          <a:bodyPr>
            <a:normAutofit/>
          </a:bodyPr>
          <a:lstStyle/>
          <a:p>
            <a:r>
              <a:rPr lang="cs-CZ" dirty="0"/>
              <a:t>Přidáme-li druhou kategorii, zkreslení osob je menší (např. pohlaví a národnost): český muž, česká žena, francouzský muž, francouzská žena.</a:t>
            </a:r>
          </a:p>
          <a:p>
            <a:r>
              <a:rPr lang="cs-CZ" dirty="0"/>
              <a:t>Pozitivněji budeme hodnotit dvojité členství a negativněji dvojité nečlenství (dle aditivního modelu </a:t>
            </a:r>
            <a:r>
              <a:rPr lang="cs-CZ" dirty="0" err="1"/>
              <a:t>Hewstone</a:t>
            </a:r>
            <a:r>
              <a:rPr lang="cs-CZ" dirty="0"/>
              <a:t> et al., 2002)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2750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47B90B-5430-31D5-2EB9-49A67EEBF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kategorizace </a:t>
            </a:r>
            <a:r>
              <a:rPr lang="cs-CZ" b="0" dirty="0"/>
              <a:t>(dle Ševčíková &amp; </a:t>
            </a:r>
            <a:r>
              <a:rPr lang="cs-CZ" b="0" dirty="0" err="1"/>
              <a:t>Lášticová</a:t>
            </a:r>
            <a:r>
              <a:rPr lang="cs-CZ" b="0" dirty="0"/>
              <a:t>, 2023)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7E9203-1CE3-B94D-B851-2F008506DB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Dříve se často zkoumala stigmatizace a diskriminace na základě jedné kategorie (např. etnické kategorizace).</a:t>
            </a:r>
          </a:p>
          <a:p>
            <a:r>
              <a:rPr lang="cs-CZ" dirty="0"/>
              <a:t>Nyní se zkoumají i komplexnější jevy v rámci vícenásobné kategorizace (tzv. </a:t>
            </a:r>
            <a:r>
              <a:rPr lang="cs-CZ" dirty="0" err="1"/>
              <a:t>intersekcionality</a:t>
            </a:r>
            <a:r>
              <a:rPr lang="cs-CZ" dirty="0"/>
              <a:t>): etnicita, věk, tělesné či jiné postižení, sex. orientace ad.</a:t>
            </a:r>
          </a:p>
        </p:txBody>
      </p:sp>
    </p:spTree>
    <p:extLst>
      <p:ext uri="{BB962C8B-B14F-4D97-AF65-F5344CB8AC3E}">
        <p14:creationId xmlns:p14="http://schemas.microsoft.com/office/powerpoint/2010/main" val="25710699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9A38DC-193E-BE0E-FF77-D33CD8026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kategorizace </a:t>
            </a:r>
            <a:r>
              <a:rPr lang="cs-CZ" b="0" dirty="0"/>
              <a:t>(dle Ševčíková &amp; </a:t>
            </a:r>
            <a:r>
              <a:rPr lang="cs-CZ" b="0" dirty="0" err="1"/>
              <a:t>Lášticová</a:t>
            </a:r>
            <a:r>
              <a:rPr lang="cs-CZ" b="0" dirty="0"/>
              <a:t>, 2023)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7870EA-0368-E262-F64F-76279572A7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případě vícenásobné kategorizace se nejedná o prostou sumu jednotlivých stereotypů, ale o jedinečný komplex stereotypů (</a:t>
            </a:r>
            <a:r>
              <a:rPr lang="cs-CZ" dirty="0" err="1"/>
              <a:t>Ghavami</a:t>
            </a:r>
            <a:r>
              <a:rPr lang="cs-CZ" dirty="0"/>
              <a:t> &amp; </a:t>
            </a:r>
            <a:r>
              <a:rPr lang="cs-CZ" dirty="0" err="1"/>
              <a:t>Peplau</a:t>
            </a:r>
            <a:r>
              <a:rPr lang="cs-CZ" dirty="0"/>
              <a:t>, 2013).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7206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>
            <a:normAutofit/>
          </a:bodyPr>
          <a:lstStyle/>
          <a:p>
            <a:r>
              <a:rPr lang="cs-CZ" sz="4000" dirty="0"/>
              <a:t>Rasismus a xenofobie (listopad 2016)</a:t>
            </a:r>
          </a:p>
        </p:txBody>
      </p:sp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51568A93-72D5-4E3D-9254-14E4E81F85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197" y="1528857"/>
            <a:ext cx="8003232" cy="5329143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40152" y="1704981"/>
            <a:ext cx="2746648" cy="4968552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cs-CZ" dirty="0" err="1"/>
              <a:t>Haploskupiny</a:t>
            </a:r>
            <a:r>
              <a:rPr lang="cs-CZ" dirty="0"/>
              <a:t> a národy:</a:t>
            </a:r>
          </a:p>
          <a:p>
            <a:pPr>
              <a:lnSpc>
                <a:spcPct val="120000"/>
              </a:lnSpc>
              <a:buNone/>
            </a:pPr>
            <a:r>
              <a:rPr lang="cs-CZ" dirty="0">
                <a:highlight>
                  <a:srgbClr val="FF0000"/>
                </a:highlight>
              </a:rPr>
              <a:t>R1B: </a:t>
            </a:r>
            <a:r>
              <a:rPr lang="cs-CZ" dirty="0" err="1">
                <a:highlight>
                  <a:srgbClr val="FF0000"/>
                </a:highlight>
              </a:rPr>
              <a:t>Celtic</a:t>
            </a:r>
            <a:r>
              <a:rPr lang="cs-CZ" dirty="0">
                <a:highlight>
                  <a:srgbClr val="FF0000"/>
                </a:highlight>
              </a:rPr>
              <a:t>, </a:t>
            </a:r>
            <a:r>
              <a:rPr lang="cs-CZ" dirty="0" err="1">
                <a:highlight>
                  <a:srgbClr val="FF0000"/>
                </a:highlight>
              </a:rPr>
              <a:t>Germanic</a:t>
            </a:r>
            <a:r>
              <a:rPr lang="cs-CZ" dirty="0">
                <a:highlight>
                  <a:srgbClr val="FF0000"/>
                </a:highlight>
              </a:rPr>
              <a:t>, </a:t>
            </a:r>
            <a:r>
              <a:rPr lang="cs-CZ" dirty="0" err="1">
                <a:highlight>
                  <a:srgbClr val="FF0000"/>
                </a:highlight>
              </a:rPr>
              <a:t>Alpine</a:t>
            </a:r>
            <a:endParaRPr lang="cs-CZ" dirty="0">
              <a:highlight>
                <a:srgbClr val="FF0000"/>
              </a:highlight>
            </a:endParaRPr>
          </a:p>
          <a:p>
            <a:pPr>
              <a:lnSpc>
                <a:spcPct val="120000"/>
              </a:lnSpc>
              <a:buNone/>
            </a:pPr>
            <a:r>
              <a:rPr lang="cs-CZ" dirty="0">
                <a:highlight>
                  <a:srgbClr val="FFFF00"/>
                </a:highlight>
              </a:rPr>
              <a:t>R1a : </a:t>
            </a:r>
            <a:r>
              <a:rPr lang="cs-CZ" dirty="0" err="1">
                <a:highlight>
                  <a:srgbClr val="FFFF00"/>
                </a:highlight>
              </a:rPr>
              <a:t>Slavs</a:t>
            </a:r>
            <a:r>
              <a:rPr lang="cs-CZ" dirty="0">
                <a:highlight>
                  <a:srgbClr val="FFFF00"/>
                </a:highlight>
              </a:rPr>
              <a:t>, </a:t>
            </a:r>
            <a:r>
              <a:rPr lang="cs-CZ" dirty="0" err="1">
                <a:highlight>
                  <a:srgbClr val="FFFF00"/>
                </a:highlight>
              </a:rPr>
              <a:t>Kurgan</a:t>
            </a:r>
            <a:endParaRPr lang="cs-CZ" dirty="0">
              <a:highlight>
                <a:srgbClr val="FFFF00"/>
              </a:highlight>
            </a:endParaRPr>
          </a:p>
          <a:p>
            <a:pPr>
              <a:lnSpc>
                <a:spcPct val="120000"/>
              </a:lnSpc>
              <a:buNone/>
            </a:pPr>
            <a:r>
              <a:rPr lang="cs-CZ" dirty="0">
                <a:highlight>
                  <a:srgbClr val="00FF00"/>
                </a:highlight>
              </a:rPr>
              <a:t>I1a: </a:t>
            </a:r>
            <a:r>
              <a:rPr lang="cs-CZ" dirty="0" err="1">
                <a:highlight>
                  <a:srgbClr val="00FF00"/>
                </a:highlight>
              </a:rPr>
              <a:t>Nordic</a:t>
            </a:r>
            <a:r>
              <a:rPr lang="cs-CZ" dirty="0">
                <a:highlight>
                  <a:srgbClr val="00FF00"/>
                </a:highlight>
              </a:rPr>
              <a:t>- Viking</a:t>
            </a:r>
          </a:p>
          <a:p>
            <a:pPr>
              <a:lnSpc>
                <a:spcPct val="120000"/>
              </a:lnSpc>
              <a:buNone/>
            </a:pPr>
            <a:r>
              <a:rPr lang="cs-CZ" dirty="0">
                <a:highlight>
                  <a:srgbClr val="0000FF"/>
                </a:highlight>
              </a:rPr>
              <a:t>I1b: </a:t>
            </a:r>
            <a:r>
              <a:rPr lang="cs-CZ" dirty="0" err="1">
                <a:highlight>
                  <a:srgbClr val="0000FF"/>
                </a:highlight>
              </a:rPr>
              <a:t>South</a:t>
            </a:r>
            <a:r>
              <a:rPr lang="cs-CZ" dirty="0">
                <a:highlight>
                  <a:srgbClr val="0000FF"/>
                </a:highlight>
              </a:rPr>
              <a:t> Slavic</a:t>
            </a:r>
          </a:p>
          <a:p>
            <a:pPr>
              <a:lnSpc>
                <a:spcPct val="120000"/>
              </a:lnSpc>
              <a:buNone/>
            </a:pPr>
            <a:r>
              <a:rPr lang="cs-CZ" dirty="0">
                <a:highlight>
                  <a:srgbClr val="00FFFF"/>
                </a:highlight>
              </a:rPr>
              <a:t>I1c: </a:t>
            </a:r>
            <a:r>
              <a:rPr lang="cs-CZ" dirty="0" err="1">
                <a:highlight>
                  <a:srgbClr val="00FFFF"/>
                </a:highlight>
              </a:rPr>
              <a:t>Germanic</a:t>
            </a:r>
            <a:r>
              <a:rPr lang="cs-CZ" dirty="0">
                <a:highlight>
                  <a:srgbClr val="00FFFF"/>
                </a:highlight>
              </a:rPr>
              <a:t> / </a:t>
            </a:r>
            <a:r>
              <a:rPr lang="cs-CZ" dirty="0" err="1">
                <a:highlight>
                  <a:srgbClr val="00FFFF"/>
                </a:highlight>
              </a:rPr>
              <a:t>Central-Nordic</a:t>
            </a:r>
            <a:endParaRPr lang="cs-CZ" dirty="0">
              <a:highlight>
                <a:srgbClr val="00FFFF"/>
              </a:highlight>
            </a:endParaRPr>
          </a:p>
          <a:p>
            <a:pPr>
              <a:lnSpc>
                <a:spcPct val="120000"/>
              </a:lnSpc>
              <a:buNone/>
            </a:pPr>
            <a:r>
              <a:rPr lang="cs-CZ" dirty="0"/>
              <a:t>J : </a:t>
            </a:r>
            <a:r>
              <a:rPr lang="cs-CZ" dirty="0" err="1">
                <a:solidFill>
                  <a:schemeClr val="bg1"/>
                </a:solidFill>
                <a:highlight>
                  <a:srgbClr val="008000"/>
                </a:highlight>
              </a:rPr>
              <a:t>Mediterranian</a:t>
            </a:r>
            <a:r>
              <a:rPr lang="cs-CZ" dirty="0">
                <a:solidFill>
                  <a:schemeClr val="bg1"/>
                </a:solidFill>
                <a:highlight>
                  <a:srgbClr val="008000"/>
                </a:highlight>
              </a:rPr>
              <a:t> (</a:t>
            </a:r>
            <a:r>
              <a:rPr lang="cs-CZ" dirty="0" err="1">
                <a:solidFill>
                  <a:schemeClr val="bg1"/>
                </a:solidFill>
                <a:highlight>
                  <a:srgbClr val="008000"/>
                </a:highlight>
              </a:rPr>
              <a:t>Ancient</a:t>
            </a:r>
            <a:r>
              <a:rPr lang="cs-CZ" dirty="0">
                <a:solidFill>
                  <a:schemeClr val="bg1"/>
                </a:solidFill>
                <a:highlight>
                  <a:srgbClr val="008000"/>
                </a:highlight>
              </a:rPr>
              <a:t> </a:t>
            </a:r>
            <a:r>
              <a:rPr lang="cs-CZ" dirty="0" err="1">
                <a:solidFill>
                  <a:schemeClr val="bg1"/>
                </a:solidFill>
                <a:highlight>
                  <a:srgbClr val="008000"/>
                </a:highlight>
              </a:rPr>
              <a:t>Greeks</a:t>
            </a:r>
            <a:r>
              <a:rPr lang="cs-CZ" dirty="0">
                <a:solidFill>
                  <a:schemeClr val="bg1"/>
                </a:solidFill>
                <a:highlight>
                  <a:srgbClr val="008000"/>
                </a:highlight>
              </a:rPr>
              <a:t> and </a:t>
            </a:r>
            <a:r>
              <a:rPr lang="cs-CZ" dirty="0" err="1">
                <a:solidFill>
                  <a:schemeClr val="bg1"/>
                </a:solidFill>
                <a:highlight>
                  <a:srgbClr val="008000"/>
                </a:highlight>
              </a:rPr>
              <a:t>Romans</a:t>
            </a:r>
            <a:r>
              <a:rPr lang="cs-CZ" dirty="0"/>
              <a:t>)</a:t>
            </a:r>
          </a:p>
          <a:p>
            <a:pPr>
              <a:lnSpc>
                <a:spcPct val="120000"/>
              </a:lnSpc>
              <a:buNone/>
            </a:pPr>
            <a:r>
              <a:rPr lang="cs-CZ" dirty="0"/>
              <a:t>G : </a:t>
            </a:r>
            <a:r>
              <a:rPr lang="cs-CZ" dirty="0" err="1"/>
              <a:t>Caucasian</a:t>
            </a:r>
            <a:endParaRPr lang="cs-CZ" dirty="0"/>
          </a:p>
          <a:p>
            <a:pPr>
              <a:lnSpc>
                <a:spcPct val="120000"/>
              </a:lnSpc>
              <a:buNone/>
            </a:pPr>
            <a:r>
              <a:rPr lang="cs-CZ" dirty="0"/>
              <a:t>E3b : </a:t>
            </a:r>
            <a:r>
              <a:rPr lang="cs-CZ" dirty="0" err="1"/>
              <a:t>Balkanic</a:t>
            </a:r>
            <a:endParaRPr lang="cs-CZ" dirty="0"/>
          </a:p>
          <a:p>
            <a:pPr>
              <a:lnSpc>
                <a:spcPct val="120000"/>
              </a:lnSpc>
              <a:buNone/>
            </a:pPr>
            <a:r>
              <a:rPr lang="cs-CZ" dirty="0"/>
              <a:t>Q: </a:t>
            </a:r>
            <a:r>
              <a:rPr lang="cs-CZ" dirty="0" err="1"/>
              <a:t>Hunnic</a:t>
            </a:r>
            <a:endParaRPr lang="cs-CZ" dirty="0"/>
          </a:p>
          <a:p>
            <a:pPr>
              <a:buNone/>
            </a:pPr>
            <a:r>
              <a:rPr lang="cs-CZ" dirty="0">
                <a:solidFill>
                  <a:schemeClr val="bg1"/>
                </a:solidFill>
                <a:highlight>
                  <a:srgbClr val="800080"/>
                </a:highlight>
              </a:rPr>
              <a:t>N : </a:t>
            </a:r>
            <a:r>
              <a:rPr lang="cs-CZ" dirty="0" err="1">
                <a:solidFill>
                  <a:schemeClr val="bg1"/>
                </a:solidFill>
                <a:highlight>
                  <a:srgbClr val="800080"/>
                </a:highlight>
              </a:rPr>
              <a:t>Uralic</a:t>
            </a:r>
            <a:r>
              <a:rPr lang="cs-CZ" dirty="0">
                <a:solidFill>
                  <a:schemeClr val="bg1"/>
                </a:solidFill>
                <a:highlight>
                  <a:srgbClr val="800080"/>
                </a:highlight>
              </a:rPr>
              <a:t>- </a:t>
            </a:r>
            <a:r>
              <a:rPr lang="cs-CZ" dirty="0" err="1">
                <a:solidFill>
                  <a:schemeClr val="bg1"/>
                </a:solidFill>
                <a:highlight>
                  <a:srgbClr val="800080"/>
                </a:highlight>
              </a:rPr>
              <a:t>Siberian</a:t>
            </a:r>
            <a:endParaRPr lang="cs-CZ" dirty="0">
              <a:solidFill>
                <a:schemeClr val="bg1"/>
              </a:solidFill>
              <a:highlight>
                <a:srgbClr val="800080"/>
              </a:highlight>
            </a:endParaRPr>
          </a:p>
          <a:p>
            <a:pPr>
              <a:buNone/>
            </a:pPr>
            <a:endParaRPr lang="cs-CZ" dirty="0"/>
          </a:p>
        </p:txBody>
      </p:sp>
      <p:pic>
        <p:nvPicPr>
          <p:cNvPr id="1026" name="Picture 2" descr="https://i1.wp.com/media1.mistecko.cz/images/media1:50f828b25cb00.jpg/R1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49896"/>
            <a:ext cx="5727825" cy="6508104"/>
          </a:xfrm>
          <a:prstGeom prst="rect">
            <a:avLst/>
          </a:prstGeom>
          <a:noFill/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350557B6-AF9E-C417-60E7-C806A0DDDAD1}"/>
              </a:ext>
            </a:extLst>
          </p:cNvPr>
          <p:cNvSpPr txBox="1"/>
          <p:nvPr/>
        </p:nvSpPr>
        <p:spPr>
          <a:xfrm>
            <a:off x="6341368" y="6449246"/>
            <a:ext cx="2345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0" i="1" u="sng" dirty="0">
                <a:solidFill>
                  <a:srgbClr val="333333"/>
                </a:solidFill>
                <a:effectLst/>
                <a:latin typeface="Crimson Text"/>
                <a:hlinkClick r:id="rId3"/>
              </a:rPr>
              <a:t>Kredit: eupedia.com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25907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Teorie autoritářské osobnosti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12567"/>
          </a:xfrm>
        </p:spPr>
        <p:txBody>
          <a:bodyPr>
            <a:normAutofit fontScale="85000" lnSpcReduction="20000"/>
          </a:bodyPr>
          <a:lstStyle/>
          <a:p>
            <a:pPr marL="118872" indent="0">
              <a:buNone/>
            </a:pPr>
            <a:r>
              <a:rPr lang="cs-CZ" dirty="0"/>
              <a:t>Otázkou je: Kde se předsudek proti nějaké odlišné skupině (opačnému pohlaví, cizincům, jiné společenské třídě, jinému náboženství atd.) bere?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b="1" dirty="0"/>
              <a:t>1. Teorie autoritářské osobnosti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Rozšířenou představou je, že předsudky jsou především osobnostní problém.</a:t>
            </a:r>
          </a:p>
          <a:p>
            <a:pPr marL="118872" indent="0">
              <a:buNone/>
            </a:pPr>
            <a:r>
              <a:rPr lang="cs-CZ" dirty="0" err="1"/>
              <a:t>Adorno</a:t>
            </a:r>
            <a:r>
              <a:rPr lang="cs-CZ" dirty="0"/>
              <a:t>, </a:t>
            </a:r>
            <a:r>
              <a:rPr lang="cs-CZ" dirty="0" err="1"/>
              <a:t>Frenkel-Brunswick</a:t>
            </a:r>
            <a:r>
              <a:rPr lang="cs-CZ" dirty="0"/>
              <a:t>, </a:t>
            </a:r>
            <a:r>
              <a:rPr lang="cs-CZ" dirty="0" err="1"/>
              <a:t>Levinson</a:t>
            </a:r>
            <a:r>
              <a:rPr lang="cs-CZ" dirty="0"/>
              <a:t> &amp; </a:t>
            </a:r>
            <a:r>
              <a:rPr lang="cs-CZ" dirty="0" err="1"/>
              <a:t>Sanford</a:t>
            </a:r>
            <a:r>
              <a:rPr lang="cs-CZ" dirty="0"/>
              <a:t> (1950) vycházeli z psychoanalytické perspektivy: příliš autoritativní rodiče příliš frustrují děti… agresivita proti rodičům je přesměrována na slabší (např. na menšiny). Výsledkem je přílišná uctivost k autoritám a otevřené nepřátelství k menšinám – tzv. </a:t>
            </a:r>
            <a:r>
              <a:rPr lang="cs-CZ" b="1" dirty="0"/>
              <a:t>autoritářská osobnost</a:t>
            </a:r>
            <a:r>
              <a:rPr lang="cs-CZ" dirty="0"/>
              <a:t>.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60546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autoritářské osobnosti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5040560"/>
          </a:xfrm>
        </p:spPr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sz="3800" dirty="0"/>
              <a:t>Z toho plyne ověřitelná hypotéza: Tzn. u osob s autoritářskými postoji bychom měli najít přísnější výchovu v dětství. </a:t>
            </a:r>
          </a:p>
          <a:p>
            <a:pPr marL="118872" indent="0">
              <a:buNone/>
            </a:pPr>
            <a:r>
              <a:rPr lang="cs-CZ" sz="3800" dirty="0" err="1"/>
              <a:t>Adorno</a:t>
            </a:r>
            <a:r>
              <a:rPr lang="cs-CZ" sz="3800" dirty="0"/>
              <a:t> a kol. vyvinuli osobnostní dotazník: F-škálu (fašismus). Dospělí s vysokým skóre měli odlišné dětství a dogmatičtější postoje.</a:t>
            </a:r>
          </a:p>
          <a:p>
            <a:pPr marL="118872" indent="0">
              <a:buNone/>
            </a:pPr>
            <a:r>
              <a:rPr lang="cs-CZ" sz="3800" dirty="0"/>
              <a:t>Dále se potvrdil vztah:</a:t>
            </a:r>
          </a:p>
          <a:p>
            <a:r>
              <a:rPr lang="cs-CZ" sz="3300" dirty="0"/>
              <a:t>Předsudky k etnickým skupinám (</a:t>
            </a:r>
            <a:r>
              <a:rPr lang="cs-CZ" sz="3300" dirty="0" err="1"/>
              <a:t>Sinha</a:t>
            </a:r>
            <a:r>
              <a:rPr lang="cs-CZ" sz="3300" dirty="0"/>
              <a:t> &amp; Hassan, 1975)</a:t>
            </a:r>
          </a:p>
          <a:p>
            <a:r>
              <a:rPr lang="cs-CZ" sz="3300" dirty="0"/>
              <a:t>Etnocentrismus v Holandsku (</a:t>
            </a:r>
            <a:r>
              <a:rPr lang="cs-CZ" sz="3300" dirty="0" err="1"/>
              <a:t>Meloen</a:t>
            </a:r>
            <a:r>
              <a:rPr lang="cs-CZ" sz="3300" dirty="0"/>
              <a:t>, </a:t>
            </a:r>
            <a:r>
              <a:rPr lang="cs-CZ" sz="3300" dirty="0" err="1"/>
              <a:t>Hagendoorn</a:t>
            </a:r>
            <a:r>
              <a:rPr lang="cs-CZ" sz="3300" dirty="0"/>
              <a:t>, </a:t>
            </a:r>
            <a:r>
              <a:rPr lang="cs-CZ" sz="3300" dirty="0" err="1"/>
              <a:t>Raaijmakers</a:t>
            </a:r>
            <a:r>
              <a:rPr lang="cs-CZ" sz="3300" dirty="0"/>
              <a:t> &amp; </a:t>
            </a:r>
            <a:r>
              <a:rPr lang="cs-CZ" sz="3300" dirty="0" err="1"/>
              <a:t>Visser</a:t>
            </a:r>
            <a:r>
              <a:rPr lang="cs-CZ" sz="3300" dirty="0"/>
              <a:t>, 1988)</a:t>
            </a:r>
          </a:p>
          <a:p>
            <a:r>
              <a:rPr lang="cs-CZ" sz="3300" dirty="0"/>
              <a:t>Proti </a:t>
            </a:r>
            <a:r>
              <a:rPr lang="cs-CZ" sz="3300" dirty="0" err="1"/>
              <a:t>ment</a:t>
            </a:r>
            <a:r>
              <a:rPr lang="cs-CZ" sz="3300" dirty="0"/>
              <a:t>. postiženým a  nemocným AIDS (</a:t>
            </a:r>
            <a:r>
              <a:rPr lang="cs-CZ" sz="3300" dirty="0" err="1"/>
              <a:t>Hanson</a:t>
            </a:r>
            <a:r>
              <a:rPr lang="cs-CZ" sz="3300" dirty="0"/>
              <a:t> &amp; </a:t>
            </a:r>
            <a:r>
              <a:rPr lang="cs-CZ" sz="3300" dirty="0" err="1"/>
              <a:t>Blohm</a:t>
            </a:r>
            <a:r>
              <a:rPr lang="cs-CZ" sz="3300" dirty="0"/>
              <a:t>, 1974)</a:t>
            </a:r>
          </a:p>
          <a:p>
            <a:r>
              <a:rPr lang="cs-CZ" sz="3300" dirty="0"/>
              <a:t>Sex. agrese mužů vůči ženám (</a:t>
            </a:r>
            <a:r>
              <a:rPr lang="cs-CZ" sz="3300" dirty="0" err="1"/>
              <a:t>Walker</a:t>
            </a:r>
            <a:r>
              <a:rPr lang="cs-CZ" sz="3300" dirty="0"/>
              <a:t>, </a:t>
            </a:r>
            <a:r>
              <a:rPr lang="cs-CZ" sz="3300" dirty="0" err="1"/>
              <a:t>Rowe</a:t>
            </a:r>
            <a:r>
              <a:rPr lang="cs-CZ" sz="3300" dirty="0"/>
              <a:t> &amp; </a:t>
            </a:r>
            <a:r>
              <a:rPr lang="cs-CZ" sz="3300" dirty="0" err="1"/>
              <a:t>Quinsey</a:t>
            </a:r>
            <a:r>
              <a:rPr lang="cs-CZ" sz="3300" dirty="0"/>
              <a:t>, 1993)</a:t>
            </a:r>
          </a:p>
          <a:p>
            <a:pPr marL="118872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Teorie autoritářské osobnosti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712968" cy="5112569"/>
          </a:xfrm>
        </p:spPr>
        <p:txBody>
          <a:bodyPr>
            <a:normAutofit fontScale="70000" lnSpcReduction="20000"/>
          </a:bodyPr>
          <a:lstStyle/>
          <a:p>
            <a:pPr marL="118872" indent="0">
              <a:buNone/>
            </a:pPr>
            <a:r>
              <a:rPr lang="cs-CZ" dirty="0"/>
              <a:t>Proti této teorii, že se jedná o strukturu osobnosti získanou v dětství sociálním vlivem, lze namítnout:</a:t>
            </a:r>
          </a:p>
          <a:p>
            <a:pPr marL="118872" indent="0">
              <a:spcBef>
                <a:spcPts val="600"/>
              </a:spcBef>
              <a:buNone/>
            </a:pPr>
            <a:r>
              <a:rPr lang="cs-CZ" b="1" dirty="0"/>
              <a:t>1. Se změnou </a:t>
            </a:r>
            <a:r>
              <a:rPr lang="cs-CZ" b="1" dirty="0" err="1"/>
              <a:t>soc</a:t>
            </a:r>
            <a:r>
              <a:rPr lang="cs-CZ" b="1" dirty="0"/>
              <a:t>. skupiny (např. pracovní sk.) se často mění i postoje, resp. předsudky = tzn. že nás ovlivňují normy soc. skupiny (studenti v liberálních kolejích; </a:t>
            </a:r>
            <a:r>
              <a:rPr lang="cs-CZ" b="1" dirty="0" err="1"/>
              <a:t>Siegel</a:t>
            </a:r>
            <a:r>
              <a:rPr lang="cs-CZ" b="1" dirty="0"/>
              <a:t>, 1957).</a:t>
            </a:r>
          </a:p>
          <a:p>
            <a:pPr marL="118872" indent="0">
              <a:spcBef>
                <a:spcPts val="600"/>
              </a:spcBef>
              <a:buNone/>
            </a:pPr>
            <a:r>
              <a:rPr lang="cs-CZ" b="1" dirty="0"/>
              <a:t>2.</a:t>
            </a:r>
            <a:r>
              <a:rPr lang="cs-CZ" dirty="0"/>
              <a:t> Předpojatost vůči černochům v JAR nesouvisela tolik s autoritářstvím (nízké F-skóre), větší vliv měly společenské normy jejich sociální skupiny.</a:t>
            </a:r>
          </a:p>
          <a:p>
            <a:pPr marL="118872" indent="0">
              <a:spcBef>
                <a:spcPts val="600"/>
              </a:spcBef>
              <a:buNone/>
            </a:pPr>
            <a:r>
              <a:rPr lang="cs-CZ" b="1" dirty="0"/>
              <a:t>3.</a:t>
            </a:r>
            <a:r>
              <a:rPr lang="cs-CZ" dirty="0"/>
              <a:t> Teorie nevysvětluje celkovou uniformnost (jednotnost) většiny předsudků. (srov. nacismus v Německu, skinheadi v různých zemích mají v podstatě totožné struktury předsudků aj.)</a:t>
            </a:r>
          </a:p>
          <a:p>
            <a:pPr marL="118872" indent="0">
              <a:spcBef>
                <a:spcPts val="600"/>
              </a:spcBef>
              <a:buNone/>
            </a:pPr>
            <a:r>
              <a:rPr lang="cs-CZ" b="1" dirty="0"/>
              <a:t>4.</a:t>
            </a:r>
            <a:r>
              <a:rPr lang="cs-CZ" dirty="0"/>
              <a:t> Předsudky vznikají jako reakce na určitou situaci – velmi rychle na to, aby se šířily společností jen cestou výchovy. (srov. rok 2016, kdy se </a:t>
            </a:r>
            <a:r>
              <a:rPr lang="cs-CZ" dirty="0" err="1"/>
              <a:t>urč</a:t>
            </a:r>
            <a:r>
              <a:rPr lang="cs-CZ" dirty="0"/>
              <a:t>. část obyvatel radikalizuje proti migrantům a Islámu – to do té doby v takové míře v podstatě neexistovalo). Dnes (2024): mj. střet evropského konceptu sekulárního státu a radikální islamismus, který sekulární státnost neuznává.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Dotazy na text o agresi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Kdy a jak vzniká agrese?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Jaké faktory zvyšují pravděpodobnost agresivního chování?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Teorie obětního beránka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err="1"/>
              <a:t>Hovland</a:t>
            </a:r>
            <a:r>
              <a:rPr lang="cs-CZ" dirty="0"/>
              <a:t> &amp; </a:t>
            </a:r>
            <a:r>
              <a:rPr lang="cs-CZ" dirty="0" err="1"/>
              <a:t>Sears</a:t>
            </a:r>
            <a:r>
              <a:rPr lang="cs-CZ" dirty="0"/>
              <a:t> (1940) upozornili na to, že 5000 lynčů v USA (mezi lety 1882 a 1930) souviselo s ekonomicko-zemědělskými ukazateli: s ekonomickou recesí a ve špatných letech počet lynčů rostl.</a:t>
            </a:r>
          </a:p>
          <a:p>
            <a:pPr>
              <a:buNone/>
            </a:pPr>
            <a:r>
              <a:rPr lang="cs-CZ" dirty="0"/>
              <a:t>Jak to spolu souvisí?</a:t>
            </a:r>
          </a:p>
          <a:p>
            <a:pPr>
              <a:buNone/>
            </a:pPr>
            <a:r>
              <a:rPr lang="cs-CZ" dirty="0" err="1"/>
              <a:t>Hovland</a:t>
            </a:r>
            <a:r>
              <a:rPr lang="cs-CZ" dirty="0"/>
              <a:t> &amp; </a:t>
            </a:r>
            <a:r>
              <a:rPr lang="cs-CZ" dirty="0" err="1"/>
              <a:t>Sears</a:t>
            </a:r>
            <a:r>
              <a:rPr lang="cs-CZ" dirty="0"/>
              <a:t> (1940) vyšli z teorie frustrace-agrese (</a:t>
            </a:r>
            <a:r>
              <a:rPr lang="cs-CZ" dirty="0" err="1"/>
              <a:t>Dollard</a:t>
            </a:r>
            <a:r>
              <a:rPr lang="cs-CZ" dirty="0"/>
              <a:t> &amp; kol., 1939). Člověk nemůže zmlátit počasí, agresoři proto namířili svoji agresi proti slabším a dostupnějším cílům.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obětního beránka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/>
              <a:t>Miller &amp; </a:t>
            </a:r>
            <a:r>
              <a:rPr lang="cs-CZ" dirty="0" err="1"/>
              <a:t>Bugelski</a:t>
            </a:r>
            <a:r>
              <a:rPr lang="cs-CZ" dirty="0"/>
              <a:t> (1948) experiment: muži v táboře se těšili na výlet do města, ten byl zrušen. Měřily se před a po postoje k národnostním menšinám. Po frustraci byly postoje k nim mnohem méně příznivé.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Kritika: nestejné výsledky ve výzkumech a fakt, že </a:t>
            </a:r>
            <a:r>
              <a:rPr lang="cs-CZ" i="1" dirty="0"/>
              <a:t>absolutní</a:t>
            </a:r>
            <a:r>
              <a:rPr lang="cs-CZ" dirty="0"/>
              <a:t> míra frustrace má často menší vliv než pociťovaná </a:t>
            </a:r>
            <a:r>
              <a:rPr lang="cs-CZ" i="1" dirty="0"/>
              <a:t>relativní</a:t>
            </a:r>
            <a:r>
              <a:rPr lang="cs-CZ" dirty="0"/>
              <a:t> frustrace, což už souvisí s psychodynamikou dané osobnosti. </a:t>
            </a:r>
          </a:p>
          <a:p>
            <a:pPr>
              <a:buNone/>
            </a:pPr>
            <a:r>
              <a:rPr lang="cs-CZ" dirty="0"/>
              <a:t>Navíc tato teorie tvrdí, že agresivní </a:t>
            </a:r>
            <a:r>
              <a:rPr lang="cs-CZ" dirty="0" err="1"/>
              <a:t>meziskupinové</a:t>
            </a:r>
            <a:r>
              <a:rPr lang="cs-CZ" dirty="0"/>
              <a:t> chování  je motivováno pouze emocemi (jsem naštvaný, tak se mstím) a nikoli i cíli (chci získat majetek či výhody druhých).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45759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/>
              <a:t>Problémem předešlých teorií je, že nijak nerozlišují mezi chováním ve skupině a mimo ni. V obou situacích člověk podléhá týmž vlivům: výchově a frustraci. A </a:t>
            </a:r>
            <a:r>
              <a:rPr lang="cs-CZ" b="1" dirty="0"/>
              <a:t>o vlivu skupiny neslyšíme ani slovo</a:t>
            </a:r>
            <a:r>
              <a:rPr lang="cs-CZ" dirty="0"/>
              <a:t>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Jakkoli podmínky autoritářské výchovy musejí být rozdílné, projevy osob ve skupinách jsou velmi uniformní (srov. oslavu vítězství národního týmu, včetně oslavného rozbíjení věcí a mlácení fanoušků druhého týmu).</a:t>
            </a:r>
          </a:p>
          <a:p>
            <a:pPr>
              <a:buNone/>
            </a:pPr>
            <a:r>
              <a:rPr lang="cs-CZ" dirty="0"/>
              <a:t>To  vedlo Henri </a:t>
            </a:r>
            <a:r>
              <a:rPr lang="cs-CZ" dirty="0" err="1"/>
              <a:t>Tajfela</a:t>
            </a:r>
            <a:r>
              <a:rPr lang="cs-CZ" dirty="0"/>
              <a:t> (1978) k tvrzení, že je nutné </a:t>
            </a:r>
            <a:r>
              <a:rPr lang="cs-CZ" b="1" dirty="0"/>
              <a:t>rozlišovat mezi dvěma typy chování: interpersonálním a </a:t>
            </a:r>
            <a:r>
              <a:rPr lang="cs-CZ" b="1" dirty="0" err="1"/>
              <a:t>meziskupinovým</a:t>
            </a:r>
            <a:r>
              <a:rPr lang="cs-CZ" b="1" dirty="0"/>
              <a:t> chováním</a:t>
            </a:r>
            <a:r>
              <a:rPr lang="cs-CZ" dirty="0"/>
              <a:t>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Dle Brown, 2006, s. 540-542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/>
              <a:t>1. </a:t>
            </a:r>
            <a:r>
              <a:rPr lang="cs-CZ" b="1" dirty="0"/>
              <a:t>Interpersonální chování </a:t>
            </a:r>
            <a:r>
              <a:rPr lang="cs-CZ" dirty="0"/>
              <a:t>znamená jednat  jako jedinec s </a:t>
            </a:r>
            <a:r>
              <a:rPr lang="cs-CZ" dirty="0" err="1"/>
              <a:t>urč</a:t>
            </a:r>
            <a:r>
              <a:rPr lang="cs-CZ" dirty="0"/>
              <a:t>. osobnostními rysy a sklony atd. s druhým, u nějž rozlišujeme rysy a sklony atd.</a:t>
            </a:r>
          </a:p>
          <a:p>
            <a:pPr>
              <a:buNone/>
            </a:pPr>
            <a:r>
              <a:rPr lang="cs-CZ" dirty="0"/>
              <a:t>2. </a:t>
            </a:r>
            <a:r>
              <a:rPr lang="cs-CZ" b="1" dirty="0"/>
              <a:t>Meziskupinové chování </a:t>
            </a:r>
            <a:r>
              <a:rPr lang="cs-CZ" dirty="0"/>
              <a:t>znamená jednat jako člen určité sociální skupiny se zástupcem jiné sociální skupiny (jako </a:t>
            </a:r>
            <a:r>
              <a:rPr lang="cs-CZ" dirty="0" err="1"/>
              <a:t>saláfistický</a:t>
            </a:r>
            <a:r>
              <a:rPr lang="cs-CZ" dirty="0"/>
              <a:t>  nebo ultranacionalistický terorista: nevadí jim, že zabijí svoje krajany).</a:t>
            </a:r>
          </a:p>
          <a:p>
            <a:pPr>
              <a:buNone/>
            </a:pPr>
            <a:r>
              <a:rPr lang="cs-CZ" dirty="0"/>
              <a:t>	My a oni.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906929-2697-774F-82DA-EB0BEB9EC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A776A2-17F0-CAE2-F4FC-DA97D73DB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V 1. případě  jsou </a:t>
            </a:r>
            <a:r>
              <a:rPr lang="cs-CZ" b="1" dirty="0"/>
              <a:t>individuální rozdíly </a:t>
            </a:r>
            <a:r>
              <a:rPr lang="cs-CZ" dirty="0"/>
              <a:t>a konstelace </a:t>
            </a:r>
            <a:r>
              <a:rPr lang="cs-CZ" b="1" dirty="0"/>
              <a:t>důležitější</a:t>
            </a:r>
            <a:r>
              <a:rPr lang="cs-CZ" dirty="0"/>
              <a:t> než různé soc. kategorie, k nimž člověk přísluší.</a:t>
            </a:r>
          </a:p>
          <a:p>
            <a:pPr>
              <a:buNone/>
            </a:pPr>
            <a:r>
              <a:rPr lang="cs-CZ" dirty="0"/>
              <a:t>V 2. případě platí opak: individuální rozdíly jsou méně důležité než např. to, ke které sociální skupině člověk patří. Např. ke které konkrétní náboženské sektě agresor a oběti patří (srov. šíité a sunnité, katolíci a protestanti aj.).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07319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err="1"/>
              <a:t>Tajfel</a:t>
            </a:r>
            <a:r>
              <a:rPr lang="cs-CZ" dirty="0"/>
              <a:t> tvrdil, že </a:t>
            </a:r>
            <a:r>
              <a:rPr lang="cs-CZ" dirty="0" err="1"/>
              <a:t>soc</a:t>
            </a:r>
            <a:r>
              <a:rPr lang="cs-CZ" dirty="0"/>
              <a:t>. chování se bude nacházet kdekoli na kontinuu mezi těmito </a:t>
            </a:r>
            <a:r>
              <a:rPr lang="cs-CZ" b="1" dirty="0"/>
              <a:t>dvěma extrémy </a:t>
            </a:r>
            <a:r>
              <a:rPr lang="cs-CZ" dirty="0"/>
              <a:t>(tzn. není to binární proměnná): </a:t>
            </a:r>
          </a:p>
          <a:p>
            <a:pPr>
              <a:buNone/>
            </a:pPr>
            <a:r>
              <a:rPr lang="cs-CZ" b="1" dirty="0"/>
              <a:t>interpersonální chování a </a:t>
            </a:r>
            <a:r>
              <a:rPr lang="cs-CZ" b="1" dirty="0" err="1"/>
              <a:t>meziskupinové</a:t>
            </a:r>
            <a:r>
              <a:rPr lang="cs-CZ" b="1" dirty="0"/>
              <a:t> chování</a:t>
            </a:r>
            <a:r>
              <a:rPr lang="cs-CZ" dirty="0"/>
              <a:t>.</a:t>
            </a:r>
          </a:p>
          <a:p>
            <a:pPr>
              <a:buNone/>
            </a:pPr>
            <a:r>
              <a:rPr lang="cs-CZ" dirty="0"/>
              <a:t>Kde se bude nacházet, záleží na více faktorech:</a:t>
            </a:r>
          </a:p>
          <a:p>
            <a:pPr>
              <a:spcBef>
                <a:spcPts val="1200"/>
              </a:spcBef>
              <a:buNone/>
            </a:pPr>
            <a:r>
              <a:rPr lang="cs-CZ" dirty="0"/>
              <a:t>Lehkost s jakou lze identifikovat různé soc. kategorie: muži x ženy, barva pleti, věk, druh účesu, oděvu apod., chudí x bohatí atd. Tam, kde je snadné odlišovat kategorie, může chování více tíhnout k </a:t>
            </a:r>
            <a:r>
              <a:rPr lang="cs-CZ" b="1" dirty="0" err="1"/>
              <a:t>meziskupinovému</a:t>
            </a:r>
            <a:r>
              <a:rPr lang="cs-CZ" dirty="0"/>
              <a:t> pólu.</a:t>
            </a:r>
          </a:p>
          <a:p>
            <a:pPr>
              <a:spcBef>
                <a:spcPts val="1200"/>
              </a:spcBef>
              <a:buNone/>
            </a:pPr>
            <a:r>
              <a:rPr lang="cs-CZ" dirty="0"/>
              <a:t>+ Jde o skupinové normy. Jsou skupiny, které umožňují individuálnější chování, a skupiny uniformnější (např. dle </a:t>
            </a:r>
            <a:r>
              <a:rPr lang="cs-CZ" b="1" dirty="0"/>
              <a:t>skupinové koheze</a:t>
            </a:r>
            <a:r>
              <a:rPr lang="cs-CZ" dirty="0"/>
              <a:t>).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Skupinové 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/>
              <a:t>Užitečné může být podívat se na </a:t>
            </a:r>
            <a:r>
              <a:rPr lang="cs-CZ" dirty="0" err="1"/>
              <a:t>meziskupinovou</a:t>
            </a:r>
            <a:r>
              <a:rPr lang="cs-CZ" dirty="0"/>
              <a:t> interakci z hlediska </a:t>
            </a:r>
            <a:r>
              <a:rPr lang="cs-CZ" b="1" dirty="0"/>
              <a:t>cílů skupin</a:t>
            </a:r>
            <a:r>
              <a:rPr lang="cs-CZ" dirty="0"/>
              <a:t>: </a:t>
            </a:r>
          </a:p>
          <a:p>
            <a:pPr>
              <a:buNone/>
            </a:pPr>
            <a:r>
              <a:rPr lang="cs-CZ" dirty="0"/>
              <a:t>Jsou cíle obou interagujících skupin slučitelné či neslučitelné? Usiluje jedna skupina o něco na úkor druhé? Či jsou jejich cíle odlišné?</a:t>
            </a:r>
          </a:p>
          <a:p>
            <a:pPr>
              <a:buNone/>
            </a:pPr>
            <a:r>
              <a:rPr lang="cs-CZ" dirty="0"/>
              <a:t>Průkopníkem tohoto přístupu je </a:t>
            </a:r>
            <a:r>
              <a:rPr lang="cs-CZ" dirty="0" err="1"/>
              <a:t>Sherif</a:t>
            </a:r>
            <a:r>
              <a:rPr lang="cs-CZ" dirty="0"/>
              <a:t> (1966).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Příklady neslučitelných a slučitelných cílů?</a:t>
            </a:r>
          </a:p>
          <a:p>
            <a:pPr>
              <a:buNone/>
            </a:pPr>
            <a:r>
              <a:rPr lang="cs-CZ" dirty="0"/>
              <a:t>1:0 (</a:t>
            </a:r>
            <a:r>
              <a:rPr lang="cs-CZ" dirty="0" err="1"/>
              <a:t>win</a:t>
            </a:r>
            <a:r>
              <a:rPr lang="cs-CZ" dirty="0"/>
              <a:t>–lose </a:t>
            </a:r>
            <a:r>
              <a:rPr lang="cs-CZ" dirty="0" err="1"/>
              <a:t>situation</a:t>
            </a:r>
            <a:r>
              <a:rPr lang="cs-CZ" dirty="0"/>
              <a:t>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Výzkumy z letního tábora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Sherif</a:t>
            </a:r>
            <a:r>
              <a:rPr lang="cs-CZ" dirty="0"/>
              <a:t> &amp; </a:t>
            </a:r>
            <a:r>
              <a:rPr lang="cs-CZ" dirty="0" err="1"/>
              <a:t>Sherif</a:t>
            </a:r>
            <a:r>
              <a:rPr lang="cs-CZ" dirty="0"/>
              <a:t>, 1953) a další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Výběr  12letých chlapců vyloučil předchozí deprivaci či autoritářskou výchovu.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3 letní pobyty (22-24 zkoumaných osob)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Rozděleni do dvou skupin (jednou o sobě vůbec dopředu nevěděli).</a:t>
            </a:r>
          </a:p>
          <a:p>
            <a:pPr>
              <a:buNone/>
            </a:pPr>
            <a:r>
              <a:rPr lang="cs-CZ" dirty="0"/>
              <a:t>To stačilo, aby spontánně z obou stran zazněly návrhy k poměření sil.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Výzkumy z letního tábora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Sherif</a:t>
            </a:r>
            <a:r>
              <a:rPr lang="cs-CZ" dirty="0"/>
              <a:t> &amp; </a:t>
            </a:r>
            <a:r>
              <a:rPr lang="cs-CZ" dirty="0" err="1"/>
              <a:t>Sherif</a:t>
            </a:r>
            <a:r>
              <a:rPr lang="cs-CZ" dirty="0"/>
              <a:t>, 1953) a další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/>
              <a:t>Navození </a:t>
            </a:r>
            <a:r>
              <a:rPr lang="cs-CZ" b="1" dirty="0"/>
              <a:t>meziskupinového konfliktu</a:t>
            </a:r>
            <a:r>
              <a:rPr lang="cs-CZ" dirty="0"/>
              <a:t>: soutěž skupin o jediný pohár (kapesní nože pro skupinu atp.).</a:t>
            </a:r>
          </a:p>
          <a:p>
            <a:pPr>
              <a:buNone/>
            </a:pPr>
            <a:r>
              <a:rPr lang="cs-CZ" dirty="0"/>
              <a:t>To vedlo k posunu od vzájemné nezávislosti ke stavu negativní závislosti (ke kompetici, soutěžení).</a:t>
            </a:r>
          </a:p>
          <a:p>
            <a:pPr>
              <a:buNone/>
            </a:pPr>
            <a:r>
              <a:rPr lang="cs-CZ" dirty="0"/>
              <a:t>Ihned se změnilo i chování dětí: nenechali si ujít příležitost  k posmívání druhým, i k fyzickým potyčkám.</a:t>
            </a:r>
          </a:p>
          <a:p>
            <a:pPr>
              <a:buNone/>
            </a:pPr>
            <a:r>
              <a:rPr lang="cs-CZ" dirty="0"/>
              <a:t>Při hodnocení výkonu vždy nadržovali členům </a:t>
            </a:r>
            <a:r>
              <a:rPr lang="cs-CZ" b="1" dirty="0"/>
              <a:t>členské skupiny</a:t>
            </a:r>
            <a:r>
              <a:rPr lang="cs-CZ" dirty="0"/>
              <a:t>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Výzkumy z letního tábora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Sherif</a:t>
            </a:r>
            <a:r>
              <a:rPr lang="cs-CZ" dirty="0"/>
              <a:t> &amp; </a:t>
            </a:r>
            <a:r>
              <a:rPr lang="cs-CZ" dirty="0" err="1"/>
              <a:t>Sherif</a:t>
            </a:r>
            <a:r>
              <a:rPr lang="cs-CZ" dirty="0"/>
              <a:t>, 1953) a další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/>
              <a:t>Navození </a:t>
            </a:r>
            <a:r>
              <a:rPr lang="cs-CZ" b="1" dirty="0"/>
              <a:t>kooperace vedlo taktéž ke změnám v </a:t>
            </a:r>
            <a:r>
              <a:rPr lang="cs-CZ" b="1" dirty="0" err="1"/>
              <a:t>meziskupinovém</a:t>
            </a:r>
            <a:r>
              <a:rPr lang="cs-CZ" b="1" dirty="0"/>
              <a:t> chování</a:t>
            </a:r>
            <a:r>
              <a:rPr lang="cs-CZ" dirty="0"/>
              <a:t>: porouchal se zásobovací vůz a obě skupiny se musely spojit, aby vůz odtáhly do tábora.</a:t>
            </a:r>
          </a:p>
          <a:p>
            <a:pPr>
              <a:buNone/>
            </a:pPr>
            <a:r>
              <a:rPr lang="cs-CZ" dirty="0"/>
              <a:t>Po několika podobných spojujících aktivitách přestali být k druhé skupině tak agresivní a méně protěžovali vlastní skupinu.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Chování se měnilo dle změn </a:t>
            </a:r>
            <a:r>
              <a:rPr lang="cs-CZ" dirty="0" err="1"/>
              <a:t>meziskupinových</a:t>
            </a:r>
            <a:r>
              <a:rPr lang="cs-CZ" dirty="0"/>
              <a:t> vztahů a cílů skupiny. Změny byly příliš rychlé a rozšířené (u všech členů skupiny), než aby je bylo možno přisuzovat osobnostním dispozicím.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151897-F319-4B10-9966-F355C3576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812031-BDC1-4E72-A01D-ADE7287E6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Dostáváme se ke třetí velké oblasti zkoumané v sociální psychologii: k tomu, jak na sebe reagují lidé z různých (sociálních) skupin navzájem.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55254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38200"/>
          </a:xfrm>
        </p:spPr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05064"/>
            <a:ext cx="8229600" cy="2395736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5623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Meziskupinové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cs-CZ" dirty="0"/>
              <a:t>= chování příslušníků jedné skupiny k příslušníkům druhé skupiny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Zvláště se v této oblasti zkoumají meziskupinové </a:t>
            </a:r>
            <a:r>
              <a:rPr lang="cs-CZ" b="1" dirty="0"/>
              <a:t>konflikty a předsudky</a:t>
            </a:r>
            <a:r>
              <a:rPr lang="cs-CZ" dirty="0"/>
              <a:t>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Tradiční kontext byly např. mezikmenové konflikty.</a:t>
            </a:r>
          </a:p>
          <a:p>
            <a:pPr marL="118872" indent="0">
              <a:buNone/>
            </a:pPr>
            <a:r>
              <a:rPr lang="cs-CZ" dirty="0"/>
              <a:t>Současný kontext: multikulturní společnost velkých měst.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Meziskupinové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Častější než otevřené meziskupinové </a:t>
            </a:r>
            <a:r>
              <a:rPr lang="cs-CZ" b="1" dirty="0"/>
              <a:t>konflikty</a:t>
            </a:r>
            <a:r>
              <a:rPr lang="cs-CZ" dirty="0"/>
              <a:t> (KKK, skinheads) jsou různé formy </a:t>
            </a:r>
            <a:r>
              <a:rPr lang="cs-CZ" b="1" dirty="0"/>
              <a:t>předsudků</a:t>
            </a:r>
            <a:r>
              <a:rPr lang="cs-CZ" dirty="0"/>
              <a:t>, tj. zastávání nelichotivých postojů ke členům </a:t>
            </a:r>
            <a:r>
              <a:rPr lang="cs-CZ" dirty="0" err="1"/>
              <a:t>urč</a:t>
            </a:r>
            <a:r>
              <a:rPr lang="cs-CZ" dirty="0"/>
              <a:t>. soc. skupiny či </a:t>
            </a:r>
            <a:r>
              <a:rPr lang="cs-CZ" b="1" dirty="0"/>
              <a:t>soc. kategorie </a:t>
            </a:r>
            <a:r>
              <a:rPr lang="cs-CZ" dirty="0"/>
              <a:t>(rasismus, sexismus, proti soc. třídě, hodnotám a postojům, věku, postižení, náboženství, sexualitě, národnosti, zaměstnání, vzdělání apod.).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3AADD5-3D2B-286B-CF4F-609CA7898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kategorizace </a:t>
            </a:r>
            <a:r>
              <a:rPr lang="cs-CZ" b="0" dirty="0"/>
              <a:t>(dle Ševčíková &amp; </a:t>
            </a:r>
            <a:r>
              <a:rPr lang="cs-CZ" b="0" dirty="0" err="1"/>
              <a:t>Lášticová</a:t>
            </a:r>
            <a:r>
              <a:rPr lang="cs-CZ" b="0" dirty="0"/>
              <a:t>, 2023)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EB9780-93A4-31CE-9D32-E5A016AAE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 sociální kategorizaci zjednodušujeme informace o druhých  lidech tím, že je spojíme do stejných skupin na základě společných charakteristik.</a:t>
            </a:r>
          </a:p>
          <a:p>
            <a:r>
              <a:rPr lang="cs-CZ" dirty="0"/>
              <a:t>Sociální kategorizace je jeden z nejstudovanějších jevů v sociální psychologii (</a:t>
            </a:r>
            <a:r>
              <a:rPr lang="cs-CZ" dirty="0" err="1"/>
              <a:t>Hugenberg</a:t>
            </a:r>
            <a:r>
              <a:rPr lang="cs-CZ" dirty="0"/>
              <a:t> &amp; </a:t>
            </a:r>
            <a:r>
              <a:rPr lang="cs-CZ" dirty="0" err="1"/>
              <a:t>Sacco</a:t>
            </a:r>
            <a:r>
              <a:rPr lang="cs-CZ" dirty="0"/>
              <a:t>, 2008) a zároveň jeden z nejzákladnějších způsobů, jak se člověk dívá na ostatní lidi.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9839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FCCDC6-1874-73ED-0021-E29181F58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kategorizace </a:t>
            </a:r>
            <a:r>
              <a:rPr lang="cs-CZ" b="0" dirty="0"/>
              <a:t>(dle Ševčíková &amp; </a:t>
            </a:r>
            <a:r>
              <a:rPr lang="cs-CZ" b="0" dirty="0" err="1"/>
              <a:t>Lášticová</a:t>
            </a:r>
            <a:r>
              <a:rPr lang="cs-CZ" b="0" dirty="0"/>
              <a:t>, 2023)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F70C57-18DF-4B4E-5788-3A7E02D56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22161"/>
          </a:xfrm>
        </p:spPr>
        <p:txBody>
          <a:bodyPr>
            <a:normAutofit fontScale="92500"/>
          </a:bodyPr>
          <a:lstStyle/>
          <a:p>
            <a:r>
              <a:rPr lang="cs-CZ" dirty="0"/>
              <a:t>Kategorizace nám pomáhá sledovat a rozlišovat ostatní a to za využití málo kognitivních zdrojů (pohlaví, etnicita, jiné znaky a symboly).</a:t>
            </a:r>
          </a:p>
          <a:p>
            <a:r>
              <a:rPr lang="cs-CZ" dirty="0"/>
              <a:t>Některé druhy soc. kategorií (např. ty vizuálně nápadné: pohlaví, etnicita, věk) se při setkání </a:t>
            </a:r>
            <a:r>
              <a:rPr lang="cs-CZ" b="1" dirty="0"/>
              <a:t>aktivují automaticky </a:t>
            </a:r>
            <a:r>
              <a:rPr lang="cs-CZ" dirty="0"/>
              <a:t>(Ito &amp; </a:t>
            </a:r>
            <a:r>
              <a:rPr lang="cs-CZ" dirty="0" err="1"/>
              <a:t>Urland</a:t>
            </a:r>
            <a:r>
              <a:rPr lang="cs-CZ" dirty="0"/>
              <a:t>, 2003).</a:t>
            </a:r>
          </a:p>
          <a:p>
            <a:r>
              <a:rPr lang="cs-CZ" dirty="0"/>
              <a:t>S každou kategorií je spojena řada přesvědčení, norem, očekávaných způsobů chování atd. (např. tykání a vykání, strach, odpor, úcta atd.).</a:t>
            </a:r>
          </a:p>
        </p:txBody>
      </p:sp>
    </p:spTree>
    <p:extLst>
      <p:ext uri="{BB962C8B-B14F-4D97-AF65-F5344CB8AC3E}">
        <p14:creationId xmlns:p14="http://schemas.microsoft.com/office/powerpoint/2010/main" val="4247804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8DE0C3-9CE7-759A-2FFF-A14F2DB63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kategorizace </a:t>
            </a:r>
            <a:r>
              <a:rPr lang="cs-CZ" b="0" dirty="0"/>
              <a:t>(dle Ševčíková &amp; </a:t>
            </a:r>
            <a:r>
              <a:rPr lang="cs-CZ" b="0" dirty="0" err="1"/>
              <a:t>Lášticová</a:t>
            </a:r>
            <a:r>
              <a:rPr lang="cs-CZ" b="0" dirty="0"/>
              <a:t>, 2023)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60FF92-FBC2-B71E-DC80-699D7B6A71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1. funkcí soc. kategorizace je </a:t>
            </a:r>
            <a:r>
              <a:rPr lang="cs-CZ" b="1" dirty="0"/>
              <a:t>porozumět soc. prostředí</a:t>
            </a:r>
            <a:r>
              <a:rPr lang="cs-CZ" dirty="0"/>
              <a:t>.</a:t>
            </a:r>
          </a:p>
          <a:p>
            <a:r>
              <a:rPr lang="cs-CZ" dirty="0"/>
              <a:t>2. soc. kategorizace </a:t>
            </a:r>
            <a:r>
              <a:rPr lang="cs-CZ" b="1" dirty="0"/>
              <a:t>reguluje naše chování </a:t>
            </a:r>
            <a:r>
              <a:rPr lang="cs-CZ" dirty="0"/>
              <a:t>v různých a vzhledem k různým soc. kategoriím.</a:t>
            </a:r>
          </a:p>
          <a:p>
            <a:r>
              <a:rPr lang="cs-CZ" dirty="0"/>
              <a:t>3. soc. kategorizace nám </a:t>
            </a:r>
            <a:r>
              <a:rPr lang="cs-CZ" b="1" dirty="0"/>
              <a:t>pomáhá nalézt naši pozici</a:t>
            </a:r>
            <a:r>
              <a:rPr lang="cs-CZ" dirty="0"/>
              <a:t> v soc. prostředí skupině a v hierarchii skupiny (</a:t>
            </a:r>
            <a:r>
              <a:rPr lang="cs-CZ" dirty="0" err="1"/>
              <a:t>Tajfel</a:t>
            </a:r>
            <a:r>
              <a:rPr lang="cs-CZ" dirty="0"/>
              <a:t> &amp; Turner, 1986). </a:t>
            </a:r>
          </a:p>
          <a:p>
            <a:r>
              <a:rPr lang="cs-CZ" dirty="0"/>
              <a:t>= </a:t>
            </a:r>
            <a:r>
              <a:rPr lang="cs-CZ" b="1" dirty="0" err="1"/>
              <a:t>sebekategorizace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9316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F8199B-3973-652E-64FA-290785BBB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kategorizace </a:t>
            </a:r>
            <a:r>
              <a:rPr lang="cs-CZ" b="0" dirty="0"/>
              <a:t>(dle Ševčíková &amp; </a:t>
            </a:r>
            <a:r>
              <a:rPr lang="cs-CZ" b="0" dirty="0" err="1"/>
              <a:t>Lášticová</a:t>
            </a:r>
            <a:r>
              <a:rPr lang="cs-CZ" b="0" dirty="0"/>
              <a:t>, 2023)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E2BFF6-AC8C-6110-8CC3-F22D348B8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392" y="1556792"/>
            <a:ext cx="8229600" cy="489654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I když někdo patří do několika soc. kategorií zároveň (pohlaví, etnicita, věk, profese), stejně </a:t>
            </a:r>
            <a:r>
              <a:rPr lang="cs-CZ" b="1" dirty="0"/>
              <a:t>máme tendenci jej kategorizovat podle té nejrelevantnější</a:t>
            </a:r>
            <a:r>
              <a:rPr lang="cs-CZ" dirty="0"/>
              <a:t>, popř. nejvýraznější (pohlaví, barva pleti, věk – srov. kategorizace učitele žákem= u nás často věk). </a:t>
            </a:r>
          </a:p>
          <a:p>
            <a:r>
              <a:rPr lang="cs-CZ" dirty="0"/>
              <a:t>Lišíme se v tom, jaké kategorie jsou pro nás relevantnější.</a:t>
            </a:r>
          </a:p>
          <a:p>
            <a:r>
              <a:rPr lang="cs-CZ" dirty="0"/>
              <a:t>Sílu jednotlivých kategorií mění kontext situace.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63640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24537</TotalTime>
  <Words>1983</Words>
  <Application>Microsoft Office PowerPoint</Application>
  <PresentationFormat>Předvádění na obrazovce (4:3)</PresentationFormat>
  <Paragraphs>132</Paragraphs>
  <Slides>30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8" baseType="lpstr">
      <vt:lpstr>Arial</vt:lpstr>
      <vt:lpstr>Calibri</vt:lpstr>
      <vt:lpstr>Corbel</vt:lpstr>
      <vt:lpstr>Crimson Text</vt:lpstr>
      <vt:lpstr>Wingdings</vt:lpstr>
      <vt:lpstr>Wingdings 2</vt:lpstr>
      <vt:lpstr>Wingdings 3</vt:lpstr>
      <vt:lpstr>Modul</vt:lpstr>
      <vt:lpstr>Sociální psychologie 13 Meziskupinové vztahy</vt:lpstr>
      <vt:lpstr>Dotazy na text o agresi</vt:lpstr>
      <vt:lpstr>Prezentace aplikace PowerPoint</vt:lpstr>
      <vt:lpstr>Meziskupinové vztahy</vt:lpstr>
      <vt:lpstr>Meziskupinové vztahy</vt:lpstr>
      <vt:lpstr>Sociální kategorizace (dle Ševčíková &amp; Lášticová, 2023)</vt:lpstr>
      <vt:lpstr>Sociální kategorizace (dle Ševčíková &amp; Lášticová, 2023)</vt:lpstr>
      <vt:lpstr>Sociální kategorizace (dle Ševčíková &amp; Lášticová, 2023)</vt:lpstr>
      <vt:lpstr>Sociální kategorizace (dle Ševčíková &amp; Lášticová, 2023)</vt:lpstr>
      <vt:lpstr>Sociální kategorizace (dle Ševčíková &amp; Lášticová, 2023)</vt:lpstr>
      <vt:lpstr>Sociální kategorizace (dle Ševčíková &amp; Lášticová, 2023)</vt:lpstr>
      <vt:lpstr>Sociální kategorizace (dle Ševčíková &amp; Lášticová, 2023)</vt:lpstr>
      <vt:lpstr>Sociální kategorizace (dle Ševčíková &amp; Lášticová, 2023)</vt:lpstr>
      <vt:lpstr>Sociální kategorizace (dle Ševčíková &amp; Lášticová, 2023)</vt:lpstr>
      <vt:lpstr>Rasismus a xenofobie (listopad 2016)</vt:lpstr>
      <vt:lpstr>Prezentace aplikace PowerPoint</vt:lpstr>
      <vt:lpstr>1. Teorie autoritářské osobnosti</vt:lpstr>
      <vt:lpstr>Teorie autoritářské osobnosti</vt:lpstr>
      <vt:lpstr>1. Teorie autoritářské osobnosti</vt:lpstr>
      <vt:lpstr>2. Teorie obětního beránka</vt:lpstr>
      <vt:lpstr>Teorie obětního beránka</vt:lpstr>
      <vt:lpstr>Shrnutí </vt:lpstr>
      <vt:lpstr>Dle Brown, 2006, s. 540-542</vt:lpstr>
      <vt:lpstr>Prezentace aplikace PowerPoint</vt:lpstr>
      <vt:lpstr>Prezentace aplikace PowerPoint</vt:lpstr>
      <vt:lpstr>Skupinové cíle</vt:lpstr>
      <vt:lpstr>Výzkumy z letního tábora (Sherif &amp; Sherif, 1953) a další</vt:lpstr>
      <vt:lpstr>Výzkumy z letního tábora (Sherif &amp; Sherif, 1953) a další</vt:lpstr>
      <vt:lpstr>Výzkumy z letního tábora (Sherif &amp; Sherif, 1953) a další</vt:lpstr>
      <vt:lpstr>Děkuji za pozornost</vt:lpstr>
    </vt:vector>
  </TitlesOfParts>
  <Company>Pedagogicka fakulta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 1</dc:title>
  <dc:creator>Krasa</dc:creator>
  <cp:lastModifiedBy>Jan Krása</cp:lastModifiedBy>
  <cp:revision>299</cp:revision>
  <dcterms:created xsi:type="dcterms:W3CDTF">2015-10-20T07:43:33Z</dcterms:created>
  <dcterms:modified xsi:type="dcterms:W3CDTF">2024-05-12T18:42:40Z</dcterms:modified>
</cp:coreProperties>
</file>