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366" r:id="rId4"/>
    <p:sldId id="336" r:id="rId5"/>
    <p:sldId id="368" r:id="rId6"/>
    <p:sldId id="480" r:id="rId7"/>
    <p:sldId id="404" r:id="rId8"/>
    <p:sldId id="405" r:id="rId9"/>
    <p:sldId id="406" r:id="rId10"/>
    <p:sldId id="407" r:id="rId11"/>
    <p:sldId id="471" r:id="rId12"/>
    <p:sldId id="472" r:id="rId13"/>
    <p:sldId id="470" r:id="rId14"/>
    <p:sldId id="481" r:id="rId15"/>
    <p:sldId id="408" r:id="rId16"/>
    <p:sldId id="369" r:id="rId17"/>
    <p:sldId id="464" r:id="rId18"/>
    <p:sldId id="339" r:id="rId19"/>
    <p:sldId id="365" r:id="rId20"/>
    <p:sldId id="482" r:id="rId21"/>
    <p:sldId id="484" r:id="rId22"/>
    <p:sldId id="409" r:id="rId23"/>
    <p:sldId id="410" r:id="rId24"/>
    <p:sldId id="412" r:id="rId25"/>
    <p:sldId id="477" r:id="rId26"/>
    <p:sldId id="483" r:id="rId27"/>
    <p:sldId id="474" r:id="rId28"/>
    <p:sldId id="473" r:id="rId29"/>
    <p:sldId id="485" r:id="rId30"/>
    <p:sldId id="475" r:id="rId31"/>
    <p:sldId id="467" r:id="rId32"/>
    <p:sldId id="262" r:id="rId33"/>
    <p:sldId id="304" r:id="rId34"/>
    <p:sldId id="479" r:id="rId35"/>
    <p:sldId id="377" r:id="rId36"/>
    <p:sldId id="468" r:id="rId37"/>
    <p:sldId id="403" r:id="rId38"/>
    <p:sldId id="420" r:id="rId39"/>
    <p:sldId id="428" r:id="rId40"/>
    <p:sldId id="487" r:id="rId41"/>
    <p:sldId id="476" r:id="rId42"/>
    <p:sldId id="421" r:id="rId43"/>
    <p:sldId id="465" r:id="rId44"/>
    <p:sldId id="370" r:id="rId45"/>
    <p:sldId id="389" r:id="rId46"/>
    <p:sldId id="371" r:id="rId47"/>
    <p:sldId id="372" r:id="rId48"/>
    <p:sldId id="488" r:id="rId49"/>
    <p:sldId id="486" r:id="rId50"/>
    <p:sldId id="373" r:id="rId51"/>
    <p:sldId id="375" r:id="rId52"/>
    <p:sldId id="413" r:id="rId53"/>
    <p:sldId id="489" r:id="rId54"/>
    <p:sldId id="419" r:id="rId55"/>
    <p:sldId id="374" r:id="rId56"/>
    <p:sldId id="418" r:id="rId57"/>
    <p:sldId id="414" r:id="rId58"/>
    <p:sldId id="429" r:id="rId59"/>
    <p:sldId id="490" r:id="rId60"/>
    <p:sldId id="417" r:id="rId61"/>
    <p:sldId id="469" r:id="rId62"/>
    <p:sldId id="415" r:id="rId63"/>
    <p:sldId id="433" r:id="rId64"/>
    <p:sldId id="434" r:id="rId65"/>
    <p:sldId id="416" r:id="rId66"/>
    <p:sldId id="430" r:id="rId67"/>
    <p:sldId id="391" r:id="rId68"/>
    <p:sldId id="478" r:id="rId69"/>
    <p:sldId id="394" r:id="rId70"/>
    <p:sldId id="422" r:id="rId71"/>
    <p:sldId id="397" r:id="rId72"/>
    <p:sldId id="396" r:id="rId73"/>
    <p:sldId id="399" r:id="rId74"/>
    <p:sldId id="398" r:id="rId75"/>
    <p:sldId id="461" r:id="rId76"/>
    <p:sldId id="401" r:id="rId77"/>
    <p:sldId id="363" r:id="rId78"/>
    <p:sldId id="346" r:id="rId79"/>
    <p:sldId id="337" r:id="rId80"/>
    <p:sldId id="491" r:id="rId81"/>
    <p:sldId id="466" r:id="rId82"/>
    <p:sldId id="287" r:id="rId83"/>
    <p:sldId id="492" r:id="rId84"/>
    <p:sldId id="291" r:id="rId85"/>
    <p:sldId id="347" r:id="rId86"/>
    <p:sldId id="342" r:id="rId87"/>
    <p:sldId id="493" r:id="rId88"/>
    <p:sldId id="494" r:id="rId89"/>
    <p:sldId id="344" r:id="rId90"/>
    <p:sldId id="348" r:id="rId91"/>
    <p:sldId id="294" r:id="rId92"/>
    <p:sldId id="426" r:id="rId93"/>
    <p:sldId id="424" r:id="rId94"/>
    <p:sldId id="427" r:id="rId95"/>
    <p:sldId id="423" r:id="rId96"/>
    <p:sldId id="425" r:id="rId97"/>
    <p:sldId id="431" r:id="rId98"/>
    <p:sldId id="462" r:id="rId99"/>
    <p:sldId id="463" r:id="rId100"/>
    <p:sldId id="352" r:id="rId101"/>
    <p:sldId id="353" r:id="rId102"/>
    <p:sldId id="354" r:id="rId103"/>
    <p:sldId id="458" r:id="rId104"/>
    <p:sldId id="460" r:id="rId105"/>
    <p:sldId id="459" r:id="rId106"/>
    <p:sldId id="296" r:id="rId10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24.11.2024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s://cas.uab.edu/peacefulsocieties/societies/ifaluk/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fnyOZGB-Tc&amp;ab_channel=ApesLikeUs" TargetMode="External"/><Relationship Id="rId2" Type="http://schemas.openxmlformats.org/officeDocument/2006/relationships/hyperlink" Target="https://www.youtube.com/watch?v=hhlHx5ivGGk&amp;ab_channel=BB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Oy6hiUcyA&amp;ab_channel=TheRoyalInstitutionofAustralia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B2P0cToHQ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DhyfxyJCg" TargetMode="External"/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yEZAm8nb8&amp;ab_channel=NatGeoWILD" TargetMode="External"/><Relationship Id="rId2" Type="http://schemas.openxmlformats.org/officeDocument/2006/relationships/hyperlink" Target="https://www.youtube.com/watch?v=Kp9W-_W8rCM&amp;ab_channel=DeepL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T1-JQTiZGc&amp;ab_channel=BBCEarth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- Emoce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648072"/>
          </a:xfrm>
        </p:spPr>
        <p:txBody>
          <a:bodyPr>
            <a:normAutofit/>
          </a:bodyPr>
          <a:lstStyle/>
          <a:p>
            <a:r>
              <a:rPr lang="cs-CZ" sz="2400" dirty="0"/>
              <a:t>Jan Krása, Katedra psychologie, Pedagogická fakulta, MUNI</a:t>
            </a:r>
          </a:p>
        </p:txBody>
      </p:sp>
      <p:pic>
        <p:nvPicPr>
          <p:cNvPr id="5" name="Obrázek 4" descr="Obsah obrázku text, snímek obrazovky, hodiny, Písmo&#10;&#10;Popis byl vytvořen automaticky">
            <a:extLst>
              <a:ext uri="{FF2B5EF4-FFF2-40B4-BE49-F238E27FC236}">
                <a16:creationId xmlns:a16="http://schemas.microsoft.com/office/drawing/2014/main" id="{112FB902-A569-DE5D-3557-911A0C5FF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4" y="764704"/>
            <a:ext cx="5486411" cy="1938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E995F-7373-457A-AF07-CDA1333F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Mursiové</a:t>
            </a:r>
            <a:r>
              <a:rPr lang="cs-CZ" dirty="0"/>
              <a:t> , Afrika</a:t>
            </a:r>
          </a:p>
        </p:txBody>
      </p:sp>
      <p:pic>
        <p:nvPicPr>
          <p:cNvPr id="4098" name="Picture 2" descr="Labrets in Africa and Amazonia: medical implications and cultural  determinants - Garve - 2017 - Tropical Medicine &amp;amp; International Health  - Wiley Online Library">
            <a:extLst>
              <a:ext uri="{FF2B5EF4-FFF2-40B4-BE49-F238E27FC236}">
                <a16:creationId xmlns:a16="http://schemas.microsoft.com/office/drawing/2014/main" id="{1140C65F-6F3F-4DB9-9020-1AFFE73FA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450842"/>
            <a:ext cx="6984776" cy="5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313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(z prezentace Dr. Čeňka)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147248" cy="49891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Culturally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 </a:t>
            </a:r>
            <a:r>
              <a:rPr lang="cs-CZ" b="1" dirty="0" err="1"/>
              <a:t>emotions</a:t>
            </a:r>
            <a:r>
              <a:rPr lang="cs-CZ" dirty="0"/>
              <a:t>:</a:t>
            </a:r>
          </a:p>
          <a:p>
            <a:r>
              <a:rPr lang="cs-CZ" dirty="0"/>
              <a:t>Kmen </a:t>
            </a:r>
            <a:r>
              <a:rPr lang="cs-CZ" dirty="0" err="1"/>
              <a:t>Ifaluk</a:t>
            </a:r>
            <a:r>
              <a:rPr lang="cs-CZ" dirty="0"/>
              <a:t> (Mikronésie):</a:t>
            </a:r>
          </a:p>
          <a:p>
            <a:r>
              <a:rPr lang="cs-CZ" dirty="0" err="1"/>
              <a:t>Emotions</a:t>
            </a:r>
            <a:r>
              <a:rPr lang="cs-CZ" dirty="0"/>
              <a:t> as a </a:t>
            </a:r>
            <a:r>
              <a:rPr lang="cs-CZ" dirty="0" err="1"/>
              <a:t>tool</a:t>
            </a:r>
            <a:r>
              <a:rPr lang="cs-CZ" dirty="0"/>
              <a:t>  </a:t>
            </a:r>
            <a:r>
              <a:rPr lang="cs-CZ" dirty="0" err="1"/>
              <a:t>for</a:t>
            </a:r>
            <a:r>
              <a:rPr lang="cs-CZ" dirty="0"/>
              <a:t> 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hierarchy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62036"/>
            <a:ext cx="4339391" cy="28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1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Culturally specific emotions</a:t>
            </a:r>
            <a:r>
              <a:rPr lang="en-US" dirty="0"/>
              <a:t>:</a:t>
            </a:r>
            <a:r>
              <a:rPr lang="cs-CZ" dirty="0"/>
              <a:t> </a:t>
            </a:r>
            <a:r>
              <a:rPr lang="cs-CZ" sz="2300" dirty="0">
                <a:hlinkClick r:id="rId2"/>
              </a:rPr>
              <a:t>https://cas.uab.edu/peacefulsocieties/societies/ifaluk/</a:t>
            </a:r>
            <a:endParaRPr lang="en-US" sz="23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err="1"/>
              <a:t>Ifaluk</a:t>
            </a:r>
            <a:r>
              <a:rPr lang="cs-CZ" dirty="0" err="1"/>
              <a:t>ové</a:t>
            </a:r>
            <a:r>
              <a:rPr lang="cs-CZ" dirty="0"/>
              <a:t> rozeznávají</a:t>
            </a:r>
            <a:r>
              <a:rPr lang="en-US" dirty="0"/>
              <a:t> </a:t>
            </a:r>
            <a:r>
              <a:rPr lang="cs-CZ" dirty="0"/>
              <a:t>tyto</a:t>
            </a:r>
            <a:r>
              <a:rPr lang="en-US" dirty="0"/>
              <a:t> specific</a:t>
            </a:r>
            <a:r>
              <a:rPr lang="cs-CZ" dirty="0" err="1"/>
              <a:t>ké</a:t>
            </a:r>
            <a:r>
              <a:rPr lang="en-US" dirty="0"/>
              <a:t> emo</a:t>
            </a:r>
            <a:r>
              <a:rPr lang="cs-CZ" dirty="0" err="1"/>
              <a:t>ce</a:t>
            </a:r>
            <a:r>
              <a:rPr lang="cs-CZ" dirty="0"/>
              <a:t> (Lutz, 1988) typu</a:t>
            </a:r>
            <a:r>
              <a:rPr lang="cs-CZ" b="1" dirty="0"/>
              <a:t> feeling </a:t>
            </a:r>
            <a:r>
              <a:rPr lang="cs-CZ" b="1" dirty="0" err="1"/>
              <a:t>rules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Fago</a:t>
            </a:r>
            <a:r>
              <a:rPr lang="en-US" dirty="0"/>
              <a:t>: compassion/love/sadness </a:t>
            </a:r>
          </a:p>
          <a:p>
            <a:pPr marL="457200" indent="-457200"/>
            <a:r>
              <a:rPr lang="en-US" dirty="0"/>
              <a:t>When a friend dies, emotional state in the presence of someone who is admired</a:t>
            </a:r>
          </a:p>
          <a:p>
            <a:r>
              <a:rPr lang="en-US" dirty="0"/>
              <a:t>A measure of maturity</a:t>
            </a:r>
          </a:p>
          <a:p>
            <a:r>
              <a:rPr lang="en-US" dirty="0"/>
              <a:t>Children are selfish, don‘t care about others, they have no </a:t>
            </a:r>
            <a:r>
              <a:rPr lang="en-US" i="1" dirty="0" err="1"/>
              <a:t>fago</a:t>
            </a:r>
            <a:endParaRPr lang="en-US" i="1" dirty="0"/>
          </a:p>
          <a:p>
            <a:pPr marL="0" indent="0">
              <a:buNone/>
            </a:pPr>
            <a:r>
              <a:rPr lang="en-US" b="1" dirty="0"/>
              <a:t>Song</a:t>
            </a:r>
            <a:r>
              <a:rPr lang="en-US" dirty="0"/>
              <a:t>: justifiable anger</a:t>
            </a:r>
          </a:p>
          <a:p>
            <a:r>
              <a:rPr lang="en-US" dirty="0"/>
              <a:t>Displays of anger are normally not accepted</a:t>
            </a:r>
          </a:p>
          <a:p>
            <a:r>
              <a:rPr lang="en-US" dirty="0"/>
              <a:t>You can show </a:t>
            </a:r>
            <a:r>
              <a:rPr lang="en-US" i="1" dirty="0"/>
              <a:t>song</a:t>
            </a:r>
            <a:r>
              <a:rPr lang="en-US" dirty="0"/>
              <a:t> if someone behaves in socially inappropriate way</a:t>
            </a:r>
          </a:p>
          <a:p>
            <a:r>
              <a:rPr lang="en-US" dirty="0"/>
              <a:t>The higher social status of a person showing song, the more shameful the behavior is</a:t>
            </a:r>
          </a:p>
        </p:txBody>
      </p:sp>
    </p:spTree>
    <p:extLst>
      <p:ext uri="{BB962C8B-B14F-4D97-AF65-F5344CB8AC3E}">
        <p14:creationId xmlns:p14="http://schemas.microsoft.com/office/powerpoint/2010/main" val="865005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Culturally specific emotions</a:t>
            </a:r>
            <a:r>
              <a:rPr lang="en-GB" dirty="0"/>
              <a:t>:</a:t>
            </a:r>
          </a:p>
          <a:p>
            <a:pPr marL="118872" indent="0">
              <a:buNone/>
            </a:pPr>
            <a:r>
              <a:rPr lang="en-GB" dirty="0"/>
              <a:t>2 expressions for fear: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Rus</a:t>
            </a:r>
            <a:r>
              <a:rPr lang="en-GB" b="1" dirty="0"/>
              <a:t>:</a:t>
            </a:r>
            <a:r>
              <a:rPr lang="en-GB" dirty="0"/>
              <a:t> from specific events (snake)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Metagu</a:t>
            </a:r>
            <a:r>
              <a:rPr lang="en-GB" b="1" dirty="0"/>
              <a:t>:</a:t>
            </a:r>
            <a:r>
              <a:rPr lang="en-GB" dirty="0"/>
              <a:t> abstract fear from </a:t>
            </a:r>
            <a:r>
              <a:rPr lang="en-GB" i="1" dirty="0"/>
              <a:t>song</a:t>
            </a:r>
            <a:r>
              <a:rPr lang="en-GB" dirty="0"/>
              <a:t> (anxiety from social exclusion)</a:t>
            </a:r>
          </a:p>
        </p:txBody>
      </p:sp>
    </p:spTree>
    <p:extLst>
      <p:ext uri="{BB962C8B-B14F-4D97-AF65-F5344CB8AC3E}">
        <p14:creationId xmlns:p14="http://schemas.microsoft.com/office/powerpoint/2010/main" val="16892862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2536A-8765-4E45-8A85-F6118E9C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Etické a </a:t>
            </a:r>
            <a:r>
              <a:rPr lang="cs-CZ" dirty="0" err="1"/>
              <a:t>emické</a:t>
            </a:r>
            <a:r>
              <a:rPr lang="cs-CZ" dirty="0"/>
              <a:t> </a:t>
            </a:r>
            <a:r>
              <a:rPr lang="cs-CZ" b="0" dirty="0"/>
              <a:t>struktury</a:t>
            </a:r>
            <a:r>
              <a:rPr lang="cs-CZ" dirty="0"/>
              <a:t> </a:t>
            </a:r>
            <a:r>
              <a:rPr lang="cs-CZ" b="0" dirty="0"/>
              <a:t>v sociálních vědách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A389A4-14C1-430A-9755-9CFA0F5C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Dichotomii zavedl </a:t>
            </a:r>
            <a:r>
              <a:rPr lang="cs-CZ" dirty="0" err="1"/>
              <a:t>Pike</a:t>
            </a:r>
            <a:r>
              <a:rPr lang="cs-CZ" dirty="0"/>
              <a:t> (1954).</a:t>
            </a:r>
          </a:p>
          <a:p>
            <a:r>
              <a:rPr lang="cs-CZ" dirty="0"/>
              <a:t>Odvozeno od angl. </a:t>
            </a:r>
            <a:r>
              <a:rPr lang="cs-CZ" i="1" dirty="0" err="1"/>
              <a:t>phon</a:t>
            </a:r>
            <a:r>
              <a:rPr lang="cs-CZ" i="1" dirty="0"/>
              <a:t>–</a:t>
            </a:r>
            <a:r>
              <a:rPr lang="cs-CZ" i="1" dirty="0" err="1"/>
              <a:t>etic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 err="1"/>
              <a:t>phon</a:t>
            </a:r>
            <a:r>
              <a:rPr lang="cs-CZ" i="1" dirty="0"/>
              <a:t> – </a:t>
            </a:r>
            <a:r>
              <a:rPr lang="cs-CZ" i="1" dirty="0" err="1"/>
              <a:t>emic</a:t>
            </a:r>
            <a:r>
              <a:rPr lang="cs-CZ" i="1" dirty="0"/>
              <a:t> </a:t>
            </a:r>
            <a:r>
              <a:rPr lang="cs-CZ" dirty="0"/>
              <a:t>čili z lingvistiky. </a:t>
            </a:r>
            <a:r>
              <a:rPr lang="cs-CZ" b="1" dirty="0"/>
              <a:t>Nikoli od </a:t>
            </a:r>
            <a:r>
              <a:rPr lang="cs-CZ" b="1" i="1" dirty="0" err="1"/>
              <a:t>ethic</a:t>
            </a:r>
            <a:r>
              <a:rPr lang="cs-CZ" b="1" dirty="0"/>
              <a:t> (spojeného s etikou)</a:t>
            </a:r>
            <a:r>
              <a:rPr lang="cs-CZ" dirty="0"/>
              <a:t>.</a:t>
            </a:r>
          </a:p>
          <a:p>
            <a:r>
              <a:rPr lang="cs-CZ" dirty="0"/>
              <a:t>Zvláště užívané v antropologii (</a:t>
            </a:r>
            <a:r>
              <a:rPr lang="cs-CZ" dirty="0" err="1"/>
              <a:t>Harris</a:t>
            </a:r>
            <a:r>
              <a:rPr lang="cs-CZ" dirty="0"/>
              <a:t>, 2020). </a:t>
            </a:r>
            <a:r>
              <a:rPr lang="cs-CZ" dirty="0" err="1"/>
              <a:t>Rappaport</a:t>
            </a:r>
            <a:r>
              <a:rPr lang="cs-CZ" dirty="0"/>
              <a:t> (1979) odlišil struktury a pojmy, které členové určité zkoumané kultury rozeznávají a sdílí – antropolog se je musí naučit = </a:t>
            </a:r>
            <a:r>
              <a:rPr lang="cs-CZ" b="1" dirty="0" err="1"/>
              <a:t>emické</a:t>
            </a:r>
            <a:r>
              <a:rPr lang="cs-CZ" b="1" dirty="0"/>
              <a:t> struktury</a:t>
            </a:r>
            <a:r>
              <a:rPr lang="cs-CZ" dirty="0"/>
              <a:t>. </a:t>
            </a:r>
          </a:p>
          <a:p>
            <a:r>
              <a:rPr lang="cs-CZ" b="1" dirty="0"/>
              <a:t>Etické struktury </a:t>
            </a:r>
            <a:r>
              <a:rPr lang="cs-CZ" dirty="0"/>
              <a:t>vytváří antropolog a popisuje jimi zkoumanou kulturu. Etická struktura není členům kultury známa… přesto působí, aniž by si toho členové kultury všímali.</a:t>
            </a:r>
          </a:p>
          <a:p>
            <a:r>
              <a:rPr lang="cs-CZ" dirty="0"/>
              <a:t>Obecně každá sociální věda může mít </a:t>
            </a:r>
            <a:r>
              <a:rPr lang="cs-CZ" dirty="0" err="1"/>
              <a:t>emickou</a:t>
            </a:r>
            <a:r>
              <a:rPr lang="cs-CZ" dirty="0"/>
              <a:t> nebo etickou podobu. Sociální psychologie je většinově typicky etická.</a:t>
            </a:r>
          </a:p>
        </p:txBody>
      </p:sp>
    </p:spTree>
    <p:extLst>
      <p:ext uri="{BB962C8B-B14F-4D97-AF65-F5344CB8AC3E}">
        <p14:creationId xmlns:p14="http://schemas.microsoft.com/office/powerpoint/2010/main" val="10095017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CEF0-5ED3-45C1-8107-E12EFDA9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0C552-224E-430B-8501-7273063D0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 týče emocí problém </a:t>
            </a:r>
            <a:r>
              <a:rPr lang="cs-CZ" dirty="0" err="1"/>
              <a:t>emický</a:t>
            </a:r>
            <a:r>
              <a:rPr lang="cs-CZ" dirty="0"/>
              <a:t>/etický hraje důležitou roli.</a:t>
            </a:r>
          </a:p>
          <a:p>
            <a:r>
              <a:rPr lang="cs-CZ" dirty="0"/>
              <a:t>Máme předsudek, že stejné emoce pociťují i zástupci jiných kultur.</a:t>
            </a:r>
          </a:p>
          <a:p>
            <a:r>
              <a:rPr lang="cs-CZ" dirty="0"/>
              <a:t>Pravda, tzv. základní emoce jsou univerzální.</a:t>
            </a:r>
          </a:p>
          <a:p>
            <a:r>
              <a:rPr lang="cs-CZ" dirty="0"/>
              <a:t>Ostatní emoce jsou kulturně odlišné: otázka je, zda lze použít etické struktury (stud, hanba, vina atd.).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99162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D25C3-32EC-47EA-9427-6B1C49E4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7C85A9-4BD5-4F28-AE86-DC936766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Psychoanalýza</a:t>
            </a:r>
            <a:r>
              <a:rPr lang="cs-CZ" dirty="0"/>
              <a:t> je jedna z </a:t>
            </a:r>
            <a:r>
              <a:rPr lang="cs-CZ" dirty="0" err="1"/>
              <a:t>nejemičtějších</a:t>
            </a:r>
            <a:r>
              <a:rPr lang="cs-CZ" dirty="0"/>
              <a:t> psychologických nauk. Proto ostatně pronikla do tolika jiných oborů (do antropologie, umění, do samotné kultury). Existují však i </a:t>
            </a:r>
            <a:r>
              <a:rPr lang="cs-CZ" dirty="0" err="1"/>
              <a:t>emičtější</a:t>
            </a:r>
            <a:r>
              <a:rPr lang="cs-CZ" dirty="0"/>
              <a:t> nauky, např. existencialistická psychologie (Medard Boss ad.).</a:t>
            </a:r>
          </a:p>
          <a:p>
            <a:r>
              <a:rPr lang="cs-CZ" dirty="0"/>
              <a:t>Dle Freuda existují tři působci v životě jedince: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Zájmy = pudy jedince = biologie = </a:t>
            </a:r>
            <a:r>
              <a:rPr lang="cs-CZ" b="1" dirty="0"/>
              <a:t>ono</a:t>
            </a:r>
            <a:r>
              <a:rPr lang="cs-CZ" dirty="0"/>
              <a:t> (id)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Společnost = sociální okolí = </a:t>
            </a:r>
            <a:r>
              <a:rPr lang="cs-CZ" b="1" dirty="0" err="1"/>
              <a:t>nadjá</a:t>
            </a:r>
            <a:r>
              <a:rPr lang="cs-CZ" dirty="0"/>
              <a:t> (superego)</a:t>
            </a:r>
          </a:p>
          <a:p>
            <a:pPr marL="633222" indent="-514350">
              <a:buFont typeface="+mj-lt"/>
              <a:buAutoNum type="arabicPeriod"/>
            </a:pPr>
            <a:r>
              <a:rPr lang="cs-CZ" b="1" dirty="0"/>
              <a:t>Realita</a:t>
            </a: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b="1" dirty="0"/>
              <a:t>Já</a:t>
            </a:r>
            <a:r>
              <a:rPr lang="cs-CZ" dirty="0"/>
              <a:t> (ego) je v různých konfliktech = v různých (</a:t>
            </a:r>
            <a:r>
              <a:rPr lang="cs-CZ" dirty="0" err="1"/>
              <a:t>předjímacích</a:t>
            </a:r>
            <a:r>
              <a:rPr lang="cs-CZ" dirty="0"/>
              <a:t>) úzkostech vzhledem k těmto působcům a v různých očekáváních (splnitelných, ale i nesplnitelných) od těchto působců.</a:t>
            </a:r>
          </a:p>
        </p:txBody>
      </p:sp>
      <p:pic>
        <p:nvPicPr>
          <p:cNvPr id="1026" name="Picture 2" descr="Sigmund Freud Austrian neurologist and psychotherapist of Czech birth |  Reprodukce slavných obrazů na zeď | Posters.cz">
            <a:extLst>
              <a:ext uri="{FF2B5EF4-FFF2-40B4-BE49-F238E27FC236}">
                <a16:creationId xmlns:a16="http://schemas.microsoft.com/office/drawing/2014/main" id="{80DE708E-3856-47AB-AC24-DD98F23A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714095" cy="21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283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47C8F-889F-6773-D4C6-6F09795D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Yanomami Indians: pure and untouched • Pure off the road">
            <a:extLst>
              <a:ext uri="{FF2B5EF4-FFF2-40B4-BE49-F238E27FC236}">
                <a16:creationId xmlns:a16="http://schemas.microsoft.com/office/drawing/2014/main" id="{9195F527-3685-C830-0119-A8A281AE43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" y="2504749"/>
            <a:ext cx="2195736" cy="33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 Tribes Need Protection From Coronavirus, Letter Says">
            <a:extLst>
              <a:ext uri="{FF2B5EF4-FFF2-40B4-BE49-F238E27FC236}">
                <a16:creationId xmlns:a16="http://schemas.microsoft.com/office/drawing/2014/main" id="{CC55F533-AFC1-D900-B8C0-28BA37EC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47" y="2504748"/>
            <a:ext cx="4402478" cy="33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on Cultures and Races">
            <a:extLst>
              <a:ext uri="{FF2B5EF4-FFF2-40B4-BE49-F238E27FC236}">
                <a16:creationId xmlns:a16="http://schemas.microsoft.com/office/drawing/2014/main" id="{C8EF1F7B-69A1-CF7C-6C4C-0A27AE73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62" y="2055613"/>
            <a:ext cx="2802273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7B276D4-3B92-7131-4C87-190A1E8AEE88}"/>
              </a:ext>
            </a:extLst>
          </p:cNvPr>
          <p:cNvSpPr txBox="1"/>
          <p:nvPr/>
        </p:nvSpPr>
        <p:spPr>
          <a:xfrm>
            <a:off x="7380312" y="625574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Mursiové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E26386D-20A0-87CE-373F-508684098AA5}"/>
              </a:ext>
            </a:extLst>
          </p:cNvPr>
          <p:cNvSpPr txBox="1"/>
          <p:nvPr/>
        </p:nvSpPr>
        <p:spPr>
          <a:xfrm>
            <a:off x="2199380" y="589167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Xinguové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59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AA3D8-FD50-CD77-E1A9-E39AE67A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Photographer spends seven years taking intimate portraits of African tribes  (10) - People's Daily Online">
            <a:extLst>
              <a:ext uri="{FF2B5EF4-FFF2-40B4-BE49-F238E27FC236}">
                <a16:creationId xmlns:a16="http://schemas.microsoft.com/office/drawing/2014/main" id="{A257768F-3F90-7600-700B-7365A7F34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" y="1628800"/>
            <a:ext cx="3084735" cy="48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 LARGEST TRIBES IN AFRICA - Trending news">
            <a:extLst>
              <a:ext uri="{FF2B5EF4-FFF2-40B4-BE49-F238E27FC236}">
                <a16:creationId xmlns:a16="http://schemas.microsoft.com/office/drawing/2014/main" id="{BD21E449-437B-4D5F-88A7-CA52D624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76" y="2156209"/>
            <a:ext cx="3313297" cy="38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thiopia native dress | African beauty, Tribal women, African people">
            <a:extLst>
              <a:ext uri="{FF2B5EF4-FFF2-40B4-BE49-F238E27FC236}">
                <a16:creationId xmlns:a16="http://schemas.microsoft.com/office/drawing/2014/main" id="{FAB54CFC-74F0-B814-91CA-E0D1ECC9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48" y="2156209"/>
            <a:ext cx="2719820" cy="38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A069DD-E5E1-3819-D99E-82FEFFB9546F}"/>
              </a:ext>
            </a:extLst>
          </p:cNvPr>
          <p:cNvSpPr txBox="1"/>
          <p:nvPr/>
        </p:nvSpPr>
        <p:spPr>
          <a:xfrm>
            <a:off x="5710324" y="60521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Masajové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BDC356-CAFA-C807-992A-074E6AE97201}"/>
              </a:ext>
            </a:extLst>
          </p:cNvPr>
          <p:cNvSpPr txBox="1"/>
          <p:nvPr/>
        </p:nvSpPr>
        <p:spPr>
          <a:xfrm>
            <a:off x="1104296" y="64507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Hamarové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97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009F1-8FB0-63BE-12A3-F171E3C1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Srov. </a:t>
            </a:r>
            <a:r>
              <a:rPr lang="cs-CZ" dirty="0" err="1"/>
              <a:t>Sebastiao</a:t>
            </a:r>
            <a:r>
              <a:rPr lang="cs-CZ" dirty="0"/>
              <a:t> </a:t>
            </a:r>
            <a:r>
              <a:rPr lang="cs-CZ" dirty="0" err="1"/>
              <a:t>Salgado</a:t>
            </a:r>
            <a:r>
              <a:rPr lang="cs-CZ" dirty="0"/>
              <a:t>, 2018</a:t>
            </a:r>
          </a:p>
        </p:txBody>
      </p:sp>
      <p:pic>
        <p:nvPicPr>
          <p:cNvPr id="1026" name="Picture 2" descr="Watches for men - Amazon Tribe Huaorani - by Bowers Fashion">
            <a:extLst>
              <a:ext uri="{FF2B5EF4-FFF2-40B4-BE49-F238E27FC236}">
                <a16:creationId xmlns:a16="http://schemas.microsoft.com/office/drawing/2014/main" id="{7D39BAF0-EA6E-6F20-B795-A8549D14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3322712" cy="24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BA People">
            <a:extLst>
              <a:ext uri="{FF2B5EF4-FFF2-40B4-BE49-F238E27FC236}">
                <a16:creationId xmlns:a16="http://schemas.microsoft.com/office/drawing/2014/main" id="{D399D06D-1B1F-E902-95AE-915BF7385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85" y="1489017"/>
            <a:ext cx="1915623" cy="262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la Faturoti L O V E S - Beauty and Scarification ... Nuer tribe. South  Sudan. . The Nuer receive facial markings (called gaar) as part of their  initiation into adulthood. The">
            <a:extLst>
              <a:ext uri="{FF2B5EF4-FFF2-40B4-BE49-F238E27FC236}">
                <a16:creationId xmlns:a16="http://schemas.microsoft.com/office/drawing/2014/main" id="{9E500B52-6CE6-E362-28B1-23A3F74A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4196999"/>
            <a:ext cx="20758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EF4DF4F-A8EB-2508-9F98-F2D08B920B40}"/>
              </a:ext>
            </a:extLst>
          </p:cNvPr>
          <p:cNvSpPr txBox="1"/>
          <p:nvPr/>
        </p:nvSpPr>
        <p:spPr>
          <a:xfrm>
            <a:off x="7079985" y="1478747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Nuba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17AF53-52B9-DDE7-3925-6084E937F387}"/>
              </a:ext>
            </a:extLst>
          </p:cNvPr>
          <p:cNvSpPr txBox="1"/>
          <p:nvPr/>
        </p:nvSpPr>
        <p:spPr>
          <a:xfrm>
            <a:off x="8298167" y="4389516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Nuer</a:t>
            </a:r>
            <a:endParaRPr lang="cs-CZ" dirty="0"/>
          </a:p>
        </p:txBody>
      </p:sp>
      <p:pic>
        <p:nvPicPr>
          <p:cNvPr id="1032" name="Picture 8" descr="The Xingu Indians – Otosection">
            <a:extLst>
              <a:ext uri="{FF2B5EF4-FFF2-40B4-BE49-F238E27FC236}">
                <a16:creationId xmlns:a16="http://schemas.microsoft.com/office/drawing/2014/main" id="{BB053364-472D-0E50-F236-1AFF724C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6" y="4309232"/>
            <a:ext cx="3824104" cy="235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F58E95F-848C-A88A-D28B-B8AA9BC9BEA9}"/>
              </a:ext>
            </a:extLst>
          </p:cNvPr>
          <p:cNvSpPr txBox="1"/>
          <p:nvPr/>
        </p:nvSpPr>
        <p:spPr>
          <a:xfrm>
            <a:off x="3107874" y="6279494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Xingu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C8BAEB-D199-B2B2-C738-13223F7DFE72}"/>
              </a:ext>
            </a:extLst>
          </p:cNvPr>
          <p:cNvSpPr txBox="1"/>
          <p:nvPr/>
        </p:nvSpPr>
        <p:spPr>
          <a:xfrm>
            <a:off x="2696707" y="3751502"/>
            <a:ext cx="115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Huaorani</a:t>
            </a:r>
            <a:endParaRPr lang="cs-CZ" dirty="0"/>
          </a:p>
        </p:txBody>
      </p:sp>
      <p:pic>
        <p:nvPicPr>
          <p:cNvPr id="1034" name="Picture 10" descr="Zo'é">
            <a:extLst>
              <a:ext uri="{FF2B5EF4-FFF2-40B4-BE49-F238E27FC236}">
                <a16:creationId xmlns:a16="http://schemas.microsoft.com/office/drawing/2014/main" id="{0865D090-1DC6-0B88-1FCB-22BE57CB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10" y="1988840"/>
            <a:ext cx="2760291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054507D-BB29-F4D1-4577-FA8DC181157C}"/>
              </a:ext>
            </a:extLst>
          </p:cNvPr>
          <p:cNvSpPr txBox="1"/>
          <p:nvPr/>
        </p:nvSpPr>
        <p:spPr>
          <a:xfrm>
            <a:off x="4615335" y="5650218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Zoe</a:t>
            </a:r>
          </a:p>
        </p:txBody>
      </p:sp>
    </p:spTree>
    <p:extLst>
      <p:ext uri="{BB962C8B-B14F-4D97-AF65-F5344CB8AC3E}">
        <p14:creationId xmlns:p14="http://schemas.microsoft.com/office/powerpoint/2010/main" val="282841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C4E52-3BFF-E5B9-5C06-CFD4A4EC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iscover the 15 Best Outfits For a Back Tattoo – Panaprium">
            <a:extLst>
              <a:ext uri="{FF2B5EF4-FFF2-40B4-BE49-F238E27FC236}">
                <a16:creationId xmlns:a16="http://schemas.microsoft.com/office/drawing/2014/main" id="{168CF347-7486-A30F-2DFC-BD40E3AF01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380" y="1437579"/>
            <a:ext cx="6058248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xy muž v obleku a motýlkem fototapeta • fototapety 007, fotogenický,  vyzvědač | myloview.cz">
            <a:extLst>
              <a:ext uri="{FF2B5EF4-FFF2-40B4-BE49-F238E27FC236}">
                <a16:creationId xmlns:a16="http://schemas.microsoft.com/office/drawing/2014/main" id="{7EA5EFC5-B894-5B82-7756-A8F3C42E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37579"/>
            <a:ext cx="4860032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4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FD044-753C-40C7-9579-21BDDE9F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Paleolit, </a:t>
            </a:r>
            <a:r>
              <a:rPr lang="cs-CZ" dirty="0" err="1"/>
              <a:t>Sungir</a:t>
            </a:r>
            <a:r>
              <a:rPr lang="cs-CZ" dirty="0"/>
              <a:t>, pohřeb </a:t>
            </a:r>
            <a:br>
              <a:rPr lang="cs-CZ" dirty="0"/>
            </a:br>
            <a:r>
              <a:rPr lang="cs-CZ" dirty="0"/>
              <a:t>před 30 tisíci lety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0E66895-51F3-47D6-886D-1D6617CA4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7780" y="-351477"/>
            <a:ext cx="5040561" cy="88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Tvář a emoce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Nejvýznamnějším komunikačním prostorem lidského těla je </a:t>
            </a:r>
            <a:r>
              <a:rPr lang="cs-CZ" b="1" dirty="0"/>
              <a:t>lidská tvář</a:t>
            </a:r>
            <a:r>
              <a:rPr lang="cs-CZ" dirty="0"/>
              <a:t>.</a:t>
            </a:r>
          </a:p>
          <a:p>
            <a:r>
              <a:rPr lang="cs-CZ" dirty="0"/>
              <a:t>I dříve než se začal člověk zdobit, komunikoval pomocí vrozených komunikačních systémů – např. </a:t>
            </a:r>
            <a:r>
              <a:rPr lang="cs-CZ" b="1" dirty="0"/>
              <a:t>mimicky</a:t>
            </a:r>
            <a:r>
              <a:rPr lang="cs-CZ" dirty="0"/>
              <a:t>.</a:t>
            </a:r>
          </a:p>
          <a:p>
            <a:r>
              <a:rPr lang="cs-CZ" b="1" dirty="0"/>
              <a:t>Lidská tvář je </a:t>
            </a:r>
            <a:r>
              <a:rPr lang="cs-CZ" dirty="0"/>
              <a:t>totiž </a:t>
            </a:r>
            <a:r>
              <a:rPr lang="cs-CZ" b="1" dirty="0"/>
              <a:t>automaticky</a:t>
            </a:r>
            <a:r>
              <a:rPr lang="cs-CZ" dirty="0"/>
              <a:t> (viz níže) napojena jako výstup na náš </a:t>
            </a:r>
            <a:r>
              <a:rPr lang="cs-CZ" b="1" dirty="0"/>
              <a:t>emoční systém</a:t>
            </a:r>
            <a:r>
              <a:rPr lang="cs-CZ" dirty="0"/>
              <a:t>. </a:t>
            </a:r>
          </a:p>
          <a:p>
            <a:r>
              <a:rPr lang="cs-CZ" b="1" dirty="0"/>
              <a:t>Lidská tvář je </a:t>
            </a:r>
            <a:r>
              <a:rPr lang="cs-CZ" dirty="0"/>
              <a:t>jakýmsi </a:t>
            </a:r>
            <a:r>
              <a:rPr lang="cs-CZ" b="1" dirty="0"/>
              <a:t>displejem</a:t>
            </a:r>
            <a:r>
              <a:rPr lang="cs-CZ" dirty="0"/>
              <a:t>, kterým zcela automaticky (často nevědomě a někdy i proti naší vůli) komunikujeme sociálně relevantní signály.</a:t>
            </a:r>
          </a:p>
          <a:p>
            <a:r>
              <a:rPr lang="cs-CZ" dirty="0"/>
              <a:t>Mimika je jednak automatická (systém 1), jednak ji lze </a:t>
            </a:r>
            <a:r>
              <a:rPr lang="cs-CZ" b="1" dirty="0"/>
              <a:t>vědomě ovládat </a:t>
            </a:r>
            <a:r>
              <a:rPr lang="cs-CZ" dirty="0"/>
              <a:t>(systém 2) – máme na to vyvinuty patřičné schopnosti. Schopnost ovládat emoce i její projevy je nejen lidská schopnost (srov. dále termín 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5296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67DEA-9D64-4568-A178-7B529CBC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Lidská tvář a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C0CA5-CBAC-4BAE-A736-4CC76AD8D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402832" cy="46073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Lidská tvář je přirozenou součástí mezilidské komunikace.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Díváme se do tváře.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Ve chvíli, kdy to technologie umožnila, vstoupila lidská tvář i do písemného projevu jako explicitní informace o emočním stavu komunikujícího hlavně v rychlé komunikaci.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>
                <a:sym typeface="Wingdings" panose="05000000000000000000" pitchFamily="2" charset="2"/>
              </a:rPr>
              <a:t> </a:t>
            </a:r>
            <a:r>
              <a:rPr lang="cs-CZ" sz="2600" dirty="0"/>
              <a:t> ;) :o :p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600" dirty="0"/>
          </a:p>
        </p:txBody>
      </p:sp>
      <p:pic>
        <p:nvPicPr>
          <p:cNvPr id="1026" name="Picture 2" descr="Sada emotikonu Stock vektory, Royalty Free Sada emotikonu Ilustrace |  Depositphotos®">
            <a:extLst>
              <a:ext uri="{FF2B5EF4-FFF2-40B4-BE49-F238E27FC236}">
                <a16:creationId xmlns:a16="http://schemas.microsoft.com/office/drawing/2014/main" id="{6064941F-6BDF-4606-98E7-D1F8F49A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066544"/>
            <a:ext cx="4038600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7934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Lidská tvář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0174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Místo tváře je v lidské kultuře centrální, protože tvář je nositelem lidské individuality: srov. foto tváře na průkazech totožnosti.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Místo tváře je centrální i v lidské biologii:</a:t>
            </a:r>
          </a:p>
          <a:p>
            <a:pPr marL="118872" indent="0">
              <a:buNone/>
            </a:pPr>
            <a:r>
              <a:rPr lang="cs-CZ" dirty="0"/>
              <a:t>Dítě upřednostňuje lidské tváře spíš než jiné tvary či zamíchané tváře. </a:t>
            </a:r>
          </a:p>
        </p:txBody>
      </p:sp>
    </p:spTree>
    <p:extLst>
      <p:ext uri="{BB962C8B-B14F-4D97-AF65-F5344CB8AC3E}">
        <p14:creationId xmlns:p14="http://schemas.microsoft.com/office/powerpoint/2010/main" val="2201666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Vnímání tváře (</a:t>
            </a:r>
            <a:r>
              <a:rPr lang="cs-CZ" dirty="0" err="1"/>
              <a:t>Goren</a:t>
            </a:r>
            <a:r>
              <a:rPr lang="cs-CZ" dirty="0"/>
              <a:t> et al., 1975)</a:t>
            </a:r>
            <a:br>
              <a:rPr lang="cs-CZ" dirty="0"/>
            </a:br>
            <a:r>
              <a:rPr lang="cs-CZ" sz="2700" dirty="0"/>
              <a:t>novorozenci (9 min), pohybující se tváře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986"/>
            <a:ext cx="9102839" cy="37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6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emocí v sociální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Povinný text ve Studijních materiálech: o emocích z </a:t>
            </a:r>
            <a:r>
              <a:rPr lang="cs-CZ" dirty="0" err="1"/>
              <a:t>Hewstone</a:t>
            </a:r>
            <a:r>
              <a:rPr lang="cs-CZ" dirty="0"/>
              <a:t>, </a:t>
            </a:r>
            <a:r>
              <a:rPr lang="cs-CZ" dirty="0" err="1"/>
              <a:t>Stroebe</a:t>
            </a:r>
            <a:r>
              <a:rPr lang="cs-CZ" dirty="0"/>
              <a:t> (2006, 211-221), autorem textu je Klaus </a:t>
            </a:r>
            <a:r>
              <a:rPr lang="cs-CZ" dirty="0" err="1"/>
              <a:t>Scherer</a:t>
            </a:r>
            <a:r>
              <a:rPr lang="cs-CZ" dirty="0"/>
              <a:t>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E = emoce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0D9A34-E922-CA62-41EC-6C6E9D33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96482-EF9D-4E93-CF16-693E95CA1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Tvář je vrozená. </a:t>
            </a:r>
          </a:p>
          <a:p>
            <a:pPr>
              <a:spcAft>
                <a:spcPts val="600"/>
              </a:spcAft>
            </a:pPr>
            <a:r>
              <a:rPr lang="cs-CZ" dirty="0"/>
              <a:t>Možná stejně jako u imprintingu např. u housat (srov. K. Lorenz).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Co s takovým vrozeným systémem udělá toto?: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4" name="Picture 2" descr="http://www.dabase.org/LorenzAndGeese4.jpg">
            <a:extLst>
              <a:ext uri="{FF2B5EF4-FFF2-40B4-BE49-F238E27FC236}">
                <a16:creationId xmlns:a16="http://schemas.microsoft.com/office/drawing/2014/main" id="{7592C8BE-4CBF-3C35-3F80-ED1A17E4F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8"/>
          <a:stretch/>
        </p:blipFill>
        <p:spPr bwMode="auto">
          <a:xfrm>
            <a:off x="4648200" y="1773936"/>
            <a:ext cx="4038600" cy="46238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82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18604-3971-1E4C-0A55-02895663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Emperor Moth | NatureSpot">
            <a:extLst>
              <a:ext uri="{FF2B5EF4-FFF2-40B4-BE49-F238E27FC236}">
                <a16:creationId xmlns:a16="http://schemas.microsoft.com/office/drawing/2014/main" id="{49CB3026-AD27-0AD5-6A99-2C42A3CEE5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430">
            <a:off x="1265412" y="1408176"/>
            <a:ext cx="6762972" cy="54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5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7B2DE-BF40-4911-AA0A-ED96974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7A3A1-1BCD-4001-9554-38C71645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Novorozenec fixuje jako první oči.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Čím jsou lidské oči zvláštní?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Důvod tohoto designu?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75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E4FF3-2C7A-4218-B483-BDA43370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Did evolution make our eyes stand out?">
            <a:extLst>
              <a:ext uri="{FF2B5EF4-FFF2-40B4-BE49-F238E27FC236}">
                <a16:creationId xmlns:a16="http://schemas.microsoft.com/office/drawing/2014/main" id="{6B543FE7-B59D-4FA6-8B4E-729E6569D0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7542"/>
            <a:ext cx="82296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0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29778-E844-437C-9B8F-D67C68D9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VS298: Animal Eyes - Spring 2012 - Redwood Center for Theoretical  Neuroscience">
            <a:extLst>
              <a:ext uri="{FF2B5EF4-FFF2-40B4-BE49-F238E27FC236}">
                <a16:creationId xmlns:a16="http://schemas.microsoft.com/office/drawing/2014/main" id="{960D1314-3D81-4462-9B3E-7A28B29AB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3766"/>
            <a:ext cx="8229600" cy="530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18532-29C1-6552-9667-D0999CE6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ow to Remove Dark Circles Under the Eyes in African Americans | Our  Everyday Life">
            <a:extLst>
              <a:ext uri="{FF2B5EF4-FFF2-40B4-BE49-F238E27FC236}">
                <a16:creationId xmlns:a16="http://schemas.microsoft.com/office/drawing/2014/main" id="{66CAA4DB-971C-AC75-F5DD-C91B0201EB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422"/>
            <a:ext cx="9144000" cy="60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8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04169-D27F-7DEC-E20D-6891D37C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Emperor moth and caterpillar Saturnia pavonia | Wildlife Insight">
            <a:extLst>
              <a:ext uri="{FF2B5EF4-FFF2-40B4-BE49-F238E27FC236}">
                <a16:creationId xmlns:a16="http://schemas.microsoft.com/office/drawing/2014/main" id="{1BAF02CA-46D0-367A-E223-6259E7814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10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965D9-85F5-994D-173E-A4FC8BC3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2D9380-850E-2C67-C1B6-4057D4C65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sz="3200" dirty="0"/>
              <a:t>Rozlišujeme pohled člověka a pohled zvířete. Dítě jinak (vliv </a:t>
            </a:r>
            <a:r>
              <a:rPr lang="cs-CZ" sz="3200" b="1" dirty="0"/>
              <a:t>teorie mysli</a:t>
            </a:r>
            <a:r>
              <a:rPr lang="cs-CZ" sz="3200" dirty="0"/>
              <a:t>).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Dítě kreslí oči jako jedny z prvních částí těla. Lidé vyškrabávají na portrétech oči.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Pohybem očí a mimikou (vrozenou) začíná první aktivní komunikace dítěte s rodičem.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008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EE7C5-023C-0020-CF4F-A766F197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C4E2C-C3C1-9EC9-936B-EEBFD4DB5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sz="3200" dirty="0"/>
              <a:t>Oči (resp. </a:t>
            </a:r>
            <a:r>
              <a:rPr lang="cs-CZ" sz="3200" b="1" dirty="0" err="1"/>
              <a:t>vizika</a:t>
            </a:r>
            <a:r>
              <a:rPr lang="cs-CZ" sz="3200" dirty="0"/>
              <a:t>) hrají i později významnou roli v lidské komunikaci. </a:t>
            </a:r>
          </a:p>
          <a:p>
            <a:pPr marL="118872" indent="0">
              <a:buNone/>
            </a:pPr>
            <a:r>
              <a:rPr lang="cs-CZ" sz="3200" dirty="0"/>
              <a:t>+ láska na první pohled + dívání se do očí</a:t>
            </a:r>
          </a:p>
          <a:p>
            <a:pPr marL="118872" indent="0">
              <a:buNone/>
            </a:pPr>
            <a:r>
              <a:rPr lang="cs-CZ" sz="3200" dirty="0"/>
              <a:t>+ ? studu (malé děti)</a:t>
            </a:r>
          </a:p>
          <a:p>
            <a:pPr marL="118872" indent="0">
              <a:buNone/>
            </a:pPr>
            <a:r>
              <a:rPr lang="cs-CZ" sz="3200" dirty="0"/>
              <a:t>+ ? známého pohledu (před rodičem se dítě nestydí) </a:t>
            </a:r>
          </a:p>
          <a:p>
            <a:pPr marL="118872" indent="0">
              <a:buNone/>
            </a:pPr>
            <a:r>
              <a:rPr lang="cs-CZ" sz="3200" dirty="0"/>
              <a:t>+ snížený oční kontakt u osob s PAS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Do hlavy nikomu sice nevidíme, ale vidíme jim do tváře (a do očí).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sz="3200" dirty="0"/>
              <a:t>Jen jeden další tvor prokazatelně sleduje pohled očí.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43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22C1D-2D76-43C0-DA79-455A4E58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Why It's Smart to Avoid Staring at Dogs">
            <a:extLst>
              <a:ext uri="{FF2B5EF4-FFF2-40B4-BE49-F238E27FC236}">
                <a16:creationId xmlns:a16="http://schemas.microsoft.com/office/drawing/2014/main" id="{1EF9518A-C0E4-9A89-DC13-5B912FD5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58" y="476672"/>
            <a:ext cx="694372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E231D2-AE01-2051-FBDA-8B98E6245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20" y="5116213"/>
            <a:ext cx="8229600" cy="174766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Jediný další savec, který také sleduje pohled očí je domácí pes. Nesleduje však pohled jiných psů, ale pouze lidí (</a:t>
            </a:r>
            <a:r>
              <a:rPr lang="cs-CZ" dirty="0" err="1"/>
              <a:t>Emery</a:t>
            </a:r>
            <a:r>
              <a:rPr lang="cs-CZ" dirty="0"/>
              <a:t>, 2000; </a:t>
            </a:r>
            <a:r>
              <a:rPr lang="cs-CZ" dirty="0" err="1"/>
              <a:t>Kaminsky</a:t>
            </a:r>
            <a:r>
              <a:rPr lang="cs-CZ" dirty="0"/>
              <a:t>, 2009; </a:t>
            </a:r>
            <a:r>
              <a:rPr lang="cs-CZ" dirty="0" err="1"/>
              <a:t>Frishen</a:t>
            </a:r>
            <a:r>
              <a:rPr lang="cs-CZ" dirty="0"/>
              <a:t> et al., 2007).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07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roli v komunikaci emocí hraje lidská tvář a oči.</a:t>
            </a:r>
          </a:p>
          <a:p>
            <a:r>
              <a:rPr lang="cs-CZ" dirty="0"/>
              <a:t>Co jsou to </a:t>
            </a:r>
            <a:r>
              <a:rPr lang="cs-CZ" b="1" dirty="0"/>
              <a:t>základní emoce</a:t>
            </a:r>
            <a:r>
              <a:rPr lang="cs-CZ" dirty="0"/>
              <a:t>.</a:t>
            </a:r>
          </a:p>
          <a:p>
            <a:r>
              <a:rPr lang="cs-CZ" dirty="0"/>
              <a:t>Jaká součást CNS je za prožitek emocí zodpovědná. </a:t>
            </a:r>
          </a:p>
          <a:p>
            <a:r>
              <a:rPr lang="cs-CZ" dirty="0"/>
              <a:t>K čemu nám lidem emoce jsou.</a:t>
            </a:r>
          </a:p>
          <a:p>
            <a:r>
              <a:rPr lang="cs-CZ" dirty="0"/>
              <a:t>Jak s projevem emocí dokážeme zacházet.</a:t>
            </a:r>
          </a:p>
          <a:p>
            <a:r>
              <a:rPr lang="cs-CZ" dirty="0"/>
              <a:t>Něco o roli humoru v lidské komunikaci.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218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75A8F-D665-E7F5-B151-941FA468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Oční kontakt u lidí a primátů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FD7C6-1B33-E579-F44A-4E7AF0FB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Udržovat oční kontakt mezi primáty není běžné. Je výzvou k </a:t>
            </a:r>
            <a:r>
              <a:rPr lang="cs-CZ" b="1" dirty="0"/>
              <a:t>souboji</a:t>
            </a:r>
            <a:r>
              <a:rPr lang="cs-CZ" dirty="0"/>
              <a:t>: buď ten druhý projeví submisi, nebo zaútočí.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Šimpanzi se na sebe dívají přátelsky, ale stejně se snaží vyhýbat upřenému zírání na druhé.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Pouze blízcí lidé si hledí do očí s láskou. 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338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DEF4C-9F60-4219-B306-4AE0C1DB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Oči v přírodě </a:t>
            </a:r>
            <a:br>
              <a:rPr lang="cs-CZ" dirty="0"/>
            </a:br>
            <a:r>
              <a:rPr lang="cs-CZ" sz="3100" dirty="0"/>
              <a:t>(všichni se soustředí na oči, nejen novorozenci)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0E364-C972-4C0B-A1F6-717FAD3C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Butterflies - Aposematic Colouration">
            <a:extLst>
              <a:ext uri="{FF2B5EF4-FFF2-40B4-BE49-F238E27FC236}">
                <a16:creationId xmlns:a16="http://schemas.microsoft.com/office/drawing/2014/main" id="{844CC673-5C82-43AB-9BD7-22CC7211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4240"/>
            <a:ext cx="3970879" cy="2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ye Spots: Mimicry or Aposematic Coloring? – William Trautmann E-Port">
            <a:extLst>
              <a:ext uri="{FF2B5EF4-FFF2-40B4-BE49-F238E27FC236}">
                <a16:creationId xmlns:a16="http://schemas.microsoft.com/office/drawing/2014/main" id="{3C0E1750-7223-4AA3-8541-C10D7E73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89" y="1544240"/>
            <a:ext cx="4315969" cy="2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zentace aplikace PowerPoint">
            <a:extLst>
              <a:ext uri="{FF2B5EF4-FFF2-40B4-BE49-F238E27FC236}">
                <a16:creationId xmlns:a16="http://schemas.microsoft.com/office/drawing/2014/main" id="{0E021875-1625-491F-BD2C-AFD81476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15219"/>
            <a:ext cx="3970879" cy="23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Color Vision Came to the Animals | WIRED">
            <a:extLst>
              <a:ext uri="{FF2B5EF4-FFF2-40B4-BE49-F238E27FC236}">
                <a16:creationId xmlns:a16="http://schemas.microsoft.com/office/drawing/2014/main" id="{35C5DA72-B3DE-4200-B176-E2E71FC0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90" y="4415219"/>
            <a:ext cx="4315969" cy="2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88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7FB3E-3B46-3EE9-2DDD-9F024BC9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AutoShape 4" descr="monkey face orchid most complete guide">
            <a:extLst>
              <a:ext uri="{FF2B5EF4-FFF2-40B4-BE49-F238E27FC236}">
                <a16:creationId xmlns:a16="http://schemas.microsoft.com/office/drawing/2014/main" id="{5FD4C859-5DAF-2044-A321-9C36B7136F3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2F7611-F45D-5178-5D26-BBCE44D50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33337"/>
            <a:ext cx="7038975" cy="67913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BF1E8B7-02B1-6E0F-EBE4-DD4197A730CC}"/>
              </a:ext>
            </a:extLst>
          </p:cNvPr>
          <p:cNvSpPr txBox="1"/>
          <p:nvPr/>
        </p:nvSpPr>
        <p:spPr>
          <a:xfrm>
            <a:off x="1795072" y="3500230"/>
            <a:ext cx="20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Dracula </a:t>
            </a:r>
            <a:r>
              <a:rPr lang="cs-CZ" dirty="0" err="1">
                <a:solidFill>
                  <a:srgbClr val="00B0F0"/>
                </a:solidFill>
              </a:rPr>
              <a:t>simia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2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92E20-2993-746D-B167-3E6E4CF9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Vstavač italský - </a:t>
            </a:r>
            <a:r>
              <a:rPr lang="cs-CZ" dirty="0" err="1"/>
              <a:t>Orchis</a:t>
            </a:r>
            <a:r>
              <a:rPr lang="cs-CZ" dirty="0"/>
              <a:t> </a:t>
            </a:r>
            <a:r>
              <a:rPr lang="cs-CZ" dirty="0" err="1"/>
              <a:t>italica</a:t>
            </a:r>
            <a:endParaRPr lang="cs-CZ" dirty="0"/>
          </a:p>
        </p:txBody>
      </p:sp>
      <p:pic>
        <p:nvPicPr>
          <p:cNvPr id="2050" name="Picture 2" descr="naked1">
            <a:extLst>
              <a:ext uri="{FF2B5EF4-FFF2-40B4-BE49-F238E27FC236}">
                <a16:creationId xmlns:a16="http://schemas.microsoft.com/office/drawing/2014/main" id="{059C8235-01FC-4FB7-38A1-0FC8E46E4E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1501"/>
            <a:ext cx="4152878" cy="51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ůže jít o obrázek květině a přírodě">
            <a:extLst>
              <a:ext uri="{FF2B5EF4-FFF2-40B4-BE49-F238E27FC236}">
                <a16:creationId xmlns:a16="http://schemas.microsoft.com/office/drawing/2014/main" id="{DE656BC8-543C-BAE6-DD23-3049E37F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13" y="1566454"/>
            <a:ext cx="3875188" cy="51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30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091A1-3336-A7FE-5F18-4DD18484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Tořič (</a:t>
            </a:r>
            <a:r>
              <a:rPr lang="cs-CZ" dirty="0" err="1"/>
              <a:t>Ophrys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.)</a:t>
            </a:r>
          </a:p>
        </p:txBody>
      </p:sp>
      <p:pic>
        <p:nvPicPr>
          <p:cNvPr id="1026" name="Picture 2" descr="OPHRYS PROMONTORII O. Danesch et E. Danesch – tořič / hmyzovník | BOTANY.cz">
            <a:extLst>
              <a:ext uri="{FF2B5EF4-FFF2-40B4-BE49-F238E27FC236}">
                <a16:creationId xmlns:a16="http://schemas.microsoft.com/office/drawing/2014/main" id="{8C585B4A-91BF-CCD2-631A-CF10F4C69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79" y="3921406"/>
            <a:ext cx="3374754" cy="26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OSPE PHOTOS">
            <a:extLst>
              <a:ext uri="{FF2B5EF4-FFF2-40B4-BE49-F238E27FC236}">
                <a16:creationId xmlns:a16="http://schemas.microsoft.com/office/drawing/2014/main" id="{9C8646F2-C39C-AFEF-4833-16EDAEB5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79" y="155447"/>
            <a:ext cx="3269235" cy="36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flowers of the three species of the Ophrys insectifera clade and... |  Download Scientific Diagram">
            <a:extLst>
              <a:ext uri="{FF2B5EF4-FFF2-40B4-BE49-F238E27FC236}">
                <a16:creationId xmlns:a16="http://schemas.microsoft.com/office/drawing/2014/main" id="{F71A54E2-BE4F-D674-9D3C-FC3F84B34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13" y="1611325"/>
            <a:ext cx="5994022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45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Novorozenecký úsměv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0174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Lidské děti mají tzv. </a:t>
            </a:r>
            <a:r>
              <a:rPr lang="cs-CZ" b="1" dirty="0"/>
              <a:t>novorozenecký úsměv </a:t>
            </a:r>
            <a:r>
              <a:rPr lang="cs-CZ" dirty="0"/>
              <a:t>(ve spánku i při bdění). </a:t>
            </a:r>
          </a:p>
          <a:p>
            <a:pPr marL="118872" indent="0">
              <a:buNone/>
            </a:pPr>
            <a:r>
              <a:rPr lang="cs-CZ" dirty="0"/>
              <a:t>Novorozenecký úsměv byl zaznamenán také u šimpanzů (</a:t>
            </a:r>
            <a:r>
              <a:rPr lang="cs-CZ" dirty="0" err="1"/>
              <a:t>Mizuno</a:t>
            </a:r>
            <a:r>
              <a:rPr lang="cs-CZ" dirty="0"/>
              <a:t> et al., 2006) a později i u makaků (</a:t>
            </a:r>
            <a:r>
              <a:rPr lang="it-IT" dirty="0"/>
              <a:t>Ferrari, Paukner, Ruggiero, et al. 2009</a:t>
            </a:r>
            <a:r>
              <a:rPr lang="cs-CZ" dirty="0"/>
              <a:t>) a jiných opic. Avšak po pár dnech zaniká.</a:t>
            </a:r>
          </a:p>
          <a:p>
            <a:pPr marL="118872" indent="0">
              <a:buNone/>
            </a:pPr>
            <a:r>
              <a:rPr lang="cs-CZ" dirty="0"/>
              <a:t>Úsměv tedy bude patrně adaptací velmi starou, rozvinutou však především u člověka. (</a:t>
            </a:r>
            <a:r>
              <a:rPr lang="cs-CZ" dirty="0" err="1"/>
              <a:t>Mitsuzawa</a:t>
            </a:r>
            <a:r>
              <a:rPr lang="cs-CZ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265221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C58E4-EE5D-4279-81B7-AADC43E6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86AF6-E076-40C3-AACC-27BB68D4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4108"/>
            <a:ext cx="8229600" cy="521539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Od 2.-3. měsíce je novorozenecký úsměv nahrazen tzv. </a:t>
            </a:r>
            <a:r>
              <a:rPr lang="cs-CZ" b="1" dirty="0"/>
              <a:t>sociálním úsměvem </a:t>
            </a:r>
            <a:r>
              <a:rPr lang="cs-CZ" dirty="0"/>
              <a:t>= dítě reaguje úsměvem, když najde něčí oči. </a:t>
            </a:r>
          </a:p>
          <a:p>
            <a:r>
              <a:rPr lang="cs-CZ" dirty="0"/>
              <a:t>Je zajímavé, že základní (biologické, vrozené) naladění je, že nás přítomnost druhého potěší a rozesměje.</a:t>
            </a:r>
          </a:p>
          <a:p>
            <a:r>
              <a:rPr lang="cs-CZ" dirty="0"/>
              <a:t>Tento globální úsměv se v průběhu vývoje diferencuje: na radost a smích.</a:t>
            </a:r>
          </a:p>
          <a:p>
            <a:r>
              <a:rPr lang="cs-CZ" dirty="0"/>
              <a:t>Společný smích stmeluje smějící se (skrze endorfiny). Smějí se i jiní savci (potkani, šimpanzi ad.):</a:t>
            </a:r>
          </a:p>
          <a:p>
            <a:r>
              <a:rPr lang="cs-CZ" dirty="0">
                <a:hlinkClick r:id="rId2"/>
              </a:rPr>
              <a:t>https://www.youtube.com/watch?v=hhlHx5ivGGk&amp;ab_channel=BBC</a:t>
            </a:r>
            <a:r>
              <a:rPr lang="cs-CZ" dirty="0"/>
              <a:t> (</a:t>
            </a:r>
            <a:r>
              <a:rPr lang="cs-CZ" dirty="0" err="1"/>
              <a:t>bonobo</a:t>
            </a:r>
            <a:r>
              <a:rPr lang="cs-CZ" dirty="0"/>
              <a:t> v zajetí)</a:t>
            </a:r>
          </a:p>
          <a:p>
            <a:r>
              <a:rPr lang="cs-CZ" dirty="0">
                <a:hlinkClick r:id="rId3"/>
              </a:rPr>
              <a:t>https://www.youtube.com/watch?v=ffnyOZGB-Tc&amp;ab_channel=ApesLikeUs</a:t>
            </a:r>
            <a:r>
              <a:rPr lang="cs-CZ" dirty="0"/>
              <a:t> (šimpanz v divočině)</a:t>
            </a:r>
          </a:p>
        </p:txBody>
      </p:sp>
    </p:spTree>
    <p:extLst>
      <p:ext uri="{BB962C8B-B14F-4D97-AF65-F5344CB8AC3E}">
        <p14:creationId xmlns:p14="http://schemas.microsoft.com/office/powerpoint/2010/main" val="2101974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Shrnutí: Máme tu lidskou tvář jako displej, který komunikuje emoční stavy jedince. Přičemž tyto emoční (vnitřní) stavy jedince jsou v sociální interakci </a:t>
            </a:r>
            <a:r>
              <a:rPr lang="cs-CZ" b="1" dirty="0"/>
              <a:t>nejdůležitějšími</a:t>
            </a:r>
            <a:r>
              <a:rPr lang="cs-CZ" dirty="0"/>
              <a:t> </a:t>
            </a:r>
            <a:r>
              <a:rPr lang="cs-CZ" b="1" dirty="0"/>
              <a:t>znaky</a:t>
            </a:r>
            <a:r>
              <a:rPr lang="cs-CZ" dirty="0"/>
              <a:t>. </a:t>
            </a:r>
          </a:p>
          <a:p>
            <a:r>
              <a:rPr lang="cs-CZ" b="1" dirty="0"/>
              <a:t>Komunikování a odečítání emocí pomáhá kooperaci ve skupině </a:t>
            </a:r>
            <a:r>
              <a:rPr lang="cs-CZ" dirty="0"/>
              <a:t>a </a:t>
            </a:r>
            <a:r>
              <a:rPr lang="cs-CZ" b="1" dirty="0"/>
              <a:t>při tvorbě složitých sociálních systémů</a:t>
            </a:r>
            <a:r>
              <a:rPr lang="cs-CZ" dirty="0"/>
              <a:t>. </a:t>
            </a:r>
          </a:p>
          <a:p>
            <a:r>
              <a:rPr lang="cs-CZ" dirty="0"/>
              <a:t>Pravděpodobně právě proto máme systém </a:t>
            </a:r>
            <a:r>
              <a:rPr lang="cs-CZ" i="1" dirty="0"/>
              <a:t>produkce</a:t>
            </a:r>
            <a:r>
              <a:rPr lang="cs-CZ" dirty="0"/>
              <a:t> i </a:t>
            </a:r>
            <a:r>
              <a:rPr lang="cs-CZ" i="1" dirty="0"/>
              <a:t>čtení</a:t>
            </a:r>
            <a:r>
              <a:rPr lang="cs-CZ" dirty="0"/>
              <a:t> emocí vysoce </a:t>
            </a:r>
            <a:r>
              <a:rPr lang="cs-CZ" b="1" dirty="0"/>
              <a:t>zautomatizovaný</a:t>
            </a:r>
            <a:r>
              <a:rPr lang="cs-CZ" dirty="0"/>
              <a:t> (jako většina sociálně žijících tvorů).</a:t>
            </a:r>
          </a:p>
          <a:p>
            <a:endParaRPr lang="cs-CZ" dirty="0"/>
          </a:p>
          <a:p>
            <a:r>
              <a:rPr lang="cs-CZ" dirty="0"/>
              <a:t>Jaké konkrétní emoce cítíme a jaké emoce komunikujeme? </a:t>
            </a:r>
          </a:p>
        </p:txBody>
      </p:sp>
    </p:spTree>
    <p:extLst>
      <p:ext uri="{BB962C8B-B14F-4D97-AF65-F5344CB8AC3E}">
        <p14:creationId xmlns:p14="http://schemas.microsoft.com/office/powerpoint/2010/main" val="1035978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0EE15-38FD-46F0-8D44-0CA4CB2D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5A309-CB87-4720-9C23-ED549253D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Emoce</a:t>
            </a:r>
            <a:r>
              <a:rPr lang="cs-CZ" dirty="0"/>
              <a:t> jsou relativně krátké epizody vzájemně souvisejících koordinovaných změn v několika komponentách: </a:t>
            </a:r>
          </a:p>
          <a:p>
            <a:r>
              <a:rPr lang="cs-CZ" dirty="0"/>
              <a:t>neurofyziologické aktivaci, </a:t>
            </a:r>
          </a:p>
          <a:p>
            <a:r>
              <a:rPr lang="cs-CZ" dirty="0"/>
              <a:t>behaviorálním projevu, </a:t>
            </a:r>
          </a:p>
          <a:p>
            <a:r>
              <a:rPr lang="cs-CZ" dirty="0"/>
              <a:t>subjektivním prožitku, </a:t>
            </a:r>
          </a:p>
          <a:p>
            <a:r>
              <a:rPr lang="cs-CZ" dirty="0"/>
              <a:t>v tendenci k jednání a </a:t>
            </a:r>
          </a:p>
          <a:p>
            <a:r>
              <a:rPr lang="cs-CZ" dirty="0"/>
              <a:t>kognitivních procesech.</a:t>
            </a:r>
          </a:p>
          <a:p>
            <a:pPr marL="118872" indent="0">
              <a:buNone/>
            </a:pPr>
            <a:r>
              <a:rPr lang="cs-CZ" dirty="0"/>
              <a:t>A vznikají jako odpovědi na (převážně) vnější události, které mají pro jedince </a:t>
            </a:r>
            <a:r>
              <a:rPr lang="cs-CZ" b="1" dirty="0"/>
              <a:t>význam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7071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50B64-AD15-42D2-82D7-948C700D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6ED55-1966-48C2-BB8B-E6E27022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Zatímco </a:t>
            </a:r>
            <a:r>
              <a:rPr lang="cs-CZ" b="1" dirty="0"/>
              <a:t>emoce</a:t>
            </a:r>
            <a:r>
              <a:rPr lang="cs-CZ" dirty="0"/>
              <a:t> mají jak prožitkový, tak i signální charakter,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city</a:t>
            </a:r>
            <a:r>
              <a:rPr lang="cs-CZ" dirty="0"/>
              <a:t> již signální charakter nemají (jsou to „jen“ prožitky).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63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Cítí emoce i jiní tvorové?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Jaké pro to lze uvést důkazy?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Je člověk nejemotivnějším tvorem planety?</a:t>
            </a:r>
          </a:p>
          <a:p>
            <a:pPr marL="118872" indent="0">
              <a:buNone/>
            </a:pPr>
            <a:r>
              <a:rPr lang="cs-CZ" dirty="0"/>
              <a:t>Jediný člověk umí plakat, ještěrky nebo šimpanzi nepláčou. </a:t>
            </a:r>
          </a:p>
          <a:p>
            <a:pPr marL="118872" indent="0">
              <a:buNone/>
            </a:pPr>
            <a:r>
              <a:rPr lang="cs-CZ" dirty="0"/>
              <a:t>Než byl popsán sexuální život šimpanzů </a:t>
            </a:r>
            <a:r>
              <a:rPr lang="cs-CZ" dirty="0" err="1"/>
              <a:t>bonobo</a:t>
            </a:r>
            <a:r>
              <a:rPr lang="cs-CZ" dirty="0"/>
              <a:t>, byl člověk tvorem s nejbohatším sexuálním životem.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1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8470B-8741-EB44-552C-A1360B37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58CF6-5A91-EB6B-5EBC-B39AFD01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Zajímavé je, jak se emoce hbitě šíří ve skupině lidí. To je pro emoce typické. </a:t>
            </a:r>
          </a:p>
          <a:p>
            <a:r>
              <a:rPr lang="cs-CZ" dirty="0"/>
              <a:t>Už lidoopi regulují emoce druhých tak, že alfa samec uklidňuje (někdy velmi fyzicky) situace (nestrannost samců vyplývá z toho, že neví, které děti jsou jeho; </a:t>
            </a:r>
            <a:r>
              <a:rPr lang="cs-CZ" dirty="0" err="1"/>
              <a:t>Waal</a:t>
            </a:r>
            <a:r>
              <a:rPr lang="cs-CZ" dirty="0"/>
              <a:t>, 2024: příběh o nestrannosti samice bez dětí).</a:t>
            </a:r>
          </a:p>
          <a:p>
            <a:r>
              <a:rPr lang="cs-CZ" dirty="0"/>
              <a:t>Mohou nastat 2 situace: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Častější: zrcadlení emoce. Typicky smutek či radost, smích, zívání, strach, úlek, vztek atd.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Druhá: evokace doplňku emoce adresáta: vztek–strach, láska–nenávist, strach–uklidňování atd.</a:t>
            </a:r>
          </a:p>
        </p:txBody>
      </p:sp>
    </p:spTree>
    <p:extLst>
      <p:ext uri="{BB962C8B-B14F-4D97-AF65-F5344CB8AC3E}">
        <p14:creationId xmlns:p14="http://schemas.microsoft.com/office/powerpoint/2010/main" val="1253383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68CA2-F60A-3FDF-9642-F3E623CE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E15F1-5C06-1FCC-D852-2554DC649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Emoce </a:t>
            </a:r>
            <a:r>
              <a:rPr lang="cs-CZ" dirty="0"/>
              <a:t>jsou metaforou pro rychlé, bezprostřední, organizované, ekologické a ekonomické zpracovávání informací, které nám pomáhá okamžitě se rozhodovat a jednat bez dlouhého racionálního zvažování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Tooby</a:t>
            </a:r>
            <a:r>
              <a:rPr lang="cs-CZ" dirty="0"/>
              <a:t>, </a:t>
            </a:r>
            <a:r>
              <a:rPr lang="cs-CZ" dirty="0" err="1"/>
              <a:t>Cosmides</a:t>
            </a:r>
            <a:r>
              <a:rPr lang="cs-CZ" dirty="0"/>
              <a:t>, 2008).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277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407D4-7629-42F6-B6E1-5BEE4387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990F6-9340-4983-8DA8-41049990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Emoce</a:t>
            </a:r>
            <a:r>
              <a:rPr lang="cs-CZ" dirty="0"/>
              <a:t> jsou celistvou odpovědí jedince na osobně relevantní a motivačně významné události (</a:t>
            </a:r>
            <a:r>
              <a:rPr lang="cs-CZ" dirty="0" err="1"/>
              <a:t>Frijda</a:t>
            </a:r>
            <a:r>
              <a:rPr lang="cs-CZ" dirty="0"/>
              <a:t>, 1986; </a:t>
            </a:r>
            <a:r>
              <a:rPr lang="cs-CZ" dirty="0" err="1"/>
              <a:t>Levenson</a:t>
            </a:r>
            <a:r>
              <a:rPr lang="cs-CZ" dirty="0"/>
              <a:t>, 1999), jsou přechodnou (rozuměj netrvalou a časově relativně ohraničenou) bio-psycho-sociální reakcí na události, které mají vliv na naši celkovou pohodu a které potenciálně vyžadují okamžité jednání. Emoce se vynořují jako odpověď na okamžité a souběžně probíhající zhodnocení aktuálních situací s ohledem na pozitivní nebo negativní implikace z hlediska zájmů či cílů člověka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Ortony</a:t>
            </a:r>
            <a:r>
              <a:rPr lang="cs-CZ" dirty="0"/>
              <a:t>, </a:t>
            </a:r>
            <a:r>
              <a:rPr lang="cs-CZ" dirty="0" err="1"/>
              <a:t>Clore</a:t>
            </a:r>
            <a:r>
              <a:rPr lang="cs-CZ" dirty="0"/>
              <a:t>, Collins, 1988; Smith, </a:t>
            </a:r>
            <a:r>
              <a:rPr lang="cs-CZ" dirty="0" err="1"/>
              <a:t>Ellsworth</a:t>
            </a:r>
            <a:r>
              <a:rPr lang="cs-CZ" dirty="0"/>
              <a:t>, 1985), mají relativně detekovatelný spouštěč, rychlý nástup a omezenou délku trvání. Emoce signalizují stav, na který je třeba odpovědět, nebo který dále nepotřebuje reakci (</a:t>
            </a:r>
            <a:r>
              <a:rPr lang="cs-CZ" dirty="0" err="1"/>
              <a:t>Frijda</a:t>
            </a:r>
            <a:r>
              <a:rPr lang="cs-CZ" dirty="0"/>
              <a:t>, 1988).</a:t>
            </a:r>
          </a:p>
        </p:txBody>
      </p:sp>
    </p:spTree>
    <p:extLst>
      <p:ext uri="{BB962C8B-B14F-4D97-AF65-F5344CB8AC3E}">
        <p14:creationId xmlns:p14="http://schemas.microsoft.com/office/powerpoint/2010/main" val="2486319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8DB75-3A9B-4195-A50A-0348AA2F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 základních emocí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F10128-996D-4B10-9C47-EDD44FBE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818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Silvan </a:t>
            </a:r>
            <a:r>
              <a:rPr lang="cs-CZ" dirty="0" err="1"/>
              <a:t>Tomkins</a:t>
            </a:r>
            <a:r>
              <a:rPr lang="cs-CZ" dirty="0"/>
              <a:t> (1962,1963) přišel s (nijak novým, srov. Darwina) názorem, že </a:t>
            </a:r>
            <a:r>
              <a:rPr lang="cs-CZ" b="1" dirty="0"/>
              <a:t>existuje omezený počet</a:t>
            </a:r>
            <a:r>
              <a:rPr lang="cs-CZ" dirty="0"/>
              <a:t> </a:t>
            </a:r>
            <a:r>
              <a:rPr lang="cs-CZ" b="1" dirty="0"/>
              <a:t>základních</a:t>
            </a:r>
            <a:r>
              <a:rPr lang="cs-CZ" dirty="0"/>
              <a:t> </a:t>
            </a:r>
            <a:r>
              <a:rPr lang="cs-CZ" b="1" dirty="0"/>
              <a:t>emocí</a:t>
            </a:r>
            <a:r>
              <a:rPr lang="cs-CZ" dirty="0"/>
              <a:t> (on tvrdil, že jich je 9).</a:t>
            </a:r>
          </a:p>
          <a:p>
            <a:pPr>
              <a:buNone/>
            </a:pPr>
            <a:r>
              <a:rPr lang="cs-CZ" b="1" dirty="0"/>
              <a:t>DEF</a:t>
            </a:r>
            <a:r>
              <a:rPr lang="cs-CZ" dirty="0"/>
              <a:t> (</a:t>
            </a:r>
            <a:r>
              <a:rPr lang="cs-CZ" dirty="0" err="1"/>
              <a:t>Scherer</a:t>
            </a:r>
            <a:r>
              <a:rPr lang="cs-CZ" dirty="0"/>
              <a:t>, 2006, p.211-221) </a:t>
            </a:r>
            <a:r>
              <a:rPr lang="cs-CZ" b="1" dirty="0"/>
              <a:t>: Základní emoce je</a:t>
            </a:r>
            <a:r>
              <a:rPr lang="cs-CZ" dirty="0"/>
              <a:t> </a:t>
            </a:r>
            <a:r>
              <a:rPr lang="cs-CZ" b="1" dirty="0"/>
              <a:t>vrozený nervově-motorický program</a:t>
            </a:r>
            <a:r>
              <a:rPr lang="cs-CZ" dirty="0"/>
              <a:t>. </a:t>
            </a:r>
            <a:r>
              <a:rPr lang="cs-CZ" b="1" dirty="0"/>
              <a:t>Tento program určuje výraz tváře, moduluje hlas a vede ke změnám na fyziologické úrovni i v motorické činnosti</a:t>
            </a:r>
            <a:r>
              <a:rPr lang="cs-CZ" dirty="0"/>
              <a:t>. </a:t>
            </a:r>
          </a:p>
          <a:p>
            <a:pPr>
              <a:buNone/>
            </a:pPr>
            <a:r>
              <a:rPr lang="cs-CZ" b="1" dirty="0"/>
              <a:t>Základní emoce </a:t>
            </a:r>
            <a:r>
              <a:rPr lang="cs-CZ" dirty="0"/>
              <a:t>by měly:</a:t>
            </a:r>
          </a:p>
          <a:p>
            <a:r>
              <a:rPr lang="cs-CZ" dirty="0"/>
              <a:t>mít podobné mimické vzorce;</a:t>
            </a:r>
          </a:p>
          <a:p>
            <a:r>
              <a:rPr lang="cs-CZ" dirty="0"/>
              <a:t>být proto rozpoznatelné ve všech kulturách;</a:t>
            </a:r>
          </a:p>
          <a:p>
            <a:r>
              <a:rPr lang="cs-CZ" dirty="0"/>
              <a:t>mít ve všech jazycích svoje odlišné názvy.</a:t>
            </a:r>
          </a:p>
        </p:txBody>
      </p:sp>
    </p:spTree>
    <p:extLst>
      <p:ext uri="{BB962C8B-B14F-4D97-AF65-F5344CB8AC3E}">
        <p14:creationId xmlns:p14="http://schemas.microsoft.com/office/powerpoint/2010/main" val="38299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a jaké emoce lze rozlišit?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 výčtu tzv. </a:t>
            </a:r>
            <a:r>
              <a:rPr lang="cs-CZ" b="1" dirty="0"/>
              <a:t>základních emocí </a:t>
            </a:r>
            <a:r>
              <a:rPr lang="cs-CZ" dirty="0"/>
              <a:t>se různí autoři mírně liší (ale nijak zásadně). </a:t>
            </a:r>
          </a:p>
          <a:p>
            <a:r>
              <a:rPr lang="cs-CZ" dirty="0"/>
              <a:t>Záleží na tom, jakou metodiku daný autor zvolil a jakou úroveň projevu emocí si vezme jako základní (fyziologickou, behaviorální…). </a:t>
            </a:r>
          </a:p>
          <a:p>
            <a:endParaRPr lang="cs-CZ" dirty="0"/>
          </a:p>
          <a:p>
            <a:r>
              <a:rPr lang="cs-CZ" dirty="0"/>
              <a:t>V následujícím výkladu uvádím obecně velmi přijímaný (nikoli jediný) výčet základních emocí dle </a:t>
            </a:r>
            <a:r>
              <a:rPr lang="cs-CZ" b="1" dirty="0" err="1"/>
              <a:t>Ekmana</a:t>
            </a:r>
            <a:r>
              <a:rPr lang="cs-CZ" b="1" dirty="0"/>
              <a:t> a </a:t>
            </a:r>
            <a:r>
              <a:rPr lang="cs-CZ" b="1" dirty="0" err="1"/>
              <a:t>Izarda</a:t>
            </a:r>
            <a:r>
              <a:rPr lang="cs-CZ" b="1" dirty="0"/>
              <a:t> </a:t>
            </a:r>
            <a:r>
              <a:rPr lang="cs-CZ" dirty="0"/>
              <a:t>a cestu k tomuto výčtu.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39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51488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Paul </a:t>
            </a:r>
            <a:r>
              <a:rPr lang="cs-CZ" sz="2400" dirty="0" err="1"/>
              <a:t>Ekman</a:t>
            </a:r>
            <a:r>
              <a:rPr lang="cs-CZ" sz="2400" dirty="0"/>
              <a:t> (1972) a </a:t>
            </a:r>
            <a:r>
              <a:rPr lang="cs-CZ" sz="2400" dirty="0" err="1"/>
              <a:t>Carrol</a:t>
            </a:r>
            <a:r>
              <a:rPr lang="cs-CZ" sz="2400" dirty="0"/>
              <a:t> </a:t>
            </a:r>
            <a:r>
              <a:rPr lang="cs-CZ" sz="2400" dirty="0" err="1"/>
              <a:t>Izard</a:t>
            </a:r>
            <a:r>
              <a:rPr lang="cs-CZ" sz="2400" dirty="0"/>
              <a:t> (1971) zkoumali a potvrdili předpoklad, že „</a:t>
            </a:r>
            <a:r>
              <a:rPr lang="cs-CZ" sz="2400" b="1" dirty="0"/>
              <a:t>základní emoce mají být rozpoznatelné ve všech kulturách</a:t>
            </a:r>
            <a:r>
              <a:rPr lang="cs-CZ" sz="2400" dirty="0"/>
              <a:t>“. 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Zkoumali to na </a:t>
            </a:r>
            <a:r>
              <a:rPr lang="cs-CZ" sz="2400" i="1" dirty="0"/>
              <a:t>výrazech tváře</a:t>
            </a:r>
            <a:r>
              <a:rPr lang="cs-CZ" sz="2400" dirty="0"/>
              <a:t>. Necháme-li stranou častější záměnu strachu a překvapení dosáhla přesnost určení 8</a:t>
            </a:r>
            <a:r>
              <a:rPr lang="en-GB" sz="2400" dirty="0"/>
              <a:t>0 %</a:t>
            </a:r>
            <a:r>
              <a:rPr lang="cs-CZ" sz="2400" dirty="0"/>
              <a:t> u dospělých a 90 % u dětí</a:t>
            </a:r>
            <a:r>
              <a:rPr lang="en-GB" sz="2400" dirty="0"/>
              <a:t> (Ekman &amp; Friesen, 19</a:t>
            </a:r>
            <a:r>
              <a:rPr lang="cs-CZ" sz="2400" dirty="0"/>
              <a:t>71</a:t>
            </a:r>
            <a:r>
              <a:rPr lang="en-GB" sz="2400" dirty="0"/>
              <a:t>)</a:t>
            </a:r>
            <a:r>
              <a:rPr lang="cs-CZ" sz="2400" dirty="0"/>
              <a:t>.</a:t>
            </a:r>
            <a:endParaRPr lang="en-GB" sz="2400" dirty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cs-CZ" sz="2400" dirty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 err="1"/>
              <a:t>Ekman</a:t>
            </a:r>
            <a:r>
              <a:rPr lang="cs-CZ" sz="2400" dirty="0"/>
              <a:t> – Papua-Nová Guinea, 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kmen </a:t>
            </a:r>
            <a:r>
              <a:rPr lang="cs-CZ" sz="2400" dirty="0" err="1"/>
              <a:t>Fore</a:t>
            </a:r>
            <a:r>
              <a:rPr lang="cs-CZ" sz="2400" dirty="0"/>
              <a:t>  (1967). 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Později potvrzeno i u kmene Dani.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Výzkum u deseti národů (</a:t>
            </a:r>
            <a:r>
              <a:rPr lang="cs-CZ" sz="2400" dirty="0" err="1"/>
              <a:t>Ekman</a:t>
            </a:r>
            <a:r>
              <a:rPr lang="cs-CZ" sz="2400" dirty="0"/>
              <a:t> et al., 1987).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4448EC-89AB-413A-AECE-4C3D4E37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562151"/>
            <a:ext cx="4038600" cy="31602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1B6A0AB-5D4A-D85D-27E6-0061C0B1ACE5}"/>
              </a:ext>
            </a:extLst>
          </p:cNvPr>
          <p:cNvSpPr txBox="1"/>
          <p:nvPr/>
        </p:nvSpPr>
        <p:spPr>
          <a:xfrm>
            <a:off x="4860032" y="4936153"/>
            <a:ext cx="4038600" cy="201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Nemoc </a:t>
            </a:r>
            <a:r>
              <a:rPr lang="cs-CZ" sz="1800" i="1" dirty="0"/>
              <a:t>kuru</a:t>
            </a:r>
            <a:r>
              <a:rPr lang="cs-CZ" sz="1800" dirty="0"/>
              <a:t> - </a:t>
            </a:r>
            <a:r>
              <a:rPr lang="en-US" sz="1800" dirty="0" err="1"/>
              <a:t>Gadjusek</a:t>
            </a:r>
            <a:r>
              <a:rPr lang="en-US" sz="1800" dirty="0"/>
              <a:t> </a:t>
            </a:r>
            <a:r>
              <a:rPr lang="cs-CZ" sz="1800" dirty="0"/>
              <a:t>(Nobelova cena 1976) &amp;</a:t>
            </a:r>
            <a:r>
              <a:rPr lang="en-US" sz="1800" dirty="0"/>
              <a:t> Zigas</a:t>
            </a:r>
            <a:r>
              <a:rPr lang="cs-CZ" sz="1800" dirty="0"/>
              <a:t> – </a:t>
            </a:r>
            <a:r>
              <a:rPr lang="cs-CZ" sz="1800" dirty="0" err="1"/>
              <a:t>priony</a:t>
            </a:r>
            <a:r>
              <a:rPr lang="cs-CZ" sz="18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1800" dirty="0"/>
              <a:t>O kuru: </a:t>
            </a:r>
            <a:r>
              <a:rPr lang="cs-CZ" sz="1800" dirty="0">
                <a:hlinkClick r:id="rId3"/>
              </a:rPr>
              <a:t>https://www.youtube.com/watch?v=ZHOy6hiUcyA&amp;ab_channel=TheRoyalInstitutionofAustralia</a:t>
            </a:r>
            <a:r>
              <a:rPr lang="cs-CZ" sz="18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117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86804" cy="47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926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E1D9C-5C8F-D512-91F1-1C213B4F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70CC40-FCDE-5E66-AEC1-64614924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 existuje </a:t>
            </a:r>
            <a:r>
              <a:rPr lang="cs-CZ" b="1" dirty="0"/>
              <a:t>šest základních emocí: hněv (=vztek), znechucení, strach, radost, smutek, překvapení.</a:t>
            </a:r>
            <a:endParaRPr lang="cs-CZ" dirty="0"/>
          </a:p>
          <a:p>
            <a:r>
              <a:rPr lang="cs-CZ" dirty="0"/>
              <a:t>Mimický projev těchto emocí je vrozený.</a:t>
            </a:r>
          </a:p>
          <a:p>
            <a:r>
              <a:rPr lang="cs-CZ" dirty="0"/>
              <a:t>I nevidomí lidé, děti i dospělí, mají shodnou mimiku.</a:t>
            </a:r>
          </a:p>
          <a:p>
            <a:r>
              <a:rPr lang="cs-CZ" dirty="0"/>
              <a:t>Zajímavý je </a:t>
            </a:r>
            <a:r>
              <a:rPr lang="cs-CZ" b="1" dirty="0"/>
              <a:t>smích</a:t>
            </a:r>
            <a:r>
              <a:rPr lang="cs-CZ" dirty="0"/>
              <a:t> a </a:t>
            </a:r>
            <a:r>
              <a:rPr lang="cs-CZ" b="1" dirty="0"/>
              <a:t>pláč</a:t>
            </a:r>
            <a:r>
              <a:rPr lang="cs-CZ" dirty="0"/>
              <a:t> jakožto eskalované emoce </a:t>
            </a:r>
            <a:r>
              <a:rPr lang="cs-CZ" b="1" dirty="0"/>
              <a:t>radosti</a:t>
            </a:r>
            <a:r>
              <a:rPr lang="cs-CZ" dirty="0"/>
              <a:t> a </a:t>
            </a:r>
            <a:r>
              <a:rPr lang="cs-CZ" b="1" dirty="0"/>
              <a:t>strachu–smutku.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580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EF77F-E9A8-45ED-6EEC-5202EFFC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Are Facial Expressions Universal?">
            <a:extLst>
              <a:ext uri="{FF2B5EF4-FFF2-40B4-BE49-F238E27FC236}">
                <a16:creationId xmlns:a16="http://schemas.microsoft.com/office/drawing/2014/main" id="{A5A3B2E8-2701-0728-D181-2FD5267A96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36" y="155448"/>
            <a:ext cx="7067128" cy="67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9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Tělo a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96855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Celý povrch lidského těla můžeme chápat jako prostředek komunikace. </a:t>
            </a:r>
          </a:p>
          <a:p>
            <a:r>
              <a:rPr lang="cs-CZ" dirty="0"/>
              <a:t>Tento povrch je pochopitelně předmětem socializace: např. mnoho kultur zakrývá pohlaví (nikoli prsa; </a:t>
            </a:r>
            <a:r>
              <a:rPr lang="cs-CZ" sz="1900" dirty="0"/>
              <a:t>avšak toto zakrývání je mnohdy dáno kontaktem s evropskými misionáři: srov. africké kmeny: </a:t>
            </a:r>
            <a:r>
              <a:rPr lang="cs-CZ" sz="1900" dirty="0" err="1"/>
              <a:t>Dinka</a:t>
            </a:r>
            <a:r>
              <a:rPr lang="cs-CZ" sz="1900" dirty="0"/>
              <a:t>, </a:t>
            </a:r>
            <a:r>
              <a:rPr lang="cs-CZ" sz="1900" dirty="0" err="1"/>
              <a:t>Nuer</a:t>
            </a:r>
            <a:r>
              <a:rPr lang="cs-CZ" sz="1900" dirty="0"/>
              <a:t>, </a:t>
            </a:r>
            <a:r>
              <a:rPr lang="cs-CZ" sz="1900" dirty="0" err="1"/>
              <a:t>Nuba</a:t>
            </a:r>
            <a:r>
              <a:rPr lang="cs-CZ" sz="1900" dirty="0"/>
              <a:t>, </a:t>
            </a:r>
            <a:r>
              <a:rPr lang="cs-CZ" sz="1900" dirty="0" err="1"/>
              <a:t>Mursi</a:t>
            </a:r>
            <a:r>
              <a:rPr lang="cs-CZ" sz="1900" dirty="0"/>
              <a:t> ad., jihoamerické </a:t>
            </a:r>
            <a:r>
              <a:rPr lang="cs-CZ" sz="1900" dirty="0" err="1"/>
              <a:t>Huaorani</a:t>
            </a:r>
            <a:r>
              <a:rPr lang="cs-CZ" sz="1900" dirty="0"/>
              <a:t>, Zoe, </a:t>
            </a:r>
            <a:r>
              <a:rPr lang="cs-CZ" sz="1900" dirty="0" err="1"/>
              <a:t>Xingu</a:t>
            </a:r>
            <a:r>
              <a:rPr lang="cs-CZ" sz="1900" dirty="0"/>
              <a:t> ad., indonéské Andamany, melanéský zvyk nosit jen </a:t>
            </a:r>
            <a:r>
              <a:rPr lang="cs-CZ" sz="1900" dirty="0" err="1"/>
              <a:t>penilní</a:t>
            </a:r>
            <a:r>
              <a:rPr lang="cs-CZ" sz="1900" dirty="0"/>
              <a:t> pouzdro, </a:t>
            </a:r>
            <a:r>
              <a:rPr lang="cs-CZ" sz="1900" dirty="0" err="1"/>
              <a:t>koteku</a:t>
            </a:r>
            <a:r>
              <a:rPr lang="cs-CZ" sz="1900" dirty="0"/>
              <a:t> ad.</a:t>
            </a:r>
            <a:r>
              <a:rPr lang="cs-CZ" dirty="0"/>
              <a:t>), </a:t>
            </a:r>
          </a:p>
          <a:p>
            <a:r>
              <a:rPr lang="cs-CZ" dirty="0"/>
              <a:t>všechny kultury zdobí povrch těla různými technikami (šperky, malování, tetování, skarifikace, oděv, plastické operace, </a:t>
            </a:r>
            <a:r>
              <a:rPr lang="cs-CZ" dirty="0" err="1"/>
              <a:t>botox</a:t>
            </a:r>
            <a:r>
              <a:rPr lang="cs-CZ" dirty="0"/>
              <a:t>, rovnátka). </a:t>
            </a:r>
          </a:p>
          <a:p>
            <a:endParaRPr lang="cs-CZ" dirty="0"/>
          </a:p>
          <a:p>
            <a:r>
              <a:rPr lang="cs-CZ" dirty="0"/>
              <a:t>Význam těchto tělesných úprav a mutilací je </a:t>
            </a:r>
            <a:r>
              <a:rPr lang="cs-CZ" b="1" dirty="0"/>
              <a:t>komunikační a estetický</a:t>
            </a:r>
            <a:r>
              <a:rPr lang="cs-CZ" dirty="0"/>
              <a:t>.</a:t>
            </a:r>
          </a:p>
          <a:p>
            <a:r>
              <a:rPr lang="cs-CZ" dirty="0"/>
              <a:t>Viz Prezentace: </a:t>
            </a:r>
            <a:r>
              <a:rPr lang="cs-CZ" b="1" dirty="0"/>
              <a:t>Rozvoj identity</a:t>
            </a:r>
            <a:r>
              <a:rPr lang="cs-CZ" dirty="0"/>
              <a:t> a </a:t>
            </a:r>
            <a:r>
              <a:rPr lang="cs-CZ" b="1" dirty="0"/>
              <a:t>Člověk, maska a zvíře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198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 </a:t>
            </a:r>
            <a:r>
              <a:rPr lang="cs-CZ" sz="1800" dirty="0"/>
              <a:t>(1h)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  <p:pic>
        <p:nvPicPr>
          <p:cNvPr id="3074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1385"/>
            <a:ext cx="6869038" cy="51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0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hlavě (2015) – </a:t>
            </a: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2" name="Picture 4" descr="Výsledek obrázku pro inside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18" y="1988840"/>
            <a:ext cx="9175318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91680" y="64008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https://www.youtube.com/watch?v=1TB2P0cToHQ</a:t>
            </a:r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FBEF72-D52C-415A-BAE5-96E66EE9897F}"/>
              </a:ext>
            </a:extLst>
          </p:cNvPr>
          <p:cNvSpPr txBox="1"/>
          <p:nvPr/>
        </p:nvSpPr>
        <p:spPr>
          <a:xfrm>
            <a:off x="441541" y="603146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Všimněte si mimických výrazů. Poznáte jednotlivé emoce?</a:t>
            </a:r>
          </a:p>
        </p:txBody>
      </p:sp>
    </p:spTree>
    <p:extLst>
      <p:ext uri="{BB962C8B-B14F-4D97-AF65-F5344CB8AC3E}">
        <p14:creationId xmlns:p14="http://schemas.microsoft.com/office/powerpoint/2010/main" val="761216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31B29-3A62-4E8D-90E7-9E4B1323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E2D61-DD8C-482A-A251-C26DC7FA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73752"/>
          </a:xfrm>
        </p:spPr>
        <p:txBody>
          <a:bodyPr>
            <a:normAutofit/>
          </a:bodyPr>
          <a:lstStyle/>
          <a:p>
            <a:r>
              <a:rPr lang="cs-CZ" dirty="0"/>
              <a:t>Výzkum rozpoznatelnosti a podobnosti  </a:t>
            </a:r>
            <a:r>
              <a:rPr lang="cs-CZ" b="1" i="1" dirty="0"/>
              <a:t>zvukových</a:t>
            </a:r>
            <a:r>
              <a:rPr lang="cs-CZ" dirty="0"/>
              <a:t> </a:t>
            </a:r>
            <a:r>
              <a:rPr lang="cs-CZ" b="1" dirty="0"/>
              <a:t>(tj. </a:t>
            </a:r>
            <a:r>
              <a:rPr lang="cs-CZ" b="1" dirty="0" err="1"/>
              <a:t>paraverbálních</a:t>
            </a:r>
            <a:r>
              <a:rPr lang="cs-CZ" dirty="0"/>
              <a:t>) </a:t>
            </a:r>
            <a:r>
              <a:rPr lang="cs-CZ" b="1" dirty="0"/>
              <a:t>projevů</a:t>
            </a:r>
            <a:r>
              <a:rPr lang="cs-CZ" dirty="0"/>
              <a:t> emocí prováděl Klaus </a:t>
            </a:r>
            <a:r>
              <a:rPr lang="cs-CZ" dirty="0" err="1"/>
              <a:t>Scherer</a:t>
            </a:r>
            <a:r>
              <a:rPr lang="cs-CZ" dirty="0"/>
              <a:t> (</a:t>
            </a:r>
            <a:r>
              <a:rPr lang="en-GB" dirty="0"/>
              <a:t>Scherer et al.</a:t>
            </a:r>
            <a:r>
              <a:rPr lang="cs-CZ" dirty="0"/>
              <a:t>, </a:t>
            </a:r>
            <a:r>
              <a:rPr lang="en-GB" dirty="0"/>
              <a:t>1996</a:t>
            </a:r>
            <a:r>
              <a:rPr lang="cs-CZ" dirty="0"/>
              <a:t>). Výsledky byly velmi podobné.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002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72CF1-3F44-965F-7B48-1FFDBE77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27F7C-8FB7-0C2B-8272-7794C539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moduly systému 1, které automaticky reagují na emoce v tváři a hlase jiného člověka. </a:t>
            </a:r>
          </a:p>
          <a:p>
            <a:r>
              <a:rPr lang="cs-CZ" dirty="0"/>
              <a:t>Rozdělit oblast emocí nám pomáhá i jazyk: slova (slova někde začínají a končí – oproti všemu ostatnímu). </a:t>
            </a:r>
          </a:p>
          <a:p>
            <a:r>
              <a:rPr lang="cs-CZ" dirty="0" err="1"/>
              <a:t>Ekman</a:t>
            </a:r>
            <a:r>
              <a:rPr lang="cs-CZ" dirty="0"/>
              <a:t> a </a:t>
            </a:r>
            <a:r>
              <a:rPr lang="cs-CZ" dirty="0" err="1"/>
              <a:t>Izard</a:t>
            </a:r>
            <a:r>
              <a:rPr lang="cs-CZ" dirty="0"/>
              <a:t> popsali 6 základních emocí: radost, hněv (=vztek), znechucení, strach, smutek, překvapení.</a:t>
            </a:r>
          </a:p>
        </p:txBody>
      </p:sp>
    </p:spTree>
    <p:extLst>
      <p:ext uri="{BB962C8B-B14F-4D97-AF65-F5344CB8AC3E}">
        <p14:creationId xmlns:p14="http://schemas.microsoft.com/office/powerpoint/2010/main" val="4106299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93290-0076-489D-9F38-B2B514F2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652F0-5179-4102-93CD-3704CC63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ČB fotkám chybí dynamický kontext výrazů tváře a zvuk. Film by tento kontext uvedl </a:t>
            </a:r>
            <a:r>
              <a:rPr lang="cs-CZ" sz="1800" dirty="0"/>
              <a:t>(</a:t>
            </a:r>
            <a:r>
              <a:rPr lang="cs-CZ" sz="1800" dirty="0" err="1"/>
              <a:t>Foreové</a:t>
            </a:r>
            <a:r>
              <a:rPr lang="cs-CZ" sz="1800" dirty="0"/>
              <a:t> byli natočeni a tyto záznamy byly ukázány Američanům)</a:t>
            </a:r>
            <a:r>
              <a:rPr lang="cs-CZ" dirty="0"/>
              <a:t>. Úspěšnost v rozpoznávání by jistě byla větší. Používáním videa by patrně celkový počet základních emocí mírně vzrostl (např. o bolest, lásku ad., srov. dále).</a:t>
            </a:r>
          </a:p>
        </p:txBody>
      </p:sp>
    </p:spTree>
    <p:extLst>
      <p:ext uri="{BB962C8B-B14F-4D97-AF65-F5344CB8AC3E}">
        <p14:creationId xmlns:p14="http://schemas.microsoft.com/office/powerpoint/2010/main" val="4060745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cs-CZ" dirty="0"/>
          </a:p>
          <a:p>
            <a:endParaRPr lang="cs-CZ" dirty="0"/>
          </a:p>
          <a:p>
            <a:r>
              <a:rPr lang="en-GB" dirty="0"/>
              <a:t>Video: </a:t>
            </a:r>
            <a:r>
              <a:rPr lang="cs-CZ" dirty="0"/>
              <a:t>Máme všichni ty samé základní emoce</a:t>
            </a:r>
            <a:r>
              <a:rPr lang="en-GB" dirty="0"/>
              <a:t>? </a:t>
            </a:r>
            <a:r>
              <a:rPr lang="en-GB" sz="1800" dirty="0">
                <a:hlinkClick r:id="rId3"/>
              </a:rPr>
              <a:t>http://www.youtube.com/watch?v=jjDhyfxyJCg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20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8EA6C-08A8-4444-923A-B9D0AA4C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bolesti mezi lidskými emocemi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4D657-C5E0-429F-8068-9BBB7F231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Snad i </a:t>
            </a:r>
            <a:r>
              <a:rPr lang="cs-CZ" b="1" dirty="0"/>
              <a:t>bolest</a:t>
            </a:r>
            <a:r>
              <a:rPr lang="cs-CZ" dirty="0"/>
              <a:t> by mohla být zmíněna mezi základním emocemi: je jistě biologické povahy, její signalizace má jistě důležitou sociální funkci a její signalizace je jistě automaticky napojena na výstupy (srov. situaci, kdy se otřesně zraníme).</a:t>
            </a:r>
          </a:p>
          <a:p>
            <a:pPr marL="118872" indent="0">
              <a:buNone/>
            </a:pPr>
            <a:r>
              <a:rPr lang="cs-CZ" dirty="0"/>
              <a:t>Nelehce ji lze odlišit od ostatních emocí v mimice. Lehčeji ji lze odlišit ve zvukovém projevu (má velmi typický projev).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297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1F25E-DFAC-4F3B-B6EC-7B09DF14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C755B-B4ED-458B-8480-A90C26BC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2292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Později v ontogenezi se (částečně jako dopad socializace) objevují tyto </a:t>
            </a:r>
            <a:r>
              <a:rPr lang="cs-CZ" b="1" dirty="0"/>
              <a:t>emoce-city</a:t>
            </a:r>
            <a:r>
              <a:rPr lang="cs-CZ" dirty="0"/>
              <a:t>: </a:t>
            </a:r>
            <a:r>
              <a:rPr lang="cs-CZ" b="1" dirty="0"/>
              <a:t>láska, stud a vina</a:t>
            </a:r>
            <a:r>
              <a:rPr lang="cs-CZ" dirty="0"/>
              <a:t>. Nemají tak vyhraněný mimický výraz, jako základní emoce. My je sice cítíme, ale tolik je neinzerujeme (resp. ne tak rozpoznatelně, ale srov. stud).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417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8FA49-4BF6-4FF5-947C-CF07BD2F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lásky mezi lidskými emocemi a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FC1E-303C-4EDC-ACC4-3EC29BC1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073751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b="1" dirty="0"/>
              <a:t>Láska</a:t>
            </a:r>
            <a:r>
              <a:rPr lang="cs-CZ" dirty="0"/>
              <a:t> (když cítíme vazbu k druhému): objevuje se od šesti až osmi měsíců (srov. </a:t>
            </a:r>
            <a:r>
              <a:rPr lang="cs-CZ" i="1" dirty="0" err="1"/>
              <a:t>attachment</a:t>
            </a:r>
            <a:r>
              <a:rPr lang="cs-CZ" dirty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Vazba čili vztah s druhým blízkým člověkem (či zvířetem!) se děje skrze </a:t>
            </a:r>
            <a:r>
              <a:rPr lang="cs-CZ" b="1" dirty="0"/>
              <a:t>lásku</a:t>
            </a:r>
            <a:r>
              <a:rPr lang="cs-CZ" dirty="0"/>
              <a:t>. </a:t>
            </a:r>
          </a:p>
          <a:p>
            <a:pPr marL="118872" indent="0">
              <a:buNone/>
            </a:pPr>
            <a:r>
              <a:rPr lang="cs-CZ" dirty="0"/>
              <a:t>Inzerování lásky=</a:t>
            </a:r>
            <a:r>
              <a:rPr lang="cs-CZ" dirty="0" err="1"/>
              <a:t>attachmentu</a:t>
            </a:r>
            <a:r>
              <a:rPr lang="cs-CZ" dirty="0"/>
              <a:t> má v lidské společnosti zásadní význam. </a:t>
            </a:r>
          </a:p>
          <a:p>
            <a:pPr marL="118872" indent="0">
              <a:buNone/>
            </a:pPr>
            <a:r>
              <a:rPr lang="cs-CZ" dirty="0"/>
              <a:t>Je inzerována behaviorálně (ne tolik mimicky – ale: zamilované oči).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Láska (resp. život v páru) nás výrazně proměňuje. Srov. socializační vliv ženy na muže v Eposu o Gilgamešovi (2. tabulka): příběh o zkrocení=socializaci divokého muže </a:t>
            </a:r>
            <a:r>
              <a:rPr lang="cs-CZ" dirty="0" err="1"/>
              <a:t>Enkidua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5776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6FE8A6E-9AF2-ABC4-29CA-A042E462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Lidská tvář, oblečení, Maskérka&#10;&#10;Popis byl vytvořen automaticky">
            <a:extLst>
              <a:ext uri="{FF2B5EF4-FFF2-40B4-BE49-F238E27FC236}">
                <a16:creationId xmlns:a16="http://schemas.microsoft.com/office/drawing/2014/main" id="{42823670-FE2C-2880-C53F-B53824852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9" b="12029"/>
          <a:stretch/>
        </p:blipFill>
        <p:spPr>
          <a:xfrm>
            <a:off x="457200" y="1775191"/>
            <a:ext cx="8229600" cy="4625609"/>
          </a:xfrm>
          <a:noFill/>
        </p:spPr>
      </p:pic>
    </p:spTree>
    <p:extLst>
      <p:ext uri="{BB962C8B-B14F-4D97-AF65-F5344CB8AC3E}">
        <p14:creationId xmlns:p14="http://schemas.microsoft.com/office/powerpoint/2010/main" val="329022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96D99B4A-EA00-4613-8174-F80D2972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Kmen Lani, sousedé </a:t>
            </a:r>
            <a:r>
              <a:rPr lang="cs-CZ" dirty="0" err="1"/>
              <a:t>Daniů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Papua-Nová Guinea</a:t>
            </a:r>
            <a:endParaRPr lang="en-US" dirty="0"/>
          </a:p>
        </p:txBody>
      </p:sp>
      <p:pic>
        <p:nvPicPr>
          <p:cNvPr id="2050" name="Picture 2" descr="Lani Tribesman Stock Photo - Download Image Now - Penile Sheath, Indigenous  Peoples, Indigenous Culture - iStock">
            <a:extLst>
              <a:ext uri="{FF2B5EF4-FFF2-40B4-BE49-F238E27FC236}">
                <a16:creationId xmlns:a16="http://schemas.microsoft.com/office/drawing/2014/main" id="{5D440051-956B-360C-62F9-1DBE352D22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4"/>
          <a:stretch/>
        </p:blipFill>
        <p:spPr bwMode="auto">
          <a:xfrm>
            <a:off x="457200" y="1775191"/>
            <a:ext cx="8229600" cy="46256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65653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CC35A-B67A-4C75-8B95-80A00F52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4B39E-0B66-4929-B46B-1A7021B6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Stud</a:t>
            </a:r>
            <a:r>
              <a:rPr lang="cs-CZ" dirty="0"/>
              <a:t> (když cítíme poškození vlastní osoby): objevuje se do prvního roku; charakteristické barevné změny tváře a krku; případ trémy.</a:t>
            </a:r>
          </a:p>
          <a:p>
            <a:pPr marL="118872" indent="0">
              <a:buNone/>
            </a:pPr>
            <a:r>
              <a:rPr lang="cs-CZ" b="1" dirty="0"/>
              <a:t>Vina</a:t>
            </a:r>
            <a:r>
              <a:rPr lang="cs-CZ" dirty="0"/>
              <a:t> (když jsme se dopustili poškození jiné osoby nebo překročili tabu): objevuje se později; vyžaduje pochopení existence určitých (kulturně definovaných hodnot) a pravidel (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i="1" dirty="0" err="1"/>
              <a:t>nómos</a:t>
            </a:r>
            <a:r>
              <a:rPr lang="cs-CZ" dirty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Jsou to také univerzální emoce-city, protože je cítí všichni lidé na této planetě (</a:t>
            </a:r>
            <a:r>
              <a:rPr lang="cs-CZ" i="1" dirty="0" err="1"/>
              <a:t>culture-general</a:t>
            </a:r>
            <a:r>
              <a:rPr lang="cs-CZ" dirty="0"/>
              <a:t>). Studenti z 37 zemí uvedli tyto shodné emoce: radost, strach, hněv, smutek, znechucení, </a:t>
            </a:r>
            <a:r>
              <a:rPr lang="cs-CZ" b="1" dirty="0"/>
              <a:t>stud a vinu </a:t>
            </a:r>
            <a:r>
              <a:rPr lang="cs-CZ" dirty="0"/>
              <a:t>(</a:t>
            </a:r>
            <a:r>
              <a:rPr lang="cs-CZ" dirty="0" err="1"/>
              <a:t>Scherer</a:t>
            </a:r>
            <a:r>
              <a:rPr lang="cs-CZ" dirty="0"/>
              <a:t>, 1997). </a:t>
            </a:r>
          </a:p>
        </p:txBody>
      </p:sp>
    </p:spTree>
    <p:extLst>
      <p:ext uri="{BB962C8B-B14F-4D97-AF65-F5344CB8AC3E}">
        <p14:creationId xmlns:p14="http://schemas.microsoft.com/office/powerpoint/2010/main" val="18244933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62DC9-CABE-4D84-9740-B18B68B7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2F4090-D275-4697-B601-7191E1E52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Stud a vina </a:t>
            </a:r>
            <a:r>
              <a:rPr lang="cs-CZ" dirty="0"/>
              <a:t>jsou tradičními a velmi účinnými nástroji socializace (viz prezentace </a:t>
            </a:r>
            <a:r>
              <a:rPr lang="cs-CZ" i="1" dirty="0"/>
              <a:t>Socializace</a:t>
            </a:r>
            <a:r>
              <a:rPr lang="cs-CZ" dirty="0"/>
              <a:t>). Superego (rodiče) drží ego dítěte v kleštích (vedle lásky) právě díky pocitům studu a viny (Freud, 1971, 1991)!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Schopnost cítit vinu = </a:t>
            </a:r>
            <a:r>
              <a:rPr lang="cs-CZ" dirty="0" err="1"/>
              <a:t>kulpabilita</a:t>
            </a:r>
            <a:r>
              <a:rPr lang="cs-CZ" dirty="0"/>
              <a:t> (</a:t>
            </a:r>
            <a:r>
              <a:rPr lang="cs-CZ" dirty="0" err="1"/>
              <a:t>Diel</a:t>
            </a:r>
            <a:r>
              <a:rPr lang="cs-CZ" dirty="0"/>
              <a:t>, 1987).</a:t>
            </a:r>
          </a:p>
          <a:p>
            <a:pPr marL="118872" indent="0">
              <a:buNone/>
            </a:pPr>
            <a:r>
              <a:rPr lang="cs-CZ" dirty="0"/>
              <a:t>Srov. ne/</a:t>
            </a:r>
            <a:r>
              <a:rPr lang="cs-CZ" dirty="0" err="1"/>
              <a:t>kulpabilita</a:t>
            </a:r>
            <a:r>
              <a:rPr lang="cs-CZ" dirty="0"/>
              <a:t> hříšníků a naše reakce na ni.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Je zajímavé, že takto „kulturní“ city, jako jsou stud a vina, mají tak automatický průběh – jako by byly biologické povahy.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6873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63989-D698-44BC-83CE-8AE8F9CA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kulturní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83958-D4A2-443C-9B02-90FAC1C3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Hrdost, pýcha, </a:t>
            </a:r>
            <a:r>
              <a:rPr lang="cs-CZ" b="1" dirty="0"/>
              <a:t>soustředění</a:t>
            </a:r>
            <a:r>
              <a:rPr lang="cs-CZ" dirty="0"/>
              <a:t>?, žárlivost …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Přítomnost těchto citů můžeme u druhých dobře rozpoznat, ale ne tolik z mimiky, ale z celkového kontextu (tyto city v sobě zahrnují i mimické vzory základních emocí).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72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DC6A7-4248-449F-97CC-FA901B60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58750-7D41-4A5E-94FE-6A34F8F7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Je zajímavé, že </a:t>
            </a:r>
            <a:r>
              <a:rPr lang="cs-CZ" b="1" dirty="0"/>
              <a:t>závist</a:t>
            </a:r>
            <a:r>
              <a:rPr lang="cs-CZ" dirty="0"/>
              <a:t> je biologické povahy, protože s věkem její projev u lidí klesá (čili lze v tom vidět dopad socializace).</a:t>
            </a:r>
          </a:p>
          <a:p>
            <a:pPr marL="118872" indent="0">
              <a:buNone/>
            </a:pPr>
            <a:r>
              <a:rPr lang="cs-CZ" dirty="0"/>
              <a:t>Živočichové jsou často velice závistiví a sobečtí: srov. vymezování si teritoria, přisvojování si kořisti, zabíjení.</a:t>
            </a:r>
          </a:p>
          <a:p>
            <a:pPr marL="118872" indent="0">
              <a:buNone/>
            </a:pPr>
            <a:r>
              <a:rPr lang="cs-CZ" dirty="0"/>
              <a:t>Malé děti také, když vidí nějakou věc, tak říkají: „To je moje.“</a:t>
            </a:r>
          </a:p>
        </p:txBody>
      </p:sp>
    </p:spTree>
    <p:extLst>
      <p:ext uri="{BB962C8B-B14F-4D97-AF65-F5344CB8AC3E}">
        <p14:creationId xmlns:p14="http://schemas.microsoft.com/office/powerpoint/2010/main" val="25884822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cítí lidé jednotlivé emoce?</a:t>
            </a:r>
            <a:br>
              <a:rPr lang="cs-CZ" dirty="0"/>
            </a:br>
            <a:r>
              <a:rPr lang="cs-CZ" sz="3600"/>
              <a:t>(</a:t>
            </a:r>
            <a:r>
              <a:rPr lang="fi-FI" sz="3600" b="0"/>
              <a:t>Nummenmaa</a:t>
            </a:r>
            <a:r>
              <a:rPr lang="fi-FI" sz="3600" b="0" dirty="0"/>
              <a:t>, Glerean, Hari</a:t>
            </a:r>
            <a:r>
              <a:rPr lang="cs-CZ" sz="3600" b="0" dirty="0"/>
              <a:t> &amp;</a:t>
            </a:r>
            <a:r>
              <a:rPr lang="fi-FI" sz="3600" b="0" dirty="0"/>
              <a:t> Hietanen</a:t>
            </a:r>
            <a:r>
              <a:rPr lang="cs-CZ" sz="3600" b="0" dirty="0"/>
              <a:t>, 2014)</a:t>
            </a:r>
            <a:endParaRPr lang="cs-CZ" sz="3600" dirty="0"/>
          </a:p>
        </p:txBody>
      </p:sp>
      <p:pic>
        <p:nvPicPr>
          <p:cNvPr id="1026" name="Picture 2" descr="LOOK: How Body Temperature Changes When You're In Love Or Depressed |  HuffPost UK 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3875"/>
            <a:ext cx="6912768" cy="51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057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93050-27D4-411E-A7D9-C56A520A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Složené 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76CDC-B95E-4C11-8ACE-EB1732EA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Můžeme cítit různé základní emoce zaráz?</a:t>
            </a:r>
          </a:p>
          <a:p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Dvojice? 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Trojice?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877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11B59-6E7E-4689-9CA0-C46FC0AD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mimických výrazů?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60FDD-AF2B-4E37-B628-09411695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Už Darwin (1872; </a:t>
            </a:r>
            <a:r>
              <a:rPr lang="pl-PL" i="1" dirty="0"/>
              <a:t>Výraz emocí u člověka a u zvířat</a:t>
            </a:r>
            <a:r>
              <a:rPr lang="pl-PL" dirty="0"/>
              <a:t>) spekuluje o původně vnějších „účelových zvycích”, které byly v průběhu evoluce zvnitřněny.</a:t>
            </a:r>
          </a:p>
          <a:p>
            <a:pPr marL="118872" indent="0">
              <a:buNone/>
            </a:pPr>
            <a:r>
              <a:rPr lang="pl-PL" dirty="0"/>
              <a:t>Srov. výraz pro znechucení a jeho evoluce – přenost znechucení do abstraktní roviny.</a:t>
            </a:r>
          </a:p>
          <a:p>
            <a:pPr marL="118872" indent="0">
              <a:buNone/>
            </a:pPr>
            <a:endParaRPr lang="pl-PL" dirty="0"/>
          </a:p>
          <a:p>
            <a:pPr marL="118872" indent="0">
              <a:buNone/>
            </a:pPr>
            <a:r>
              <a:rPr lang="pl-PL" dirty="0"/>
              <a:t>Ale smích, resp. zuby. (Lieberman, 2016, s. 68, 104)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0766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nervový systém</a:t>
            </a:r>
            <a:r>
              <a:rPr lang="cs-CZ" sz="2000" dirty="0"/>
              <a:t>(2h)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cs-CZ" b="1" dirty="0"/>
              <a:t>Opakování</a:t>
            </a:r>
            <a:r>
              <a:rPr lang="cs-CZ" dirty="0"/>
              <a:t>: Kolik základních emocí definoval P. </a:t>
            </a:r>
            <a:r>
              <a:rPr lang="cs-CZ" dirty="0" err="1"/>
              <a:t>Ekman</a:t>
            </a:r>
            <a:r>
              <a:rPr lang="cs-CZ" dirty="0"/>
              <a:t>?</a:t>
            </a:r>
          </a:p>
          <a:p>
            <a:pPr marL="118872" indent="0">
              <a:buNone/>
            </a:pPr>
            <a:r>
              <a:rPr lang="cs-CZ" dirty="0"/>
              <a:t>Jaké to byly?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Shrnutí</a:t>
            </a:r>
            <a:r>
              <a:rPr lang="cs-CZ" dirty="0"/>
              <a:t>: nyní víme, jaké emoce jsou (dle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) </a:t>
            </a:r>
            <a:r>
              <a:rPr lang="cs-CZ" b="1" dirty="0"/>
              <a:t>základní a které jsou odvozené</a:t>
            </a:r>
            <a:r>
              <a:rPr lang="cs-CZ" dirty="0"/>
              <a:t>.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? </a:t>
            </a:r>
            <a:r>
              <a:rPr lang="cs-CZ" b="1" dirty="0"/>
              <a:t>Jaká součást nervového systému </a:t>
            </a:r>
            <a:r>
              <a:rPr lang="cs-CZ" dirty="0"/>
              <a:t>je za emoce zodpovědná? </a:t>
            </a:r>
          </a:p>
          <a:p>
            <a:pPr marL="118872" indent="0">
              <a:buNone/>
            </a:pPr>
            <a:r>
              <a:rPr lang="cs-CZ" dirty="0"/>
              <a:t>A co nám to může říci o samotných emocích?</a:t>
            </a:r>
          </a:p>
        </p:txBody>
      </p:sp>
    </p:spTree>
    <p:extLst>
      <p:ext uri="{BB962C8B-B14F-4D97-AF65-F5344CB8AC3E}">
        <p14:creationId xmlns:p14="http://schemas.microsoft.com/office/powerpoint/2010/main" val="38388661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Cítí emoce i ostatní tvorové?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Emoce jsou spojovány s funkcí tzv. </a:t>
            </a:r>
            <a:r>
              <a:rPr lang="cs-CZ" sz="2400" b="1" dirty="0"/>
              <a:t>limbického systému</a:t>
            </a:r>
            <a:r>
              <a:rPr lang="cs-CZ" sz="2400" dirty="0"/>
              <a:t>, kterým kromě savců disponují také ptáci. Vzhledem k fylogenetickému původu ptáků v plazí skupině (</a:t>
            </a:r>
            <a:r>
              <a:rPr lang="cs-CZ" sz="2400" dirty="0" err="1"/>
              <a:t>Diapsida</a:t>
            </a:r>
            <a:r>
              <a:rPr lang="cs-CZ" sz="2400" dirty="0"/>
              <a:t>, </a:t>
            </a:r>
            <a:r>
              <a:rPr lang="cs-CZ" sz="2400" i="1" dirty="0" err="1"/>
              <a:t>Dinosauria</a:t>
            </a:r>
            <a:r>
              <a:rPr lang="cs-CZ" sz="2400" dirty="0"/>
              <a:t>), u které je také doložena péče o mladé (samice krokodýlů se starají o mladé), lze uvažovat o přítomnosti nějakého emočního systému také u plazů. Srov. chameleóna: chameleón evidentně inzeruje svoje emoce ve změnách barvy svého těla. </a:t>
            </a:r>
            <a:r>
              <a:rPr lang="cs-CZ" sz="2400" dirty="0">
                <a:hlinkClick r:id="rId2"/>
              </a:rPr>
              <a:t>https://www.youtube.com/watch?v=Kp9W-_W8rCM&amp;ab_channel=DeepLook</a:t>
            </a:r>
            <a:r>
              <a:rPr lang="cs-CZ" sz="2400" dirty="0"/>
              <a:t> </a:t>
            </a:r>
          </a:p>
          <a:p>
            <a:r>
              <a:rPr lang="cs-CZ" sz="2400" dirty="0"/>
              <a:t>Chobotnice také. Jiní bezobratlí rozpoznatelně jen vztek=útok a lásku=vábení.</a:t>
            </a:r>
          </a:p>
          <a:p>
            <a:r>
              <a:rPr lang="cs-CZ" sz="2400" dirty="0">
                <a:hlinkClick r:id="rId3"/>
              </a:rPr>
              <a:t>https://www.youtube.com/watch?v=oSyEZAm8nb8&amp;ab_channel=NatGeoWILD</a:t>
            </a:r>
            <a:r>
              <a:rPr lang="cs-CZ" sz="2400" dirty="0"/>
              <a:t> </a:t>
            </a:r>
          </a:p>
          <a:p>
            <a:r>
              <a:rPr lang="cs-CZ" sz="2400" dirty="0">
                <a:hlinkClick r:id="rId4"/>
              </a:rPr>
              <a:t>https://www.youtube.com/watch?v=KT1-JQTiZGc&amp;ab_channel=BBCEarth</a:t>
            </a:r>
            <a:r>
              <a:rPr lang="cs-CZ" sz="2400" dirty="0"/>
              <a:t> (chobotnice, sépie)</a:t>
            </a:r>
          </a:p>
        </p:txBody>
      </p:sp>
    </p:spTree>
    <p:extLst>
      <p:ext uri="{BB962C8B-B14F-4D97-AF65-F5344CB8AC3E}">
        <p14:creationId xmlns:p14="http://schemas.microsoft.com/office/powerpoint/2010/main" val="12202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Limbický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08823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b="1" dirty="0"/>
              <a:t>Model trojího mozku </a:t>
            </a:r>
            <a:r>
              <a:rPr lang="cs-CZ" dirty="0"/>
              <a:t>(</a:t>
            </a:r>
            <a:r>
              <a:rPr lang="cs-CZ" dirty="0" err="1"/>
              <a:t>MacLean</a:t>
            </a:r>
            <a:r>
              <a:rPr lang="cs-CZ" dirty="0"/>
              <a:t>, 1960), model je sice překonaný, ale ilustrativní:</a:t>
            </a:r>
          </a:p>
          <a:p>
            <a:r>
              <a:rPr lang="cs-CZ" dirty="0"/>
              <a:t>Plazí mozek (mozkový kmen)</a:t>
            </a:r>
          </a:p>
          <a:p>
            <a:r>
              <a:rPr lang="cs-CZ" dirty="0" err="1"/>
              <a:t>Paleosavčí</a:t>
            </a:r>
            <a:r>
              <a:rPr lang="cs-CZ" dirty="0"/>
              <a:t> </a:t>
            </a:r>
            <a:r>
              <a:rPr lang="cs-CZ" b="1" dirty="0"/>
              <a:t>limbický systém vznikl </a:t>
            </a:r>
            <a:r>
              <a:rPr lang="cs-CZ" dirty="0"/>
              <a:t>v Křídě (v čase dinosaurů, 145-65 </a:t>
            </a:r>
            <a:r>
              <a:rPr lang="cs-CZ" dirty="0" err="1"/>
              <a:t>Ga</a:t>
            </a:r>
            <a:r>
              <a:rPr lang="cs-CZ" dirty="0"/>
              <a:t>)</a:t>
            </a:r>
          </a:p>
          <a:p>
            <a:r>
              <a:rPr lang="cs-CZ" dirty="0" err="1"/>
              <a:t>Neosavčí</a:t>
            </a:r>
            <a:r>
              <a:rPr lang="cs-CZ" dirty="0"/>
              <a:t> mozek – </a:t>
            </a:r>
            <a:r>
              <a:rPr lang="cs-CZ" dirty="0" err="1"/>
              <a:t>neokortex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6" name="Picture 2" descr="Výsledek obrázku pro paleomammalian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6200"/>
            <a:ext cx="3228857" cy="28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vian brain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7" y="3886200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2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B29DE-7440-4BF3-8FBF-2E1C7A57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Skarifikace </a:t>
            </a:r>
          </a:p>
        </p:txBody>
      </p:sp>
      <p:pic>
        <p:nvPicPr>
          <p:cNvPr id="1026" name="Picture 2" descr="The history of Scarification in Africa | Hadithi Africa">
            <a:extLst>
              <a:ext uri="{FF2B5EF4-FFF2-40B4-BE49-F238E27FC236}">
                <a16:creationId xmlns:a16="http://schemas.microsoft.com/office/drawing/2014/main" id="{AE3606B6-00B2-41A8-9969-007A690AED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1563"/>
            <a:ext cx="4639637" cy="48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 on African Face Scaring">
            <a:extLst>
              <a:ext uri="{FF2B5EF4-FFF2-40B4-BE49-F238E27FC236}">
                <a16:creationId xmlns:a16="http://schemas.microsoft.com/office/drawing/2014/main" id="{0F354416-B6F4-410E-9FB1-F1905599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681563"/>
            <a:ext cx="3647081" cy="48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700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5242C-880E-46DB-AC06-BC8A45FD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Limbický systém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E6271-53B3-4A2F-A14E-9CD7E181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Zcela zásadní je, že celá řada automaticky fungujících kognitivních modulů (rozpoznávání tváří, halo efekt, stereotypizace, </a:t>
            </a:r>
            <a:r>
              <a:rPr lang="cs-CZ" dirty="0" err="1"/>
              <a:t>labeling</a:t>
            </a:r>
            <a:r>
              <a:rPr lang="cs-CZ" dirty="0"/>
              <a:t> atd.) je přímo spojena s emočním systémem (viz prezentace Budování dojmu o druhých).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BD0402-6AEC-42F8-95C2-07EFBA70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26" y="3602869"/>
            <a:ext cx="5420148" cy="32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1296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What Is the Limbic System | PARTS OF THE LIMBIC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0"/>
            <a:ext cx="8028384" cy="68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227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LS </a:t>
            </a:r>
            <a:r>
              <a:rPr lang="cs-CZ" dirty="0"/>
              <a:t>paralelně s prožitkem emoce ovlivňuje </a:t>
            </a:r>
            <a:r>
              <a:rPr lang="cs-CZ" b="1" dirty="0"/>
              <a:t>endokrinní systém </a:t>
            </a:r>
            <a:r>
              <a:rPr lang="cs-CZ" dirty="0"/>
              <a:t>a </a:t>
            </a:r>
            <a:r>
              <a:rPr lang="cs-CZ" b="1" dirty="0"/>
              <a:t>vegetativní nervový systém</a:t>
            </a:r>
            <a:r>
              <a:rPr lang="cs-CZ" dirty="0"/>
              <a:t>. </a:t>
            </a:r>
          </a:p>
          <a:p>
            <a:r>
              <a:rPr lang="en-GB" dirty="0"/>
              <a:t>LS </a:t>
            </a:r>
            <a:r>
              <a:rPr lang="cs-CZ" dirty="0"/>
              <a:t>je bohatě spojen s </a:t>
            </a:r>
            <a:r>
              <a:rPr lang="en-GB" dirty="0" err="1"/>
              <a:t>ncl</a:t>
            </a:r>
            <a:r>
              <a:rPr lang="en-GB" dirty="0"/>
              <a:t>. </a:t>
            </a:r>
            <a:r>
              <a:rPr lang="en-GB" dirty="0" err="1"/>
              <a:t>accumbens</a:t>
            </a:r>
            <a:r>
              <a:rPr lang="en-GB" dirty="0"/>
              <a:t> (</a:t>
            </a:r>
            <a:r>
              <a:rPr lang="cs-CZ" dirty="0"/>
              <a:t>které je zapojeno do systému pozitivní odměny</a:t>
            </a:r>
            <a:r>
              <a:rPr lang="en-GB" dirty="0"/>
              <a:t>).</a:t>
            </a:r>
            <a:r>
              <a:rPr lang="cs-CZ" dirty="0"/>
              <a:t> Srov. známý experiment s voperováním elektrického dráždidla do</a:t>
            </a:r>
            <a:r>
              <a:rPr lang="en-GB" dirty="0"/>
              <a:t>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accumbens</a:t>
            </a:r>
            <a:r>
              <a:rPr lang="cs-CZ" dirty="0"/>
              <a:t> krysám (</a:t>
            </a:r>
            <a:r>
              <a:rPr lang="en-GB" dirty="0"/>
              <a:t>Olds &amp; Milner</a:t>
            </a:r>
            <a:r>
              <a:rPr lang="cs-CZ" dirty="0"/>
              <a:t>, </a:t>
            </a:r>
            <a:r>
              <a:rPr lang="en-GB" dirty="0"/>
              <a:t>1954)</a:t>
            </a:r>
            <a:r>
              <a:rPr lang="cs-CZ" dirty="0"/>
              <a:t>.</a:t>
            </a:r>
            <a:endParaRPr lang="en-GB" b="1" dirty="0"/>
          </a:p>
          <a:p>
            <a:r>
              <a:rPr lang="en-GB" dirty="0"/>
              <a:t>LS </a:t>
            </a:r>
            <a:r>
              <a:rPr lang="cs-CZ" dirty="0"/>
              <a:t>zahrnuje i bazální </a:t>
            </a:r>
            <a:r>
              <a:rPr lang="en-GB" dirty="0"/>
              <a:t>ganglia, </a:t>
            </a:r>
            <a:r>
              <a:rPr lang="cs-CZ" dirty="0"/>
              <a:t>které řídí záměrné pohyby.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značně propojen s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 kůrou</a:t>
            </a:r>
            <a:r>
              <a:rPr lang="en-GB" dirty="0"/>
              <a:t> (</a:t>
            </a:r>
            <a:r>
              <a:rPr lang="cs-CZ" dirty="0"/>
              <a:t>srov.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</a:t>
            </a:r>
            <a:r>
              <a:rPr lang="en-GB" dirty="0"/>
              <a:t> </a:t>
            </a:r>
            <a:r>
              <a:rPr lang="en-GB" dirty="0" err="1"/>
              <a:t>lobotom</a:t>
            </a:r>
            <a:r>
              <a:rPr lang="cs-CZ" dirty="0" err="1"/>
              <a:t>ie</a:t>
            </a:r>
            <a:r>
              <a:rPr lang="en-GB" dirty="0"/>
              <a:t>)</a:t>
            </a:r>
            <a:r>
              <a:rPr lang="cs-CZ" dirty="0"/>
              <a:t>, s </a:t>
            </a:r>
            <a:r>
              <a:rPr lang="cs-CZ" b="1" dirty="0" err="1"/>
              <a:t>orbitofrontální</a:t>
            </a:r>
            <a:r>
              <a:rPr lang="cs-CZ" b="1" dirty="0"/>
              <a:t> kůrou</a:t>
            </a:r>
            <a:r>
              <a:rPr lang="cs-CZ" dirty="0"/>
              <a:t>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je spojen s čichovými kyji (</a:t>
            </a:r>
            <a:r>
              <a:rPr lang="en-GB" dirty="0"/>
              <a:t>olfactory bulbs</a:t>
            </a:r>
            <a:r>
              <a:rPr lang="cs-CZ" dirty="0"/>
              <a:t>)</a:t>
            </a:r>
            <a:r>
              <a:rPr lang="en-GB" b="1" dirty="0"/>
              <a:t> </a:t>
            </a:r>
            <a:r>
              <a:rPr lang="cs-CZ" dirty="0"/>
              <a:t>– srov. vztah čichu, dlouhodobé paměti a emocí.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69056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 kontroluje: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Afekty a emoce</a:t>
            </a:r>
            <a:r>
              <a:rPr lang="cs-CZ" dirty="0"/>
              <a:t>, prostorovou paměť, pracovní paměť, část senzorických procesů, vnímání času, pozornost, instinkty, autonomní vegetativní systém a částečně i motorickou činnost. Částečně (amygdala a hippokampus) souvisí i s teorií mysli (srov. prezentace Teorie mysli).</a:t>
            </a:r>
          </a:p>
          <a:p>
            <a:endParaRPr lang="cs-CZ" dirty="0"/>
          </a:p>
          <a:p>
            <a:r>
              <a:rPr lang="cs-CZ" dirty="0"/>
              <a:t>Navíc: Oboustranné odebrání </a:t>
            </a:r>
            <a:r>
              <a:rPr lang="en-GB" dirty="0" err="1"/>
              <a:t>hippocamp</a:t>
            </a:r>
            <a:r>
              <a:rPr lang="cs-CZ" dirty="0"/>
              <a:t>ů</a:t>
            </a:r>
            <a:r>
              <a:rPr lang="en-GB" dirty="0"/>
              <a:t> </a:t>
            </a:r>
            <a:r>
              <a:rPr lang="cs-CZ" dirty="0"/>
              <a:t>(což je součást LS), vedlo k tomu, že informace z deklarativní (tj. sémantické a episodické) paměti nikdy nedosáhly do dlouhodobé paměti: jedinec tak žil v bublině, která měla několik minut (srov. film Memento). Přesto jeho emocionalita (spolu s motorickou dlouhodobou pamětí) narušena nebyla (srov. pacient Henry </a:t>
            </a:r>
            <a:r>
              <a:rPr lang="cs-CZ" dirty="0" err="1"/>
              <a:t>Molaison</a:t>
            </a:r>
            <a:r>
              <a:rPr lang="cs-CZ" dirty="0"/>
              <a:t> v r. 1953; </a:t>
            </a:r>
            <a:r>
              <a:rPr lang="cs-CZ" dirty="0" err="1"/>
              <a:t>Milnerová</a:t>
            </a:r>
            <a:r>
              <a:rPr lang="cs-CZ" dirty="0"/>
              <a:t>, 1957).</a:t>
            </a:r>
          </a:p>
        </p:txBody>
      </p:sp>
    </p:spTree>
    <p:extLst>
      <p:ext uri="{BB962C8B-B14F-4D97-AF65-F5344CB8AC3E}">
        <p14:creationId xmlns:p14="http://schemas.microsoft.com/office/powerpoint/2010/main" val="14654395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093267" cy="50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731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79277-9D2F-490C-9A8E-9FE460A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Orbitofrontální</a:t>
            </a:r>
            <a:r>
              <a:rPr lang="cs-CZ" dirty="0"/>
              <a:t> kůra (</a:t>
            </a:r>
            <a:r>
              <a:rPr lang="cs-CZ" dirty="0" err="1"/>
              <a:t>Rolls</a:t>
            </a:r>
            <a:r>
              <a:rPr lang="cs-CZ" dirty="0"/>
              <a:t>, 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57DC45-6419-4C06-A685-AD6D66C67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 err="1"/>
              <a:t>Orbitofrontální</a:t>
            </a:r>
            <a:r>
              <a:rPr lang="cs-CZ" b="1" dirty="0"/>
              <a:t> kůra </a:t>
            </a:r>
            <a:r>
              <a:rPr lang="cs-CZ" dirty="0"/>
              <a:t>(OFK) se vyvinula především u primátů, nikoli u ostatních savců, a v podstatě zastínila funkci amygdaly (což je součást limbického systému) v řízení emocí.</a:t>
            </a:r>
          </a:p>
          <a:p>
            <a:pPr marL="118872" indent="0">
              <a:buNone/>
            </a:pPr>
            <a:r>
              <a:rPr lang="cs-CZ" dirty="0"/>
              <a:t>OFK zahrnuje i hodnotový/odměňovací systém.</a:t>
            </a:r>
          </a:p>
          <a:p>
            <a:pPr marL="118872" indent="0">
              <a:buNone/>
            </a:pPr>
            <a:endParaRPr lang="cs-CZ" b="1" dirty="0"/>
          </a:p>
          <a:p>
            <a:pPr marL="118872" indent="0">
              <a:buNone/>
            </a:pPr>
            <a:r>
              <a:rPr lang="cs-CZ" b="1" dirty="0"/>
              <a:t>Emoce nás informují o hodnotách objektů ve světě i v naší mysli</a:t>
            </a:r>
            <a:r>
              <a:rPr lang="en-GB" b="1" dirty="0"/>
              <a:t>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5670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/>
          <a:lstStyle/>
          <a:p>
            <a:pPr marL="118872" indent="0">
              <a:buNone/>
            </a:pPr>
            <a:endParaRPr lang="cs-CZ" dirty="0"/>
          </a:p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073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funkce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9273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Shrnutí</a:t>
            </a:r>
            <a:r>
              <a:rPr lang="cs-CZ" dirty="0"/>
              <a:t>: Nyní víme jaké emoce cítíme a jaká část nervového systému je za produkci emocí zodpovědná.</a:t>
            </a:r>
          </a:p>
          <a:p>
            <a:pPr>
              <a:buNone/>
            </a:pPr>
            <a:r>
              <a:rPr lang="cs-CZ" b="1" dirty="0"/>
              <a:t>K čemu nám však emoce jsou?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 lidském životě mají emoce přinejmenším </a:t>
            </a:r>
            <a:r>
              <a:rPr lang="cs-CZ" b="1" dirty="0"/>
              <a:t>tři funkce</a:t>
            </a:r>
            <a:r>
              <a:rPr lang="cs-CZ" dirty="0"/>
              <a:t>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informační</a:t>
            </a:r>
            <a:r>
              <a:rPr lang="cs-CZ" dirty="0"/>
              <a:t> funkci (biologická podstata): city, pocity, prožitky.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komunikační</a:t>
            </a:r>
            <a:r>
              <a:rPr lang="cs-CZ" dirty="0"/>
              <a:t> funkci (sociální podstata): chování.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motivační</a:t>
            </a:r>
            <a:r>
              <a:rPr lang="cs-CZ" dirty="0"/>
              <a:t> funkci (biologická i sociální podstata): hodnoty, cíle.</a:t>
            </a:r>
          </a:p>
        </p:txBody>
      </p:sp>
    </p:spTree>
    <p:extLst>
      <p:ext uri="{BB962C8B-B14F-4D97-AF65-F5344CB8AC3E}">
        <p14:creationId xmlns:p14="http://schemas.microsoft.com/office/powerpoint/2010/main" val="14765852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e nieuwe kampleider Tantalus is vol met woede nadat hij honderden jaren in de onderwereld heeft gezet en zint op wraak die hij vervolgens neemt op alle kamplede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" y="-13713"/>
            <a:ext cx="4567303" cy="6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, I mean business.... lets do this Provérbios 20:11 Até a criança se dará a conhecer pelas suas ações, se a sua obra é pura e re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1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76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Informační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73752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sz="3400" b="1" dirty="0"/>
              <a:t>Nejdůležitější funkce emocí pro jedince spočívá v stanovení základních hodnot života (libost – nelibost atd.).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b="1" dirty="0"/>
              <a:t>Bez emocí je život velmi nebezpečný</a:t>
            </a:r>
            <a:r>
              <a:rPr lang="cs-CZ" sz="3400" dirty="0"/>
              <a:t>. </a:t>
            </a:r>
            <a:r>
              <a:rPr lang="cs-CZ" sz="3400" dirty="0" err="1"/>
              <a:t>Starosavčí</a:t>
            </a:r>
            <a:r>
              <a:rPr lang="cs-CZ" sz="3400" dirty="0"/>
              <a:t> mozek </a:t>
            </a:r>
            <a:r>
              <a:rPr lang="cs-CZ" sz="3600" dirty="0"/>
              <a:t>(</a:t>
            </a:r>
            <a:r>
              <a:rPr lang="cs-CZ" sz="3600" dirty="0" err="1"/>
              <a:t>MacLean</a:t>
            </a:r>
            <a:r>
              <a:rPr lang="cs-CZ" sz="3600" dirty="0"/>
              <a:t>, 1960)</a:t>
            </a:r>
            <a:r>
              <a:rPr lang="cs-CZ" sz="3400" dirty="0"/>
              <a:t>. 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Emoce jsou spojeny s každou vzpomínkou.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Všimněte si, že většina základních emocí jsou negativní (tzn. nelibost má víc typů než libost).</a:t>
            </a:r>
          </a:p>
          <a:p>
            <a:pPr marL="118872" indent="0">
              <a:buNone/>
            </a:pPr>
            <a:r>
              <a:rPr lang="cs-CZ" sz="3400" dirty="0"/>
              <a:t>Ale: rozpoznatelnost radosti a smíchu.</a:t>
            </a:r>
          </a:p>
          <a:p>
            <a:pPr marL="118872" indent="0">
              <a:buNone/>
            </a:pP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268491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AE155-5A01-4763-A5BF-B065A1D7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Tatuáž</a:t>
            </a:r>
            <a:r>
              <a:rPr lang="cs-CZ" dirty="0"/>
              <a:t> </a:t>
            </a:r>
          </a:p>
        </p:txBody>
      </p:sp>
      <p:pic>
        <p:nvPicPr>
          <p:cNvPr id="2050" name="Picture 2" descr="THE ART OF NATURE: TATTOO HISTORY OF WESTERN OCEANIA | | LARS KRUTAK">
            <a:extLst>
              <a:ext uri="{FF2B5EF4-FFF2-40B4-BE49-F238E27FC236}">
                <a16:creationId xmlns:a16="http://schemas.microsoft.com/office/drawing/2014/main" id="{57DE17B3-701A-4277-8CF2-118B0A087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0" y="1774825"/>
            <a:ext cx="7479380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563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8E5CB-30BE-D62D-80E9-652AD206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32AE6-F9BB-7244-F826-7ADFE3E0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sz="3200" dirty="0"/>
              <a:t>Tato primární funkce emocí není tolik důležitá pro sociální psychologii.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Nicméně, existuje něco jako </a:t>
            </a:r>
            <a:r>
              <a:rPr lang="cs-CZ" sz="3200" b="1" i="1" dirty="0"/>
              <a:t>feeling </a:t>
            </a:r>
            <a:r>
              <a:rPr lang="cs-CZ" sz="3200" b="1" i="1" dirty="0" err="1"/>
              <a:t>rules</a:t>
            </a:r>
            <a:r>
              <a:rPr lang="cs-CZ" sz="3200" b="1" i="1" dirty="0"/>
              <a:t> (pravidla pociťování emocí) </a:t>
            </a:r>
            <a:r>
              <a:rPr lang="cs-CZ" sz="3200" dirty="0"/>
              <a:t>v různých kulturách a různých dobách (např. evropský středověk a postoje k rozkoši při sexu, srov. sv. Augustin).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7686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302F2-9559-4F71-8F1D-6FABF6DF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3CA1D-A12D-4860-B747-6E04902E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45760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Tibeťané považují </a:t>
            </a:r>
            <a:r>
              <a:rPr lang="cs-CZ" sz="3200" b="1" dirty="0"/>
              <a:t>hněv</a:t>
            </a:r>
            <a:r>
              <a:rPr lang="cs-CZ" sz="3200" dirty="0"/>
              <a:t> (</a:t>
            </a:r>
            <a:r>
              <a:rPr lang="cs-CZ" sz="3200" i="1" dirty="0" err="1"/>
              <a:t>lung</a:t>
            </a:r>
            <a:r>
              <a:rPr lang="cs-CZ" sz="3200" i="1" dirty="0"/>
              <a:t> </a:t>
            </a:r>
            <a:r>
              <a:rPr lang="cs-CZ" sz="3200" i="1" dirty="0" err="1"/>
              <a:t>lang</a:t>
            </a:r>
            <a:r>
              <a:rPr lang="cs-CZ" sz="3200" dirty="0"/>
              <a:t>) za morálně nevhodný, protože odporuje buddhistickému důrazu na soucit se všemi vnímajícími bytostmi.</a:t>
            </a:r>
          </a:p>
          <a:p>
            <a:endParaRPr lang="cs-CZ" dirty="0"/>
          </a:p>
          <a:p>
            <a:r>
              <a:rPr lang="cs-CZ" dirty="0" err="1"/>
              <a:t>Utku</a:t>
            </a:r>
            <a:r>
              <a:rPr lang="cs-CZ" dirty="0"/>
              <a:t> Inuitové téměř zcela eliminovali </a:t>
            </a:r>
            <a:r>
              <a:rPr lang="cs-CZ" b="1" dirty="0"/>
              <a:t>hněv</a:t>
            </a:r>
            <a:r>
              <a:rPr lang="cs-CZ" dirty="0"/>
              <a:t> (</a:t>
            </a:r>
            <a:r>
              <a:rPr lang="cs-CZ" dirty="0" err="1"/>
              <a:t>Briggs</a:t>
            </a:r>
            <a:r>
              <a:rPr lang="cs-CZ" dirty="0"/>
              <a:t>, 1970). A to proto, že v tamních nehostinných končinách natolik závisí jeden na druhém, že se raději této emoci vyvarují.</a:t>
            </a:r>
          </a:p>
          <a:p>
            <a:endParaRPr lang="cs-CZ" dirty="0"/>
          </a:p>
          <a:p>
            <a:r>
              <a:rPr lang="cs-CZ" dirty="0"/>
              <a:t>Obdobně byla </a:t>
            </a:r>
            <a:r>
              <a:rPr lang="cs-CZ" b="1" dirty="0"/>
              <a:t>pýcha</a:t>
            </a:r>
            <a:r>
              <a:rPr lang="cs-CZ" dirty="0"/>
              <a:t> v </a:t>
            </a:r>
            <a:r>
              <a:rPr lang="cs-CZ" dirty="0" err="1"/>
              <a:t>lovecko</a:t>
            </a:r>
            <a:r>
              <a:rPr lang="cs-CZ" dirty="0"/>
              <a:t>–sběračských společnostech penalizována kvůli tomu, že lidé se spolu o masitou potravu dělili i mezi rodinami (Lieberman, 2016, s. 88-89).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9945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Emoce slouží </a:t>
            </a:r>
            <a:r>
              <a:rPr lang="cs-CZ" b="1" dirty="0"/>
              <a:t>komunikaci</a:t>
            </a:r>
            <a:r>
              <a:rPr lang="cs-CZ" dirty="0"/>
              <a:t> – je to adaptace na život ve skupině. Patrný projev emocí umožňuje lépe odečítat vnitřní stavy druhého člověka.</a:t>
            </a:r>
          </a:p>
          <a:p>
            <a:pPr>
              <a:buNone/>
            </a:pPr>
            <a:r>
              <a:rPr lang="cs-CZ" dirty="0"/>
              <a:t>Srov.:</a:t>
            </a:r>
          </a:p>
          <a:p>
            <a:r>
              <a:rPr lang="cs-CZ" dirty="0"/>
              <a:t>chování osob na bowlingu (</a:t>
            </a:r>
            <a:r>
              <a:rPr lang="cs-CZ" dirty="0" err="1"/>
              <a:t>Kraut</a:t>
            </a:r>
            <a:r>
              <a:rPr lang="cs-CZ" dirty="0"/>
              <a:t> &amp; </a:t>
            </a:r>
            <a:r>
              <a:rPr lang="cs-CZ" dirty="0" err="1"/>
              <a:t>Johnston</a:t>
            </a:r>
            <a:r>
              <a:rPr lang="cs-CZ" dirty="0"/>
              <a:t>, 1979). </a:t>
            </a:r>
          </a:p>
          <a:p>
            <a:r>
              <a:rPr lang="cs-CZ" dirty="0"/>
              <a:t>úsměv ve společnosti (ALE: při textování?  Nemůžeme si pomoct).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A5737-E7FC-D4EF-0D38-5876992B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70236-B7E1-7F37-98B9-8DFC7B64F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Základní E slouží jako znaky v soc. komunikaci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Se znakem lze manipulovat (měnit, zesilovat, zeslabovat atd.).</a:t>
            </a:r>
          </a:p>
          <a:p>
            <a:pPr>
              <a:buNone/>
            </a:pPr>
            <a:r>
              <a:rPr lang="cs-CZ" dirty="0"/>
              <a:t>Pokud má cokoli fungovat jako znak v komunikaci, musí to být odlišitelné od jiných znaků (proto by měli základním E rozumět všichni lidé planety – a to potvrdily výzkumy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, 1971).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3560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Využití ve společenském styku (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b="1" i="1" dirty="0"/>
              <a:t> </a:t>
            </a:r>
            <a:r>
              <a:rPr lang="cs-CZ" dirty="0"/>
              <a:t>= </a:t>
            </a:r>
            <a:r>
              <a:rPr lang="cs-CZ" b="1" i="1" dirty="0"/>
              <a:t>pravidla projevu emocí</a:t>
            </a:r>
            <a:r>
              <a:rPr lang="cs-CZ" i="1" dirty="0"/>
              <a:t> </a:t>
            </a:r>
            <a:r>
              <a:rPr lang="cs-CZ" dirty="0"/>
              <a:t>platná pro danou kulturu).</a:t>
            </a:r>
          </a:p>
          <a:p>
            <a:pPr>
              <a:buNone/>
            </a:pPr>
            <a:r>
              <a:rPr lang="cs-CZ" dirty="0"/>
              <a:t>Pravidla projevu emocí = „podoby potlačování, zmírňování, maskování či nahrazení spontánních projevů jinými.“ (</a:t>
            </a:r>
            <a:r>
              <a:rPr lang="cs-CZ" dirty="0" err="1"/>
              <a:t>Scherer</a:t>
            </a:r>
            <a:r>
              <a:rPr lang="cs-CZ" dirty="0"/>
              <a:t>, 2006, p. 217)</a:t>
            </a:r>
          </a:p>
          <a:p>
            <a:pPr>
              <a:buNone/>
            </a:pPr>
            <a:r>
              <a:rPr lang="cs-CZ" dirty="0"/>
              <a:t>Česká verze: „Metro face“ vs. Američané.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Veškerá sociální komunikace podléhá těmto pravidlům projevu, ač porušování není ničím vzácným (např. chování představitelů státu, učitele, cestujícího vlakem).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Např. u nás „muži nepláčou“ – muži reagují více agresivně, ženy více submisivně v situacích zahanbení.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Neustále krotíme svoje emoce, nejvíc s blízkými (srov. rozbitý talíř, nechutná polévka, šílený vánoční dárek atd.).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Motivační funkce</a:t>
            </a:r>
          </a:p>
        </p:txBody>
      </p:sp>
      <p:pic>
        <p:nvPicPr>
          <p:cNvPr id="3076" name="Picture 4" descr="35 Animal Memes to Get You Through the Week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800"/>
            <a:ext cx="4824536" cy="4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74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Motivační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Emoce mají i funkci motivační: snažíme se totiž vyhýbat nepříjemným emocím a vyhledáváme příjemné emoce.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397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B0566-712A-00D1-A9C5-BFAC1439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, dopis&#10;&#10;Popis byl vytvořen automaticky">
            <a:extLst>
              <a:ext uri="{FF2B5EF4-FFF2-40B4-BE49-F238E27FC236}">
                <a16:creationId xmlns:a16="http://schemas.microsoft.com/office/drawing/2014/main" id="{BFB184B4-5960-C5E3-F6C1-C9890980B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93407"/>
            <a:ext cx="6408711" cy="6271186"/>
          </a:xfrm>
        </p:spPr>
      </p:pic>
    </p:spTree>
    <p:extLst>
      <p:ext uri="{BB962C8B-B14F-4D97-AF65-F5344CB8AC3E}">
        <p14:creationId xmlns:p14="http://schemas.microsoft.com/office/powerpoint/2010/main" val="21999000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271E9-F286-6EB0-59A6-E8303558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B1F92-08F1-6515-6E4C-DC81E1962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Dopaminergní</a:t>
            </a:r>
            <a:r>
              <a:rPr lang="cs-CZ" dirty="0"/>
              <a:t> odměňovací dráha a její ovlivnitelnost různými léky a alkaloidy (závislosti, </a:t>
            </a:r>
            <a:r>
              <a:rPr lang="cs-CZ" dirty="0" err="1"/>
              <a:t>pohl</a:t>
            </a:r>
            <a:r>
              <a:rPr lang="cs-CZ" dirty="0"/>
              <a:t>. vzrušení).</a:t>
            </a:r>
          </a:p>
          <a:p>
            <a:r>
              <a:rPr lang="cs-CZ" dirty="0" err="1"/>
              <a:t>Milner</a:t>
            </a:r>
            <a:r>
              <a:rPr lang="cs-CZ" dirty="0"/>
              <a:t> &amp; </a:t>
            </a:r>
            <a:r>
              <a:rPr lang="cs-CZ" dirty="0" err="1"/>
              <a:t>Olds</a:t>
            </a:r>
            <a:r>
              <a:rPr lang="cs-CZ" dirty="0"/>
              <a:t> (1954): krysy 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accumbens</a:t>
            </a:r>
            <a:r>
              <a:rPr lang="cs-CZ" i="1" dirty="0"/>
              <a:t>.</a:t>
            </a:r>
          </a:p>
          <a:p>
            <a:endParaRPr lang="cs-CZ" dirty="0"/>
          </a:p>
          <a:p>
            <a:r>
              <a:rPr lang="cs-CZ" dirty="0"/>
              <a:t>Emoce a jejich očekávání nás motivuje k různým činnostem, postojům atd.</a:t>
            </a:r>
          </a:p>
          <a:p>
            <a:r>
              <a:rPr lang="cs-CZ" dirty="0"/>
              <a:t>Při aktivitách souvisejících s pozitivním výsledkem se nám aktivuje L frontální kůra (</a:t>
            </a:r>
            <a:r>
              <a:rPr lang="cs-CZ" dirty="0" err="1"/>
              <a:t>Kringenbach</a:t>
            </a:r>
            <a:r>
              <a:rPr lang="cs-CZ" dirty="0"/>
              <a:t> et al., 2003).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9565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0BBEC-2BE3-4002-865C-FE35AC0C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E</a:t>
            </a:r>
          </a:p>
        </p:txBody>
      </p:sp>
      <p:pic>
        <p:nvPicPr>
          <p:cNvPr id="4098" name="Picture 2" descr="1860s B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2658"/>
            <a:ext cx="5400600" cy="5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E85D225-F81B-4377-8907-A79C6561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cs-CZ" dirty="0"/>
              <a:t>Jiné mutilace: broušení zubů</a:t>
            </a:r>
            <a:endParaRPr lang="en-US" dirty="0"/>
          </a:p>
        </p:txBody>
      </p:sp>
      <p:pic>
        <p:nvPicPr>
          <p:cNvPr id="3074" name="Picture 2" descr="Teeth-filing as a Mark of Beauty and Belonging in 19th Century Africa |  DIANABUJA'S BLOG: Africa, The Middle East, Agriculture, History and Culture">
            <a:extLst>
              <a:ext uri="{FF2B5EF4-FFF2-40B4-BE49-F238E27FC236}">
                <a16:creationId xmlns:a16="http://schemas.microsoft.com/office/drawing/2014/main" id="{456162AB-F786-485C-A3E8-573FE08947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7"/>
          <a:stretch/>
        </p:blipFill>
        <p:spPr bwMode="auto">
          <a:xfrm>
            <a:off x="457200" y="1775191"/>
            <a:ext cx="8229600" cy="46256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828374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etuška bylo dlouho exotické povolání (ilustrační foto)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983"/>
            <a:ext cx="9144000" cy="43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94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Využití v praxi, v práci:</a:t>
            </a:r>
          </a:p>
          <a:p>
            <a:r>
              <a:rPr lang="cs-CZ" dirty="0"/>
              <a:t>v „emocionálních profesích“: ty předstírají, resp. vytvářejí emoční atmosféru, což je velice vyčerpávající (velkým rizikem je </a:t>
            </a:r>
            <a:r>
              <a:rPr lang="cs-CZ" b="1" dirty="0"/>
              <a:t>syndrom vyhoření</a:t>
            </a:r>
            <a:r>
              <a:rPr lang="cs-CZ" dirty="0"/>
              <a:t>). Profese: letušky a další… ?</a:t>
            </a:r>
          </a:p>
          <a:p>
            <a:r>
              <a:rPr lang="cs-CZ" dirty="0"/>
              <a:t>při vyjednávání – např. v partnerství</a:t>
            </a:r>
          </a:p>
          <a:p>
            <a:r>
              <a:rPr lang="cs-CZ" dirty="0"/>
              <a:t>při lhaní (v různých hrách).</a:t>
            </a:r>
          </a:p>
          <a:p>
            <a:r>
              <a:rPr lang="cs-CZ" dirty="0"/>
              <a:t>při podvodech (cílené ovlivňování emocí druhých: získání důvěry, lásky, soucitu, </a:t>
            </a:r>
            <a:r>
              <a:rPr lang="cs-CZ" b="1" dirty="0"/>
              <a:t>viny</a:t>
            </a:r>
            <a:r>
              <a:rPr lang="cs-CZ" dirty="0"/>
              <a:t>, strachu…).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4D7AB-A3C8-47D0-AFE0-C40C6110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4A8E6-D218-4603-AB72-41B3D49B5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Společný smích posiluje sociální vazby – proto když se směje učitel s žáky (klidně sám sobě) dochází k upevnění vztahů.</a:t>
            </a:r>
          </a:p>
          <a:p>
            <a:r>
              <a:rPr lang="cs-CZ" dirty="0"/>
              <a:t>Když se Vám podaří žáky rozesmát, získají k Vám nový vztah.</a:t>
            </a:r>
          </a:p>
          <a:p>
            <a:r>
              <a:rPr lang="cs-CZ" dirty="0"/>
              <a:t>Učitel nemusí humor produkovat sám, stačí, když nechá žákům prostor (spousta žáků se bude snažit ostatní rozesmát). </a:t>
            </a:r>
          </a:p>
          <a:p>
            <a:r>
              <a:rPr lang="cs-CZ" dirty="0"/>
              <a:t>Učitel by měl humor ve třídě kultivovat (redukovat zesměšňování).</a:t>
            </a:r>
          </a:p>
        </p:txBody>
      </p:sp>
    </p:spTree>
    <p:extLst>
      <p:ext uri="{BB962C8B-B14F-4D97-AF65-F5344CB8AC3E}">
        <p14:creationId xmlns:p14="http://schemas.microsoft.com/office/powerpoint/2010/main" val="40740048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3A814-2F58-404C-B376-BF9EF344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355D0-4911-4497-B321-151FEA2C1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1"/>
            <a:ext cx="8496944" cy="5073752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b="1" dirty="0"/>
              <a:t> Smích a humor (komika dle Borecký, 1996) </a:t>
            </a:r>
            <a:r>
              <a:rPr lang="cs-CZ" dirty="0"/>
              <a:t>jsou spolu nerozlučně spojeny.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jako emoce je vysoce nakažlivý (podobně jako zívání, ale i ostatní emoce).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Společný smích zvyšuje sociální kohezi – upevňuje sociální vazby.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snižuje pociťovanou bolest.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Více lidí se směje vtipům nadřízeného (i mizerným) než podřízeného.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„Bylo vědecky dokázáno, že muži jsou vtipnější než ženy.“</a:t>
            </a:r>
          </a:p>
          <a:p>
            <a:pPr marL="118872" indent="0">
              <a:buNone/>
            </a:pPr>
            <a:r>
              <a:rPr lang="cs-CZ" dirty="0"/>
              <a:t>Více se smějí ženy vtipům, které vyprávějí muži, než naopak.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Lidé se však smějí také, když jsou nervózní, překvapení nebo chtějí-li se uvolnit. Nebo když chtějí někoho zesměšnit (čili jako výraz agrese).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3369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5E113-D89D-4308-9D0F-36E72A97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Smích a lechtání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C1A0B-8273-45B7-89FE-7F7AAE16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Důležité je spojení smíchu a lechtání. Při lechtání (v podpaží či na břichu) produkují i ostatní </a:t>
            </a:r>
            <a:r>
              <a:rPr lang="cs-CZ" b="1" dirty="0"/>
              <a:t>lidoopi</a:t>
            </a:r>
            <a:r>
              <a:rPr lang="cs-CZ" dirty="0"/>
              <a:t> zvuky podobné lidskému smíchu. Podobné zvuky vydávají i při honičce nebo </a:t>
            </a:r>
            <a:r>
              <a:rPr lang="cs-CZ" b="1" dirty="0"/>
              <a:t>zápasení</a:t>
            </a:r>
            <a:r>
              <a:rPr lang="cs-CZ" dirty="0"/>
              <a:t>. Podobně i </a:t>
            </a:r>
            <a:r>
              <a:rPr lang="cs-CZ" b="1" dirty="0"/>
              <a:t>krysy</a:t>
            </a:r>
            <a:r>
              <a:rPr lang="cs-CZ" dirty="0"/>
              <a:t> vydávají specifické zvuky, když jsou lechtány a když spolu zápasí (nebo když mají dostat morfin). Podobně i </a:t>
            </a:r>
            <a:r>
              <a:rPr lang="cs-CZ" b="1" dirty="0"/>
              <a:t>delfíni</a:t>
            </a:r>
            <a:r>
              <a:rPr lang="cs-CZ" dirty="0"/>
              <a:t> vydávají zvláštní zvuky, když spolu zápasí. Tyto zvuky jsou tedy patrně typické pro celou skupinu (skupinově žijících) savců a mají za účel komunikovat sdělení, že zápasení nepřeroste do skutečného boje a že přináší radost z kontaktu.</a:t>
            </a:r>
          </a:p>
          <a:p>
            <a:r>
              <a:rPr lang="cs-CZ" dirty="0"/>
              <a:t>Všimněte si, že hra (a tedy i zápasení v rámci hry) jsou nedílnou a  podstatnou součástí ontogeneze savců.</a:t>
            </a:r>
          </a:p>
          <a:p>
            <a:r>
              <a:rPr lang="cs-CZ" dirty="0"/>
              <a:t>Všimněte si, jak blízko se má opravdový souboj k </a:t>
            </a:r>
            <a:r>
              <a:rPr lang="cs-CZ" dirty="0" err="1"/>
              <a:t>hrovému</a:t>
            </a:r>
            <a:r>
              <a:rPr lang="cs-CZ" dirty="0"/>
              <a:t> souboji – jediný rozdíl je emoce, nikoli fyzický projev.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5020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6B1CE-CD6D-4AA0-AB02-075D98AF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A9B5E-8B1B-453A-B7CC-11332394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5145760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Britský evoluční psycholog Robin </a:t>
            </a:r>
            <a:r>
              <a:rPr lang="cs-CZ" dirty="0" err="1"/>
              <a:t>Dunbar</a:t>
            </a:r>
            <a:r>
              <a:rPr lang="cs-CZ" dirty="0"/>
              <a:t> (srov. </a:t>
            </a:r>
            <a:r>
              <a:rPr lang="cs-CZ" b="1" dirty="0"/>
              <a:t>teorii sociálního mozku</a:t>
            </a:r>
            <a:r>
              <a:rPr lang="cs-CZ" dirty="0"/>
              <a:t>) vytvořil hypotézu o funkci humoru v lidských skupinách.</a:t>
            </a:r>
          </a:p>
          <a:p>
            <a:pPr marL="633222" indent="-514350">
              <a:buAutoNum type="arabicPeriod"/>
            </a:pPr>
            <a:r>
              <a:rPr lang="cs-CZ" dirty="0"/>
              <a:t>Všichni primáti udržují svoje skupiny pomocí sociálního čištění srsti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). Tím vznikají sociální vazby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bonding</a:t>
            </a:r>
            <a:r>
              <a:rPr lang="cs-CZ" dirty="0"/>
              <a:t>) a také hierarchická struktura skupiny.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a další primáti při sociálním čištění srsti vydávají speciální zvuky (asi jako předení koček). </a:t>
            </a:r>
          </a:p>
          <a:p>
            <a:pPr marL="633222" indent="-514350">
              <a:buAutoNum type="arabicPeriod"/>
            </a:pPr>
            <a:r>
              <a:rPr lang="cs-CZ" dirty="0"/>
              <a:t>Problém je, že sociální čištění srsti je aktivita jeden na jednoho, takže množství těchto sociálních kontaktů je značně limitováno. Aby člověk udržel pomocí tohoto mechanismu velikost svých sociálních skupin (srov. </a:t>
            </a:r>
            <a:r>
              <a:rPr lang="cs-CZ" dirty="0" err="1"/>
              <a:t>Dunbarovo</a:t>
            </a:r>
            <a:r>
              <a:rPr lang="cs-CZ" dirty="0"/>
              <a:t> číslo 150), musel by čistit srst celých 60% bdělého času.  To pochopitelně není možné – musíme také shánět potravu atp.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tedy museli najít způsob, jak tento limit daný mj. nemožností podrbat více jedinců během dne překročit.</a:t>
            </a:r>
          </a:p>
          <a:p>
            <a:pPr marL="633222" indent="-514350">
              <a:buAutoNum type="arabicPeriod"/>
            </a:pPr>
            <a:r>
              <a:rPr lang="cs-CZ" dirty="0" err="1"/>
              <a:t>Dunbar</a:t>
            </a:r>
            <a:r>
              <a:rPr lang="cs-CZ" dirty="0"/>
              <a:t> říká, že přechod od fyzického (manuálního) čištění srsti k vokálnímu čištění srsti (</a:t>
            </a:r>
            <a:r>
              <a:rPr lang="cs-CZ" i="1" dirty="0" err="1"/>
              <a:t>vocal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 umožnil našim předkům až ztrojnásobit šíři vazeb (ze 50, což je horní limit skupin primátů, ke 150). Vokální čištění srsti umožňuje vytvářet sociální vazbu s několika jedinci zároveň.</a:t>
            </a:r>
          </a:p>
        </p:txBody>
      </p:sp>
    </p:spTree>
    <p:extLst>
      <p:ext uri="{BB962C8B-B14F-4D97-AF65-F5344CB8AC3E}">
        <p14:creationId xmlns:p14="http://schemas.microsoft.com/office/powerpoint/2010/main" val="20639048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F770D-FC21-4345-A729-0E5781B6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 a endorfiny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ED0C38-CC32-4B29-B8C1-9B6CAFED6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 startAt="6"/>
            </a:pPr>
            <a:r>
              <a:rPr lang="cs-CZ" dirty="0"/>
              <a:t>U primátů, kteří udržují sociální vazby pomocí sociálního čištění srsti, dochází při fyzickém kontaktu (u obou účastníků komunikace) k vyplavování endorfinů</a:t>
            </a:r>
            <a:r>
              <a:rPr lang="cs-CZ"/>
              <a:t>. </a:t>
            </a:r>
          </a:p>
          <a:p>
            <a:pPr marL="633222" indent="-514350">
              <a:buFont typeface="+mj-lt"/>
              <a:buAutoNum type="arabicPeriod" startAt="7"/>
            </a:pPr>
            <a:r>
              <a:rPr lang="cs-CZ"/>
              <a:t>Problém </a:t>
            </a:r>
            <a:r>
              <a:rPr lang="cs-CZ" dirty="0"/>
              <a:t>nastává při přechodu na vokální čištění srsti – i v tomto způsobu komunikace se musí vytvořit mechanismus produkce endorfinů. Podle </a:t>
            </a:r>
            <a:r>
              <a:rPr lang="cs-CZ" dirty="0" err="1"/>
              <a:t>Dunbara</a:t>
            </a:r>
            <a:r>
              <a:rPr lang="cs-CZ" dirty="0"/>
              <a:t> je tímto mechanismem humor. Humor je vokální cestou navozené vyplavování endorfinů.</a:t>
            </a:r>
          </a:p>
        </p:txBody>
      </p:sp>
    </p:spTree>
    <p:extLst>
      <p:ext uri="{BB962C8B-B14F-4D97-AF65-F5344CB8AC3E}">
        <p14:creationId xmlns:p14="http://schemas.microsoft.com/office/powerpoint/2010/main" val="40258110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8786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2BA01-E19A-47B2-AE6E-B844532A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Kulturou způsobené rozdíly v emocích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B2301-63E0-4319-AE69-660BF435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1259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26688-6372-4C43-AC62-8DC4ACBD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80AB4-FD67-4C60-A737-E044A52D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05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5048</Words>
  <Application>Microsoft Office PowerPoint</Application>
  <PresentationFormat>Předvádění na obrazovce (4:3)</PresentationFormat>
  <Paragraphs>399</Paragraphs>
  <Slides>106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12" baseType="lpstr">
      <vt:lpstr>Arial</vt:lpstr>
      <vt:lpstr>Corbel</vt:lpstr>
      <vt:lpstr>Wingdings</vt:lpstr>
      <vt:lpstr>Wingdings 2</vt:lpstr>
      <vt:lpstr>Wingdings 3</vt:lpstr>
      <vt:lpstr>Modul</vt:lpstr>
      <vt:lpstr>Sociální psychologie - Emoce</vt:lpstr>
      <vt:lpstr>Role emocí v sociální komunikaci</vt:lpstr>
      <vt:lpstr>Co se dozvíte:</vt:lpstr>
      <vt:lpstr>Prezentace aplikace PowerPoint</vt:lpstr>
      <vt:lpstr>Tělo a komunikace</vt:lpstr>
      <vt:lpstr>Kmen Lani, sousedé Daniů,  Papua-Nová Guinea</vt:lpstr>
      <vt:lpstr>Skarifikace </vt:lpstr>
      <vt:lpstr>Tatuáž </vt:lpstr>
      <vt:lpstr>Jiné mutilace: broušení zubů</vt:lpstr>
      <vt:lpstr>Mursiové , Afrika</vt:lpstr>
      <vt:lpstr>Prezentace aplikace PowerPoint</vt:lpstr>
      <vt:lpstr>Prezentace aplikace PowerPoint</vt:lpstr>
      <vt:lpstr>Srov. Sebastiao Salgado, 2018</vt:lpstr>
      <vt:lpstr>Prezentace aplikace PowerPoint</vt:lpstr>
      <vt:lpstr>Paleolit, Sungir, pohřeb  před 30 tisíci lety </vt:lpstr>
      <vt:lpstr>Tvář a emoce</vt:lpstr>
      <vt:lpstr>Lidská tvář a komunikace</vt:lpstr>
      <vt:lpstr>Lidská tvář</vt:lpstr>
      <vt:lpstr>Vnímání tváře (Goren et al., 1975) novorozenci (9 min), pohybující se tváře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Oční kontakt u lidí a primátů</vt:lpstr>
      <vt:lpstr>Oči v přírodě  (všichni se soustředí na oči, nejen novorozenci)</vt:lpstr>
      <vt:lpstr>Prezentace aplikace PowerPoint</vt:lpstr>
      <vt:lpstr>Vstavač italský - Orchis italica</vt:lpstr>
      <vt:lpstr>Tořič (Ophrys sp.)</vt:lpstr>
      <vt:lpstr>Novorozenecký úsměv</vt:lpstr>
      <vt:lpstr>Prezentace aplikace PowerPoint</vt:lpstr>
      <vt:lpstr>Shrnutí</vt:lpstr>
      <vt:lpstr>Definice emocí (dle Poláčková Šolcová &amp; Trnka, 2015)</vt:lpstr>
      <vt:lpstr>Emoce a city</vt:lpstr>
      <vt:lpstr>Prezentace aplikace PowerPoint</vt:lpstr>
      <vt:lpstr>DEFINICE</vt:lpstr>
      <vt:lpstr>Definice emocí (dle Poláčková Šolcová &amp; Trnka, 2015)</vt:lpstr>
      <vt:lpstr>Výzkum základních emocí</vt:lpstr>
      <vt:lpstr>Výzkum základních emocí</vt:lpstr>
      <vt:lpstr>Kolik a jaké emoce lze rozlišit?</vt:lpstr>
      <vt:lpstr>Výzkum základních emocí</vt:lpstr>
      <vt:lpstr>Ekman &amp; Izard (1972)</vt:lpstr>
      <vt:lpstr>Prezentace aplikace PowerPoint</vt:lpstr>
      <vt:lpstr>Prezentace aplikace PowerPoint</vt:lpstr>
      <vt:lpstr>Ekman &amp; Izard (1972) (1h)</vt:lpstr>
      <vt:lpstr>V hlavě (2015) – Inside out </vt:lpstr>
      <vt:lpstr>Prezentace aplikace PowerPoint</vt:lpstr>
      <vt:lpstr>Shrnutí:</vt:lpstr>
      <vt:lpstr>Prezentace aplikace PowerPoint</vt:lpstr>
      <vt:lpstr>Prezentace aplikace PowerPoint</vt:lpstr>
      <vt:lpstr>Místo bolesti mezi lidskými emocemi</vt:lpstr>
      <vt:lpstr>Kulturou podmíněné emoce/city</vt:lpstr>
      <vt:lpstr>Místo lásky mezi lidskými emocemi a city</vt:lpstr>
      <vt:lpstr>Prezentace aplikace PowerPoint</vt:lpstr>
      <vt:lpstr>Kulturou podmíněné emoce/city</vt:lpstr>
      <vt:lpstr>Kulturou podmíněné emoce/city</vt:lpstr>
      <vt:lpstr>Další kulturní emoce/city</vt:lpstr>
      <vt:lpstr>Prezentace aplikace PowerPoint</vt:lpstr>
      <vt:lpstr>Kde cítí lidé jednotlivé emoce? (Nummenmaa, Glerean, Hari &amp; Hietanen, 2014)</vt:lpstr>
      <vt:lpstr>Složené emoce</vt:lpstr>
      <vt:lpstr>Původ mimických výrazů?</vt:lpstr>
      <vt:lpstr>Emoce a nervový systém(2h)</vt:lpstr>
      <vt:lpstr>Cítí emoce i ostatní tvorové?</vt:lpstr>
      <vt:lpstr>Limbický systém</vt:lpstr>
      <vt:lpstr>Limbický systém</vt:lpstr>
      <vt:lpstr>Prezentace aplikace PowerPoint</vt:lpstr>
      <vt:lpstr>Limbický systém</vt:lpstr>
      <vt:lpstr>Limbický systém kontroluje:</vt:lpstr>
      <vt:lpstr>Prezentace aplikace PowerPoint</vt:lpstr>
      <vt:lpstr>Orbitofrontální kůra (Rolls, 2017)</vt:lpstr>
      <vt:lpstr>Prezentace aplikace PowerPoint</vt:lpstr>
      <vt:lpstr>Tři funkce emocí</vt:lpstr>
      <vt:lpstr>Prezentace aplikace PowerPoint</vt:lpstr>
      <vt:lpstr>1. Informační funkce základních emocí</vt:lpstr>
      <vt:lpstr>Prezentace aplikace PowerPoint</vt:lpstr>
      <vt:lpstr>Prezentace aplikace PowerPoint</vt:lpstr>
      <vt:lpstr>2. Komunikační funkce základních emocí</vt:lpstr>
      <vt:lpstr>Prezentace aplikace PowerPoint</vt:lpstr>
      <vt:lpstr>2. Komunikační funkce základních emocí</vt:lpstr>
      <vt:lpstr>3. Motivační funkce</vt:lpstr>
      <vt:lpstr>3. Motivační funkce základních emocí</vt:lpstr>
      <vt:lpstr>Prezentace aplikace PowerPoint</vt:lpstr>
      <vt:lpstr>Prezentace aplikace PowerPoint</vt:lpstr>
      <vt:lpstr>Využití E</vt:lpstr>
      <vt:lpstr>Prezentace aplikace PowerPoint</vt:lpstr>
      <vt:lpstr>Funkce základních emocí</vt:lpstr>
      <vt:lpstr>Prezentace aplikace PowerPoint</vt:lpstr>
      <vt:lpstr>Role humoru v lidské komunikaci</vt:lpstr>
      <vt:lpstr>Smích a lechtání</vt:lpstr>
      <vt:lpstr>Role humoru v lidské komunikaci</vt:lpstr>
      <vt:lpstr>Humor a endorfiny</vt:lpstr>
      <vt:lpstr>Prezentace aplikace PowerPoint</vt:lpstr>
      <vt:lpstr>Kulturou způsobené rozdíly v emocích</vt:lpstr>
      <vt:lpstr>Prezentace aplikace PowerPoint</vt:lpstr>
      <vt:lpstr>Differences in emotional experience (z prezentace Dr. Čeňka)</vt:lpstr>
      <vt:lpstr>Differences in emotional experience</vt:lpstr>
      <vt:lpstr>Differences in emotional experience</vt:lpstr>
      <vt:lpstr>Etické a emické struktury v sociálních vědách</vt:lpstr>
      <vt:lpstr>Prezentace aplikace PowerPoint</vt:lpstr>
      <vt:lpstr>Prezentace aplikace PowerPoint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- Emoce</dc:title>
  <dc:creator>Jan Krása</dc:creator>
  <cp:lastModifiedBy>Jan Krása</cp:lastModifiedBy>
  <cp:revision>122</cp:revision>
  <dcterms:created xsi:type="dcterms:W3CDTF">2020-11-19T13:49:16Z</dcterms:created>
  <dcterms:modified xsi:type="dcterms:W3CDTF">2024-11-24T20:39:55Z</dcterms:modified>
</cp:coreProperties>
</file>