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5"/>
  </p:notesMasterIdLst>
  <p:handoutMasterIdLst>
    <p:handoutMasterId r:id="rId36"/>
  </p:handoutMasterIdLst>
  <p:sldIdLst>
    <p:sldId id="256" r:id="rId5"/>
    <p:sldId id="358" r:id="rId6"/>
    <p:sldId id="351" r:id="rId7"/>
    <p:sldId id="295" r:id="rId8"/>
    <p:sldId id="349" r:id="rId9"/>
    <p:sldId id="367" r:id="rId10"/>
    <p:sldId id="346" r:id="rId11"/>
    <p:sldId id="362" r:id="rId12"/>
    <p:sldId id="265" r:id="rId13"/>
    <p:sldId id="298" r:id="rId14"/>
    <p:sldId id="355" r:id="rId15"/>
    <p:sldId id="296" r:id="rId16"/>
    <p:sldId id="356" r:id="rId17"/>
    <p:sldId id="297" r:id="rId18"/>
    <p:sldId id="299" r:id="rId19"/>
    <p:sldId id="294" r:id="rId20"/>
    <p:sldId id="353" r:id="rId21"/>
    <p:sldId id="282" r:id="rId22"/>
    <p:sldId id="357" r:id="rId23"/>
    <p:sldId id="363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365" r:id="rId32"/>
    <p:sldId id="290" r:id="rId33"/>
    <p:sldId id="291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768" autoAdjust="0"/>
  </p:normalViewPr>
  <p:slideViewPr>
    <p:cSldViewPr snapToGrid="0">
      <p:cViewPr varScale="1">
        <p:scale>
          <a:sx n="116" d="100"/>
          <a:sy n="116" d="100"/>
        </p:scale>
        <p:origin x="138" y="28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E60A3-7097-43D1-B773-4F4AE15E084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D490D8-236A-4448-8295-F79E08524057}">
      <dgm:prSet/>
      <dgm:spPr/>
      <dgm:t>
        <a:bodyPr/>
        <a:lstStyle/>
        <a:p>
          <a:pPr>
            <a:defRPr cap="all"/>
          </a:pPr>
          <a:r>
            <a:rPr lang="cs-CZ"/>
            <a:t>regresní analýzu (R.T. Thorndike), </a:t>
          </a:r>
          <a:endParaRPr lang="en-US"/>
        </a:p>
      </dgm:t>
    </dgm:pt>
    <dgm:pt modelId="{4F6F5C06-4BDB-4D62-83EE-C1BA10FD2227}" type="parTrans" cxnId="{4F25FC55-0346-4A43-BADE-5C3ECCB24518}">
      <dgm:prSet/>
      <dgm:spPr/>
      <dgm:t>
        <a:bodyPr/>
        <a:lstStyle/>
        <a:p>
          <a:endParaRPr lang="en-US"/>
        </a:p>
      </dgm:t>
    </dgm:pt>
    <dgm:pt modelId="{BCB657E1-A3A1-4A1D-A8E4-4F20F77751A1}" type="sibTrans" cxnId="{4F25FC55-0346-4A43-BADE-5C3ECCB24518}">
      <dgm:prSet/>
      <dgm:spPr/>
      <dgm:t>
        <a:bodyPr/>
        <a:lstStyle/>
        <a:p>
          <a:endParaRPr lang="en-US"/>
        </a:p>
      </dgm:t>
    </dgm:pt>
    <dgm:pt modelId="{C4CD60F0-F2F8-4138-B1E0-013A2E339B3F}">
      <dgm:prSet/>
      <dgm:spPr/>
      <dgm:t>
        <a:bodyPr/>
        <a:lstStyle/>
        <a:p>
          <a:pPr>
            <a:defRPr cap="all"/>
          </a:pPr>
          <a:r>
            <a:rPr lang="cs-CZ"/>
            <a:t>analýzu kovariance (A. Porter), </a:t>
          </a:r>
          <a:endParaRPr lang="en-US"/>
        </a:p>
      </dgm:t>
    </dgm:pt>
    <dgm:pt modelId="{561FEEDF-5320-4C79-8BE1-0C7A91C681CB}" type="parTrans" cxnId="{F876C8B3-7E88-4ED1-A454-41438EE641C9}">
      <dgm:prSet/>
      <dgm:spPr/>
      <dgm:t>
        <a:bodyPr/>
        <a:lstStyle/>
        <a:p>
          <a:endParaRPr lang="en-US"/>
        </a:p>
      </dgm:t>
    </dgm:pt>
    <dgm:pt modelId="{72EA8FE5-1F06-4448-BCC8-0BF310B6B73F}" type="sibTrans" cxnId="{F876C8B3-7E88-4ED1-A454-41438EE641C9}">
      <dgm:prSet/>
      <dgm:spPr/>
      <dgm:t>
        <a:bodyPr/>
        <a:lstStyle/>
        <a:p>
          <a:endParaRPr lang="en-US"/>
        </a:p>
      </dgm:t>
    </dgm:pt>
    <dgm:pt modelId="{565DA6E6-3ACC-400B-8215-CA34577BF78D}">
      <dgm:prSet/>
      <dgm:spPr/>
      <dgm:t>
        <a:bodyPr/>
        <a:lstStyle/>
        <a:p>
          <a:pPr>
            <a:defRPr cap="all"/>
          </a:pPr>
          <a:r>
            <a:rPr lang="cs-CZ"/>
            <a:t>zjišťování reliability testů a dotazníků (L. Cronbach), </a:t>
          </a:r>
          <a:endParaRPr lang="en-US"/>
        </a:p>
      </dgm:t>
    </dgm:pt>
    <dgm:pt modelId="{C4C8E2DA-D974-4765-9388-3B8FEC790254}" type="parTrans" cxnId="{9A90E8E9-B8D6-4E60-B3D7-94C3DA324C98}">
      <dgm:prSet/>
      <dgm:spPr/>
      <dgm:t>
        <a:bodyPr/>
        <a:lstStyle/>
        <a:p>
          <a:endParaRPr lang="en-US"/>
        </a:p>
      </dgm:t>
    </dgm:pt>
    <dgm:pt modelId="{FD253163-0A4F-4D66-8A4A-E05FB4DBE13F}" type="sibTrans" cxnId="{9A90E8E9-B8D6-4E60-B3D7-94C3DA324C98}">
      <dgm:prSet/>
      <dgm:spPr/>
      <dgm:t>
        <a:bodyPr/>
        <a:lstStyle/>
        <a:p>
          <a:endParaRPr lang="en-US"/>
        </a:p>
      </dgm:t>
    </dgm:pt>
    <dgm:pt modelId="{663392C7-5C78-4B3D-95A4-D4A177EBA930}">
      <dgm:prSet/>
      <dgm:spPr/>
      <dgm:t>
        <a:bodyPr/>
        <a:lstStyle/>
        <a:p>
          <a:pPr>
            <a:defRPr cap="all"/>
          </a:pPr>
          <a:r>
            <a:rPr lang="cs-CZ"/>
            <a:t>multivariační metody později zužitkované ve statistických počítačových programech typu SPSS - Statistical Programs for Social Scienes (B. Cooley, P. Lohnes) </a:t>
          </a:r>
          <a:endParaRPr lang="en-US"/>
        </a:p>
      </dgm:t>
    </dgm:pt>
    <dgm:pt modelId="{1FEBE7B9-A165-425C-8E9E-992320CECDDA}" type="parTrans" cxnId="{04300813-9DE8-4B47-AB41-4F8A5F5BAD36}">
      <dgm:prSet/>
      <dgm:spPr/>
      <dgm:t>
        <a:bodyPr/>
        <a:lstStyle/>
        <a:p>
          <a:endParaRPr lang="en-US"/>
        </a:p>
      </dgm:t>
    </dgm:pt>
    <dgm:pt modelId="{8E761613-5F0E-45FC-9A0D-071F7061B7D8}" type="sibTrans" cxnId="{04300813-9DE8-4B47-AB41-4F8A5F5BAD36}">
      <dgm:prSet/>
      <dgm:spPr/>
      <dgm:t>
        <a:bodyPr/>
        <a:lstStyle/>
        <a:p>
          <a:endParaRPr lang="en-US"/>
        </a:p>
      </dgm:t>
    </dgm:pt>
    <dgm:pt modelId="{3EA1809F-9581-4646-A006-0F81CE766AC9}">
      <dgm:prSet/>
      <dgm:spPr/>
      <dgm:t>
        <a:bodyPr/>
        <a:lstStyle/>
        <a:p>
          <a:pPr>
            <a:defRPr cap="all"/>
          </a:pPr>
          <a:r>
            <a:rPr lang="cs-CZ"/>
            <a:t>meta-analýzu výsledků empirických výzkumů (G. Glass, I.V. Hedges).</a:t>
          </a:r>
          <a:endParaRPr lang="en-US"/>
        </a:p>
      </dgm:t>
    </dgm:pt>
    <dgm:pt modelId="{1127E6DA-E8CD-4BC4-9F11-831B6920B97B}" type="parTrans" cxnId="{5DD2B8AC-8A87-45EC-A7DA-37A6DE96B881}">
      <dgm:prSet/>
      <dgm:spPr/>
      <dgm:t>
        <a:bodyPr/>
        <a:lstStyle/>
        <a:p>
          <a:endParaRPr lang="en-US"/>
        </a:p>
      </dgm:t>
    </dgm:pt>
    <dgm:pt modelId="{46927018-BDD6-4F77-8ACC-882DDA824410}" type="sibTrans" cxnId="{5DD2B8AC-8A87-45EC-A7DA-37A6DE96B881}">
      <dgm:prSet/>
      <dgm:spPr/>
      <dgm:t>
        <a:bodyPr/>
        <a:lstStyle/>
        <a:p>
          <a:endParaRPr lang="en-US"/>
        </a:p>
      </dgm:t>
    </dgm:pt>
    <dgm:pt modelId="{7006B8DE-F439-404A-965E-4CA78085D543}">
      <dgm:prSet/>
      <dgm:spPr/>
      <dgm:t>
        <a:bodyPr/>
        <a:lstStyle/>
        <a:p>
          <a:pPr>
            <a:defRPr cap="all"/>
          </a:pPr>
          <a:r>
            <a:rPr lang="cs-CZ"/>
            <a:t>jedná se ale i např. o action research, practice-based research...</a:t>
          </a:r>
          <a:endParaRPr lang="en-US"/>
        </a:p>
      </dgm:t>
    </dgm:pt>
    <dgm:pt modelId="{19E5BF11-61E5-462B-99CC-64C8B3E9CAB8}" type="parTrans" cxnId="{331B93E8-FEE1-4F81-9830-689BA65D83E2}">
      <dgm:prSet/>
      <dgm:spPr/>
      <dgm:t>
        <a:bodyPr/>
        <a:lstStyle/>
        <a:p>
          <a:endParaRPr lang="en-US"/>
        </a:p>
      </dgm:t>
    </dgm:pt>
    <dgm:pt modelId="{1B929BA6-C8BE-4E14-92D3-862FFD97E3B5}" type="sibTrans" cxnId="{331B93E8-FEE1-4F81-9830-689BA65D83E2}">
      <dgm:prSet/>
      <dgm:spPr/>
      <dgm:t>
        <a:bodyPr/>
        <a:lstStyle/>
        <a:p>
          <a:endParaRPr lang="en-US"/>
        </a:p>
      </dgm:t>
    </dgm:pt>
    <dgm:pt modelId="{DA08E86D-1206-4D43-ACA8-4EE75D3BD2D3}" type="pres">
      <dgm:prSet presAssocID="{72DE60A3-7097-43D1-B773-4F4AE15E0844}" presName="root" presStyleCnt="0">
        <dgm:presLayoutVars>
          <dgm:dir/>
          <dgm:resizeHandles val="exact"/>
        </dgm:presLayoutVars>
      </dgm:prSet>
      <dgm:spPr/>
    </dgm:pt>
    <dgm:pt modelId="{BD6636E8-DABE-497A-A7E3-9A2B526C1A70}" type="pres">
      <dgm:prSet presAssocID="{98D490D8-236A-4448-8295-F79E08524057}" presName="compNode" presStyleCnt="0"/>
      <dgm:spPr/>
    </dgm:pt>
    <dgm:pt modelId="{5FEB203D-4FF2-4572-B42B-A6A20407CDB6}" type="pres">
      <dgm:prSet presAssocID="{98D490D8-236A-4448-8295-F79E08524057}" presName="iconBgRect" presStyleLbl="bgShp" presStyleIdx="0" presStyleCnt="6"/>
      <dgm:spPr/>
    </dgm:pt>
    <dgm:pt modelId="{05C9BDDD-72EA-4631-A55C-FC9296A46CEF}" type="pres">
      <dgm:prSet presAssocID="{98D490D8-236A-4448-8295-F79E0852405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tulky"/>
        </a:ext>
      </dgm:extLst>
    </dgm:pt>
    <dgm:pt modelId="{6D907B3A-FB55-4259-9CB8-0C2BF859B245}" type="pres">
      <dgm:prSet presAssocID="{98D490D8-236A-4448-8295-F79E08524057}" presName="spaceRect" presStyleCnt="0"/>
      <dgm:spPr/>
    </dgm:pt>
    <dgm:pt modelId="{D425F76F-8E09-4213-AAF8-67D950B2532E}" type="pres">
      <dgm:prSet presAssocID="{98D490D8-236A-4448-8295-F79E08524057}" presName="textRect" presStyleLbl="revTx" presStyleIdx="0" presStyleCnt="6">
        <dgm:presLayoutVars>
          <dgm:chMax val="1"/>
          <dgm:chPref val="1"/>
        </dgm:presLayoutVars>
      </dgm:prSet>
      <dgm:spPr/>
    </dgm:pt>
    <dgm:pt modelId="{C042091B-2D0D-4F48-B0CF-4E5C3F5FA5CE}" type="pres">
      <dgm:prSet presAssocID="{BCB657E1-A3A1-4A1D-A8E4-4F20F77751A1}" presName="sibTrans" presStyleCnt="0"/>
      <dgm:spPr/>
    </dgm:pt>
    <dgm:pt modelId="{904F6537-8D2C-4A8B-A6F6-2CFE770319A3}" type="pres">
      <dgm:prSet presAssocID="{C4CD60F0-F2F8-4138-B1E0-013A2E339B3F}" presName="compNode" presStyleCnt="0"/>
      <dgm:spPr/>
    </dgm:pt>
    <dgm:pt modelId="{C7020E00-70BD-49CD-A2AF-098DC8663C4F}" type="pres">
      <dgm:prSet presAssocID="{C4CD60F0-F2F8-4138-B1E0-013A2E339B3F}" presName="iconBgRect" presStyleLbl="bgShp" presStyleIdx="1" presStyleCnt="6"/>
      <dgm:spPr/>
    </dgm:pt>
    <dgm:pt modelId="{14CB2E28-7E7C-4BBD-AF66-D7222C6C9826}" type="pres">
      <dgm:prSet presAssocID="{C4CD60F0-F2F8-4138-B1E0-013A2E339B3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udiště"/>
        </a:ext>
      </dgm:extLst>
    </dgm:pt>
    <dgm:pt modelId="{A1A999AF-E7EF-4F12-97B8-75AB21958952}" type="pres">
      <dgm:prSet presAssocID="{C4CD60F0-F2F8-4138-B1E0-013A2E339B3F}" presName="spaceRect" presStyleCnt="0"/>
      <dgm:spPr/>
    </dgm:pt>
    <dgm:pt modelId="{4EADC2B7-7108-42D0-BD0F-F7F7833CA9BD}" type="pres">
      <dgm:prSet presAssocID="{C4CD60F0-F2F8-4138-B1E0-013A2E339B3F}" presName="textRect" presStyleLbl="revTx" presStyleIdx="1" presStyleCnt="6">
        <dgm:presLayoutVars>
          <dgm:chMax val="1"/>
          <dgm:chPref val="1"/>
        </dgm:presLayoutVars>
      </dgm:prSet>
      <dgm:spPr/>
    </dgm:pt>
    <dgm:pt modelId="{C6B22ADA-3487-4CBD-B91B-21D7FE5CD07E}" type="pres">
      <dgm:prSet presAssocID="{72EA8FE5-1F06-4448-BCC8-0BF310B6B73F}" presName="sibTrans" presStyleCnt="0"/>
      <dgm:spPr/>
    </dgm:pt>
    <dgm:pt modelId="{BF5EB70F-0EDF-473C-A1F2-63A72C126F3F}" type="pres">
      <dgm:prSet presAssocID="{565DA6E6-3ACC-400B-8215-CA34577BF78D}" presName="compNode" presStyleCnt="0"/>
      <dgm:spPr/>
    </dgm:pt>
    <dgm:pt modelId="{A18A2A93-342C-4F68-93F5-776CC325C79C}" type="pres">
      <dgm:prSet presAssocID="{565DA6E6-3ACC-400B-8215-CA34577BF78D}" presName="iconBgRect" presStyleLbl="bgShp" presStyleIdx="2" presStyleCnt="6"/>
      <dgm:spPr/>
    </dgm:pt>
    <dgm:pt modelId="{86EF01B0-6C2A-4237-97B1-64B5CC76E173}" type="pres">
      <dgm:prSet presAssocID="{565DA6E6-3ACC-400B-8215-CA34577BF78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CD6F3813-18BD-42DF-A811-0EE5CA304C6D}" type="pres">
      <dgm:prSet presAssocID="{565DA6E6-3ACC-400B-8215-CA34577BF78D}" presName="spaceRect" presStyleCnt="0"/>
      <dgm:spPr/>
    </dgm:pt>
    <dgm:pt modelId="{FAC8C406-600F-427F-9F42-CE48DDF1BFC7}" type="pres">
      <dgm:prSet presAssocID="{565DA6E6-3ACC-400B-8215-CA34577BF78D}" presName="textRect" presStyleLbl="revTx" presStyleIdx="2" presStyleCnt="6">
        <dgm:presLayoutVars>
          <dgm:chMax val="1"/>
          <dgm:chPref val="1"/>
        </dgm:presLayoutVars>
      </dgm:prSet>
      <dgm:spPr/>
    </dgm:pt>
    <dgm:pt modelId="{F4C78E5E-BE37-420F-926F-3C640FE316EC}" type="pres">
      <dgm:prSet presAssocID="{FD253163-0A4F-4D66-8A4A-E05FB4DBE13F}" presName="sibTrans" presStyleCnt="0"/>
      <dgm:spPr/>
    </dgm:pt>
    <dgm:pt modelId="{17D931FA-8124-487E-BD6C-7CC0A62D7913}" type="pres">
      <dgm:prSet presAssocID="{663392C7-5C78-4B3D-95A4-D4A177EBA930}" presName="compNode" presStyleCnt="0"/>
      <dgm:spPr/>
    </dgm:pt>
    <dgm:pt modelId="{5187F6F7-5DCA-4F08-8ECC-53C2AC9F142B}" type="pres">
      <dgm:prSet presAssocID="{663392C7-5C78-4B3D-95A4-D4A177EBA930}" presName="iconBgRect" presStyleLbl="bgShp" presStyleIdx="3" presStyleCnt="6"/>
      <dgm:spPr/>
    </dgm:pt>
    <dgm:pt modelId="{670A6AC5-351A-4E9A-AB59-19BF2B23FCCD}" type="pres">
      <dgm:prSet presAssocID="{663392C7-5C78-4B3D-95A4-D4A177EBA93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ka"/>
        </a:ext>
      </dgm:extLst>
    </dgm:pt>
    <dgm:pt modelId="{C96165DE-6104-4C0E-90BE-002D35CBF4EA}" type="pres">
      <dgm:prSet presAssocID="{663392C7-5C78-4B3D-95A4-D4A177EBA930}" presName="spaceRect" presStyleCnt="0"/>
      <dgm:spPr/>
    </dgm:pt>
    <dgm:pt modelId="{951A6F57-AA7B-4085-ABE1-14DE83CA173A}" type="pres">
      <dgm:prSet presAssocID="{663392C7-5C78-4B3D-95A4-D4A177EBA930}" presName="textRect" presStyleLbl="revTx" presStyleIdx="3" presStyleCnt="6">
        <dgm:presLayoutVars>
          <dgm:chMax val="1"/>
          <dgm:chPref val="1"/>
        </dgm:presLayoutVars>
      </dgm:prSet>
      <dgm:spPr/>
    </dgm:pt>
    <dgm:pt modelId="{DF466FA2-0AE1-4527-8D66-D8ABBB8FFE3E}" type="pres">
      <dgm:prSet presAssocID="{8E761613-5F0E-45FC-9A0D-071F7061B7D8}" presName="sibTrans" presStyleCnt="0"/>
      <dgm:spPr/>
    </dgm:pt>
    <dgm:pt modelId="{83554BA3-D2B3-47BE-8C89-A3FF2C32D59D}" type="pres">
      <dgm:prSet presAssocID="{3EA1809F-9581-4646-A006-0F81CE766AC9}" presName="compNode" presStyleCnt="0"/>
      <dgm:spPr/>
    </dgm:pt>
    <dgm:pt modelId="{458EC543-D224-4C3C-89C1-20D004ED52C8}" type="pres">
      <dgm:prSet presAssocID="{3EA1809F-9581-4646-A006-0F81CE766AC9}" presName="iconBgRect" presStyleLbl="bgShp" presStyleIdx="4" presStyleCnt="6"/>
      <dgm:spPr/>
    </dgm:pt>
    <dgm:pt modelId="{F58CDB0B-D0E5-488F-89BD-C7659290270C}" type="pres">
      <dgm:prSet presAssocID="{3EA1809F-9581-4646-A006-0F81CE766AC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CAB7A617-1656-489A-AEEE-EBE7CF41C336}" type="pres">
      <dgm:prSet presAssocID="{3EA1809F-9581-4646-A006-0F81CE766AC9}" presName="spaceRect" presStyleCnt="0"/>
      <dgm:spPr/>
    </dgm:pt>
    <dgm:pt modelId="{1364E2D2-25C4-4245-9CBA-12978ADE952C}" type="pres">
      <dgm:prSet presAssocID="{3EA1809F-9581-4646-A006-0F81CE766AC9}" presName="textRect" presStyleLbl="revTx" presStyleIdx="4" presStyleCnt="6">
        <dgm:presLayoutVars>
          <dgm:chMax val="1"/>
          <dgm:chPref val="1"/>
        </dgm:presLayoutVars>
      </dgm:prSet>
      <dgm:spPr/>
    </dgm:pt>
    <dgm:pt modelId="{C3A2226C-1359-4308-BD22-38F12F08BB32}" type="pres">
      <dgm:prSet presAssocID="{46927018-BDD6-4F77-8ACC-882DDA824410}" presName="sibTrans" presStyleCnt="0"/>
      <dgm:spPr/>
    </dgm:pt>
    <dgm:pt modelId="{CA7A83F1-B703-4A35-B55E-1B94C307AF15}" type="pres">
      <dgm:prSet presAssocID="{7006B8DE-F439-404A-965E-4CA78085D543}" presName="compNode" presStyleCnt="0"/>
      <dgm:spPr/>
    </dgm:pt>
    <dgm:pt modelId="{801583AD-EEB6-4124-BBBE-8D3ECDEC863B}" type="pres">
      <dgm:prSet presAssocID="{7006B8DE-F439-404A-965E-4CA78085D543}" presName="iconBgRect" presStyleLbl="bgShp" presStyleIdx="5" presStyleCnt="6"/>
      <dgm:spPr/>
    </dgm:pt>
    <dgm:pt modelId="{34350329-BAC2-4D36-8B42-4B89C40DBA19}" type="pres">
      <dgm:prSet presAssocID="{7006B8DE-F439-404A-965E-4CA78085D54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F9B135C2-2D98-4E46-BC27-D9B0119A95D1}" type="pres">
      <dgm:prSet presAssocID="{7006B8DE-F439-404A-965E-4CA78085D543}" presName="spaceRect" presStyleCnt="0"/>
      <dgm:spPr/>
    </dgm:pt>
    <dgm:pt modelId="{A8E78ACE-64ED-4A1D-8F02-8122400AF20C}" type="pres">
      <dgm:prSet presAssocID="{7006B8DE-F439-404A-965E-4CA78085D54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1E38502-C6AF-4F15-A9AB-FDEB7F6CFE7A}" type="presOf" srcId="{565DA6E6-3ACC-400B-8215-CA34577BF78D}" destId="{FAC8C406-600F-427F-9F42-CE48DDF1BFC7}" srcOrd="0" destOrd="0" presId="urn:microsoft.com/office/officeart/2018/5/layout/IconCircleLabelList"/>
    <dgm:cxn modelId="{10B44710-2B32-437B-8042-3BB80AC90875}" type="presOf" srcId="{C4CD60F0-F2F8-4138-B1E0-013A2E339B3F}" destId="{4EADC2B7-7108-42D0-BD0F-F7F7833CA9BD}" srcOrd="0" destOrd="0" presId="urn:microsoft.com/office/officeart/2018/5/layout/IconCircleLabelList"/>
    <dgm:cxn modelId="{04300813-9DE8-4B47-AB41-4F8A5F5BAD36}" srcId="{72DE60A3-7097-43D1-B773-4F4AE15E0844}" destId="{663392C7-5C78-4B3D-95A4-D4A177EBA930}" srcOrd="3" destOrd="0" parTransId="{1FEBE7B9-A165-425C-8E9E-992320CECDDA}" sibTransId="{8E761613-5F0E-45FC-9A0D-071F7061B7D8}"/>
    <dgm:cxn modelId="{FF239C1E-BF5C-440E-839F-A6AE2B3CC891}" type="presOf" srcId="{3EA1809F-9581-4646-A006-0F81CE766AC9}" destId="{1364E2D2-25C4-4245-9CBA-12978ADE952C}" srcOrd="0" destOrd="0" presId="urn:microsoft.com/office/officeart/2018/5/layout/IconCircleLabelList"/>
    <dgm:cxn modelId="{5501A45D-8FAE-4AE8-9B0C-B5EB61A20435}" type="presOf" srcId="{72DE60A3-7097-43D1-B773-4F4AE15E0844}" destId="{DA08E86D-1206-4D43-ACA8-4EE75D3BD2D3}" srcOrd="0" destOrd="0" presId="urn:microsoft.com/office/officeart/2018/5/layout/IconCircleLabelList"/>
    <dgm:cxn modelId="{968C9D6B-7655-4CB4-A714-0277104B63AC}" type="presOf" srcId="{98D490D8-236A-4448-8295-F79E08524057}" destId="{D425F76F-8E09-4213-AAF8-67D950B2532E}" srcOrd="0" destOrd="0" presId="urn:microsoft.com/office/officeart/2018/5/layout/IconCircleLabelList"/>
    <dgm:cxn modelId="{4F25FC55-0346-4A43-BADE-5C3ECCB24518}" srcId="{72DE60A3-7097-43D1-B773-4F4AE15E0844}" destId="{98D490D8-236A-4448-8295-F79E08524057}" srcOrd="0" destOrd="0" parTransId="{4F6F5C06-4BDB-4D62-83EE-C1BA10FD2227}" sibTransId="{BCB657E1-A3A1-4A1D-A8E4-4F20F77751A1}"/>
    <dgm:cxn modelId="{7B33767C-0E34-4F6D-B661-AB065F108474}" type="presOf" srcId="{663392C7-5C78-4B3D-95A4-D4A177EBA930}" destId="{951A6F57-AA7B-4085-ABE1-14DE83CA173A}" srcOrd="0" destOrd="0" presId="urn:microsoft.com/office/officeart/2018/5/layout/IconCircleLabelList"/>
    <dgm:cxn modelId="{2DD0E2AA-8E0C-40AF-B07D-586FE1A1CF1F}" type="presOf" srcId="{7006B8DE-F439-404A-965E-4CA78085D543}" destId="{A8E78ACE-64ED-4A1D-8F02-8122400AF20C}" srcOrd="0" destOrd="0" presId="urn:microsoft.com/office/officeart/2018/5/layout/IconCircleLabelList"/>
    <dgm:cxn modelId="{5DD2B8AC-8A87-45EC-A7DA-37A6DE96B881}" srcId="{72DE60A3-7097-43D1-B773-4F4AE15E0844}" destId="{3EA1809F-9581-4646-A006-0F81CE766AC9}" srcOrd="4" destOrd="0" parTransId="{1127E6DA-E8CD-4BC4-9F11-831B6920B97B}" sibTransId="{46927018-BDD6-4F77-8ACC-882DDA824410}"/>
    <dgm:cxn modelId="{F876C8B3-7E88-4ED1-A454-41438EE641C9}" srcId="{72DE60A3-7097-43D1-B773-4F4AE15E0844}" destId="{C4CD60F0-F2F8-4138-B1E0-013A2E339B3F}" srcOrd="1" destOrd="0" parTransId="{561FEEDF-5320-4C79-8BE1-0C7A91C681CB}" sibTransId="{72EA8FE5-1F06-4448-BCC8-0BF310B6B73F}"/>
    <dgm:cxn modelId="{331B93E8-FEE1-4F81-9830-689BA65D83E2}" srcId="{72DE60A3-7097-43D1-B773-4F4AE15E0844}" destId="{7006B8DE-F439-404A-965E-4CA78085D543}" srcOrd="5" destOrd="0" parTransId="{19E5BF11-61E5-462B-99CC-64C8B3E9CAB8}" sibTransId="{1B929BA6-C8BE-4E14-92D3-862FFD97E3B5}"/>
    <dgm:cxn modelId="{9A90E8E9-B8D6-4E60-B3D7-94C3DA324C98}" srcId="{72DE60A3-7097-43D1-B773-4F4AE15E0844}" destId="{565DA6E6-3ACC-400B-8215-CA34577BF78D}" srcOrd="2" destOrd="0" parTransId="{C4C8E2DA-D974-4765-9388-3B8FEC790254}" sibTransId="{FD253163-0A4F-4D66-8A4A-E05FB4DBE13F}"/>
    <dgm:cxn modelId="{893594FC-30F4-460E-9FC1-47B3AED1A8CE}" type="presParOf" srcId="{DA08E86D-1206-4D43-ACA8-4EE75D3BD2D3}" destId="{BD6636E8-DABE-497A-A7E3-9A2B526C1A70}" srcOrd="0" destOrd="0" presId="urn:microsoft.com/office/officeart/2018/5/layout/IconCircleLabelList"/>
    <dgm:cxn modelId="{D17B3437-0504-4A82-854C-FCDB64E5E198}" type="presParOf" srcId="{BD6636E8-DABE-497A-A7E3-9A2B526C1A70}" destId="{5FEB203D-4FF2-4572-B42B-A6A20407CDB6}" srcOrd="0" destOrd="0" presId="urn:microsoft.com/office/officeart/2018/5/layout/IconCircleLabelList"/>
    <dgm:cxn modelId="{7FF96118-6771-46E3-9DB2-63940DCF062F}" type="presParOf" srcId="{BD6636E8-DABE-497A-A7E3-9A2B526C1A70}" destId="{05C9BDDD-72EA-4631-A55C-FC9296A46CEF}" srcOrd="1" destOrd="0" presId="urn:microsoft.com/office/officeart/2018/5/layout/IconCircleLabelList"/>
    <dgm:cxn modelId="{7CB803F6-A0ED-4162-B193-A4BB75647D6F}" type="presParOf" srcId="{BD6636E8-DABE-497A-A7E3-9A2B526C1A70}" destId="{6D907B3A-FB55-4259-9CB8-0C2BF859B245}" srcOrd="2" destOrd="0" presId="urn:microsoft.com/office/officeart/2018/5/layout/IconCircleLabelList"/>
    <dgm:cxn modelId="{9457D30D-F021-42B2-92DF-B8817945FBBB}" type="presParOf" srcId="{BD6636E8-DABE-497A-A7E3-9A2B526C1A70}" destId="{D425F76F-8E09-4213-AAF8-67D950B2532E}" srcOrd="3" destOrd="0" presId="urn:microsoft.com/office/officeart/2018/5/layout/IconCircleLabelList"/>
    <dgm:cxn modelId="{54288F9B-1572-4518-8AFD-A6859FE58D36}" type="presParOf" srcId="{DA08E86D-1206-4D43-ACA8-4EE75D3BD2D3}" destId="{C042091B-2D0D-4F48-B0CF-4E5C3F5FA5CE}" srcOrd="1" destOrd="0" presId="urn:microsoft.com/office/officeart/2018/5/layout/IconCircleLabelList"/>
    <dgm:cxn modelId="{B15A3303-F1AF-4D9A-B9A2-6FCACD9FC7E6}" type="presParOf" srcId="{DA08E86D-1206-4D43-ACA8-4EE75D3BD2D3}" destId="{904F6537-8D2C-4A8B-A6F6-2CFE770319A3}" srcOrd="2" destOrd="0" presId="urn:microsoft.com/office/officeart/2018/5/layout/IconCircleLabelList"/>
    <dgm:cxn modelId="{4432BD32-76ED-45D0-9006-9B058BCB5F87}" type="presParOf" srcId="{904F6537-8D2C-4A8B-A6F6-2CFE770319A3}" destId="{C7020E00-70BD-49CD-A2AF-098DC8663C4F}" srcOrd="0" destOrd="0" presId="urn:microsoft.com/office/officeart/2018/5/layout/IconCircleLabelList"/>
    <dgm:cxn modelId="{AF1324F3-AF4C-486F-8877-D2688B5C2D34}" type="presParOf" srcId="{904F6537-8D2C-4A8B-A6F6-2CFE770319A3}" destId="{14CB2E28-7E7C-4BBD-AF66-D7222C6C9826}" srcOrd="1" destOrd="0" presId="urn:microsoft.com/office/officeart/2018/5/layout/IconCircleLabelList"/>
    <dgm:cxn modelId="{BBF8BCD1-F522-4F38-A36B-960ADA715799}" type="presParOf" srcId="{904F6537-8D2C-4A8B-A6F6-2CFE770319A3}" destId="{A1A999AF-E7EF-4F12-97B8-75AB21958952}" srcOrd="2" destOrd="0" presId="urn:microsoft.com/office/officeart/2018/5/layout/IconCircleLabelList"/>
    <dgm:cxn modelId="{7708E9F3-707D-4805-B440-CC41F70FC42D}" type="presParOf" srcId="{904F6537-8D2C-4A8B-A6F6-2CFE770319A3}" destId="{4EADC2B7-7108-42D0-BD0F-F7F7833CA9BD}" srcOrd="3" destOrd="0" presId="urn:microsoft.com/office/officeart/2018/5/layout/IconCircleLabelList"/>
    <dgm:cxn modelId="{900D7F1E-1EAE-4C6D-BFDD-77611AFFFE1C}" type="presParOf" srcId="{DA08E86D-1206-4D43-ACA8-4EE75D3BD2D3}" destId="{C6B22ADA-3487-4CBD-B91B-21D7FE5CD07E}" srcOrd="3" destOrd="0" presId="urn:microsoft.com/office/officeart/2018/5/layout/IconCircleLabelList"/>
    <dgm:cxn modelId="{39D566D1-B496-4BCE-88B1-C36329C5C71A}" type="presParOf" srcId="{DA08E86D-1206-4D43-ACA8-4EE75D3BD2D3}" destId="{BF5EB70F-0EDF-473C-A1F2-63A72C126F3F}" srcOrd="4" destOrd="0" presId="urn:microsoft.com/office/officeart/2018/5/layout/IconCircleLabelList"/>
    <dgm:cxn modelId="{132678B7-544C-4ACD-826C-F51E52CA0E16}" type="presParOf" srcId="{BF5EB70F-0EDF-473C-A1F2-63A72C126F3F}" destId="{A18A2A93-342C-4F68-93F5-776CC325C79C}" srcOrd="0" destOrd="0" presId="urn:microsoft.com/office/officeart/2018/5/layout/IconCircleLabelList"/>
    <dgm:cxn modelId="{93E698B9-2EE0-484C-9D24-C85978368D29}" type="presParOf" srcId="{BF5EB70F-0EDF-473C-A1F2-63A72C126F3F}" destId="{86EF01B0-6C2A-4237-97B1-64B5CC76E173}" srcOrd="1" destOrd="0" presId="urn:microsoft.com/office/officeart/2018/5/layout/IconCircleLabelList"/>
    <dgm:cxn modelId="{9157227C-5DA1-4668-9949-7BEA09E5B344}" type="presParOf" srcId="{BF5EB70F-0EDF-473C-A1F2-63A72C126F3F}" destId="{CD6F3813-18BD-42DF-A811-0EE5CA304C6D}" srcOrd="2" destOrd="0" presId="urn:microsoft.com/office/officeart/2018/5/layout/IconCircleLabelList"/>
    <dgm:cxn modelId="{D6302D8B-95E5-4901-B947-8903B2D091D7}" type="presParOf" srcId="{BF5EB70F-0EDF-473C-A1F2-63A72C126F3F}" destId="{FAC8C406-600F-427F-9F42-CE48DDF1BFC7}" srcOrd="3" destOrd="0" presId="urn:microsoft.com/office/officeart/2018/5/layout/IconCircleLabelList"/>
    <dgm:cxn modelId="{5E9195E2-58A0-4D49-8545-2E6E3E53C436}" type="presParOf" srcId="{DA08E86D-1206-4D43-ACA8-4EE75D3BD2D3}" destId="{F4C78E5E-BE37-420F-926F-3C640FE316EC}" srcOrd="5" destOrd="0" presId="urn:microsoft.com/office/officeart/2018/5/layout/IconCircleLabelList"/>
    <dgm:cxn modelId="{1510844D-37BB-49BD-A559-95A2287C8192}" type="presParOf" srcId="{DA08E86D-1206-4D43-ACA8-4EE75D3BD2D3}" destId="{17D931FA-8124-487E-BD6C-7CC0A62D7913}" srcOrd="6" destOrd="0" presId="urn:microsoft.com/office/officeart/2018/5/layout/IconCircleLabelList"/>
    <dgm:cxn modelId="{ED298BB0-9D4A-4CDC-B058-AAB957170C4D}" type="presParOf" srcId="{17D931FA-8124-487E-BD6C-7CC0A62D7913}" destId="{5187F6F7-5DCA-4F08-8ECC-53C2AC9F142B}" srcOrd="0" destOrd="0" presId="urn:microsoft.com/office/officeart/2018/5/layout/IconCircleLabelList"/>
    <dgm:cxn modelId="{0E0294D4-B138-4683-8D08-A2847750C20D}" type="presParOf" srcId="{17D931FA-8124-487E-BD6C-7CC0A62D7913}" destId="{670A6AC5-351A-4E9A-AB59-19BF2B23FCCD}" srcOrd="1" destOrd="0" presId="urn:microsoft.com/office/officeart/2018/5/layout/IconCircleLabelList"/>
    <dgm:cxn modelId="{E47B3530-EA46-43C8-8D73-05D8CFCBC517}" type="presParOf" srcId="{17D931FA-8124-487E-BD6C-7CC0A62D7913}" destId="{C96165DE-6104-4C0E-90BE-002D35CBF4EA}" srcOrd="2" destOrd="0" presId="urn:microsoft.com/office/officeart/2018/5/layout/IconCircleLabelList"/>
    <dgm:cxn modelId="{C98AFD9A-1D9C-4DEB-B21C-4B30A524546A}" type="presParOf" srcId="{17D931FA-8124-487E-BD6C-7CC0A62D7913}" destId="{951A6F57-AA7B-4085-ABE1-14DE83CA173A}" srcOrd="3" destOrd="0" presId="urn:microsoft.com/office/officeart/2018/5/layout/IconCircleLabelList"/>
    <dgm:cxn modelId="{486AA0EB-BD18-4C6D-B158-97BFE6ECEF53}" type="presParOf" srcId="{DA08E86D-1206-4D43-ACA8-4EE75D3BD2D3}" destId="{DF466FA2-0AE1-4527-8D66-D8ABBB8FFE3E}" srcOrd="7" destOrd="0" presId="urn:microsoft.com/office/officeart/2018/5/layout/IconCircleLabelList"/>
    <dgm:cxn modelId="{25748D0A-B7C4-48B1-AE74-754FAEB5D479}" type="presParOf" srcId="{DA08E86D-1206-4D43-ACA8-4EE75D3BD2D3}" destId="{83554BA3-D2B3-47BE-8C89-A3FF2C32D59D}" srcOrd="8" destOrd="0" presId="urn:microsoft.com/office/officeart/2018/5/layout/IconCircleLabelList"/>
    <dgm:cxn modelId="{CF0A5BB1-C408-436E-8077-2F8E774EC9FB}" type="presParOf" srcId="{83554BA3-D2B3-47BE-8C89-A3FF2C32D59D}" destId="{458EC543-D224-4C3C-89C1-20D004ED52C8}" srcOrd="0" destOrd="0" presId="urn:microsoft.com/office/officeart/2018/5/layout/IconCircleLabelList"/>
    <dgm:cxn modelId="{4D235F4F-0830-4F1B-861D-E76CF750BCDE}" type="presParOf" srcId="{83554BA3-D2B3-47BE-8C89-A3FF2C32D59D}" destId="{F58CDB0B-D0E5-488F-89BD-C7659290270C}" srcOrd="1" destOrd="0" presId="urn:microsoft.com/office/officeart/2018/5/layout/IconCircleLabelList"/>
    <dgm:cxn modelId="{D0A75A11-7620-48AF-9865-36C21F794310}" type="presParOf" srcId="{83554BA3-D2B3-47BE-8C89-A3FF2C32D59D}" destId="{CAB7A617-1656-489A-AEEE-EBE7CF41C336}" srcOrd="2" destOrd="0" presId="urn:microsoft.com/office/officeart/2018/5/layout/IconCircleLabelList"/>
    <dgm:cxn modelId="{99672086-726C-4D3C-A0F1-BE767005514C}" type="presParOf" srcId="{83554BA3-D2B3-47BE-8C89-A3FF2C32D59D}" destId="{1364E2D2-25C4-4245-9CBA-12978ADE952C}" srcOrd="3" destOrd="0" presId="urn:microsoft.com/office/officeart/2018/5/layout/IconCircleLabelList"/>
    <dgm:cxn modelId="{DD5137F0-324D-45A6-BE54-1F17D548CDF3}" type="presParOf" srcId="{DA08E86D-1206-4D43-ACA8-4EE75D3BD2D3}" destId="{C3A2226C-1359-4308-BD22-38F12F08BB32}" srcOrd="9" destOrd="0" presId="urn:microsoft.com/office/officeart/2018/5/layout/IconCircleLabelList"/>
    <dgm:cxn modelId="{48929F5B-53F6-469B-9E45-712649C52D84}" type="presParOf" srcId="{DA08E86D-1206-4D43-ACA8-4EE75D3BD2D3}" destId="{CA7A83F1-B703-4A35-B55E-1B94C307AF15}" srcOrd="10" destOrd="0" presId="urn:microsoft.com/office/officeart/2018/5/layout/IconCircleLabelList"/>
    <dgm:cxn modelId="{95C317E5-550C-4B7A-82B2-38DB01681C48}" type="presParOf" srcId="{CA7A83F1-B703-4A35-B55E-1B94C307AF15}" destId="{801583AD-EEB6-4124-BBBE-8D3ECDEC863B}" srcOrd="0" destOrd="0" presId="urn:microsoft.com/office/officeart/2018/5/layout/IconCircleLabelList"/>
    <dgm:cxn modelId="{EC42929E-E6B1-4A9B-BE0E-1F3652D0704F}" type="presParOf" srcId="{CA7A83F1-B703-4A35-B55E-1B94C307AF15}" destId="{34350329-BAC2-4D36-8B42-4B89C40DBA19}" srcOrd="1" destOrd="0" presId="urn:microsoft.com/office/officeart/2018/5/layout/IconCircleLabelList"/>
    <dgm:cxn modelId="{7DA7E877-0100-4884-AC90-71C07275B897}" type="presParOf" srcId="{CA7A83F1-B703-4A35-B55E-1B94C307AF15}" destId="{F9B135C2-2D98-4E46-BC27-D9B0119A95D1}" srcOrd="2" destOrd="0" presId="urn:microsoft.com/office/officeart/2018/5/layout/IconCircleLabelList"/>
    <dgm:cxn modelId="{1E4678FF-32DB-43EE-9912-EFB0EBC0DF9B}" type="presParOf" srcId="{CA7A83F1-B703-4A35-B55E-1B94C307AF15}" destId="{A8E78ACE-64ED-4A1D-8F02-8122400AF20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B203D-4FF2-4572-B42B-A6A20407CDB6}">
      <dsp:nvSpPr>
        <dsp:cNvPr id="0" name=""/>
        <dsp:cNvSpPr/>
      </dsp:nvSpPr>
      <dsp:spPr>
        <a:xfrm>
          <a:off x="316766" y="1049681"/>
          <a:ext cx="972544" cy="9725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9BDDD-72EA-4631-A55C-FC9296A46CEF}">
      <dsp:nvSpPr>
        <dsp:cNvPr id="0" name=""/>
        <dsp:cNvSpPr/>
      </dsp:nvSpPr>
      <dsp:spPr>
        <a:xfrm>
          <a:off x="524029" y="1256945"/>
          <a:ext cx="558017" cy="5580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5F76F-8E09-4213-AAF8-67D950B2532E}">
      <dsp:nvSpPr>
        <dsp:cNvPr id="0" name=""/>
        <dsp:cNvSpPr/>
      </dsp:nvSpPr>
      <dsp:spPr>
        <a:xfrm>
          <a:off x="5870" y="2325150"/>
          <a:ext cx="1594335" cy="115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regresní analýzu (R.T. Thorndike), </a:t>
          </a:r>
          <a:endParaRPr lang="en-US" sz="1100" kern="1200"/>
        </a:p>
      </dsp:txBody>
      <dsp:txXfrm>
        <a:off x="5870" y="2325150"/>
        <a:ext cx="1594335" cy="1155893"/>
      </dsp:txXfrm>
    </dsp:sp>
    <dsp:sp modelId="{C7020E00-70BD-49CD-A2AF-098DC8663C4F}">
      <dsp:nvSpPr>
        <dsp:cNvPr id="0" name=""/>
        <dsp:cNvSpPr/>
      </dsp:nvSpPr>
      <dsp:spPr>
        <a:xfrm>
          <a:off x="2190110" y="1049681"/>
          <a:ext cx="972544" cy="9725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B2E28-7E7C-4BBD-AF66-D7222C6C9826}">
      <dsp:nvSpPr>
        <dsp:cNvPr id="0" name=""/>
        <dsp:cNvSpPr/>
      </dsp:nvSpPr>
      <dsp:spPr>
        <a:xfrm>
          <a:off x="2397374" y="1256945"/>
          <a:ext cx="558017" cy="5580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DC2B7-7108-42D0-BD0F-F7F7833CA9BD}">
      <dsp:nvSpPr>
        <dsp:cNvPr id="0" name=""/>
        <dsp:cNvSpPr/>
      </dsp:nvSpPr>
      <dsp:spPr>
        <a:xfrm>
          <a:off x="1879215" y="2325150"/>
          <a:ext cx="1594335" cy="115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analýzu kovariance (A. Porter), </a:t>
          </a:r>
          <a:endParaRPr lang="en-US" sz="1100" kern="1200"/>
        </a:p>
      </dsp:txBody>
      <dsp:txXfrm>
        <a:off x="1879215" y="2325150"/>
        <a:ext cx="1594335" cy="1155893"/>
      </dsp:txXfrm>
    </dsp:sp>
    <dsp:sp modelId="{A18A2A93-342C-4F68-93F5-776CC325C79C}">
      <dsp:nvSpPr>
        <dsp:cNvPr id="0" name=""/>
        <dsp:cNvSpPr/>
      </dsp:nvSpPr>
      <dsp:spPr>
        <a:xfrm>
          <a:off x="4063455" y="1049681"/>
          <a:ext cx="972544" cy="9725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F01B0-6C2A-4237-97B1-64B5CC76E173}">
      <dsp:nvSpPr>
        <dsp:cNvPr id="0" name=""/>
        <dsp:cNvSpPr/>
      </dsp:nvSpPr>
      <dsp:spPr>
        <a:xfrm>
          <a:off x="4270719" y="1256945"/>
          <a:ext cx="558017" cy="5580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8C406-600F-427F-9F42-CE48DDF1BFC7}">
      <dsp:nvSpPr>
        <dsp:cNvPr id="0" name=""/>
        <dsp:cNvSpPr/>
      </dsp:nvSpPr>
      <dsp:spPr>
        <a:xfrm>
          <a:off x="3752560" y="2325150"/>
          <a:ext cx="1594335" cy="115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zjišťování reliability testů a dotazníků (L. Cronbach), </a:t>
          </a:r>
          <a:endParaRPr lang="en-US" sz="1100" kern="1200"/>
        </a:p>
      </dsp:txBody>
      <dsp:txXfrm>
        <a:off x="3752560" y="2325150"/>
        <a:ext cx="1594335" cy="1155893"/>
      </dsp:txXfrm>
    </dsp:sp>
    <dsp:sp modelId="{5187F6F7-5DCA-4F08-8ECC-53C2AC9F142B}">
      <dsp:nvSpPr>
        <dsp:cNvPr id="0" name=""/>
        <dsp:cNvSpPr/>
      </dsp:nvSpPr>
      <dsp:spPr>
        <a:xfrm>
          <a:off x="5936800" y="1049681"/>
          <a:ext cx="972544" cy="9725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A6AC5-351A-4E9A-AB59-19BF2B23FCCD}">
      <dsp:nvSpPr>
        <dsp:cNvPr id="0" name=""/>
        <dsp:cNvSpPr/>
      </dsp:nvSpPr>
      <dsp:spPr>
        <a:xfrm>
          <a:off x="6144064" y="1256945"/>
          <a:ext cx="558017" cy="5580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A6F57-AA7B-4085-ABE1-14DE83CA173A}">
      <dsp:nvSpPr>
        <dsp:cNvPr id="0" name=""/>
        <dsp:cNvSpPr/>
      </dsp:nvSpPr>
      <dsp:spPr>
        <a:xfrm>
          <a:off x="5625904" y="2325150"/>
          <a:ext cx="1594335" cy="115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multivariační metody později zužitkované ve statistických počítačových programech typu SPSS - Statistical Programs for Social Scienes (B. Cooley, P. Lohnes) </a:t>
          </a:r>
          <a:endParaRPr lang="en-US" sz="1100" kern="1200"/>
        </a:p>
      </dsp:txBody>
      <dsp:txXfrm>
        <a:off x="5625904" y="2325150"/>
        <a:ext cx="1594335" cy="1155893"/>
      </dsp:txXfrm>
    </dsp:sp>
    <dsp:sp modelId="{458EC543-D224-4C3C-89C1-20D004ED52C8}">
      <dsp:nvSpPr>
        <dsp:cNvPr id="0" name=""/>
        <dsp:cNvSpPr/>
      </dsp:nvSpPr>
      <dsp:spPr>
        <a:xfrm>
          <a:off x="7810145" y="1049681"/>
          <a:ext cx="972544" cy="9725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CDB0B-D0E5-488F-89BD-C7659290270C}">
      <dsp:nvSpPr>
        <dsp:cNvPr id="0" name=""/>
        <dsp:cNvSpPr/>
      </dsp:nvSpPr>
      <dsp:spPr>
        <a:xfrm>
          <a:off x="8017408" y="1256945"/>
          <a:ext cx="558017" cy="5580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4E2D2-25C4-4245-9CBA-12978ADE952C}">
      <dsp:nvSpPr>
        <dsp:cNvPr id="0" name=""/>
        <dsp:cNvSpPr/>
      </dsp:nvSpPr>
      <dsp:spPr>
        <a:xfrm>
          <a:off x="7499249" y="2325150"/>
          <a:ext cx="1594335" cy="115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meta-analýzu výsledků empirických výzkumů (G. Glass, I.V. Hedges).</a:t>
          </a:r>
          <a:endParaRPr lang="en-US" sz="1100" kern="1200"/>
        </a:p>
      </dsp:txBody>
      <dsp:txXfrm>
        <a:off x="7499249" y="2325150"/>
        <a:ext cx="1594335" cy="1155893"/>
      </dsp:txXfrm>
    </dsp:sp>
    <dsp:sp modelId="{801583AD-EEB6-4124-BBBE-8D3ECDEC863B}">
      <dsp:nvSpPr>
        <dsp:cNvPr id="0" name=""/>
        <dsp:cNvSpPr/>
      </dsp:nvSpPr>
      <dsp:spPr>
        <a:xfrm>
          <a:off x="9683489" y="1049681"/>
          <a:ext cx="972544" cy="97254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50329-BAC2-4D36-8B42-4B89C40DBA19}">
      <dsp:nvSpPr>
        <dsp:cNvPr id="0" name=""/>
        <dsp:cNvSpPr/>
      </dsp:nvSpPr>
      <dsp:spPr>
        <a:xfrm>
          <a:off x="9890753" y="1256945"/>
          <a:ext cx="558017" cy="5580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78ACE-64ED-4A1D-8F02-8122400AF20C}">
      <dsp:nvSpPr>
        <dsp:cNvPr id="0" name=""/>
        <dsp:cNvSpPr/>
      </dsp:nvSpPr>
      <dsp:spPr>
        <a:xfrm>
          <a:off x="9372594" y="2325150"/>
          <a:ext cx="1594335" cy="1155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jedná se ale i např. o action research, practice-based research...</a:t>
          </a:r>
          <a:endParaRPr lang="en-US" sz="1100" kern="1200"/>
        </a:p>
      </dsp:txBody>
      <dsp:txXfrm>
        <a:off x="9372594" y="2325150"/>
        <a:ext cx="1594335" cy="1155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0538" y="1027113"/>
            <a:ext cx="6577012" cy="3700462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016375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5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18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14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99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2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58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8687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3683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2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8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51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04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1" y="1523680"/>
            <a:ext cx="12192000" cy="114348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2177"/>
          </a:p>
        </p:txBody>
      </p:sp>
      <p:sp>
        <p:nvSpPr>
          <p:cNvPr id="5" name="Obdélník 4"/>
          <p:cNvSpPr/>
          <p:nvPr/>
        </p:nvSpPr>
        <p:spPr>
          <a:xfrm>
            <a:off x="0" y="1600008"/>
            <a:ext cx="1728000" cy="9908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2177"/>
          </a:p>
        </p:txBody>
      </p:sp>
      <p:sp>
        <p:nvSpPr>
          <p:cNvPr id="6" name="Obdélník 5"/>
          <p:cNvSpPr/>
          <p:nvPr/>
        </p:nvSpPr>
        <p:spPr>
          <a:xfrm>
            <a:off x="1829761" y="1600008"/>
            <a:ext cx="10362239" cy="9908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2177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28802" y="2743201"/>
            <a:ext cx="9497483" cy="1673225"/>
          </a:xfrm>
        </p:spPr>
        <p:txBody>
          <a:bodyPr/>
          <a:lstStyle>
            <a:lvl1pPr marL="0" indent="0">
              <a:buNone/>
              <a:defRPr sz="2812">
                <a:solidFill>
                  <a:schemeClr val="tx2"/>
                </a:solidFill>
              </a:defRPr>
            </a:lvl1pPr>
            <a:lvl2pPr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1" y="1600200"/>
            <a:ext cx="10160000" cy="990600"/>
          </a:xfrm>
        </p:spPr>
        <p:txBody>
          <a:bodyPr/>
          <a:lstStyle>
            <a:lvl1pPr algn="l">
              <a:buNone/>
              <a:defRPr sz="4445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65"/>
            <a:ext cx="1728000" cy="701353"/>
          </a:xfrm>
        </p:spPr>
        <p:txBody>
          <a:bodyPr>
            <a:noAutofit/>
          </a:bodyPr>
          <a:lstStyle>
            <a:lvl1pPr>
              <a:defRPr sz="2359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326832-F69C-46AC-AA09-4EAE1F7D5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227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1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6E8DE4-7A0F-4FE6-929B-8C213F3F2B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01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1" cy="11398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1" cy="4530725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17A1B0-D550-4A01-ABD7-C6318515D2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907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p5286T_kn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journals.muni.cz/skolnipsycholog/article/view/14436" TargetMode="External"/><Relationship Id="rId3" Type="http://schemas.openxmlformats.org/officeDocument/2006/relationships/hyperlink" Target="https://is.muni.cz/auth/osoba/22918#publikace" TargetMode="External"/><Relationship Id="rId7" Type="http://schemas.openxmlformats.org/officeDocument/2006/relationships/hyperlink" Target="https://karolinum.cz/casopis/orbis-scholae" TargetMode="External"/><Relationship Id="rId12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phil.muni.cz/studia-paedagogica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skolnipsychologie.cz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psychologie.ped.muni.cz/" TargetMode="Externa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porady/13743448133-jak-se-dela-dobra-skola/" TargetMode="External"/><Relationship Id="rId2" Type="http://schemas.openxmlformats.org/officeDocument/2006/relationships/hyperlink" Target="https://www.ceskatelevize.cz/porady/12003187354-ochran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skepodcasty.cz/podcast/hovory-z-kabinet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ebcentrum.muni.cz/komensky" TargetMode="External"/><Relationship Id="rId13" Type="http://schemas.openxmlformats.org/officeDocument/2006/relationships/hyperlink" Target="https://www.nadanedeti.cz/" TargetMode="External"/><Relationship Id="rId3" Type="http://schemas.openxmlformats.org/officeDocument/2006/relationships/hyperlink" Target="http://www.ped.muni.cz/wlib/neweb/index.php?sekce=3" TargetMode="External"/><Relationship Id="rId7" Type="http://schemas.openxmlformats.org/officeDocument/2006/relationships/hyperlink" Target="https://journals.muni.cz/pedor" TargetMode="External"/><Relationship Id="rId12" Type="http://schemas.openxmlformats.org/officeDocument/2006/relationships/hyperlink" Target="https://www.mapavzdelavani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arolinum.cz/casopis/orbis-scholae" TargetMode="External"/><Relationship Id="rId11" Type="http://schemas.openxmlformats.org/officeDocument/2006/relationships/hyperlink" Target="http://www.rvp.cz/" TargetMode="External"/><Relationship Id="rId5" Type="http://schemas.openxmlformats.org/officeDocument/2006/relationships/hyperlink" Target="https://www.phil.muni.cz/journals/studia-paedagogica" TargetMode="External"/><Relationship Id="rId10" Type="http://schemas.openxmlformats.org/officeDocument/2006/relationships/hyperlink" Target="https://ezdroje.muni.cz/" TargetMode="External"/><Relationship Id="rId4" Type="http://schemas.openxmlformats.org/officeDocument/2006/relationships/hyperlink" Target="https://pages.pedf.cuni.cz/pedagogika/?lang=cs" TargetMode="External"/><Relationship Id="rId9" Type="http://schemas.openxmlformats.org/officeDocument/2006/relationships/hyperlink" Target="http://pdfweb.truni.sk/jop/index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Pedagogická psychologie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Úvodní setkání</a:t>
            </a:r>
            <a:endParaRPr lang="cs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D6BD63-0BA2-CBCB-63D7-3384A2BC4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01" r="42299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ve školství změnilo za 25 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Rostoucí diverzita (jazyková, SPU, rodinné zázemí atd.)</a:t>
            </a:r>
          </a:p>
          <a:p>
            <a:pPr lvl="1"/>
            <a:r>
              <a:rPr lang="cs-CZ" dirty="0"/>
              <a:t>Diverzita vzdělávacích cest, formální a informální učení</a:t>
            </a:r>
          </a:p>
          <a:p>
            <a:r>
              <a:rPr lang="cs-CZ" dirty="0"/>
              <a:t>Nástup technologií</a:t>
            </a:r>
          </a:p>
          <a:p>
            <a:pPr lvl="1"/>
            <a:r>
              <a:rPr lang="cs-CZ" dirty="0"/>
              <a:t>Od náhrady tradičních médií a technologie přes </a:t>
            </a:r>
            <a:r>
              <a:rPr lang="cs-CZ" dirty="0" err="1"/>
              <a:t>embeded</a:t>
            </a:r>
            <a:r>
              <a:rPr lang="cs-CZ" dirty="0"/>
              <a:t> </a:t>
            </a:r>
            <a:r>
              <a:rPr lang="cs-CZ" dirty="0" err="1"/>
              <a:t>learnig</a:t>
            </a:r>
            <a:r>
              <a:rPr lang="cs-CZ" dirty="0"/>
              <a:t>, </a:t>
            </a:r>
            <a:r>
              <a:rPr lang="cs-CZ" dirty="0" err="1"/>
              <a:t>mlearning</a:t>
            </a:r>
            <a:r>
              <a:rPr lang="cs-CZ" dirty="0"/>
              <a:t> až po online </a:t>
            </a:r>
            <a:r>
              <a:rPr lang="cs-CZ" dirty="0" err="1"/>
              <a:t>vzdělávální</a:t>
            </a:r>
            <a:endParaRPr lang="cs-CZ" dirty="0"/>
          </a:p>
          <a:p>
            <a:r>
              <a:rPr lang="cs-CZ" dirty="0"/>
              <a:t>Změna výukových paradigmat (</a:t>
            </a:r>
            <a:r>
              <a:rPr lang="cs-CZ" dirty="0" err="1"/>
              <a:t>transmisivní</a:t>
            </a:r>
            <a:r>
              <a:rPr lang="cs-CZ" dirty="0"/>
              <a:t> vs. konstruktivistické, výuka průměrného žáka vs. individuální přístup aj.)</a:t>
            </a:r>
          </a:p>
          <a:p>
            <a:pPr lvl="1"/>
            <a:r>
              <a:rPr lang="cs-CZ" dirty="0"/>
              <a:t>Otázka motivace, emocí v kontextu vzdělávání, znalost zvláštností dítěte</a:t>
            </a:r>
          </a:p>
          <a:p>
            <a:r>
              <a:rPr lang="cs-CZ" dirty="0"/>
              <a:t>Neoliberální diskurz (</a:t>
            </a:r>
            <a:r>
              <a:rPr lang="cs-CZ" dirty="0" err="1"/>
              <a:t>akontabilita</a:t>
            </a:r>
            <a:r>
              <a:rPr lang="cs-CZ" dirty="0"/>
              <a:t>, efektivita, benchmarking, srovnávání výkonových ukazatelů… ekonomická hlediska) a jeho mediální důsledky (jaká je česká škola a učitelé v ní?)</a:t>
            </a:r>
          </a:p>
          <a:p>
            <a:r>
              <a:rPr lang="cs-CZ" dirty="0"/>
              <a:t>Rostoucí požadavky na profesionalitu učitelů (kontinuální vzdělávání, další agendy (prevence…), kariérní řád), které přinášejí stres „jsem (ještě) dost dobrý?“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Image">
            <a:extLst>
              <a:ext uri="{FF2B5EF4-FFF2-40B4-BE49-F238E27FC236}">
                <a16:creationId xmlns:a16="http://schemas.microsoft.com/office/drawing/2014/main" id="{780E0AD9-E380-3D93-2866-CF0E6289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026" y="0"/>
            <a:ext cx="2405974" cy="298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8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nÃ­ k dispozici Å¾Ã¡dnÃ½ popis fotk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107" y="1"/>
            <a:ext cx="5461053" cy="675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15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Učitelská profese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Jaká jsou nejčastější témata zmiňovaná ve vztahu k učitelům a učitelské profesi?</a:t>
            </a:r>
          </a:p>
          <a:p>
            <a:pPr lvl="1"/>
            <a:r>
              <a:rPr lang="cs-CZ" dirty="0"/>
              <a:t>Novela zákona o pedagogických pracovnících</a:t>
            </a:r>
          </a:p>
          <a:p>
            <a:pPr lvl="1"/>
            <a:r>
              <a:rPr lang="cs-CZ" dirty="0"/>
              <a:t>Novela „inkluzivní“ vyhlášky</a:t>
            </a:r>
          </a:p>
          <a:p>
            <a:pPr lvl="1"/>
            <a:r>
              <a:rPr lang="cs-CZ" dirty="0"/>
              <a:t>Financování ZŠ a MŠ</a:t>
            </a:r>
          </a:p>
          <a:p>
            <a:pPr lvl="1"/>
            <a:r>
              <a:rPr lang="cs-CZ" dirty="0"/>
              <a:t>…týden pro </a:t>
            </a:r>
            <a:r>
              <a:rPr lang="cs-CZ" dirty="0" err="1"/>
              <a:t>wellbeing</a:t>
            </a:r>
            <a:endParaRPr lang="cs-CZ" dirty="0"/>
          </a:p>
          <a:p>
            <a:r>
              <a:rPr lang="cs-CZ" dirty="0"/>
              <a:t>Jaký osobní přínos může mít profese učitele (v porovnání s jinými profesemi vyžadujícími VŠ kvalifikaci)?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15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máte učitelský vzor?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</a:t>
            </a:r>
            <a:r>
              <a:rPr lang="cs-CZ">
                <a:hlinkClick r:id="rId2"/>
              </a:rPr>
              <a:t>://www.youtube.com/watch?v=4p5286T_kn0</a:t>
            </a:r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30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Učitelská profese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Jaké výzvy přináší současná školní (výuková) praxe?</a:t>
            </a:r>
          </a:p>
          <a:p>
            <a:r>
              <a:rPr lang="cs-CZ" dirty="0"/>
              <a:t>Jaký je rozdíl mezi mediální prezentací problémů ve školství a reálnou výukovou praxí (v konkrétní škole)?</a:t>
            </a:r>
          </a:p>
          <a:p>
            <a:r>
              <a:rPr lang="cs-CZ" dirty="0"/>
              <a:t>Jak má vypadat (školní) výuka v 21. století?</a:t>
            </a:r>
          </a:p>
          <a:p>
            <a:r>
              <a:rPr lang="cs-CZ" dirty="0"/>
              <a:t>Jakou roli hraje tradice při výběru výukových a výchovných postupů? (volba témat, výukových postupů, způsobů hodnocení)?</a:t>
            </a:r>
          </a:p>
          <a:p>
            <a:r>
              <a:rPr lang="cs-CZ" dirty="0"/>
              <a:t>Proč roste počet rodičů, kteří preferují privátní či alternativní školy a školky?</a:t>
            </a:r>
          </a:p>
        </p:txBody>
      </p:sp>
    </p:spTree>
    <p:extLst>
      <p:ext uri="{BB962C8B-B14F-4D97-AF65-F5344CB8AC3E}">
        <p14:creationId xmlns:p14="http://schemas.microsoft.com/office/powerpoint/2010/main" val="3108364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977EAA0A-4069-2773-8CE2-4460220D95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15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Hm.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200"/>
              <a:t>Může s tím pomoci pedagogická psychologie?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03174A-D0F8-1573-5203-E33BE502B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5" r="19690" b="-1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D6B7C328-9834-C7E3-FA51-654D7F9F40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702917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Pozor na různé významy pojmu!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Pedagogická psychologie může být chápána jako:</a:t>
            </a:r>
          </a:p>
          <a:p>
            <a:pPr lvl="1"/>
            <a:r>
              <a:rPr lang="cs-CZ" b="1" dirty="0"/>
              <a:t>Vědní obor</a:t>
            </a:r>
          </a:p>
          <a:p>
            <a:pPr lvl="1"/>
            <a:r>
              <a:rPr lang="cs-CZ" b="1" dirty="0"/>
              <a:t>Soubor profesí</a:t>
            </a:r>
            <a:r>
              <a:rPr lang="cs-CZ" dirty="0"/>
              <a:t>, které poznatky využívají v praxi i ve výzkumu</a:t>
            </a:r>
          </a:p>
          <a:p>
            <a:pPr lvl="1"/>
            <a:r>
              <a:rPr lang="cs-CZ" b="1" dirty="0"/>
              <a:t>Vyučovací předmět</a:t>
            </a:r>
            <a:r>
              <a:rPr lang="cs-CZ" dirty="0"/>
              <a:t>(y) pro různé skupiny (a osobní zkušenost s nimi)</a:t>
            </a:r>
          </a:p>
          <a:p>
            <a:pPr lvl="1"/>
            <a:r>
              <a:rPr lang="cs-CZ" b="1" dirty="0"/>
              <a:t>Kulturní a mediální fenomén </a:t>
            </a:r>
            <a:r>
              <a:rPr lang="cs-CZ" dirty="0"/>
              <a:t>(soubor „aktuálních“ témat a mediálních postav) </a:t>
            </a:r>
            <a:r>
              <a:rPr lang="mr-IN" dirty="0"/>
              <a:t>–</a:t>
            </a:r>
            <a:r>
              <a:rPr lang="cs-CZ" dirty="0"/>
              <a:t> která témata a kteří kolegové to jsou v současnosti?</a:t>
            </a:r>
          </a:p>
          <a:p>
            <a:pPr lvl="1"/>
            <a:endParaRPr lang="cs-CZ" dirty="0"/>
          </a:p>
          <a:p>
            <a:pPr lvl="1" algn="r">
              <a:buFont typeface="Wingdings 2" pitchFamily="18" charset="2"/>
              <a:buNone/>
            </a:pPr>
            <a:r>
              <a:rPr lang="cs-CZ" dirty="0"/>
              <a:t>…a je potřeba je umět rozlišovat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Škola a média</a:t>
            </a:r>
          </a:p>
        </p:txBody>
      </p:sp>
      <p:pic>
        <p:nvPicPr>
          <p:cNvPr id="1026" name="Picture 2" descr="Leg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3746" y="1692275"/>
            <a:ext cx="7886095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96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Pedagogická psychologie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Pedagogická psychologie</a:t>
            </a:r>
          </a:p>
          <a:p>
            <a:pPr lvl="1">
              <a:defRPr/>
            </a:pPr>
            <a:r>
              <a:rPr lang="cs-CZ" dirty="0" err="1"/>
              <a:t>angl</a:t>
            </a:r>
            <a:r>
              <a:rPr lang="cs-CZ" dirty="0"/>
              <a:t>. </a:t>
            </a:r>
            <a:r>
              <a:rPr lang="cs-CZ" dirty="0" err="1"/>
              <a:t>educational</a:t>
            </a:r>
            <a:r>
              <a:rPr lang="cs-CZ" dirty="0"/>
              <a:t> psychology, </a:t>
            </a:r>
          </a:p>
          <a:p>
            <a:pPr lvl="1">
              <a:defRPr/>
            </a:pPr>
            <a:r>
              <a:rPr lang="cs-CZ" dirty="0" err="1"/>
              <a:t>franc</a:t>
            </a:r>
            <a:r>
              <a:rPr lang="cs-CZ" dirty="0"/>
              <a:t>. psychologie de l’</a:t>
            </a:r>
            <a:r>
              <a:rPr lang="cs-CZ" dirty="0" err="1"/>
              <a:t>education</a:t>
            </a:r>
            <a:r>
              <a:rPr lang="cs-CZ" dirty="0"/>
              <a:t>, </a:t>
            </a:r>
          </a:p>
          <a:p>
            <a:pPr lvl="1">
              <a:defRPr/>
            </a:pPr>
            <a:r>
              <a:rPr lang="cs-CZ" dirty="0"/>
              <a:t>něm. </a:t>
            </a:r>
            <a:r>
              <a:rPr lang="cs-CZ" dirty="0" err="1"/>
              <a:t>Pädagogische</a:t>
            </a:r>
            <a:r>
              <a:rPr lang="cs-CZ" dirty="0"/>
              <a:t> Psychologie, </a:t>
            </a:r>
          </a:p>
          <a:p>
            <a:pPr lvl="1">
              <a:defRPr/>
            </a:pPr>
            <a:r>
              <a:rPr lang="cs-CZ" dirty="0"/>
              <a:t>rusky </a:t>
            </a:r>
            <a:r>
              <a:rPr lang="cs-CZ" dirty="0" err="1"/>
              <a:t>pedagogičeskaja</a:t>
            </a:r>
            <a:r>
              <a:rPr lang="cs-CZ" dirty="0"/>
              <a:t> </a:t>
            </a:r>
            <a:r>
              <a:rPr lang="cs-CZ" dirty="0" err="1"/>
              <a:t>psichologija</a:t>
            </a:r>
            <a:r>
              <a:rPr lang="cs-CZ" dirty="0"/>
              <a:t> </a:t>
            </a:r>
          </a:p>
          <a:p>
            <a:pPr lvl="1"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patří mezi vědní obory, které mají relativně dlouhou historii; vznikla už na přelomu 19. a 20. století.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449266" fontAlgn="auto">
              <a:lnSpc>
                <a:spcPct val="93000"/>
              </a:lnSpc>
              <a:spcAft>
                <a:spcPts val="0"/>
              </a:spcAft>
              <a:tabLst>
                <a:tab pos="0" algn="l"/>
                <a:tab pos="447678" algn="l"/>
                <a:tab pos="896944" algn="l"/>
                <a:tab pos="1346209" algn="l"/>
                <a:tab pos="1795475" algn="l"/>
                <a:tab pos="2244739" algn="l"/>
                <a:tab pos="2694006" algn="l"/>
                <a:tab pos="3143270" algn="l"/>
                <a:tab pos="3592536" algn="l"/>
                <a:tab pos="4041802" algn="l"/>
                <a:tab pos="4491067" algn="l"/>
                <a:tab pos="4940333" algn="l"/>
                <a:tab pos="5389598" algn="l"/>
                <a:tab pos="5838863" algn="l"/>
                <a:tab pos="6288129" algn="l"/>
                <a:tab pos="6737394" algn="l"/>
                <a:tab pos="7186661" algn="l"/>
                <a:tab pos="7635925" algn="l"/>
                <a:tab pos="8085191" algn="l"/>
                <a:tab pos="8534456" algn="l"/>
                <a:tab pos="8983722" algn="l"/>
              </a:tabLst>
              <a:defRPr/>
            </a:pPr>
            <a:r>
              <a:rPr lang="en-GB"/>
              <a:t>Změny v přístupech ke školnímu učení (dle Mayer, 1992)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552575"/>
            <a:ext cx="8208962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97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650894" algn="l"/>
                <a:tab pos="1303228" algn="l"/>
                <a:tab pos="1955562" algn="l"/>
                <a:tab pos="2607896" algn="l"/>
                <a:tab pos="3260229" algn="l"/>
                <a:tab pos="3912564" algn="l"/>
                <a:tab pos="4564897" algn="l"/>
                <a:tab pos="5217231" algn="l"/>
                <a:tab pos="5869566" algn="l"/>
                <a:tab pos="6521900" algn="l"/>
                <a:tab pos="7174233" algn="l"/>
                <a:tab pos="7826568" algn="l"/>
                <a:tab pos="8478901" algn="l"/>
                <a:tab pos="9131235" algn="l"/>
                <a:tab pos="9783568" algn="l"/>
              </a:tabLst>
            </a:pPr>
            <a:r>
              <a:rPr lang="en-GB" dirty="0" err="1"/>
              <a:t>Kontakt</a:t>
            </a:r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r>
              <a:rPr lang="en-GB" sz="1814" b="1" dirty="0"/>
              <a:t>Mgr. </a:t>
            </a:r>
            <a:r>
              <a:rPr lang="cs-CZ" sz="1814" b="1" dirty="0" err="1"/>
              <a:t>et</a:t>
            </a:r>
            <a:r>
              <a:rPr lang="cs-CZ" sz="1814" b="1" dirty="0"/>
              <a:t> Mgr. </a:t>
            </a:r>
            <a:r>
              <a:rPr lang="en-GB" sz="1814" b="1" dirty="0"/>
              <a:t>Jan Mareš</a:t>
            </a:r>
            <a:r>
              <a:rPr lang="cs-CZ" sz="1814" b="1" dirty="0"/>
              <a:t>, Ph.D.</a:t>
            </a:r>
          </a:p>
          <a:p>
            <a:pPr lvl="1">
              <a:lnSpc>
                <a:spcPct val="93000"/>
              </a:lnSpc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r>
              <a:rPr lang="cs-CZ" sz="1814" dirty="0"/>
              <a:t>Publikace </a:t>
            </a:r>
            <a:r>
              <a:rPr lang="cs-CZ" sz="1814" dirty="0">
                <a:hlinkClick r:id="rId3"/>
              </a:rPr>
              <a:t>https://is.muni.cz/auth/osoba/22918#publikace</a:t>
            </a:r>
            <a:endParaRPr lang="cs-CZ" sz="1814" dirty="0"/>
          </a:p>
          <a:p>
            <a:pPr lvl="2">
              <a:lnSpc>
                <a:spcPct val="93000"/>
              </a:lnSpc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r>
              <a:rPr lang="cs-CZ" sz="1633" dirty="0"/>
              <a:t>Absolvent ÚPV </a:t>
            </a:r>
            <a:r>
              <a:rPr lang="cs-CZ" sz="1633" dirty="0">
                <a:sym typeface="Wingdings" panose="05000000000000000000" pitchFamily="2" charset="2"/>
              </a:rPr>
              <a:t>FF MU, </a:t>
            </a:r>
            <a:r>
              <a:rPr lang="cs-CZ" sz="1633" dirty="0" err="1">
                <a:sym typeface="Wingdings" panose="05000000000000000000" pitchFamily="2" charset="2"/>
              </a:rPr>
              <a:t>PsÚ</a:t>
            </a:r>
            <a:r>
              <a:rPr lang="cs-CZ" sz="1633" dirty="0">
                <a:sym typeface="Wingdings" panose="05000000000000000000" pitchFamily="2" charset="2"/>
              </a:rPr>
              <a:t> FF MU, </a:t>
            </a:r>
            <a:r>
              <a:rPr lang="cs-CZ" sz="1633" dirty="0" err="1">
                <a:sym typeface="Wingdings" panose="05000000000000000000" pitchFamily="2" charset="2"/>
              </a:rPr>
              <a:t>KPsy</a:t>
            </a:r>
            <a:r>
              <a:rPr lang="cs-CZ" sz="1633" dirty="0">
                <a:sym typeface="Wingdings" panose="05000000000000000000" pitchFamily="2" charset="2"/>
              </a:rPr>
              <a:t> FSS MU</a:t>
            </a:r>
          </a:p>
          <a:p>
            <a:pPr lvl="2">
              <a:lnSpc>
                <a:spcPct val="93000"/>
              </a:lnSpc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r>
              <a:rPr lang="cs-CZ" sz="1633" dirty="0">
                <a:sym typeface="Wingdings" panose="05000000000000000000" pitchFamily="2" charset="2"/>
              </a:rPr>
              <a:t>Vedoucí </a:t>
            </a:r>
            <a:r>
              <a:rPr lang="cs-CZ" sz="1633" dirty="0" err="1">
                <a:sym typeface="Wingdings" panose="05000000000000000000" pitchFamily="2" charset="2"/>
                <a:hlinkClick r:id="rId4"/>
              </a:rPr>
              <a:t>KPsy</a:t>
            </a:r>
            <a:r>
              <a:rPr lang="cs-CZ" sz="1633" dirty="0">
                <a:sym typeface="Wingdings" panose="05000000000000000000" pitchFamily="2" charset="2"/>
                <a:hlinkClick r:id="rId4"/>
              </a:rPr>
              <a:t> </a:t>
            </a:r>
            <a:r>
              <a:rPr lang="cs-CZ" sz="1633" dirty="0" err="1">
                <a:sym typeface="Wingdings" panose="05000000000000000000" pitchFamily="2" charset="2"/>
                <a:hlinkClick r:id="rId4"/>
              </a:rPr>
              <a:t>PdF</a:t>
            </a:r>
            <a:r>
              <a:rPr lang="cs-CZ" sz="1633" dirty="0">
                <a:sym typeface="Wingdings" panose="05000000000000000000" pitchFamily="2" charset="2"/>
                <a:hlinkClick r:id="rId4"/>
              </a:rPr>
              <a:t> MU</a:t>
            </a:r>
            <a:endParaRPr lang="cs-CZ" sz="1633" dirty="0">
              <a:sym typeface="Wingdings" panose="05000000000000000000" pitchFamily="2" charset="2"/>
            </a:endParaRPr>
          </a:p>
          <a:p>
            <a:pPr lvl="2">
              <a:lnSpc>
                <a:spcPct val="93000"/>
              </a:lnSpc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r>
              <a:rPr lang="cs-CZ" sz="1633" dirty="0">
                <a:sym typeface="Wingdings" panose="05000000000000000000" pitchFamily="2" charset="2"/>
              </a:rPr>
              <a:t>Do konce roku 2023 předseda </a:t>
            </a:r>
            <a:r>
              <a:rPr lang="cs-CZ" sz="1633" dirty="0">
                <a:sym typeface="Wingdings" panose="05000000000000000000" pitchFamily="2" charset="2"/>
                <a:hlinkClick r:id="rId5"/>
              </a:rPr>
              <a:t>AŠP ČR</a:t>
            </a:r>
            <a:r>
              <a:rPr lang="cs-CZ" sz="1633" dirty="0">
                <a:sym typeface="Wingdings" panose="05000000000000000000" pitchFamily="2" charset="2"/>
              </a:rPr>
              <a:t>, člen výboru ČAPV</a:t>
            </a:r>
          </a:p>
          <a:p>
            <a:pPr lvl="2">
              <a:lnSpc>
                <a:spcPct val="93000"/>
              </a:lnSpc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r>
              <a:rPr lang="cs-CZ" sz="1633" dirty="0">
                <a:sym typeface="Wingdings" panose="05000000000000000000" pitchFamily="2" charset="2"/>
              </a:rPr>
              <a:t>Člen redakční rady </a:t>
            </a:r>
            <a:r>
              <a:rPr lang="cs-CZ" sz="1633" dirty="0">
                <a:sym typeface="Wingdings" panose="05000000000000000000" pitchFamily="2" charset="2"/>
                <a:hlinkClick r:id="rId6"/>
              </a:rPr>
              <a:t>Studia </a:t>
            </a:r>
            <a:r>
              <a:rPr lang="cs-CZ" sz="1633" dirty="0" err="1">
                <a:sym typeface="Wingdings" panose="05000000000000000000" pitchFamily="2" charset="2"/>
                <a:hlinkClick r:id="rId6"/>
              </a:rPr>
              <a:t>Paedagogica</a:t>
            </a:r>
            <a:r>
              <a:rPr lang="cs-CZ" sz="1633" dirty="0">
                <a:sym typeface="Wingdings" panose="05000000000000000000" pitchFamily="2" charset="2"/>
              </a:rPr>
              <a:t>, </a:t>
            </a:r>
            <a:r>
              <a:rPr lang="cs-CZ" sz="1633" dirty="0">
                <a:sym typeface="Wingdings" panose="05000000000000000000" pitchFamily="2" charset="2"/>
                <a:hlinkClick r:id="rId7"/>
              </a:rPr>
              <a:t>Orbis </a:t>
            </a:r>
            <a:r>
              <a:rPr lang="cs-CZ" sz="1633" dirty="0" err="1">
                <a:sym typeface="Wingdings" panose="05000000000000000000" pitchFamily="2" charset="2"/>
                <a:hlinkClick r:id="rId7"/>
              </a:rPr>
              <a:t>Scholae</a:t>
            </a:r>
            <a:r>
              <a:rPr lang="cs-CZ" sz="1633" dirty="0">
                <a:sym typeface="Wingdings" panose="05000000000000000000" pitchFamily="2" charset="2"/>
              </a:rPr>
              <a:t>, </a:t>
            </a:r>
            <a:r>
              <a:rPr lang="cs-CZ" sz="1633" dirty="0">
                <a:sym typeface="Wingdings" panose="05000000000000000000" pitchFamily="2" charset="2"/>
                <a:hlinkClick r:id="rId8"/>
              </a:rPr>
              <a:t>Školský </a:t>
            </a:r>
            <a:r>
              <a:rPr lang="cs-CZ" sz="1633" dirty="0" err="1">
                <a:sym typeface="Wingdings" panose="05000000000000000000" pitchFamily="2" charset="2"/>
                <a:hlinkClick r:id="rId8"/>
              </a:rPr>
              <a:t>psychológ</a:t>
            </a:r>
            <a:r>
              <a:rPr lang="cs-CZ" sz="1633" dirty="0">
                <a:sym typeface="Wingdings" panose="05000000000000000000" pitchFamily="2" charset="2"/>
                <a:hlinkClick r:id="rId8"/>
              </a:rPr>
              <a:t> / Školní psycholog</a:t>
            </a:r>
            <a:endParaRPr lang="en-GB" sz="1633" dirty="0"/>
          </a:p>
          <a:p>
            <a:pPr lvl="1"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cs-CZ" sz="1814" dirty="0"/>
              <a:t>Kontakt: </a:t>
            </a:r>
            <a:r>
              <a:rPr lang="en-GB" sz="1814" dirty="0"/>
              <a:t>mares@</a:t>
            </a:r>
            <a:r>
              <a:rPr lang="cs-CZ" sz="1814" dirty="0" err="1"/>
              <a:t>ped</a:t>
            </a:r>
            <a:r>
              <a:rPr lang="en-GB" sz="1814" dirty="0"/>
              <a:t>.muni.cz </a:t>
            </a:r>
            <a:endParaRPr lang="cs-CZ" sz="1814" dirty="0"/>
          </a:p>
          <a:p>
            <a:pPr lvl="2"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cs-CZ" sz="1633" dirty="0">
                <a:solidFill>
                  <a:srgbClr val="FF0000"/>
                </a:solidFill>
              </a:rPr>
              <a:t>Prosím uvádět v předmětu mailu kód předmětu!</a:t>
            </a:r>
          </a:p>
          <a:p>
            <a:pPr lvl="2"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cs-CZ" sz="1633" dirty="0"/>
              <a:t>diskusní fórum předmětu</a:t>
            </a:r>
            <a:endParaRPr lang="en-GB" sz="1633" dirty="0"/>
          </a:p>
          <a:p>
            <a:pPr lvl="2"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633" dirty="0" err="1"/>
              <a:t>konzultační</a:t>
            </a:r>
            <a:r>
              <a:rPr lang="en-GB" sz="1633" dirty="0"/>
              <a:t> </a:t>
            </a:r>
            <a:r>
              <a:rPr lang="en-GB" sz="1633" dirty="0" err="1"/>
              <a:t>hodiny</a:t>
            </a:r>
            <a:r>
              <a:rPr lang="en-GB" sz="1633" dirty="0"/>
              <a:t>: </a:t>
            </a:r>
            <a:r>
              <a:rPr lang="cs-CZ" sz="1633" dirty="0"/>
              <a:t>úterý 9:00-10:00</a:t>
            </a:r>
          </a:p>
          <a:p>
            <a:pPr lvl="2"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633" dirty="0" err="1"/>
              <a:t>jindy</a:t>
            </a:r>
            <a:r>
              <a:rPr lang="en-GB" sz="1633" dirty="0"/>
              <a:t> </a:t>
            </a:r>
            <a:r>
              <a:rPr lang="cs-CZ" sz="1633" dirty="0"/>
              <a:t>jen </a:t>
            </a:r>
            <a:r>
              <a:rPr lang="en-GB" sz="1633" dirty="0"/>
              <a:t>po </a:t>
            </a:r>
            <a:r>
              <a:rPr lang="en-GB" sz="1633" dirty="0" err="1"/>
              <a:t>předchozí</a:t>
            </a:r>
            <a:r>
              <a:rPr lang="en-GB" sz="1633" dirty="0"/>
              <a:t> </a:t>
            </a:r>
            <a:r>
              <a:rPr lang="en-GB" sz="1633" dirty="0" err="1"/>
              <a:t>domluvě</a:t>
            </a:r>
            <a:endParaRPr lang="cs-CZ" sz="1633" dirty="0"/>
          </a:p>
          <a:p>
            <a:pPr lvl="2"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633" dirty="0"/>
              <a:t>(</a:t>
            </a:r>
            <a:r>
              <a:rPr lang="en-GB" sz="1633" dirty="0" err="1"/>
              <a:t>Katedra</a:t>
            </a:r>
            <a:r>
              <a:rPr lang="en-GB" sz="1633" dirty="0"/>
              <a:t> </a:t>
            </a:r>
            <a:r>
              <a:rPr lang="en-GB" sz="1633" dirty="0" err="1"/>
              <a:t>psychologie</a:t>
            </a:r>
            <a:r>
              <a:rPr lang="en-GB" sz="1633" dirty="0"/>
              <a:t>, </a:t>
            </a:r>
            <a:r>
              <a:rPr lang="cs-CZ" sz="1633" dirty="0"/>
              <a:t>Poříčí 31</a:t>
            </a:r>
            <a:r>
              <a:rPr lang="en-GB" sz="1633" dirty="0"/>
              <a:t>, Brno)</a:t>
            </a:r>
            <a:endParaRPr lang="cs-CZ" sz="1633" dirty="0"/>
          </a:p>
          <a:p>
            <a:pPr lvl="1"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endParaRPr lang="en-GB" sz="1814" dirty="0"/>
          </a:p>
          <a:p>
            <a:pPr marL="365768" lvl="1" indent="0">
              <a:buNone/>
              <a:tabLst>
                <a:tab pos="649455" algn="l"/>
                <a:tab pos="1301788" algn="l"/>
                <a:tab pos="1954122" algn="l"/>
                <a:tab pos="2606455" algn="l"/>
                <a:tab pos="3258790" algn="l"/>
                <a:tab pos="3911123" algn="l"/>
                <a:tab pos="4563458" algn="l"/>
                <a:tab pos="5215791" algn="l"/>
                <a:tab pos="5868125" algn="l"/>
                <a:tab pos="6520459" algn="l"/>
                <a:tab pos="7172793" algn="l"/>
                <a:tab pos="7825126" algn="l"/>
                <a:tab pos="8477462" algn="l"/>
                <a:tab pos="9129795" algn="l"/>
                <a:tab pos="9782129" algn="l"/>
              </a:tabLst>
            </a:pPr>
            <a:r>
              <a:rPr lang="en-GB" sz="1814" dirty="0"/>
              <a:t>…a </a:t>
            </a:r>
            <a:r>
              <a:rPr lang="en-GB" sz="1814" dirty="0" err="1"/>
              <a:t>hrdý</a:t>
            </a:r>
            <a:r>
              <a:rPr lang="en-GB" sz="1814" dirty="0"/>
              <a:t> </a:t>
            </a:r>
            <a:r>
              <a:rPr lang="en-GB" sz="1814" dirty="0" err="1"/>
              <a:t>rodič</a:t>
            </a:r>
            <a:r>
              <a:rPr lang="en-GB" sz="1814" dirty="0"/>
              <a:t> </a:t>
            </a:r>
            <a:r>
              <a:rPr lang="en-GB" sz="1814" dirty="0" err="1"/>
              <a:t>tří</a:t>
            </a:r>
            <a:r>
              <a:rPr lang="en-GB" sz="1814" dirty="0"/>
              <a:t> </a:t>
            </a:r>
            <a:r>
              <a:rPr lang="en-GB" sz="1814" dirty="0" err="1"/>
              <a:t>dětí</a:t>
            </a:r>
            <a:r>
              <a:rPr lang="en-GB" sz="1814" dirty="0"/>
              <a:t> </a:t>
            </a:r>
            <a:r>
              <a:rPr lang="en-GB" sz="1814" dirty="0">
                <a:sym typeface="Wingdings" pitchFamily="2" charset="2"/>
              </a:rPr>
              <a:t></a:t>
            </a:r>
            <a:endParaRPr lang="cs-CZ" sz="1814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77629" y="743327"/>
            <a:ext cx="1213040" cy="16982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77629" y="2485517"/>
            <a:ext cx="1216028" cy="172844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80524" y="4213959"/>
            <a:ext cx="1210145" cy="174079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D9C618BF-35F0-A149-A5A9-EFAB6DF03B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1916" y="5314351"/>
            <a:ext cx="2655620" cy="143664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Změny v oboru v minulém století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49" dirty="0"/>
              <a:t>Mayer (1992) napsal, že ve 20. století se vztah mezi pedagogikou a psychologií podobal třem odlišným typům dopravní situace. </a:t>
            </a:r>
          </a:p>
          <a:p>
            <a:pPr lvl="1">
              <a:lnSpc>
                <a:spcPct val="80000"/>
              </a:lnSpc>
            </a:pPr>
            <a:r>
              <a:rPr lang="cs-CZ" sz="1996" dirty="0"/>
              <a:t>Z počátku šlo o ulici s jednosměrným provozem – podněty mířily od psychologie k pedagogice. </a:t>
            </a:r>
            <a:r>
              <a:rPr lang="cs-CZ" sz="1996" b="1" dirty="0"/>
              <a:t>Psychologie</a:t>
            </a:r>
            <a:r>
              <a:rPr lang="cs-CZ" sz="1996" dirty="0"/>
              <a:t> se snažila formulovat </a:t>
            </a:r>
            <a:r>
              <a:rPr lang="cs-CZ" sz="1996" b="1" dirty="0"/>
              <a:t>nové teorie učení a vyučování</a:t>
            </a:r>
            <a:r>
              <a:rPr lang="cs-CZ" sz="1996" dirty="0"/>
              <a:t>, zatímco </a:t>
            </a:r>
            <a:r>
              <a:rPr lang="cs-CZ" sz="1996" b="1" dirty="0"/>
              <a:t>pedagogika</a:t>
            </a:r>
            <a:r>
              <a:rPr lang="cs-CZ" sz="1996" dirty="0"/>
              <a:t> se je </a:t>
            </a:r>
            <a:r>
              <a:rPr lang="cs-CZ" sz="1996" b="1" dirty="0"/>
              <a:t>snažila aplikovat</a:t>
            </a:r>
            <a:r>
              <a:rPr lang="cs-CZ" sz="1996" dirty="0"/>
              <a:t> na problémy, s nimiž zápasila školní praxe. </a:t>
            </a:r>
          </a:p>
          <a:p>
            <a:pPr lvl="1">
              <a:lnSpc>
                <a:spcPct val="80000"/>
              </a:lnSpc>
            </a:pPr>
            <a:r>
              <a:rPr lang="cs-CZ" sz="1996" dirty="0"/>
              <a:t>V další vývojové etapě jak psychologie, tak pedagogika zajely do slepé ulice: psychologie se soustředila na problémy, které příliš nesouvisely s edukací lidí; pedagogika se zaměřila na řešení praktických úkolů a odklonila se od teorie. </a:t>
            </a:r>
          </a:p>
          <a:p>
            <a:pPr lvl="1">
              <a:lnSpc>
                <a:spcPct val="80000"/>
              </a:lnSpc>
            </a:pPr>
            <a:r>
              <a:rPr lang="cs-CZ" sz="1996" dirty="0"/>
              <a:t>V poslední době byl naštěstí nastolen „obousměrný provoz“ mezi psychologií a pedagogikou, výrazný vliv kognitivních věd (</a:t>
            </a:r>
            <a:r>
              <a:rPr lang="cs-CZ" sz="1996" dirty="0" err="1"/>
              <a:t>coginitive</a:t>
            </a:r>
            <a:r>
              <a:rPr lang="cs-CZ" sz="1996" dirty="0"/>
              <a:t> science, brain science)</a:t>
            </a:r>
          </a:p>
        </p:txBody>
      </p:sp>
    </p:spTree>
    <p:extLst>
      <p:ext uri="{BB962C8B-B14F-4D97-AF65-F5344CB8AC3E}">
        <p14:creationId xmlns:p14="http://schemas.microsoft.com/office/powerpoint/2010/main" val="2266600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Zařazení pedagogické psychologie.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1996" dirty="0"/>
              <a:t>leží na </a:t>
            </a:r>
            <a:r>
              <a:rPr lang="cs-CZ" sz="1996" b="1" dirty="0"/>
              <a:t>průniku řady věd</a:t>
            </a:r>
            <a:r>
              <a:rPr lang="cs-CZ" sz="1996" dirty="0"/>
              <a:t>, především pak pedagogiky a psychologie. </a:t>
            </a:r>
          </a:p>
          <a:p>
            <a:pPr lvl="1">
              <a:lnSpc>
                <a:spcPct val="90000"/>
              </a:lnSpc>
            </a:pPr>
            <a:r>
              <a:rPr lang="cs-CZ" sz="1814" b="1" dirty="0"/>
              <a:t>Z psychologie</a:t>
            </a:r>
            <a:r>
              <a:rPr lang="cs-CZ" sz="1814" dirty="0"/>
              <a:t> ji ovlivňují  zejména vývojová psychologie, kognitivní psychologie, psychologie učení, psychologie motivace, psychologie osobnosti, diferenciální psychologie a sociální psychologie. </a:t>
            </a:r>
          </a:p>
          <a:p>
            <a:pPr lvl="1">
              <a:lnSpc>
                <a:spcPct val="90000"/>
              </a:lnSpc>
            </a:pPr>
            <a:r>
              <a:rPr lang="cs-CZ" sz="1814" b="1" dirty="0"/>
              <a:t>Z pedagogiky</a:t>
            </a:r>
            <a:r>
              <a:rPr lang="cs-CZ" sz="1814" dirty="0"/>
              <a:t> ji ovlivňují didaktika (o společných a rozdílných oblastech viz </a:t>
            </a:r>
            <a:r>
              <a:rPr lang="cs-CZ" sz="1814" dirty="0" err="1"/>
              <a:t>Kansanen</a:t>
            </a:r>
            <a:r>
              <a:rPr lang="cs-CZ" sz="1814" dirty="0"/>
              <a:t>, 2004), teorie výchovy a filozofie výchovy. </a:t>
            </a:r>
          </a:p>
          <a:p>
            <a:pPr>
              <a:lnSpc>
                <a:spcPct val="90000"/>
              </a:lnSpc>
            </a:pPr>
            <a:r>
              <a:rPr lang="cs-CZ" sz="1996" b="1" dirty="0"/>
              <a:t>Situování</a:t>
            </a:r>
            <a:r>
              <a:rPr lang="cs-CZ" sz="1996" dirty="0"/>
              <a:t> pedagogické psychologie </a:t>
            </a:r>
            <a:r>
              <a:rPr lang="cs-CZ" sz="1996" b="1" dirty="0"/>
              <a:t>v rámci humanitních věd je ovlivněno historickou tradicí</a:t>
            </a:r>
            <a:r>
              <a:rPr lang="cs-CZ" sz="1996" dirty="0"/>
              <a:t>, v různých zemích se liší. </a:t>
            </a:r>
          </a:p>
          <a:p>
            <a:pPr lvl="1">
              <a:lnSpc>
                <a:spcPct val="90000"/>
              </a:lnSpc>
            </a:pPr>
            <a:r>
              <a:rPr lang="cs-CZ" sz="1814" dirty="0"/>
              <a:t>ve většině evropských států, v USA, Kanadě, Austrálii je řazena mezi </a:t>
            </a:r>
            <a:r>
              <a:rPr lang="cs-CZ" sz="1814" b="1" dirty="0"/>
              <a:t>psychologické vědy</a:t>
            </a:r>
            <a:r>
              <a:rPr lang="cs-CZ" sz="1814" dirty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1814" dirty="0"/>
              <a:t>v Německu a ve skandinávských zemích bývala počítána mezi </a:t>
            </a:r>
            <a:r>
              <a:rPr lang="cs-CZ" sz="1814" b="1" dirty="0"/>
              <a:t>vědy pedagogické</a:t>
            </a:r>
            <a:r>
              <a:rPr lang="cs-CZ" sz="1814" dirty="0"/>
              <a:t>. </a:t>
            </a:r>
          </a:p>
          <a:p>
            <a:pPr lvl="2">
              <a:lnSpc>
                <a:spcPct val="90000"/>
              </a:lnSpc>
            </a:pPr>
            <a:r>
              <a:rPr lang="cs-CZ" sz="1452" dirty="0"/>
              <a:t>V současnosti </a:t>
            </a:r>
            <a:r>
              <a:rPr lang="cs-CZ" sz="1452" dirty="0" err="1"/>
              <a:t>educational</a:t>
            </a:r>
            <a:r>
              <a:rPr lang="cs-CZ" sz="1452" dirty="0"/>
              <a:t> </a:t>
            </a:r>
            <a:r>
              <a:rPr lang="cs-CZ" sz="1452" dirty="0" err="1"/>
              <a:t>sciences</a:t>
            </a:r>
            <a:endParaRPr lang="cs-CZ" sz="1452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Vymezení pedagogické psychologie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49"/>
              <a:t>je nesnadné, neboť se odvíjí od názoru na její zařazení do soustavy vědních oborů, od její vývojové etapy (proměňovalo se v čase), od zastávané koncepce oboru. </a:t>
            </a:r>
          </a:p>
          <a:p>
            <a:pPr lvl="1">
              <a:lnSpc>
                <a:spcPct val="90000"/>
              </a:lnSpc>
            </a:pPr>
            <a:r>
              <a:rPr lang="cs-CZ" sz="1996" b="1"/>
              <a:t>Americká tradice:</a:t>
            </a:r>
            <a:r>
              <a:rPr lang="cs-CZ" sz="1996"/>
              <a:t> </a:t>
            </a:r>
          </a:p>
          <a:p>
            <a:pPr lvl="2">
              <a:lnSpc>
                <a:spcPct val="90000"/>
              </a:lnSpc>
            </a:pPr>
            <a:r>
              <a:rPr lang="cs-CZ" sz="1814"/>
              <a:t>pedagogická psychologie je obor, který aplikuje vědecké metody při studiu chování lidí v pedagogických podmínkách (Berliner, 1982) </a:t>
            </a:r>
          </a:p>
          <a:p>
            <a:pPr lvl="2">
              <a:lnSpc>
                <a:spcPct val="90000"/>
              </a:lnSpc>
            </a:pPr>
            <a:r>
              <a:rPr lang="cs-CZ" sz="1814"/>
              <a:t>je to obor, který shromažďuje psychologické poznatky, které jsou relevantní pro výchovu a vzdělávání a aplikuje je tak, aby zlepšil kvalitu edukačního procesu a jeho výsledků (Sternberg, Williams, 2002).  </a:t>
            </a:r>
          </a:p>
          <a:p>
            <a:pPr lvl="2">
              <a:lnSpc>
                <a:spcPct val="90000"/>
              </a:lnSpc>
            </a:pPr>
            <a:r>
              <a:rPr lang="cs-CZ" sz="1814"/>
              <a:t>jde o obor, který se systematicky věnuje zkoumání jedince v kontextu výchovy a vzdělávání (Berliner, Calfee, 1996; Reynolds, Miller, 2003).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82"/>
              <a:t>Vymezení pedagogické psychologie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540" b="1"/>
              <a:t>Česká a slovenská tradice: </a:t>
            </a:r>
          </a:p>
          <a:p>
            <a:pPr lvl="1">
              <a:lnSpc>
                <a:spcPct val="80000"/>
              </a:lnSpc>
            </a:pPr>
            <a:r>
              <a:rPr lang="cs-CZ" sz="1814" b="1"/>
              <a:t>Neakcentuje aplikační charakter</a:t>
            </a:r>
            <a:r>
              <a:rPr lang="cs-CZ" sz="1814"/>
              <a:t> oboru, nýbrž chápe obor jako svébytný. </a:t>
            </a:r>
          </a:p>
          <a:p>
            <a:pPr lvl="1">
              <a:lnSpc>
                <a:spcPct val="80000"/>
              </a:lnSpc>
            </a:pPr>
            <a:r>
              <a:rPr lang="cs-CZ" sz="1814"/>
              <a:t>V. Příhoda (1956) vymezuje pedagogickou psychologii jako soustavu poznatků o vnitřních zákonitostech změn, navozených v chování člověka. Od psychologie se liší specifickým zaměřením na jevy sociálně a výchovně formující, od pedagogiky pak neuropsychickým pohledem na učební a výchovně vlivy působící na člověka. </a:t>
            </a:r>
          </a:p>
          <a:p>
            <a:pPr lvl="1">
              <a:lnSpc>
                <a:spcPct val="80000"/>
              </a:lnSpc>
            </a:pPr>
            <a:r>
              <a:rPr lang="cs-CZ" sz="1814"/>
              <a:t>věda o psychologických zákonitostech výchovně-vzdělávacího procesu ve škole i v mimoškolních zařízeních (Ďurič, 1974). </a:t>
            </a:r>
          </a:p>
          <a:p>
            <a:pPr lvl="1">
              <a:lnSpc>
                <a:spcPct val="80000"/>
              </a:lnSpc>
            </a:pPr>
            <a:r>
              <a:rPr lang="cs-CZ" sz="1814"/>
              <a:t>V. Kulič a J. Mareš (1992) vymezili pedagogickou psychologii jako relativně samostatný psychologický obor, který sice přijímá podněty od mnoha dalších psychologických i nepsychologických disciplin, ale integruje je, rekonstruuje je a využívá v situacích pedagogického typu. Pedagogické psychologii jde o psychologický pohled na předpoklady, průběh a výsledky: a) rozvoje jednotlivce (zvláště jeho osobnosti), b) rozvoje skupin (žáků, učitelů, vychovatelů, rodin, týmů apod.) v situacích pedagogického typu.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82"/>
              <a:t>Pedagogická psychologie jako vyučovací předmět.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auto">
              <a:spcBef>
                <a:spcPts val="700"/>
              </a:spcBef>
              <a:spcAft>
                <a:spcPts val="0"/>
              </a:spcAft>
              <a:defRPr/>
            </a:pPr>
            <a:r>
              <a:rPr lang="cs-CZ" b="1" dirty="0"/>
              <a:t>V učitelské přípravě</a:t>
            </a:r>
            <a:r>
              <a:rPr lang="cs-CZ" dirty="0"/>
              <a:t> patří k základním psychologickým předmětům </a:t>
            </a:r>
          </a:p>
          <a:p>
            <a:pPr marL="708662" lvl="1" indent="-342900" fontAlgn="auto">
              <a:spcBef>
                <a:spcPts val="550"/>
              </a:spcBef>
              <a:spcAft>
                <a:spcPts val="0"/>
              </a:spcAft>
              <a:defRPr/>
            </a:pPr>
            <a:r>
              <a:rPr lang="cs-CZ" dirty="0"/>
              <a:t>samostatná učebnice (např. Příhoda, 1956; Jiránek, 1968, </a:t>
            </a:r>
            <a:r>
              <a:rPr lang="cs-CZ" dirty="0" err="1"/>
              <a:t>Ďurič</a:t>
            </a:r>
            <a:r>
              <a:rPr lang="cs-CZ" dirty="0"/>
              <a:t>, 1974, Mareš, 2013 aj.) </a:t>
            </a:r>
          </a:p>
          <a:p>
            <a:pPr marL="708662" lvl="1" indent="-342900" fontAlgn="auto">
              <a:spcBef>
                <a:spcPts val="550"/>
              </a:spcBef>
              <a:spcAft>
                <a:spcPts val="0"/>
              </a:spcAft>
              <a:defRPr/>
            </a:pPr>
            <a:r>
              <a:rPr lang="cs-CZ" dirty="0"/>
              <a:t>tvoří podstatnou část témat v souhrnné učebnici psychologie pro učitele (např. Čáp, 1976, 1993; </a:t>
            </a:r>
            <a:r>
              <a:rPr lang="cs-CZ" dirty="0" err="1"/>
              <a:t>Ďurič</a:t>
            </a:r>
            <a:r>
              <a:rPr lang="cs-CZ" dirty="0"/>
              <a:t> a </a:t>
            </a:r>
            <a:r>
              <a:rPr lang="cs-CZ" dirty="0" err="1"/>
              <a:t>Štefanovič</a:t>
            </a:r>
            <a:r>
              <a:rPr lang="cs-CZ" dirty="0"/>
              <a:t>, 1977; Čáp a Mareš, 2001). </a:t>
            </a:r>
          </a:p>
          <a:p>
            <a:pPr marL="457200" indent="-457200" fontAlgn="auto">
              <a:spcBef>
                <a:spcPts val="700"/>
              </a:spcBef>
              <a:spcAft>
                <a:spcPts val="0"/>
              </a:spcAft>
              <a:defRPr/>
            </a:pPr>
            <a:r>
              <a:rPr lang="cs-CZ" b="1" dirty="0"/>
              <a:t>V přípravě odborných psychologů</a:t>
            </a:r>
            <a:r>
              <a:rPr lang="cs-CZ" dirty="0"/>
              <a:t> patří pedagogická psychologie k předmětům rozšiřujícím tradiční základ.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994"/>
              <a:t>Pedagogická psychologie jako obor vědecké přípravy a jako odborná psychologická specializace.</a:t>
            </a:r>
            <a:r>
              <a:rPr lang="cs-CZ" sz="4082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814" dirty="0"/>
              <a:t>Po skončení pregraduálního studia psychologie může absolvent-psycholog pokračovat ve vědecké postgraduální přípravě. </a:t>
            </a:r>
          </a:p>
          <a:p>
            <a:pPr lvl="1">
              <a:lnSpc>
                <a:spcPct val="80000"/>
              </a:lnSpc>
            </a:pPr>
            <a:r>
              <a:rPr lang="cs-CZ" sz="1542" b="1" dirty="0"/>
              <a:t>Jedním z oborů doktorského studia </a:t>
            </a:r>
            <a:r>
              <a:rPr lang="cs-CZ" sz="1542" dirty="0"/>
              <a:t>je také pedagogická psychologie. Studium připravuje absolventy jednak pro vědecko-výzkumnou práci v oboru (v ústavech Akademie věd ČR, ve výzkumných ústavech), jednak pro vědecko-pedagogickou činnost na vysokých školách.</a:t>
            </a:r>
          </a:p>
          <a:p>
            <a:pPr>
              <a:lnSpc>
                <a:spcPct val="80000"/>
              </a:lnSpc>
            </a:pPr>
            <a:endParaRPr lang="cs-CZ" sz="1814" dirty="0"/>
          </a:p>
          <a:p>
            <a:pPr>
              <a:lnSpc>
                <a:spcPct val="80000"/>
              </a:lnSpc>
            </a:pPr>
            <a:r>
              <a:rPr lang="cs-CZ" sz="1814" dirty="0" err="1"/>
              <a:t>Europsycholog</a:t>
            </a:r>
            <a:r>
              <a:rPr lang="cs-CZ" sz="1814" dirty="0"/>
              <a:t> </a:t>
            </a:r>
          </a:p>
          <a:p>
            <a:pPr lvl="1">
              <a:lnSpc>
                <a:spcPct val="80000"/>
              </a:lnSpc>
            </a:pPr>
            <a:r>
              <a:rPr lang="cs-CZ" sz="1542" dirty="0"/>
              <a:t>ucelený soubor požadavků, které musí splňovat pregraduální a postgraduální příprava psychologů v dané zemi, aby absolventům tohoto studia byl nejen uznán psychologický diplom v jiných evropských zemích, ale mohli také v těchto zemích vykonávat profesi psychologa. </a:t>
            </a:r>
          </a:p>
          <a:p>
            <a:pPr lvl="1">
              <a:lnSpc>
                <a:spcPct val="80000"/>
              </a:lnSpc>
            </a:pPr>
            <a:r>
              <a:rPr lang="cs-CZ" sz="1542" dirty="0"/>
              <a:t>Předpokládá se, že psychologické studium bude sestávat ze tří stupňů: </a:t>
            </a:r>
          </a:p>
          <a:p>
            <a:pPr lvl="2">
              <a:lnSpc>
                <a:spcPct val="80000"/>
              </a:lnSpc>
            </a:pPr>
            <a:r>
              <a:rPr lang="cs-CZ" sz="1361" dirty="0"/>
              <a:t>3 roky bakalářského studia, </a:t>
            </a:r>
          </a:p>
          <a:p>
            <a:pPr lvl="2">
              <a:lnSpc>
                <a:spcPct val="80000"/>
              </a:lnSpc>
            </a:pPr>
            <a:r>
              <a:rPr lang="cs-CZ" sz="1361" dirty="0"/>
              <a:t>2 roky navazujícího magisterského studia </a:t>
            </a:r>
          </a:p>
          <a:p>
            <a:pPr lvl="2">
              <a:lnSpc>
                <a:spcPct val="80000"/>
              </a:lnSpc>
            </a:pPr>
            <a:r>
              <a:rPr lang="cs-CZ" sz="1361" dirty="0"/>
              <a:t>nejméně 1 rok praxe pod supervizí po absolvování vysoké školy. </a:t>
            </a:r>
          </a:p>
          <a:p>
            <a:pPr lvl="1">
              <a:lnSpc>
                <a:spcPct val="80000"/>
              </a:lnSpc>
            </a:pPr>
            <a:r>
              <a:rPr lang="cs-CZ" sz="1542" b="1" dirty="0"/>
              <a:t>Jedním ze čtyř profesních oborů</a:t>
            </a:r>
            <a:r>
              <a:rPr lang="cs-CZ" sz="1542" dirty="0"/>
              <a:t>, v nichž se absolvent může po promoci specializovat, </a:t>
            </a:r>
            <a:r>
              <a:rPr lang="cs-CZ" sz="1542" b="1" dirty="0"/>
              <a:t>je</a:t>
            </a:r>
            <a:r>
              <a:rPr lang="cs-CZ" sz="1542" dirty="0"/>
              <a:t> také </a:t>
            </a:r>
            <a:r>
              <a:rPr lang="cs-CZ" sz="1542" b="1" dirty="0"/>
              <a:t>pedagogická a školní psychologie</a:t>
            </a:r>
            <a:r>
              <a:rPr lang="cs-CZ" sz="1542" dirty="0"/>
              <a:t>, tedy oblast edukace – </a:t>
            </a:r>
            <a:r>
              <a:rPr lang="cs-CZ" sz="1542" i="1" dirty="0" err="1"/>
              <a:t>education</a:t>
            </a:r>
            <a:r>
              <a:rPr lang="cs-CZ" sz="1542" dirty="0"/>
              <a:t> (</a:t>
            </a:r>
            <a:r>
              <a:rPr lang="cs-CZ" sz="1542" dirty="0" err="1"/>
              <a:t>EuroPsy</a:t>
            </a:r>
            <a:r>
              <a:rPr lang="cs-CZ" sz="1542" dirty="0"/>
              <a:t>, 2005).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Historie oboru ve světě.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49"/>
              <a:t>Pedagogická psychologie patří mezi nejstarší psychologické obory, neboť začala se rozvíjet už ke konci 19. století. Mezi její zakladatele patřili přední psychologové své doby.</a:t>
            </a:r>
          </a:p>
          <a:p>
            <a:pPr>
              <a:lnSpc>
                <a:spcPct val="90000"/>
              </a:lnSpc>
            </a:pPr>
            <a:r>
              <a:rPr lang="cs-CZ" sz="2449"/>
              <a:t>Americká psychologická asociace zpracovala publikaci věnovanou stoleté existenci oboru pedagogické psychologie (Zimmermann, Schunk, 2003). </a:t>
            </a:r>
          </a:p>
          <a:p>
            <a:pPr lvl="1">
              <a:lnSpc>
                <a:spcPct val="90000"/>
              </a:lnSpc>
            </a:pPr>
            <a:r>
              <a:rPr lang="cs-CZ" sz="1996"/>
              <a:t>jednoduchá periodizaci do tří velkých, mírně se překrývajících vývojových etap: </a:t>
            </a:r>
          </a:p>
          <a:p>
            <a:pPr lvl="2">
              <a:lnSpc>
                <a:spcPct val="90000"/>
              </a:lnSpc>
            </a:pPr>
            <a:r>
              <a:rPr lang="cs-CZ" sz="1814"/>
              <a:t>1890-1920, </a:t>
            </a:r>
          </a:p>
          <a:p>
            <a:pPr lvl="2">
              <a:lnSpc>
                <a:spcPct val="90000"/>
              </a:lnSpc>
            </a:pPr>
            <a:r>
              <a:rPr lang="cs-CZ" sz="1814"/>
              <a:t>1920-1960, </a:t>
            </a:r>
          </a:p>
          <a:p>
            <a:pPr lvl="2">
              <a:lnSpc>
                <a:spcPct val="90000"/>
              </a:lnSpc>
            </a:pPr>
            <a:r>
              <a:rPr lang="cs-CZ" sz="1814"/>
              <a:t>od r. 1960 do současnosti.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První období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177"/>
              <a:t>Nejstarší vývojové období (1890-1920) reprezentuje šest osobností: W. James, A. Binet, J. Dewey, E.L. Thorndike, L.M. Terman, M. Montessoriová. Připomeňme  zde výběrově alespoň první dvě zakladatelské osobnosti.</a:t>
            </a:r>
          </a:p>
          <a:p>
            <a:pPr lvl="1">
              <a:lnSpc>
                <a:spcPct val="80000"/>
              </a:lnSpc>
            </a:pPr>
            <a:r>
              <a:rPr lang="cs-CZ" sz="1633"/>
              <a:t>Americký psycholog </a:t>
            </a:r>
            <a:r>
              <a:rPr lang="cs-CZ" sz="1633" b="1"/>
              <a:t>W. James</a:t>
            </a:r>
            <a:r>
              <a:rPr lang="cs-CZ" sz="1633"/>
              <a:t>, který je pokládán za jednoho ze zakladatelů vědecké psychologie, už v r. 1899 napsal Rozpravy s učiteli o psychologii a se studenty o životních ideálech. Upozorňoval, že sama psychologie jako věda nemůže zajistit efektivní výuku žáků, neboť vyučovací činnost učitele je tvořivou záležitostí, je tedy spíše uměním. Byl jeden z prvních, který zdůrazňoval, že je třeba přihlížet k individuálním zvláštnostem žáků a založil tak v pedagogické psychologii linii zaměřenou na dítě a jeho potřeby (child-centered psychology).  </a:t>
            </a:r>
          </a:p>
          <a:p>
            <a:pPr lvl="1">
              <a:lnSpc>
                <a:spcPct val="80000"/>
              </a:lnSpc>
            </a:pPr>
            <a:r>
              <a:rPr lang="cs-CZ" sz="1633"/>
              <a:t>Francouzský lékař a psycholog </a:t>
            </a:r>
            <a:r>
              <a:rPr lang="cs-CZ" sz="1633" b="1"/>
              <a:t>A. Binet </a:t>
            </a:r>
            <a:r>
              <a:rPr lang="cs-CZ" sz="1633"/>
              <a:t>vnesl do pedagogické psychologie metodu experimentálního zkoumání lidského učení (při výzkumech používal i kontrolní skupiny) a studoval podmínky, za nichž učení ve škole probíhá. Zpočátku se zajímal o psychopatologii, zejména o tzv. abnormální děti. Pro zkoumání jejich kognitivních schopností vypracoval speciální zkoušky a tím se zařadil mezi zakladatele psychologického testování. Nešlo mu však o identifikaci mentálně znevýhodněných dětí proto, aby mohly být separovány od běžné populace. Naopak: snažil se je identifikovat proto, aby jim mohla být poskytnuta zvýšené péče s přihlédnutím k jejich potřebám. Výrazně ovlivnil hnutí moderní výchovy tím, že studoval zvláštnosti dětí; vyvracel představu, že dítě je pouhá zmenšenina dospělého člověka.</a:t>
            </a:r>
          </a:p>
          <a:p>
            <a:pPr>
              <a:lnSpc>
                <a:spcPct val="80000"/>
              </a:lnSpc>
            </a:pPr>
            <a:endParaRPr lang="cs-CZ" sz="2177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3B99E67-C9E0-DA62-FF73-955C13F55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074" y="4922464"/>
            <a:ext cx="3022745" cy="181907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BE3479E2-EDED-EC3E-7D3F-EBDC5C9E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69" y="1"/>
            <a:ext cx="7082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40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Druhé období, třetí období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Střední  vývojové období (1920 – 1960) ovlivnilo pět osobností: L.S. Vygotskij, B.F. Skinner, J. Piaget, L.J. Cronbach, R.M. Gagné. </a:t>
            </a:r>
          </a:p>
          <a:p>
            <a:r>
              <a:rPr lang="cs-CZ"/>
              <a:t>Nejmladší vývojové období (od r. 1960 do současnosti) reprezentují: B.S. Bloom, N.L. Gage, J. Bruner, A. Bandura, A.L. Brownová.</a:t>
            </a:r>
          </a:p>
        </p:txBody>
      </p:sp>
      <p:pic>
        <p:nvPicPr>
          <p:cNvPr id="1026" name="Picture 2" descr="Teorie vzdělávání dospělých - OrgPad">
            <a:extLst>
              <a:ext uri="{FF2B5EF4-FFF2-40B4-BE49-F238E27FC236}">
                <a16:creationId xmlns:a16="http://schemas.microsoft.com/office/drawing/2014/main" id="{2D98446A-9B1D-2E65-B6FE-C5B99B4D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10" y="4539301"/>
            <a:ext cx="3199995" cy="22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.F. Skinner | Biography, Facts, &amp; Contributions | Britannica">
            <a:extLst>
              <a:ext uri="{FF2B5EF4-FFF2-40B4-BE49-F238E27FC236}">
                <a16:creationId xmlns:a16="http://schemas.microsoft.com/office/drawing/2014/main" id="{831267F8-325C-667E-2B99-90BC9B5D6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31" y="4534440"/>
            <a:ext cx="3264935" cy="22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agného model">
            <a:extLst>
              <a:ext uri="{FF2B5EF4-FFF2-40B4-BE49-F238E27FC236}">
                <a16:creationId xmlns:a16="http://schemas.microsoft.com/office/drawing/2014/main" id="{80FFAC4D-2745-C14E-DC29-1C74081FB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366" y="4617122"/>
            <a:ext cx="2872921" cy="22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aget's Stages: 4 Stages of Cognitive Development &amp; Theory">
            <a:extLst>
              <a:ext uri="{FF2B5EF4-FFF2-40B4-BE49-F238E27FC236}">
                <a16:creationId xmlns:a16="http://schemas.microsoft.com/office/drawing/2014/main" id="{42AA8908-EFF2-3A01-1511-47ABA3588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24" y="79036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Požadavky k zakončení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předmět je zakončen písemnou zkouškou (test – 50%; cvičný test v </a:t>
            </a:r>
            <a:r>
              <a:rPr lang="cs-CZ" dirty="0" err="1"/>
              <a:t>ISu</a:t>
            </a:r>
            <a:r>
              <a:rPr lang="cs-CZ" dirty="0"/>
              <a:t> v dubnu); do celkového hodnocení vstupují i body za průběžnou přípravu a práci v seminářích (50%). </a:t>
            </a:r>
          </a:p>
          <a:p>
            <a:r>
              <a:rPr lang="cs-CZ" dirty="0"/>
              <a:t>Bodovány jsou tyto činnosti studenta: </a:t>
            </a:r>
          </a:p>
          <a:p>
            <a:pPr lvl="1"/>
            <a:r>
              <a:rPr lang="cs-CZ" dirty="0"/>
              <a:t>Příprava anotace a příprava posteru (50%°)</a:t>
            </a:r>
          </a:p>
          <a:p>
            <a:pPr lvl="1"/>
            <a:r>
              <a:rPr lang="cs-CZ" dirty="0"/>
              <a:t>aktivně se zapojuje do výuky (přijde </a:t>
            </a:r>
            <a:r>
              <a:rPr lang="cs-CZ" dirty="0">
                <a:sym typeface="Wingdings" panose="05000000000000000000" pitchFamily="2" charset="2"/>
              </a:rPr>
              <a:t>)</a:t>
            </a:r>
            <a:r>
              <a:rPr lang="cs-CZ" dirty="0"/>
              <a:t>; </a:t>
            </a:r>
          </a:p>
          <a:p>
            <a:r>
              <a:rPr lang="cs-CZ" dirty="0"/>
              <a:t>Termíny:</a:t>
            </a:r>
          </a:p>
          <a:p>
            <a:pPr lvl="1"/>
            <a:r>
              <a:rPr lang="cs-CZ" dirty="0" err="1"/>
              <a:t>deadline</a:t>
            </a:r>
            <a:r>
              <a:rPr lang="cs-CZ" dirty="0"/>
              <a:t> odevzdání anotace (odevzdávárna Anotace): IS</a:t>
            </a:r>
          </a:p>
          <a:p>
            <a:pPr lvl="1"/>
            <a:r>
              <a:rPr lang="cs-CZ" dirty="0" err="1"/>
              <a:t>deadline</a:t>
            </a:r>
            <a:r>
              <a:rPr lang="cs-CZ" dirty="0"/>
              <a:t> odevzdání posteru (odevzdávárna Postery): IS</a:t>
            </a:r>
          </a:p>
          <a:p>
            <a:pPr lvl="1"/>
            <a:endParaRPr lang="cs-CZ" dirty="0"/>
          </a:p>
          <a:p>
            <a:r>
              <a:rPr lang="cs-CZ" dirty="0"/>
              <a:t>Pozn. AI vítána – kriticky vyzkoušeno a využito </a:t>
            </a:r>
            <a:r>
              <a:rPr lang="cs-CZ" u="sng" dirty="0"/>
              <a:t>explicitně</a:t>
            </a:r>
            <a:r>
              <a:rPr lang="cs-CZ" dirty="0"/>
              <a:t> </a:t>
            </a:r>
            <a:r>
              <a:rPr lang="cs-CZ" dirty="0">
                <a:sym typeface="Wingdings" pitchFamily="2" charset="2"/>
              </a:rPr>
              <a:t> (více v interaktivní osnově)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771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4"/>
            <a:ext cx="10972801" cy="1139825"/>
          </a:xfrm>
        </p:spPr>
        <p:txBody>
          <a:bodyPr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Přínos ped. psy. pro další obory </a:t>
            </a:r>
            <a:br>
              <a:rPr lang="cs-CZ"/>
            </a:br>
            <a:r>
              <a:rPr lang="cs-CZ"/>
              <a:t>- Aster (1990) uvádí:</a:t>
            </a:r>
          </a:p>
        </p:txBody>
      </p:sp>
      <p:graphicFrame>
        <p:nvGraphicFramePr>
          <p:cNvPr id="28677" name="Rectangle 3">
            <a:extLst>
              <a:ext uri="{FF2B5EF4-FFF2-40B4-BE49-F238E27FC236}">
                <a16:creationId xmlns:a16="http://schemas.microsoft.com/office/drawing/2014/main" id="{9BCF466D-BBD6-46BF-8AB6-F795CEF6D218}"/>
              </a:ext>
            </a:extLst>
          </p:cNvPr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97629135"/>
              </p:ext>
            </p:extLst>
          </p:nvPr>
        </p:nvGraphicFramePr>
        <p:xfrm>
          <a:off x="609600" y="1600201"/>
          <a:ext cx="10972801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studijní</a:t>
            </a:r>
            <a:r>
              <a:rPr lang="en-US" dirty="0"/>
              <a:t> text</a:t>
            </a:r>
          </a:p>
          <a:p>
            <a:r>
              <a:rPr lang="en-US" dirty="0"/>
              <a:t>MAREŠ, </a:t>
            </a:r>
            <a:r>
              <a:rPr lang="en-US" dirty="0" err="1"/>
              <a:t>Jiří</a:t>
            </a:r>
            <a:r>
              <a:rPr lang="en-US" dirty="0"/>
              <a:t>. </a:t>
            </a:r>
            <a:r>
              <a:rPr lang="en-US" i="1" dirty="0" err="1"/>
              <a:t>Pedagogická</a:t>
            </a:r>
            <a:r>
              <a:rPr lang="en-US" i="1" dirty="0"/>
              <a:t> </a:t>
            </a:r>
            <a:r>
              <a:rPr lang="en-US" i="1" dirty="0" err="1"/>
              <a:t>psychologie</a:t>
            </a:r>
            <a:r>
              <a:rPr lang="en-US" dirty="0"/>
              <a:t>. Praha: </a:t>
            </a:r>
            <a:r>
              <a:rPr lang="en-US" dirty="0" err="1"/>
              <a:t>Portál</a:t>
            </a:r>
            <a:r>
              <a:rPr lang="en-US" dirty="0"/>
              <a:t> 2013.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513" y="3005778"/>
            <a:ext cx="2430975" cy="34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FISHER, Robert. </a:t>
            </a:r>
            <a:r>
              <a:rPr lang="cs-CZ" i="1" dirty="0"/>
              <a:t>Učíme děti myslet a učit se. Praktický průvodce strategiemi vyučování.</a:t>
            </a:r>
            <a:r>
              <a:rPr lang="cs-CZ" dirty="0"/>
              <a:t> 3. vyd. Praha: Portál, 2011.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127" y="2996795"/>
            <a:ext cx="2154466" cy="309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6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B7582-2676-3DAC-4E60-3BF628045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Rozšiřující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34A75C-C8DB-7158-850F-87F1804B89A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solidFill>
                  <a:srgbClr val="222222"/>
                </a:solidFill>
                <a:latin typeface="Arial" panose="020B0604020202020204" pitchFamily="34" charset="0"/>
              </a:rPr>
              <a:t>Eprezenčka</a:t>
            </a:r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 MUNI</a:t>
            </a:r>
          </a:p>
          <a:p>
            <a:pPr lvl="1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Kirschner, P., Hendrick, C., &amp; Heal, J. (2022).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How teaching happens: Seminal works in teaching and teacher effectiveness and what they mean in practice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Routledge.</a:t>
            </a:r>
            <a:endParaRPr lang="cs-CZ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Kirschner, P., Hendrick, C., &amp; Heal, J. (2022).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How teaching happens: Seminal works in teaching and teacher effectiveness and what they mean in practice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Routledge.</a:t>
            </a:r>
            <a:endParaRPr lang="cs-CZ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Média </a:t>
            </a:r>
          </a:p>
          <a:p>
            <a:pPr lvl="1"/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Ochránce </a:t>
            </a:r>
            <a:r>
              <a:rPr lang="cs-CZ" dirty="0">
                <a:hlinkClick r:id="rId2"/>
              </a:rPr>
              <a:t>https://www.ceskatelevize.cz/porady/12003187354-ochrance/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solidFill>
                  <a:srgbClr val="222222"/>
                </a:solidFill>
                <a:latin typeface="Arial" panose="020B0604020202020204" pitchFamily="34" charset="0"/>
              </a:rPr>
              <a:t>Jak se dělá dobrá škola </a:t>
            </a:r>
            <a:r>
              <a:rPr lang="cs-CZ" dirty="0">
                <a:hlinkClick r:id="rId3"/>
              </a:rPr>
              <a:t>https://www.ceskatelevize.cz/porady/13743448133-jak-se-dela-dobra-skola/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Hovory z kabinetu </a:t>
            </a:r>
            <a:r>
              <a:rPr lang="cs-CZ" dirty="0">
                <a:hlinkClick r:id="rId4"/>
              </a:rPr>
              <a:t>https://ceskepodcasty.cz/podcast/hovory-z-kabinetu</a:t>
            </a:r>
            <a:r>
              <a:rPr lang="cs-CZ" dirty="0"/>
              <a:t> </a:t>
            </a:r>
          </a:p>
          <a:p>
            <a:pPr lvl="1"/>
            <a:r>
              <a:rPr lang="cs-CZ" i="1" dirty="0"/>
              <a:t>A další tipy prosím sdílejte v </a:t>
            </a:r>
            <a:r>
              <a:rPr lang="cs-CZ" i="1" dirty="0" err="1"/>
              <a:t>poskytovně</a:t>
            </a:r>
            <a:r>
              <a:rPr lang="cs-CZ" i="1" dirty="0"/>
              <a:t> v </a:t>
            </a:r>
            <a:r>
              <a:rPr lang="cs-CZ" i="1" dirty="0" err="1"/>
              <a:t>ISu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92646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Literatura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se pozná odborná informace(vědecky ověřená) ?</a:t>
            </a:r>
          </a:p>
          <a:p>
            <a:r>
              <a:rPr lang="cs-CZ" dirty="0"/>
              <a:t>Čím se liší od informace získané od autority?</a:t>
            </a:r>
          </a:p>
          <a:p>
            <a:r>
              <a:rPr lang="cs-CZ" dirty="0"/>
              <a:t>Čím se liší od praktické zkušenosti?</a:t>
            </a:r>
          </a:p>
          <a:p>
            <a:r>
              <a:rPr lang="cs-CZ" dirty="0"/>
              <a:t>Jakým způsobem je možné tyto zdroje informací v odborném životě učitelském využívat?</a:t>
            </a:r>
          </a:p>
          <a:p>
            <a:endParaRPr lang="cs-CZ" dirty="0"/>
          </a:p>
          <a:p>
            <a:r>
              <a:rPr lang="cs-CZ" dirty="0"/>
              <a:t>Co je cílem práce s odbornými informacemi? Nestačí talent a zkušenost?</a:t>
            </a:r>
          </a:p>
        </p:txBody>
      </p:sp>
    </p:spTree>
    <p:extLst>
      <p:ext uri="{BB962C8B-B14F-4D97-AF65-F5344CB8AC3E}">
        <p14:creationId xmlns:p14="http://schemas.microsoft.com/office/powerpoint/2010/main" val="375240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lIns="0" tIns="0" rIns="0" bIns="0" rtlCol="0" anchor="t" anchorCtr="0">
            <a:spAutoFit/>
          </a:bodyPr>
          <a:lstStyle/>
          <a:p>
            <a:pPr marL="324041" indent="-324041">
              <a:lnSpc>
                <a:spcPct val="102000"/>
              </a:lnSpc>
              <a:tabLst>
                <a:tab pos="324041" algn="l"/>
                <a:tab pos="975002" algn="l"/>
                <a:tab pos="1627403" algn="l"/>
                <a:tab pos="2279805" algn="l"/>
                <a:tab pos="2932206" algn="l"/>
                <a:tab pos="3584608" algn="l"/>
                <a:tab pos="4237010" algn="l"/>
                <a:tab pos="4889412" algn="l"/>
                <a:tab pos="5541813" algn="l"/>
                <a:tab pos="6194215" algn="l"/>
                <a:tab pos="6846616" algn="l"/>
                <a:tab pos="7499018" algn="l"/>
                <a:tab pos="8151419" algn="l"/>
                <a:tab pos="8803821" algn="l"/>
                <a:tab pos="9456222" algn="l"/>
                <a:tab pos="10108624" algn="l"/>
              </a:tabLst>
            </a:pPr>
            <a:r>
              <a:rPr lang="cs-CZ"/>
              <a:t>Literatura</a:t>
            </a:r>
            <a:endParaRPr lang="en-GB"/>
          </a:p>
        </p:txBody>
      </p:sp>
      <p:sp>
        <p:nvSpPr>
          <p:cNvPr id="15363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lIns="0" tIns="0" rIns="0" bIns="0" rtlCol="0">
            <a:spAutoFit/>
          </a:bodyPr>
          <a:lstStyle/>
          <a:p>
            <a:pPr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633" dirty="0" err="1"/>
              <a:t>Doporučená</a:t>
            </a:r>
            <a:r>
              <a:rPr lang="en-GB" sz="1633" dirty="0"/>
              <a:t> </a:t>
            </a:r>
            <a:r>
              <a:rPr lang="en-GB" sz="1633" dirty="0" err="1"/>
              <a:t>literatura</a:t>
            </a:r>
            <a:r>
              <a:rPr lang="cs-CZ" sz="1633" dirty="0"/>
              <a:t> (vč. přednášek a odkazů v </a:t>
            </a:r>
            <a:r>
              <a:rPr lang="cs-CZ" sz="1633" dirty="0" err="1"/>
              <a:t>ISu</a:t>
            </a:r>
            <a:r>
              <a:rPr lang="cs-CZ" sz="1633" dirty="0"/>
              <a:t>)</a:t>
            </a:r>
            <a:endParaRPr lang="en-GB" sz="1633" dirty="0"/>
          </a:p>
          <a:p>
            <a:pPr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633" dirty="0" err="1"/>
              <a:t>Odborná</a:t>
            </a:r>
            <a:r>
              <a:rPr lang="en-GB" sz="1633" dirty="0"/>
              <a:t> </a:t>
            </a:r>
            <a:r>
              <a:rPr lang="en-GB" sz="1633" dirty="0" err="1"/>
              <a:t>periodika</a:t>
            </a:r>
            <a:r>
              <a:rPr lang="cs-CZ" sz="1633" dirty="0"/>
              <a:t> (obvyklá s důrazem na)</a:t>
            </a:r>
            <a:endParaRPr lang="en-GB" sz="1633" dirty="0"/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cs-CZ" sz="1452" dirty="0">
                <a:hlinkClick r:id="rId3"/>
              </a:rPr>
              <a:t>http://www.</a:t>
            </a:r>
            <a:r>
              <a:rPr lang="cs-CZ" sz="1452" dirty="0" err="1">
                <a:hlinkClick r:id="rId3"/>
              </a:rPr>
              <a:t>ped.muni.cz</a:t>
            </a:r>
            <a:r>
              <a:rPr lang="cs-CZ" sz="1452" dirty="0">
                <a:hlinkClick r:id="rId3"/>
              </a:rPr>
              <a:t>/</a:t>
            </a:r>
            <a:r>
              <a:rPr lang="cs-CZ" sz="1452" dirty="0" err="1">
                <a:hlinkClick r:id="rId3"/>
              </a:rPr>
              <a:t>wlib</a:t>
            </a:r>
            <a:r>
              <a:rPr lang="cs-CZ" sz="1452" dirty="0">
                <a:hlinkClick r:id="rId3"/>
              </a:rPr>
              <a:t>/</a:t>
            </a:r>
            <a:r>
              <a:rPr lang="cs-CZ" sz="1452" dirty="0" err="1">
                <a:hlinkClick r:id="rId3"/>
              </a:rPr>
              <a:t>neweb</a:t>
            </a:r>
            <a:r>
              <a:rPr lang="cs-CZ" sz="1452" dirty="0">
                <a:hlinkClick r:id="rId3"/>
              </a:rPr>
              <a:t>/index.</a:t>
            </a:r>
            <a:r>
              <a:rPr lang="cs-CZ" sz="1452" dirty="0" err="1">
                <a:hlinkClick r:id="rId3"/>
              </a:rPr>
              <a:t>php</a:t>
            </a:r>
            <a:r>
              <a:rPr lang="cs-CZ" sz="1452" dirty="0">
                <a:hlinkClick r:id="rId3"/>
              </a:rPr>
              <a:t>?sekce=3</a:t>
            </a:r>
            <a:r>
              <a:rPr lang="cs-CZ" sz="1452" dirty="0"/>
              <a:t>  </a:t>
            </a:r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452" dirty="0" err="1">
                <a:hlinkClick r:id="rId4"/>
              </a:rPr>
              <a:t>Pedagogika</a:t>
            </a:r>
            <a:r>
              <a:rPr lang="cs-CZ" sz="1452" dirty="0"/>
              <a:t>, </a:t>
            </a:r>
            <a:r>
              <a:rPr lang="cs-CZ" sz="1452" dirty="0">
                <a:hlinkClick r:id="rId5"/>
              </a:rPr>
              <a:t>Studia </a:t>
            </a:r>
            <a:r>
              <a:rPr lang="cs-CZ" sz="1452" dirty="0" err="1">
                <a:hlinkClick r:id="rId5"/>
              </a:rPr>
              <a:t>Paedagogica</a:t>
            </a:r>
            <a:r>
              <a:rPr lang="cs-CZ" sz="1452" dirty="0"/>
              <a:t>, </a:t>
            </a:r>
            <a:r>
              <a:rPr lang="cs-CZ" sz="1452" dirty="0">
                <a:hlinkClick r:id="rId6"/>
              </a:rPr>
              <a:t>Orbis </a:t>
            </a:r>
            <a:r>
              <a:rPr lang="cs-CZ" sz="1452" dirty="0" err="1">
                <a:hlinkClick r:id="rId6"/>
              </a:rPr>
              <a:t>Scholae</a:t>
            </a:r>
            <a:r>
              <a:rPr lang="cs-CZ" sz="1452" dirty="0"/>
              <a:t>, </a:t>
            </a:r>
            <a:r>
              <a:rPr lang="cs-CZ" sz="1452" dirty="0">
                <a:hlinkClick r:id="rId7"/>
              </a:rPr>
              <a:t>Pedagogická orientace</a:t>
            </a:r>
            <a:r>
              <a:rPr lang="cs-CZ" sz="1452" dirty="0"/>
              <a:t>, </a:t>
            </a:r>
            <a:r>
              <a:rPr lang="cs-CZ" sz="1452" dirty="0">
                <a:hlinkClick r:id="rId8"/>
              </a:rPr>
              <a:t>Komenský</a:t>
            </a:r>
            <a:r>
              <a:rPr lang="cs-CZ" sz="1452" dirty="0"/>
              <a:t>, </a:t>
            </a:r>
            <a:r>
              <a:rPr lang="en-US" sz="1452" dirty="0" err="1">
                <a:hlinkClick r:id="rId9"/>
              </a:rPr>
              <a:t>Pedagogický</a:t>
            </a:r>
            <a:r>
              <a:rPr lang="en-US" sz="1452" dirty="0">
                <a:hlinkClick r:id="rId9"/>
              </a:rPr>
              <a:t> </a:t>
            </a:r>
            <a:r>
              <a:rPr lang="en-US" sz="1452" dirty="0" err="1">
                <a:hlinkClick r:id="rId9"/>
              </a:rPr>
              <a:t>časopis</a:t>
            </a:r>
            <a:r>
              <a:rPr lang="en-US" sz="1452" dirty="0">
                <a:hlinkClick r:id="rId9"/>
              </a:rPr>
              <a:t> / Journal of Pedagogy</a:t>
            </a:r>
            <a:r>
              <a:rPr lang="cs-CZ" sz="1452" dirty="0"/>
              <a:t> (…)</a:t>
            </a:r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452" dirty="0" err="1"/>
              <a:t>Psychológia</a:t>
            </a:r>
            <a:r>
              <a:rPr lang="en-GB" sz="1452" dirty="0"/>
              <a:t> a </a:t>
            </a:r>
            <a:r>
              <a:rPr lang="en-GB" sz="1452" dirty="0" err="1"/>
              <a:t>pato</a:t>
            </a:r>
            <a:r>
              <a:rPr lang="en-GB" sz="1452" dirty="0"/>
              <a:t> </a:t>
            </a:r>
            <a:r>
              <a:rPr lang="en-GB" sz="1452" dirty="0" err="1"/>
              <a:t>psychológia</a:t>
            </a:r>
            <a:r>
              <a:rPr lang="en-GB" sz="1452" dirty="0"/>
              <a:t> </a:t>
            </a:r>
            <a:r>
              <a:rPr lang="en-GB" sz="1452" dirty="0" err="1"/>
              <a:t>dieťaťa</a:t>
            </a:r>
            <a:r>
              <a:rPr lang="cs-CZ" sz="1452" dirty="0"/>
              <a:t>…</a:t>
            </a:r>
          </a:p>
          <a:p>
            <a:pPr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633" dirty="0" err="1"/>
              <a:t>Populární</a:t>
            </a:r>
            <a:r>
              <a:rPr lang="en-GB" sz="1633" dirty="0"/>
              <a:t> </a:t>
            </a:r>
            <a:r>
              <a:rPr lang="en-GB" sz="1633" dirty="0" err="1"/>
              <a:t>periodika</a:t>
            </a:r>
            <a:endParaRPr lang="en-GB" sz="1633" dirty="0"/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452" dirty="0" err="1"/>
              <a:t>Moderní</a:t>
            </a:r>
            <a:r>
              <a:rPr lang="en-GB" sz="1452" dirty="0"/>
              <a:t> </a:t>
            </a:r>
            <a:r>
              <a:rPr lang="en-GB" sz="1452" dirty="0" err="1"/>
              <a:t>vyučování</a:t>
            </a:r>
            <a:endParaRPr lang="en-GB" sz="1452" dirty="0"/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452" dirty="0" err="1"/>
              <a:t>Učitelské</a:t>
            </a:r>
            <a:r>
              <a:rPr lang="en-GB" sz="1452" dirty="0"/>
              <a:t> </a:t>
            </a:r>
            <a:r>
              <a:rPr lang="en-GB" sz="1452" dirty="0" err="1"/>
              <a:t>noviny</a:t>
            </a:r>
            <a:r>
              <a:rPr lang="en-GB" sz="1452" dirty="0"/>
              <a:t> (...)</a:t>
            </a:r>
          </a:p>
          <a:p>
            <a:pPr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633" dirty="0" err="1"/>
              <a:t>Internetové</a:t>
            </a:r>
            <a:r>
              <a:rPr lang="en-GB" sz="1633" dirty="0"/>
              <a:t> </a:t>
            </a:r>
            <a:r>
              <a:rPr lang="en-GB" sz="1633" dirty="0" err="1"/>
              <a:t>zdroje</a:t>
            </a:r>
            <a:endParaRPr lang="en-GB" sz="1633" dirty="0"/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cs-CZ" sz="1452" dirty="0"/>
              <a:t>Online knihovny (viz web knihovny) - </a:t>
            </a:r>
            <a:r>
              <a:rPr lang="cs-CZ" sz="1452" dirty="0">
                <a:hlinkClick r:id="rId10"/>
              </a:rPr>
              <a:t>https://ezdroje.muni.cz/</a:t>
            </a:r>
            <a:r>
              <a:rPr lang="cs-CZ" sz="1452" dirty="0"/>
              <a:t> </a:t>
            </a:r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452" dirty="0" err="1"/>
              <a:t>Stránky</a:t>
            </a:r>
            <a:r>
              <a:rPr lang="en-GB" sz="1452" dirty="0"/>
              <a:t> </a:t>
            </a:r>
            <a:r>
              <a:rPr lang="en-GB" sz="1452" dirty="0" err="1"/>
              <a:t>např</a:t>
            </a:r>
            <a:r>
              <a:rPr lang="en-GB" sz="1452" dirty="0"/>
              <a:t>. </a:t>
            </a:r>
            <a:r>
              <a:rPr lang="cs-CZ" sz="1452" dirty="0">
                <a:hlinkClick r:id="rId11"/>
              </a:rPr>
              <a:t>www.rvp.cz</a:t>
            </a:r>
            <a:r>
              <a:rPr lang="cs-CZ" sz="1452" dirty="0"/>
              <a:t>, </a:t>
            </a:r>
            <a:r>
              <a:rPr lang="cs-CZ" sz="1452" dirty="0">
                <a:hlinkClick r:id="rId12"/>
              </a:rPr>
              <a:t>https://www.mapavzdelavani.cz/</a:t>
            </a:r>
            <a:r>
              <a:rPr lang="cs-CZ" sz="1452" dirty="0"/>
              <a:t> </a:t>
            </a:r>
            <a:endParaRPr lang="en-GB" sz="1452" dirty="0"/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452" dirty="0" err="1"/>
              <a:t>Databáze</a:t>
            </a:r>
            <a:r>
              <a:rPr lang="en-GB" sz="1452" dirty="0"/>
              <a:t> (ERIC, JSTOR</a:t>
            </a:r>
            <a:r>
              <a:rPr lang="cs-CZ" sz="1452" dirty="0"/>
              <a:t>…</a:t>
            </a:r>
            <a:r>
              <a:rPr lang="en-GB" sz="1452" dirty="0"/>
              <a:t>)</a:t>
            </a:r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r>
              <a:rPr lang="en-GB" sz="1452" dirty="0" err="1"/>
              <a:t>Svépomocné</a:t>
            </a:r>
            <a:r>
              <a:rPr lang="en-GB" sz="1452" dirty="0"/>
              <a:t> </a:t>
            </a:r>
            <a:r>
              <a:rPr lang="en-GB" sz="1452" dirty="0" err="1"/>
              <a:t>skupiny</a:t>
            </a:r>
            <a:r>
              <a:rPr lang="cs-CZ" sz="1452" dirty="0"/>
              <a:t> </a:t>
            </a:r>
            <a:r>
              <a:rPr lang="cs-CZ" sz="1452" dirty="0">
                <a:hlinkClick r:id="rId13"/>
              </a:rPr>
              <a:t>https://www.nadanedeti.cz/</a:t>
            </a:r>
            <a:r>
              <a:rPr lang="cs-CZ" sz="1452" dirty="0"/>
              <a:t> aj.</a:t>
            </a:r>
          </a:p>
          <a:p>
            <a:pPr lvl="1">
              <a:lnSpc>
                <a:spcPct val="116000"/>
              </a:lnSpc>
              <a:tabLst>
                <a:tab pos="649522" algn="l"/>
                <a:tab pos="1301923" algn="l"/>
                <a:tab pos="1954325" algn="l"/>
                <a:tab pos="2606726" algn="l"/>
                <a:tab pos="3259128" algn="l"/>
                <a:tab pos="3911529" algn="l"/>
                <a:tab pos="4563931" algn="l"/>
                <a:tab pos="5216332" algn="l"/>
                <a:tab pos="5868734" algn="l"/>
                <a:tab pos="6521135" algn="l"/>
                <a:tab pos="7173537" algn="l"/>
                <a:tab pos="7825938" algn="l"/>
                <a:tab pos="8478340" algn="l"/>
                <a:tab pos="9130741" algn="l"/>
                <a:tab pos="9783143" algn="l"/>
              </a:tabLst>
            </a:pPr>
            <a:endParaRPr lang="en-GB" sz="1452" dirty="0"/>
          </a:p>
        </p:txBody>
      </p:sp>
    </p:spTree>
    <p:extLst>
      <p:ext uri="{BB962C8B-B14F-4D97-AF65-F5344CB8AC3E}">
        <p14:creationId xmlns:p14="http://schemas.microsoft.com/office/powerpoint/2010/main" val="910840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82" dirty="0"/>
              <a:t>Pedagogická psychologie – perspektivy výkladu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v rámci výkladu i literatury se střídají perspektivy </a:t>
            </a:r>
          </a:p>
          <a:p>
            <a:pPr lvl="1" eaLnBrk="1" hangingPunct="1"/>
            <a:r>
              <a:rPr lang="cs-CZ" b="1" dirty="0"/>
              <a:t>člověk</a:t>
            </a:r>
            <a:r>
              <a:rPr lang="cs-CZ" dirty="0"/>
              <a:t> (žák, učitel, rodič - zejména s důrazem na učení, výchovu a vývoj)</a:t>
            </a:r>
          </a:p>
          <a:p>
            <a:pPr lvl="1" eaLnBrk="1" hangingPunct="1"/>
            <a:r>
              <a:rPr lang="cs-CZ" b="1" dirty="0"/>
              <a:t>sociální skupiny</a:t>
            </a:r>
            <a:r>
              <a:rPr lang="cs-CZ" dirty="0"/>
              <a:t>, jejich dynamika a vliv (rodina, školní třída, škola)</a:t>
            </a:r>
          </a:p>
          <a:p>
            <a:pPr lvl="1" eaLnBrk="1" hangingPunct="1"/>
            <a:r>
              <a:rPr lang="cs-CZ" b="1" dirty="0"/>
              <a:t>výzkum, teorie, metody</a:t>
            </a:r>
            <a:r>
              <a:rPr lang="cs-CZ" dirty="0"/>
              <a:t> ev. intervence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3" ma:contentTypeDescription="Create a new document." ma:contentTypeScope="" ma:versionID="7cc93f0a522376ee8e1dfd73dde5ccd3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87b369375febcfc6bb418894800f5d14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C38919-A8D2-491D-BA88-895E95C3D0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F61946-3FDA-4F05-BEFB-BE32E92EBAB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0EA7152-3439-43A3-A72C-333E598F11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100</TotalTime>
  <Words>2367</Words>
  <Application>Microsoft Office PowerPoint</Application>
  <PresentationFormat>Širokoúhlá obrazovka</PresentationFormat>
  <Paragraphs>178</Paragraphs>
  <Slides>30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Tahoma</vt:lpstr>
      <vt:lpstr>Times New Roman</vt:lpstr>
      <vt:lpstr>Wingdings</vt:lpstr>
      <vt:lpstr>Wingdings 2</vt:lpstr>
      <vt:lpstr>Prezentace_MU_CZ</vt:lpstr>
      <vt:lpstr>Pedagogická psychologie</vt:lpstr>
      <vt:lpstr>Kontakt</vt:lpstr>
      <vt:lpstr>Požadavky k zakončení kurzu</vt:lpstr>
      <vt:lpstr>Literatura</vt:lpstr>
      <vt:lpstr>Doplňující literatura</vt:lpstr>
      <vt:lpstr>Rozšiřující</vt:lpstr>
      <vt:lpstr>Literatura</vt:lpstr>
      <vt:lpstr>Literatura</vt:lpstr>
      <vt:lpstr>Pedagogická psychologie – perspektivy výkladu</vt:lpstr>
      <vt:lpstr>Co se ve školství změnilo za 25 let</vt:lpstr>
      <vt:lpstr>Prezentace aplikace PowerPoint</vt:lpstr>
      <vt:lpstr>Učitelská profese</vt:lpstr>
      <vt:lpstr>Jaký máte učitelský vzor?</vt:lpstr>
      <vt:lpstr>Učitelská profese 2</vt:lpstr>
      <vt:lpstr>Hm.</vt:lpstr>
      <vt:lpstr>Pozor na různé významy pojmu!</vt:lpstr>
      <vt:lpstr>Škola a média</vt:lpstr>
      <vt:lpstr>Pedagogická psychologie</vt:lpstr>
      <vt:lpstr>Změny v přístupech ke školnímu učení (dle Mayer, 1992)</vt:lpstr>
      <vt:lpstr>Změny v oboru v minulém století</vt:lpstr>
      <vt:lpstr>Zařazení pedagogické psychologie. </vt:lpstr>
      <vt:lpstr>Vymezení pedagogické psychologie </vt:lpstr>
      <vt:lpstr>Vymezení pedagogické psychologie (2)</vt:lpstr>
      <vt:lpstr>Pedagogická psychologie jako vyučovací předmět. </vt:lpstr>
      <vt:lpstr>Pedagogická psychologie jako obor vědecké přípravy a jako odborná psychologická specializace. </vt:lpstr>
      <vt:lpstr>Historie oboru ve světě.</vt:lpstr>
      <vt:lpstr>První období</vt:lpstr>
      <vt:lpstr>Prezentace aplikace PowerPoint</vt:lpstr>
      <vt:lpstr>Druhé období, třetí období</vt:lpstr>
      <vt:lpstr>Přínos ped. psy. pro další obory  - Aster (1990) uvádí: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Pedagogická psychologie</dc:title>
  <dc:creator>Jan Mareš</dc:creator>
  <cp:lastModifiedBy>Jan Mareš</cp:lastModifiedBy>
  <cp:revision>9</cp:revision>
  <cp:lastPrinted>1601-01-01T00:00:00Z</cp:lastPrinted>
  <dcterms:created xsi:type="dcterms:W3CDTF">2024-02-19T09:34:01Z</dcterms:created>
  <dcterms:modified xsi:type="dcterms:W3CDTF">2024-06-27T11:08:27Z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