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0"/>
  </p:notesMasterIdLst>
  <p:handoutMasterIdLst>
    <p:handoutMasterId r:id="rId91"/>
  </p:handoutMasterIdLst>
  <p:sldIdLst>
    <p:sldId id="337" r:id="rId5"/>
    <p:sldId id="374" r:id="rId6"/>
    <p:sldId id="391" r:id="rId7"/>
    <p:sldId id="394" r:id="rId8"/>
    <p:sldId id="354" r:id="rId9"/>
    <p:sldId id="278" r:id="rId10"/>
    <p:sldId id="279" r:id="rId11"/>
    <p:sldId id="388" r:id="rId12"/>
    <p:sldId id="268" r:id="rId13"/>
    <p:sldId id="274" r:id="rId14"/>
    <p:sldId id="385" r:id="rId15"/>
    <p:sldId id="372" r:id="rId16"/>
    <p:sldId id="384" r:id="rId17"/>
    <p:sldId id="386" r:id="rId18"/>
    <p:sldId id="370" r:id="rId19"/>
    <p:sldId id="368" r:id="rId20"/>
    <p:sldId id="375" r:id="rId21"/>
    <p:sldId id="366" r:id="rId22"/>
    <p:sldId id="367" r:id="rId23"/>
    <p:sldId id="287" r:id="rId24"/>
    <p:sldId id="288" r:id="rId25"/>
    <p:sldId id="358" r:id="rId26"/>
    <p:sldId id="369" r:id="rId27"/>
    <p:sldId id="387" r:id="rId28"/>
    <p:sldId id="359" r:id="rId29"/>
    <p:sldId id="389" r:id="rId30"/>
    <p:sldId id="390" r:id="rId31"/>
    <p:sldId id="392" r:id="rId32"/>
    <p:sldId id="393" r:id="rId33"/>
    <p:sldId id="289" r:id="rId34"/>
    <p:sldId id="293" r:id="rId35"/>
    <p:sldId id="292" r:id="rId36"/>
    <p:sldId id="379" r:id="rId37"/>
    <p:sldId id="357" r:id="rId38"/>
    <p:sldId id="395" r:id="rId39"/>
    <p:sldId id="378" r:id="rId40"/>
    <p:sldId id="290" r:id="rId41"/>
    <p:sldId id="363" r:id="rId42"/>
    <p:sldId id="364" r:id="rId43"/>
    <p:sldId id="365" r:id="rId44"/>
    <p:sldId id="362" r:id="rId45"/>
    <p:sldId id="373" r:id="rId46"/>
    <p:sldId id="360" r:id="rId47"/>
    <p:sldId id="347" r:id="rId48"/>
    <p:sldId id="351" r:id="rId49"/>
    <p:sldId id="352" r:id="rId50"/>
    <p:sldId id="353" r:id="rId51"/>
    <p:sldId id="319" r:id="rId52"/>
    <p:sldId id="320" r:id="rId53"/>
    <p:sldId id="321" r:id="rId54"/>
    <p:sldId id="377"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9" r:id="rId71"/>
    <p:sldId id="295" r:id="rId72"/>
    <p:sldId id="376" r:id="rId73"/>
    <p:sldId id="272" r:id="rId74"/>
    <p:sldId id="299" r:id="rId75"/>
    <p:sldId id="300" r:id="rId76"/>
    <p:sldId id="302" r:id="rId77"/>
    <p:sldId id="304" r:id="rId78"/>
    <p:sldId id="305" r:id="rId79"/>
    <p:sldId id="308" r:id="rId80"/>
    <p:sldId id="309" r:id="rId81"/>
    <p:sldId id="311" r:id="rId82"/>
    <p:sldId id="312" r:id="rId83"/>
    <p:sldId id="313" r:id="rId84"/>
    <p:sldId id="340" r:id="rId85"/>
    <p:sldId id="344" r:id="rId86"/>
    <p:sldId id="383" r:id="rId87"/>
    <p:sldId id="301" r:id="rId88"/>
    <p:sldId id="356" r:id="rId8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5768" autoAdjust="0"/>
  </p:normalViewPr>
  <p:slideViewPr>
    <p:cSldViewPr snapToGrid="0">
      <p:cViewPr varScale="1">
        <p:scale>
          <a:sx n="114" d="100"/>
          <a:sy n="114" d="100"/>
        </p:scale>
        <p:origin x="300" y="12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tanislav.michek\Documents\Autoevaluace\Aktivita%20B\B1\EN\Spole&#269;enstv&#237;%20prvn&#237;ho%20stupn&#283;\Manu&#225;l\Kopie%20-%20divky.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Calibri"/>
                <a:ea typeface="Calibri"/>
                <a:cs typeface="Calibri"/>
              </a:defRPr>
            </a:pPr>
            <a:r>
              <a:rPr lang="cs-CZ"/>
              <a:t>Postoje žáků 1.stupně ZŠ</a:t>
            </a:r>
          </a:p>
        </c:rich>
      </c:tx>
      <c:overlay val="0"/>
    </c:title>
    <c:autoTitleDeleted val="0"/>
    <c:plotArea>
      <c:layout/>
      <c:scatterChart>
        <c:scatterStyle val="lineMarker"/>
        <c:varyColors val="0"/>
        <c:ser>
          <c:idx val="18"/>
          <c:order val="0"/>
          <c:tx>
            <c:strRef>
              <c:f>'Výsledky za skupinu'!$B$1:$C$1</c:f>
              <c:strCache>
                <c:ptCount val="1"/>
                <c:pt idx="0">
                  <c:v>Moje paní učitelka</c:v>
                </c:pt>
              </c:strCache>
            </c:strRef>
          </c:tx>
          <c:spPr>
            <a:ln w="28575">
              <a:noFill/>
            </a:ln>
          </c:spPr>
          <c:dLbls>
            <c:dLbl>
              <c:idx val="0"/>
              <c:layout>
                <c:manualLayout>
                  <c:x val="0"/>
                  <c:y val="1.2678288431061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skupinu'!$B$3</c:f>
              <c:numCache>
                <c:formatCode>0.00</c:formatCode>
                <c:ptCount val="1"/>
                <c:pt idx="0">
                  <c:v>4.1502890173410378</c:v>
                </c:pt>
              </c:numCache>
            </c:numRef>
          </c:xVal>
          <c:yVal>
            <c:numRef>
              <c:f>'Výsledky za skupinu'!$C$3</c:f>
              <c:numCache>
                <c:formatCode>0.00</c:formatCode>
                <c:ptCount val="1"/>
                <c:pt idx="0">
                  <c:v>2.366088631984582</c:v>
                </c:pt>
              </c:numCache>
            </c:numRef>
          </c:yVal>
          <c:smooth val="0"/>
          <c:extLst>
            <c:ext xmlns:c16="http://schemas.microsoft.com/office/drawing/2014/chart" uri="{C3380CC4-5D6E-409C-BE32-E72D297353CC}">
              <c16:uniqueId val="{00000001-29A8-494D-8775-81C241FD2EDA}"/>
            </c:ext>
          </c:extLst>
        </c:ser>
        <c:ser>
          <c:idx val="19"/>
          <c:order val="1"/>
          <c:tx>
            <c:strRef>
              <c:f>'Výsledky za skupinu'!$D$1:$E$1</c:f>
              <c:strCache>
                <c:ptCount val="1"/>
                <c:pt idx="0">
                  <c:v>Známky</c:v>
                </c:pt>
              </c:strCache>
            </c:strRef>
          </c:tx>
          <c:spPr>
            <a:ln w="28575">
              <a:noFill/>
            </a:ln>
          </c:spPr>
          <c:xVal>
            <c:numRef>
              <c:f>'Výsledky za skupinu'!$D$3</c:f>
              <c:numCache>
                <c:formatCode>0.00</c:formatCode>
                <c:ptCount val="1"/>
                <c:pt idx="0">
                  <c:v>3.6570327552986508</c:v>
                </c:pt>
              </c:numCache>
            </c:numRef>
          </c:xVal>
          <c:yVal>
            <c:numRef>
              <c:f>'Výsledky za skupinu'!$E$3</c:f>
              <c:numCache>
                <c:formatCode>0.00</c:formatCode>
                <c:ptCount val="1"/>
                <c:pt idx="0">
                  <c:v>2.8265895953757232</c:v>
                </c:pt>
              </c:numCache>
            </c:numRef>
          </c:yVal>
          <c:smooth val="0"/>
          <c:extLst>
            <c:ext xmlns:c16="http://schemas.microsoft.com/office/drawing/2014/chart" uri="{C3380CC4-5D6E-409C-BE32-E72D297353CC}">
              <c16:uniqueId val="{00000002-29A8-494D-8775-81C241FD2EDA}"/>
            </c:ext>
          </c:extLst>
        </c:ser>
        <c:ser>
          <c:idx val="20"/>
          <c:order val="2"/>
          <c:tx>
            <c:strRef>
              <c:f>'Výsledky za skupinu'!$F$1:$G$1</c:f>
              <c:strCache>
                <c:ptCount val="1"/>
                <c:pt idx="0">
                  <c:v>Přestávka</c:v>
                </c:pt>
              </c:strCache>
            </c:strRef>
          </c:tx>
          <c:spPr>
            <a:ln w="28575">
              <a:noFill/>
            </a:ln>
          </c:spPr>
          <c:dLbls>
            <c:dLbl>
              <c:idx val="0"/>
              <c:layout>
                <c:manualLayout>
                  <c:x val="-8.7342204025929501E-2"/>
                  <c:y val="-4.226096143687269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skupinu'!$F$3</c:f>
              <c:numCache>
                <c:formatCode>0.00</c:formatCode>
                <c:ptCount val="1"/>
                <c:pt idx="0">
                  <c:v>3.5953757225433511</c:v>
                </c:pt>
              </c:numCache>
            </c:numRef>
          </c:xVal>
          <c:yVal>
            <c:numRef>
              <c:f>'Výsledky za skupinu'!$G$3</c:f>
              <c:numCache>
                <c:formatCode>0.00</c:formatCode>
                <c:ptCount val="1"/>
                <c:pt idx="0">
                  <c:v>2.9672447013487449</c:v>
                </c:pt>
              </c:numCache>
            </c:numRef>
          </c:yVal>
          <c:smooth val="0"/>
          <c:extLst>
            <c:ext xmlns:c16="http://schemas.microsoft.com/office/drawing/2014/chart" uri="{C3380CC4-5D6E-409C-BE32-E72D297353CC}">
              <c16:uniqueId val="{00000004-29A8-494D-8775-81C241FD2EDA}"/>
            </c:ext>
          </c:extLst>
        </c:ser>
        <c:ser>
          <c:idx val="21"/>
          <c:order val="3"/>
          <c:tx>
            <c:strRef>
              <c:f>'Výsledky za skupinu'!$H$1:$I$1</c:f>
              <c:strCache>
                <c:ptCount val="1"/>
                <c:pt idx="0">
                  <c:v>Naše třída</c:v>
                </c:pt>
              </c:strCache>
            </c:strRef>
          </c:tx>
          <c:spPr>
            <a:ln w="28575">
              <a:noFill/>
            </a:ln>
          </c:spPr>
          <c:dLbls>
            <c:dLbl>
              <c:idx val="0"/>
              <c:layout>
                <c:manualLayout>
                  <c:x val="-8.1883316274309094E-3"/>
                  <c:y val="-6.339144215530909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skupinu'!$H$3</c:f>
              <c:numCache>
                <c:formatCode>0.00</c:formatCode>
                <c:ptCount val="1"/>
                <c:pt idx="0">
                  <c:v>3.8150289017340979</c:v>
                </c:pt>
              </c:numCache>
            </c:numRef>
          </c:xVal>
          <c:yVal>
            <c:numRef>
              <c:f>'Výsledky za skupinu'!$I$3</c:f>
              <c:numCache>
                <c:formatCode>0.00</c:formatCode>
                <c:ptCount val="1"/>
                <c:pt idx="0">
                  <c:v>2.7109826589595412</c:v>
                </c:pt>
              </c:numCache>
            </c:numRef>
          </c:yVal>
          <c:smooth val="0"/>
          <c:extLst>
            <c:ext xmlns:c16="http://schemas.microsoft.com/office/drawing/2014/chart" uri="{C3380CC4-5D6E-409C-BE32-E72D297353CC}">
              <c16:uniqueId val="{00000006-29A8-494D-8775-81C241FD2EDA}"/>
            </c:ext>
          </c:extLst>
        </c:ser>
        <c:ser>
          <c:idx val="22"/>
          <c:order val="4"/>
          <c:tx>
            <c:strRef>
              <c:f>'Výsledky za skupinu'!$J$1:$K$1</c:f>
              <c:strCache>
                <c:ptCount val="1"/>
                <c:pt idx="0">
                  <c:v>Moji spolužáci</c:v>
                </c:pt>
              </c:strCache>
            </c:strRef>
          </c:tx>
          <c:spPr>
            <a:ln w="28575">
              <a:noFill/>
            </a:ln>
          </c:spPr>
          <c:xVal>
            <c:numRef>
              <c:f>'Výsledky za skupinu'!$J$3</c:f>
              <c:numCache>
                <c:formatCode>0.00</c:formatCode>
                <c:ptCount val="1"/>
                <c:pt idx="0">
                  <c:v>3.9402697495183041</c:v>
                </c:pt>
              </c:numCache>
            </c:numRef>
          </c:xVal>
          <c:yVal>
            <c:numRef>
              <c:f>'Výsledky za skupinu'!$K$3</c:f>
              <c:numCache>
                <c:formatCode>0.00</c:formatCode>
                <c:ptCount val="1"/>
                <c:pt idx="0">
                  <c:v>2.556840077071286</c:v>
                </c:pt>
              </c:numCache>
            </c:numRef>
          </c:yVal>
          <c:smooth val="0"/>
          <c:extLst>
            <c:ext xmlns:c16="http://schemas.microsoft.com/office/drawing/2014/chart" uri="{C3380CC4-5D6E-409C-BE32-E72D297353CC}">
              <c16:uniqueId val="{00000007-29A8-494D-8775-81C241FD2EDA}"/>
            </c:ext>
          </c:extLst>
        </c:ser>
        <c:ser>
          <c:idx val="23"/>
          <c:order val="5"/>
          <c:tx>
            <c:strRef>
              <c:f>'Výsledky za skupinu'!$L$1:$M$1</c:f>
              <c:strCache>
                <c:ptCount val="1"/>
                <c:pt idx="0">
                  <c:v>Kluci</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skupinu'!$L$3</c:f>
              <c:numCache>
                <c:formatCode>0.00</c:formatCode>
                <c:ptCount val="1"/>
                <c:pt idx="0">
                  <c:v>3.1753371868978801</c:v>
                </c:pt>
              </c:numCache>
            </c:numRef>
          </c:xVal>
          <c:yVal>
            <c:numRef>
              <c:f>'Výsledky za skupinu'!$M$3</c:f>
              <c:numCache>
                <c:formatCode>0.00</c:formatCode>
                <c:ptCount val="1"/>
                <c:pt idx="0">
                  <c:v>3.402697495183042</c:v>
                </c:pt>
              </c:numCache>
            </c:numRef>
          </c:yVal>
          <c:smooth val="0"/>
          <c:extLst>
            <c:ext xmlns:c16="http://schemas.microsoft.com/office/drawing/2014/chart" uri="{C3380CC4-5D6E-409C-BE32-E72D297353CC}">
              <c16:uniqueId val="{00000008-29A8-494D-8775-81C241FD2EDA}"/>
            </c:ext>
          </c:extLst>
        </c:ser>
        <c:ser>
          <c:idx val="24"/>
          <c:order val="6"/>
          <c:tx>
            <c:strRef>
              <c:f>'Výsledky za skupinu'!$N$1:$O$1</c:f>
              <c:strCache>
                <c:ptCount val="1"/>
                <c:pt idx="0">
                  <c:v>Holky</c:v>
                </c:pt>
              </c:strCache>
            </c:strRef>
          </c:tx>
          <c:spPr>
            <a:ln w="28575">
              <a:noFill/>
            </a:ln>
          </c:spPr>
          <c:dLbls>
            <c:dLbl>
              <c:idx val="0"/>
              <c:layout>
                <c:manualLayout>
                  <c:x val="-5.7318321392016501E-2"/>
                  <c:y val="2.1130480718436302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skupinu'!$N$3</c:f>
              <c:numCache>
                <c:formatCode>0.00</c:formatCode>
                <c:ptCount val="1"/>
                <c:pt idx="0">
                  <c:v>4.1136801541425809</c:v>
                </c:pt>
              </c:numCache>
            </c:numRef>
          </c:xVal>
          <c:yVal>
            <c:numRef>
              <c:f>'Výsledky za skupinu'!$O$3</c:f>
              <c:numCache>
                <c:formatCode>0.00</c:formatCode>
                <c:ptCount val="1"/>
                <c:pt idx="0">
                  <c:v>2.3140655105973011</c:v>
                </c:pt>
              </c:numCache>
            </c:numRef>
          </c:yVal>
          <c:smooth val="0"/>
          <c:extLst>
            <c:ext xmlns:c16="http://schemas.microsoft.com/office/drawing/2014/chart" uri="{C3380CC4-5D6E-409C-BE32-E72D297353CC}">
              <c16:uniqueId val="{0000000A-29A8-494D-8775-81C241FD2EDA}"/>
            </c:ext>
          </c:extLst>
        </c:ser>
        <c:ser>
          <c:idx val="25"/>
          <c:order val="7"/>
          <c:tx>
            <c:strRef>
              <c:f>'Výsledky za skupinu'!$P$1:$Q$1</c:f>
              <c:strCache>
                <c:ptCount val="1"/>
                <c:pt idx="0">
                  <c:v>Družina</c:v>
                </c:pt>
              </c:strCache>
            </c:strRef>
          </c:tx>
          <c:spPr>
            <a:ln w="28575">
              <a:noFill/>
            </a:ln>
          </c:spPr>
          <c:xVal>
            <c:numRef>
              <c:f>'Výsledky za skupinu'!$P$3</c:f>
              <c:numCache>
                <c:formatCode>0.00</c:formatCode>
                <c:ptCount val="1"/>
                <c:pt idx="0">
                  <c:v>3.5934489402697469</c:v>
                </c:pt>
              </c:numCache>
            </c:numRef>
          </c:xVal>
          <c:yVal>
            <c:numRef>
              <c:f>'Výsledky za skupinu'!$Q$3</c:f>
              <c:numCache>
                <c:formatCode>0.00</c:formatCode>
                <c:ptCount val="1"/>
                <c:pt idx="0">
                  <c:v>2.8458574181117529</c:v>
                </c:pt>
              </c:numCache>
            </c:numRef>
          </c:yVal>
          <c:smooth val="0"/>
          <c:extLst>
            <c:ext xmlns:c16="http://schemas.microsoft.com/office/drawing/2014/chart" uri="{C3380CC4-5D6E-409C-BE32-E72D297353CC}">
              <c16:uniqueId val="{0000000B-29A8-494D-8775-81C241FD2EDA}"/>
            </c:ext>
          </c:extLst>
        </c:ser>
        <c:ser>
          <c:idx val="26"/>
          <c:order val="8"/>
          <c:tx>
            <c:strRef>
              <c:f>'Výsledky za skupinu'!$R$1:$S$1</c:f>
              <c:strCache>
                <c:ptCount val="1"/>
                <c:pt idx="0">
                  <c:v>Žáci z vyšších tříd</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skupinu'!$R$3</c:f>
              <c:numCache>
                <c:formatCode>0.00</c:formatCode>
                <c:ptCount val="1"/>
                <c:pt idx="0">
                  <c:v>3.0308285163776452</c:v>
                </c:pt>
              </c:numCache>
            </c:numRef>
          </c:xVal>
          <c:yVal>
            <c:numRef>
              <c:f>'Výsledky za skupinu'!$S$3</c:f>
              <c:numCache>
                <c:formatCode>0.00</c:formatCode>
                <c:ptCount val="1"/>
                <c:pt idx="0">
                  <c:v>3.5375722543352599</c:v>
                </c:pt>
              </c:numCache>
            </c:numRef>
          </c:yVal>
          <c:smooth val="0"/>
          <c:extLst>
            <c:ext xmlns:c16="http://schemas.microsoft.com/office/drawing/2014/chart" uri="{C3380CC4-5D6E-409C-BE32-E72D297353CC}">
              <c16:uniqueId val="{0000000C-29A8-494D-8775-81C241FD2EDA}"/>
            </c:ext>
          </c:extLst>
        </c:ser>
        <c:ser>
          <c:idx val="27"/>
          <c:order val="9"/>
          <c:tx>
            <c:strRef>
              <c:f>'Výsledky za skupinu'!$T$1:$U$1</c:f>
              <c:strCache>
                <c:ptCount val="1"/>
                <c:pt idx="0">
                  <c:v>Běhání ve škole</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skupinu'!$T$3</c:f>
              <c:numCache>
                <c:formatCode>0.00</c:formatCode>
                <c:ptCount val="1"/>
                <c:pt idx="0">
                  <c:v>2.8882466281310202</c:v>
                </c:pt>
              </c:numCache>
            </c:numRef>
          </c:xVal>
          <c:yVal>
            <c:numRef>
              <c:f>'Výsledky za skupinu'!$U$3</c:f>
              <c:numCache>
                <c:formatCode>0.00</c:formatCode>
                <c:ptCount val="1"/>
                <c:pt idx="0">
                  <c:v>3.6724470134874752</c:v>
                </c:pt>
              </c:numCache>
            </c:numRef>
          </c:yVal>
          <c:smooth val="0"/>
          <c:extLst>
            <c:ext xmlns:c16="http://schemas.microsoft.com/office/drawing/2014/chart" uri="{C3380CC4-5D6E-409C-BE32-E72D297353CC}">
              <c16:uniqueId val="{0000000D-29A8-494D-8775-81C241FD2EDA}"/>
            </c:ext>
          </c:extLst>
        </c:ser>
        <c:ser>
          <c:idx val="28"/>
          <c:order val="10"/>
          <c:tx>
            <c:strRef>
              <c:f>'Výsledky za skupinu'!$V$1:$W$1</c:f>
              <c:strCache>
                <c:ptCount val="1"/>
                <c:pt idx="0">
                  <c:v>Oběd ve školní jídelně</c:v>
                </c:pt>
              </c:strCache>
            </c:strRef>
          </c:tx>
          <c:spPr>
            <a:ln w="28575">
              <a:noFill/>
            </a:ln>
          </c:spPr>
          <c:dLbls>
            <c:dLbl>
              <c:idx val="0"/>
              <c:layout>
                <c:manualLayout>
                  <c:x val="1.50119413169567E-2"/>
                  <c:y val="-2.3243528790280001E-2"/>
                </c:manualLayout>
              </c:layout>
              <c:tx>
                <c:rich>
                  <a:bodyPr/>
                  <a:lstStyle/>
                  <a:p>
                    <a:r>
                      <a:rPr lang="en-US"/>
                      <a:t>Oběd ve školní jídelně; Šatna; Družina; Známky</a:t>
                    </a:r>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skupinu'!$V$3</c:f>
              <c:numCache>
                <c:formatCode>0.00</c:formatCode>
                <c:ptCount val="1"/>
                <c:pt idx="0">
                  <c:v>3.5703275529865199</c:v>
                </c:pt>
              </c:numCache>
            </c:numRef>
          </c:xVal>
          <c:yVal>
            <c:numRef>
              <c:f>'Výsledky za skupinu'!$W$3</c:f>
              <c:numCache>
                <c:formatCode>0.00</c:formatCode>
                <c:ptCount val="1"/>
                <c:pt idx="0">
                  <c:v>2.8362235067437331</c:v>
                </c:pt>
              </c:numCache>
            </c:numRef>
          </c:yVal>
          <c:smooth val="0"/>
          <c:extLst>
            <c:ext xmlns:c16="http://schemas.microsoft.com/office/drawing/2014/chart" uri="{C3380CC4-5D6E-409C-BE32-E72D297353CC}">
              <c16:uniqueId val="{0000000F-29A8-494D-8775-81C241FD2EDA}"/>
            </c:ext>
          </c:extLst>
        </c:ser>
        <c:ser>
          <c:idx val="29"/>
          <c:order val="11"/>
          <c:tx>
            <c:strRef>
              <c:f>'Výsledky za skupinu'!$X$1:$Y$1</c:f>
              <c:strCache>
                <c:ptCount val="1"/>
                <c:pt idx="0">
                  <c:v>Družinářka</c:v>
                </c:pt>
              </c:strCache>
            </c:strRef>
          </c:tx>
          <c:spPr>
            <a:ln w="28575">
              <a:noFill/>
            </a:ln>
          </c:spPr>
          <c:dLbls>
            <c:dLbl>
              <c:idx val="0"/>
              <c:layout>
                <c:manualLayout>
                  <c:x val="5.4588877516206103E-3"/>
                  <c:y val="4.2260961436871997E-3"/>
                </c:manualLayout>
              </c:layout>
              <c:tx>
                <c:rich>
                  <a:bodyPr/>
                  <a:lstStyle/>
                  <a:p>
                    <a:r>
                      <a:rPr lang="en-US"/>
                      <a:t>Kroužky ve škole; Počítače; Družinářka; Moji spolužáci</a:t>
                    </a:r>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skupinu'!$X$3</c:f>
              <c:numCache>
                <c:formatCode>0.00</c:formatCode>
                <c:ptCount val="1"/>
                <c:pt idx="0">
                  <c:v>3.9306358381502871</c:v>
                </c:pt>
              </c:numCache>
            </c:numRef>
          </c:xVal>
          <c:yVal>
            <c:numRef>
              <c:f>'Výsledky za skupinu'!$Y$3</c:f>
              <c:numCache>
                <c:formatCode>0.00</c:formatCode>
                <c:ptCount val="1"/>
                <c:pt idx="0">
                  <c:v>2.5780346820809279</c:v>
                </c:pt>
              </c:numCache>
            </c:numRef>
          </c:yVal>
          <c:smooth val="0"/>
          <c:extLst>
            <c:ext xmlns:c16="http://schemas.microsoft.com/office/drawing/2014/chart" uri="{C3380CC4-5D6E-409C-BE32-E72D297353CC}">
              <c16:uniqueId val="{00000011-29A8-494D-8775-81C241FD2EDA}"/>
            </c:ext>
          </c:extLst>
        </c:ser>
        <c:ser>
          <c:idx val="30"/>
          <c:order val="12"/>
          <c:tx>
            <c:strRef>
              <c:f>'Výsledky za skupinu'!$Z$1:$AA$1</c:f>
              <c:strCache>
                <c:ptCount val="1"/>
                <c:pt idx="0">
                  <c:v>Školní záchodky</c:v>
                </c:pt>
              </c:strCache>
            </c:strRef>
          </c:tx>
          <c:spPr>
            <a:ln w="28575">
              <a:noFill/>
            </a:ln>
          </c:spPr>
          <c:dLbls>
            <c:dLbl>
              <c:idx val="0"/>
              <c:layout>
                <c:manualLayout>
                  <c:x val="-1.3647219379052001E-3"/>
                  <c:y val="1.6904384574749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skupinu'!$Z$3</c:f>
              <c:numCache>
                <c:formatCode>0.00</c:formatCode>
                <c:ptCount val="1"/>
                <c:pt idx="0">
                  <c:v>3.0539499036608819</c:v>
                </c:pt>
              </c:numCache>
            </c:numRef>
          </c:xVal>
          <c:yVal>
            <c:numRef>
              <c:f>'Výsledky za skupinu'!$AA$3</c:f>
              <c:numCache>
                <c:formatCode>0.00</c:formatCode>
                <c:ptCount val="1"/>
                <c:pt idx="0">
                  <c:v>3.3294797687861282</c:v>
                </c:pt>
              </c:numCache>
            </c:numRef>
          </c:yVal>
          <c:smooth val="0"/>
          <c:extLst>
            <c:ext xmlns:c16="http://schemas.microsoft.com/office/drawing/2014/chart" uri="{C3380CC4-5D6E-409C-BE32-E72D297353CC}">
              <c16:uniqueId val="{00000013-29A8-494D-8775-81C241FD2EDA}"/>
            </c:ext>
          </c:extLst>
        </c:ser>
        <c:ser>
          <c:idx val="31"/>
          <c:order val="13"/>
          <c:tx>
            <c:strRef>
              <c:f>'Výsledky za skupinu'!$AB$1:$AC$1</c:f>
              <c:strCache>
                <c:ptCount val="1"/>
                <c:pt idx="0">
                  <c:v>Poznámka</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skupinu'!$AB$3</c:f>
              <c:numCache>
                <c:formatCode>0.00</c:formatCode>
                <c:ptCount val="1"/>
                <c:pt idx="0">
                  <c:v>2.6069364161849702</c:v>
                </c:pt>
              </c:numCache>
            </c:numRef>
          </c:xVal>
          <c:yVal>
            <c:numRef>
              <c:f>'Výsledky za skupinu'!$AC$3</c:f>
              <c:numCache>
                <c:formatCode>0.00</c:formatCode>
                <c:ptCount val="1"/>
                <c:pt idx="0">
                  <c:v>3.845857418111752</c:v>
                </c:pt>
              </c:numCache>
            </c:numRef>
          </c:yVal>
          <c:smooth val="0"/>
          <c:extLst>
            <c:ext xmlns:c16="http://schemas.microsoft.com/office/drawing/2014/chart" uri="{C3380CC4-5D6E-409C-BE32-E72D297353CC}">
              <c16:uniqueId val="{00000014-29A8-494D-8775-81C241FD2EDA}"/>
            </c:ext>
          </c:extLst>
        </c:ser>
        <c:ser>
          <c:idx val="32"/>
          <c:order val="14"/>
          <c:tx>
            <c:strRef>
              <c:f>'Výsledky za skupinu'!$AD$1:$AE$1</c:f>
              <c:strCache>
                <c:ptCount val="1"/>
                <c:pt idx="0">
                  <c:v>Tělocvik</c:v>
                </c:pt>
              </c:strCache>
            </c:strRef>
          </c:tx>
          <c:spPr>
            <a:ln w="28575">
              <a:noFill/>
            </a:ln>
          </c:spPr>
          <c:dLbls>
            <c:dLbl>
              <c:idx val="0"/>
              <c:layout>
                <c:manualLayout>
                  <c:x val="-7.3694984646878306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skupinu'!$AD$3</c:f>
              <c:numCache>
                <c:formatCode>0.00</c:formatCode>
                <c:ptCount val="1"/>
                <c:pt idx="0">
                  <c:v>3.759152215799618</c:v>
                </c:pt>
              </c:numCache>
            </c:numRef>
          </c:xVal>
          <c:yVal>
            <c:numRef>
              <c:f>'Výsledky za skupinu'!$AE$3</c:f>
              <c:numCache>
                <c:formatCode>0.00</c:formatCode>
                <c:ptCount val="1"/>
                <c:pt idx="0">
                  <c:v>2.6396917148362271</c:v>
                </c:pt>
              </c:numCache>
            </c:numRef>
          </c:yVal>
          <c:smooth val="0"/>
          <c:extLst>
            <c:ext xmlns:c16="http://schemas.microsoft.com/office/drawing/2014/chart" uri="{C3380CC4-5D6E-409C-BE32-E72D297353CC}">
              <c16:uniqueId val="{00000016-29A8-494D-8775-81C241FD2EDA}"/>
            </c:ext>
          </c:extLst>
        </c:ser>
        <c:ser>
          <c:idx val="33"/>
          <c:order val="15"/>
          <c:tx>
            <c:strRef>
              <c:f>'Výsledky za skupinu'!$AF$1:$AG$1</c:f>
              <c:strCache>
                <c:ptCount val="1"/>
                <c:pt idx="0">
                  <c:v>Počítače</c:v>
                </c:pt>
              </c:strCache>
            </c:strRef>
          </c:tx>
          <c:spPr>
            <a:ln w="28575">
              <a:noFill/>
            </a:ln>
          </c:spPr>
          <c:xVal>
            <c:numRef>
              <c:f>'Výsledky za skupinu'!$AF$3</c:f>
              <c:numCache>
                <c:formatCode>0.00</c:formatCode>
                <c:ptCount val="1"/>
                <c:pt idx="0">
                  <c:v>3.8766859344893949</c:v>
                </c:pt>
              </c:numCache>
            </c:numRef>
          </c:xVal>
          <c:yVal>
            <c:numRef>
              <c:f>'Výsledky za skupinu'!$AG$3</c:f>
              <c:numCache>
                <c:formatCode>0.00</c:formatCode>
                <c:ptCount val="1"/>
                <c:pt idx="0">
                  <c:v>2.5799614643545281</c:v>
                </c:pt>
              </c:numCache>
            </c:numRef>
          </c:yVal>
          <c:smooth val="0"/>
          <c:extLst>
            <c:ext xmlns:c16="http://schemas.microsoft.com/office/drawing/2014/chart" uri="{C3380CC4-5D6E-409C-BE32-E72D297353CC}">
              <c16:uniqueId val="{00000017-29A8-494D-8775-81C241FD2EDA}"/>
            </c:ext>
          </c:extLst>
        </c:ser>
        <c:ser>
          <c:idx val="34"/>
          <c:order val="16"/>
          <c:tx>
            <c:strRef>
              <c:f>'Výsledky za skupinu'!$AH$1:$AI$1</c:f>
              <c:strCache>
                <c:ptCount val="1"/>
                <c:pt idx="0">
                  <c:v>Šatna</c:v>
                </c:pt>
              </c:strCache>
            </c:strRef>
          </c:tx>
          <c:spPr>
            <a:ln w="28575">
              <a:noFill/>
            </a:ln>
          </c:spPr>
          <c:xVal>
            <c:numRef>
              <c:f>'Výsledky za skupinu'!$AH$3</c:f>
              <c:numCache>
                <c:formatCode>0.00</c:formatCode>
                <c:ptCount val="1"/>
                <c:pt idx="0">
                  <c:v>3.51059730250482</c:v>
                </c:pt>
              </c:numCache>
            </c:numRef>
          </c:xVal>
          <c:yVal>
            <c:numRef>
              <c:f>'Výsledky za skupinu'!$AI$3</c:f>
              <c:numCache>
                <c:formatCode>0.00</c:formatCode>
                <c:ptCount val="1"/>
                <c:pt idx="0">
                  <c:v>2.8092485549132902</c:v>
                </c:pt>
              </c:numCache>
            </c:numRef>
          </c:yVal>
          <c:smooth val="0"/>
          <c:extLst>
            <c:ext xmlns:c16="http://schemas.microsoft.com/office/drawing/2014/chart" uri="{C3380CC4-5D6E-409C-BE32-E72D297353CC}">
              <c16:uniqueId val="{00000018-29A8-494D-8775-81C241FD2EDA}"/>
            </c:ext>
          </c:extLst>
        </c:ser>
        <c:ser>
          <c:idx val="35"/>
          <c:order val="17"/>
          <c:tx>
            <c:strRef>
              <c:f>'Výsledky za skupinu'!$AJ$1:$AK$1</c:f>
              <c:strCache>
                <c:ptCount val="1"/>
                <c:pt idx="0">
                  <c:v>Kroužky ve škole</c:v>
                </c:pt>
              </c:strCache>
            </c:strRef>
          </c:tx>
          <c:spPr>
            <a:ln w="28575">
              <a:noFill/>
            </a:ln>
          </c:spPr>
          <c:xVal>
            <c:numRef>
              <c:f>'Výsledky za skupinu'!$AJ$3</c:f>
              <c:numCache>
                <c:formatCode>0.00</c:formatCode>
                <c:ptCount val="1"/>
                <c:pt idx="0">
                  <c:v>3.7880539499036581</c:v>
                </c:pt>
              </c:numCache>
            </c:numRef>
          </c:xVal>
          <c:yVal>
            <c:numRef>
              <c:f>'Výsledky za skupinu'!$AK$3</c:f>
              <c:numCache>
                <c:formatCode>0.00</c:formatCode>
                <c:ptCount val="1"/>
                <c:pt idx="0">
                  <c:v>2.59922928709056</c:v>
                </c:pt>
              </c:numCache>
            </c:numRef>
          </c:yVal>
          <c:smooth val="0"/>
          <c:extLst>
            <c:ext xmlns:c16="http://schemas.microsoft.com/office/drawing/2014/chart" uri="{C3380CC4-5D6E-409C-BE32-E72D297353CC}">
              <c16:uniqueId val="{00000019-29A8-494D-8775-81C241FD2EDA}"/>
            </c:ext>
          </c:extLst>
        </c:ser>
        <c:dLbls>
          <c:showLegendKey val="0"/>
          <c:showVal val="0"/>
          <c:showCatName val="0"/>
          <c:showSerName val="0"/>
          <c:showPercent val="0"/>
          <c:showBubbleSize val="0"/>
        </c:dLbls>
        <c:axId val="294725440"/>
        <c:axId val="294724656"/>
      </c:scatterChart>
      <c:valAx>
        <c:axId val="294725440"/>
        <c:scaling>
          <c:orientation val="minMax"/>
          <c:max val="5"/>
          <c:min val="1"/>
        </c:scaling>
        <c:delete val="0"/>
        <c:axPos val="b"/>
        <c:majorGridlines>
          <c:spPr>
            <a:ln w="9525">
              <a:solidFill>
                <a:schemeClr val="bg1">
                  <a:lumMod val="85000"/>
                </a:schemeClr>
              </a:solidFill>
            </a:ln>
          </c:spPr>
        </c:majorGridlines>
        <c:title>
          <c:tx>
            <c:rich>
              <a:bodyPr/>
              <a:lstStyle/>
              <a:p>
                <a:pPr>
                  <a:defRPr sz="1200" b="1" i="0" u="none" strike="noStrike" baseline="0">
                    <a:solidFill>
                      <a:srgbClr val="000000"/>
                    </a:solidFill>
                    <a:latin typeface="Calibri"/>
                    <a:ea typeface="Calibri"/>
                    <a:cs typeface="Calibri"/>
                  </a:defRPr>
                </a:pPr>
                <a:r>
                  <a:rPr lang="cs-CZ"/>
                  <a:t>Hodná pohádková postava</a:t>
                </a:r>
              </a:p>
            </c:rich>
          </c:tx>
          <c:overlay val="0"/>
        </c:title>
        <c:numFmt formatCode="0.00" sourceLinked="1"/>
        <c:majorTickMark val="none"/>
        <c:minorTickMark val="none"/>
        <c:tickLblPos val="low"/>
        <c:spPr>
          <a:ln w="25400">
            <a:solidFill>
              <a:schemeClr val="tx2">
                <a:lumMod val="60000"/>
                <a:lumOff val="40000"/>
              </a:schemeClr>
            </a:solidFill>
          </a:ln>
        </c:spPr>
        <c:txPr>
          <a:bodyPr rot="0" vert="horz"/>
          <a:lstStyle/>
          <a:p>
            <a:pPr>
              <a:defRPr sz="1200" b="0" i="0" u="none" strike="noStrike" baseline="0">
                <a:solidFill>
                  <a:srgbClr val="000000"/>
                </a:solidFill>
                <a:latin typeface="Calibri"/>
                <a:ea typeface="Calibri"/>
                <a:cs typeface="Calibri"/>
              </a:defRPr>
            </a:pPr>
            <a:endParaRPr lang="cs-CZ"/>
          </a:p>
        </c:txPr>
        <c:crossAx val="294724656"/>
        <c:crossesAt val="3"/>
        <c:crossBetween val="midCat"/>
        <c:majorUnit val="1"/>
      </c:valAx>
      <c:valAx>
        <c:axId val="294724656"/>
        <c:scaling>
          <c:orientation val="minMax"/>
          <c:max val="5"/>
          <c:min val="1"/>
        </c:scaling>
        <c:delete val="0"/>
        <c:axPos val="l"/>
        <c:majorGridlines>
          <c:spPr>
            <a:ln>
              <a:solidFill>
                <a:schemeClr val="bg1">
                  <a:lumMod val="85000"/>
                </a:schemeClr>
              </a:solidFill>
            </a:ln>
          </c:spPr>
        </c:majorGridlines>
        <c:title>
          <c:tx>
            <c:rich>
              <a:bodyPr/>
              <a:lstStyle/>
              <a:p>
                <a:pPr>
                  <a:defRPr sz="1200" b="1" i="0" u="none" strike="noStrike" baseline="0">
                    <a:solidFill>
                      <a:srgbClr val="000000"/>
                    </a:solidFill>
                    <a:latin typeface="Calibri"/>
                    <a:ea typeface="Calibri"/>
                    <a:cs typeface="Calibri"/>
                  </a:defRPr>
                </a:pPr>
                <a:r>
                  <a:rPr lang="cs-CZ"/>
                  <a:t>Zlá pohádková postava</a:t>
                </a:r>
              </a:p>
            </c:rich>
          </c:tx>
          <c:overlay val="0"/>
        </c:title>
        <c:numFmt formatCode="0.00" sourceLinked="1"/>
        <c:majorTickMark val="none"/>
        <c:minorTickMark val="none"/>
        <c:tickLblPos val="low"/>
        <c:spPr>
          <a:ln w="25400">
            <a:solidFill>
              <a:schemeClr val="tx2">
                <a:lumMod val="60000"/>
                <a:lumOff val="40000"/>
              </a:schemeClr>
            </a:solidFill>
          </a:ln>
        </c:spPr>
        <c:txPr>
          <a:bodyPr rot="0" vert="horz"/>
          <a:lstStyle/>
          <a:p>
            <a:pPr>
              <a:defRPr sz="1200" b="0" i="0" u="none" strike="noStrike" baseline="0">
                <a:solidFill>
                  <a:srgbClr val="000000"/>
                </a:solidFill>
                <a:latin typeface="Calibri"/>
                <a:ea typeface="Calibri"/>
                <a:cs typeface="Calibri"/>
              </a:defRPr>
            </a:pPr>
            <a:endParaRPr lang="cs-CZ"/>
          </a:p>
        </c:txPr>
        <c:crossAx val="294725440"/>
        <c:crossesAt val="3"/>
        <c:crossBetween val="midCat"/>
        <c:majorUnit val="1"/>
      </c:valAx>
    </c:plotArea>
    <c:legend>
      <c:legendPos val="r"/>
      <c:overlay val="0"/>
      <c:txPr>
        <a:bodyPr/>
        <a:lstStyle/>
        <a:p>
          <a:pPr>
            <a:defRPr sz="1100" b="0" i="0" u="none" strike="noStrike" baseline="0">
              <a:solidFill>
                <a:srgbClr val="000000"/>
              </a:solidFill>
              <a:latin typeface="Calibri"/>
              <a:ea typeface="Calibri"/>
              <a:cs typeface="Calibri"/>
            </a:defRPr>
          </a:pPr>
          <a:endParaRPr lang="cs-CZ"/>
        </a:p>
      </c:txPr>
    </c:legend>
    <c:plotVisOnly val="1"/>
    <c:dispBlanksAs val="gap"/>
    <c:showDLblsOverMax val="0"/>
  </c:chart>
  <c:spPr>
    <a:solidFill>
      <a:sysClr val="window" lastClr="FFFFFF"/>
    </a:solidFill>
  </c:spPr>
  <c:txPr>
    <a:bodyPr/>
    <a:lstStyle/>
    <a:p>
      <a:pPr>
        <a:defRPr sz="1200" b="0" i="0" u="none" strike="noStrike" baseline="0">
          <a:solidFill>
            <a:srgbClr val="000000"/>
          </a:solidFill>
          <a:latin typeface="Calibri"/>
          <a:ea typeface="Calibri"/>
          <a:cs typeface="Calibri"/>
        </a:defRPr>
      </a:pPr>
      <a:endParaRPr lang="cs-CZ"/>
    </a:p>
  </c:txPr>
  <c:externalData r:id="rId2">
    <c:autoUpdate val="0"/>
  </c:externalData>
  <c:userShapes r:id="rId3"/>
</c:chartSpace>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17C66-686B-4379-8384-4FA1FE82AF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BB4E709-2C41-47C1-81A2-C4B32BFF89D4}">
      <dgm:prSet/>
      <dgm:spPr/>
      <dgm:t>
        <a:bodyPr/>
        <a:lstStyle/>
        <a:p>
          <a:r>
            <a:rPr lang="cs-CZ" b="0"/>
            <a:t>Každý žák ve třídě hodnotí </a:t>
          </a:r>
          <a:r>
            <a:rPr lang="cs-CZ" b="1"/>
            <a:t>vliv</a:t>
          </a:r>
          <a:r>
            <a:rPr lang="cs-CZ" b="0"/>
            <a:t> všech ostatních žáků na škále 1-5</a:t>
          </a:r>
          <a:endParaRPr lang="en-US"/>
        </a:p>
      </dgm:t>
    </dgm:pt>
    <dgm:pt modelId="{9494F4B8-7BA2-4ADB-9D36-8EA1F1B2BDF9}" type="parTrans" cxnId="{61212D8D-B00A-4558-8979-A4B5AA37BE58}">
      <dgm:prSet/>
      <dgm:spPr/>
      <dgm:t>
        <a:bodyPr/>
        <a:lstStyle/>
        <a:p>
          <a:endParaRPr lang="en-US"/>
        </a:p>
      </dgm:t>
    </dgm:pt>
    <dgm:pt modelId="{9D953EEF-D353-473F-B612-045666C78F71}" type="sibTrans" cxnId="{61212D8D-B00A-4558-8979-A4B5AA37BE58}">
      <dgm:prSet/>
      <dgm:spPr/>
      <dgm:t>
        <a:bodyPr/>
        <a:lstStyle/>
        <a:p>
          <a:endParaRPr lang="en-US"/>
        </a:p>
      </dgm:t>
    </dgm:pt>
    <dgm:pt modelId="{D92A42C1-F615-411E-B319-AD8D19982A0A}">
      <dgm:prSet/>
      <dgm:spPr/>
      <dgm:t>
        <a:bodyPr/>
        <a:lstStyle/>
        <a:p>
          <a:r>
            <a:rPr lang="cs-CZ" b="0"/>
            <a:t>Poté každý žák ve třídě hodnotí </a:t>
          </a:r>
          <a:r>
            <a:rPr lang="cs-CZ" b="1"/>
            <a:t>oblibu</a:t>
          </a:r>
          <a:r>
            <a:rPr lang="cs-CZ" b="0"/>
            <a:t> všech ostatních žáků na škále 1-5</a:t>
          </a:r>
          <a:endParaRPr lang="en-US"/>
        </a:p>
      </dgm:t>
    </dgm:pt>
    <dgm:pt modelId="{CBCFC950-5656-4EF8-BA96-5FF6E5812316}" type="parTrans" cxnId="{E75A4C7E-49FB-4BB6-9A9F-149B9CDD089B}">
      <dgm:prSet/>
      <dgm:spPr/>
      <dgm:t>
        <a:bodyPr/>
        <a:lstStyle/>
        <a:p>
          <a:endParaRPr lang="en-US"/>
        </a:p>
      </dgm:t>
    </dgm:pt>
    <dgm:pt modelId="{F4296042-5863-470C-A8F3-D3BC0A9A4096}" type="sibTrans" cxnId="{E75A4C7E-49FB-4BB6-9A9F-149B9CDD089B}">
      <dgm:prSet/>
      <dgm:spPr/>
      <dgm:t>
        <a:bodyPr/>
        <a:lstStyle/>
        <a:p>
          <a:endParaRPr lang="en-US"/>
        </a:p>
      </dgm:t>
    </dgm:pt>
    <dgm:pt modelId="{B49ADB55-928C-4E10-B53C-6BDE853B9133}">
      <dgm:prSet/>
      <dgm:spPr/>
      <dgm:t>
        <a:bodyPr/>
        <a:lstStyle/>
        <a:p>
          <a:r>
            <a:rPr lang="cs-CZ" b="0"/>
            <a:t>Nakonec každý žák doplňuje číselné hodnocení slovním odůvodněním svých sympatií/antipatií k ostatním žákům</a:t>
          </a:r>
          <a:endParaRPr lang="en-US"/>
        </a:p>
      </dgm:t>
    </dgm:pt>
    <dgm:pt modelId="{5B74E719-6F2A-4B87-AFE9-DBA0A73F7C7B}" type="parTrans" cxnId="{DAF07B4A-89DF-42EE-A348-71EE8F533F75}">
      <dgm:prSet/>
      <dgm:spPr/>
      <dgm:t>
        <a:bodyPr/>
        <a:lstStyle/>
        <a:p>
          <a:endParaRPr lang="en-US"/>
        </a:p>
      </dgm:t>
    </dgm:pt>
    <dgm:pt modelId="{FB909580-3CA1-40D0-A1A0-DD040F527DCE}" type="sibTrans" cxnId="{DAF07B4A-89DF-42EE-A348-71EE8F533F75}">
      <dgm:prSet/>
      <dgm:spPr/>
      <dgm:t>
        <a:bodyPr/>
        <a:lstStyle/>
        <a:p>
          <a:endParaRPr lang="en-US"/>
        </a:p>
      </dgm:t>
    </dgm:pt>
    <dgm:pt modelId="{7E6B7BC2-B438-431E-BA26-EEC687E722BD}">
      <dgm:prSet/>
      <dgm:spPr/>
      <dgm:t>
        <a:bodyPr/>
        <a:lstStyle/>
        <a:p>
          <a:r>
            <a:rPr lang="cs-CZ" b="0"/>
            <a:t>Výchozími údaji pro zpracování jsou tedy:</a:t>
          </a:r>
          <a:endParaRPr lang="en-US"/>
        </a:p>
      </dgm:t>
    </dgm:pt>
    <dgm:pt modelId="{F15181FC-B358-4EEB-8E75-5B19A8E8607F}" type="parTrans" cxnId="{385BA432-4796-4494-B91B-0AC359BF3F88}">
      <dgm:prSet/>
      <dgm:spPr/>
      <dgm:t>
        <a:bodyPr/>
        <a:lstStyle/>
        <a:p>
          <a:endParaRPr lang="en-US"/>
        </a:p>
      </dgm:t>
    </dgm:pt>
    <dgm:pt modelId="{F17BAE8F-53F1-4F4C-8E34-D085B377E604}" type="sibTrans" cxnId="{385BA432-4796-4494-B91B-0AC359BF3F88}">
      <dgm:prSet/>
      <dgm:spPr/>
      <dgm:t>
        <a:bodyPr/>
        <a:lstStyle/>
        <a:p>
          <a:endParaRPr lang="en-US"/>
        </a:p>
      </dgm:t>
    </dgm:pt>
    <dgm:pt modelId="{AEECF5B0-59B5-413B-8E27-01F3BCC6E1E4}">
      <dgm:prSet/>
      <dgm:spPr/>
      <dgm:t>
        <a:bodyPr/>
        <a:lstStyle/>
        <a:p>
          <a:r>
            <a:rPr lang="cs-CZ" b="0"/>
            <a:t>jednotlivá hodnocení vlivu</a:t>
          </a:r>
          <a:endParaRPr lang="en-US"/>
        </a:p>
      </dgm:t>
    </dgm:pt>
    <dgm:pt modelId="{744B9A02-D4AE-4956-A8CC-13C940AC1BF1}" type="parTrans" cxnId="{7A036F4C-3262-4F8B-9377-A72E9F854273}">
      <dgm:prSet/>
      <dgm:spPr/>
      <dgm:t>
        <a:bodyPr/>
        <a:lstStyle/>
        <a:p>
          <a:endParaRPr lang="en-US"/>
        </a:p>
      </dgm:t>
    </dgm:pt>
    <dgm:pt modelId="{DD33A6FE-91F1-4151-8C9E-59E4F1C08BD8}" type="sibTrans" cxnId="{7A036F4C-3262-4F8B-9377-A72E9F854273}">
      <dgm:prSet/>
      <dgm:spPr/>
      <dgm:t>
        <a:bodyPr/>
        <a:lstStyle/>
        <a:p>
          <a:endParaRPr lang="en-US"/>
        </a:p>
      </dgm:t>
    </dgm:pt>
    <dgm:pt modelId="{16E863F2-64F8-4D8F-84FA-98F018B90667}">
      <dgm:prSet/>
      <dgm:spPr/>
      <dgm:t>
        <a:bodyPr/>
        <a:lstStyle/>
        <a:p>
          <a:r>
            <a:rPr lang="cs-CZ" b="0"/>
            <a:t>jednotlivá hodnocení sympatií</a:t>
          </a:r>
          <a:endParaRPr lang="en-US"/>
        </a:p>
      </dgm:t>
    </dgm:pt>
    <dgm:pt modelId="{D36ADC16-E41E-4A2B-935B-38BFDCCEB7EE}" type="parTrans" cxnId="{4AD4E84F-7AEC-426F-8F39-C30E9960C3DF}">
      <dgm:prSet/>
      <dgm:spPr/>
      <dgm:t>
        <a:bodyPr/>
        <a:lstStyle/>
        <a:p>
          <a:endParaRPr lang="en-US"/>
        </a:p>
      </dgm:t>
    </dgm:pt>
    <dgm:pt modelId="{6CC09A8A-6B67-428E-89B8-84F90C510DDE}" type="sibTrans" cxnId="{4AD4E84F-7AEC-426F-8F39-C30E9960C3DF}">
      <dgm:prSet/>
      <dgm:spPr/>
      <dgm:t>
        <a:bodyPr/>
        <a:lstStyle/>
        <a:p>
          <a:endParaRPr lang="en-US"/>
        </a:p>
      </dgm:t>
    </dgm:pt>
    <dgm:pt modelId="{A1F4AF21-B399-41E0-8CE6-C2D41CEB71E3}">
      <dgm:prSet/>
      <dgm:spPr/>
      <dgm:t>
        <a:bodyPr/>
        <a:lstStyle/>
        <a:p>
          <a:r>
            <a:rPr lang="cs-CZ" b="0"/>
            <a:t>volné slovní charakteristiky jednotlivých žáků</a:t>
          </a:r>
          <a:endParaRPr lang="en-US"/>
        </a:p>
      </dgm:t>
    </dgm:pt>
    <dgm:pt modelId="{B747FB62-C7A1-4A4E-BA5B-74D68CE324D1}" type="parTrans" cxnId="{49895017-83BB-4A8A-A123-363983ED8AF9}">
      <dgm:prSet/>
      <dgm:spPr/>
      <dgm:t>
        <a:bodyPr/>
        <a:lstStyle/>
        <a:p>
          <a:endParaRPr lang="en-US"/>
        </a:p>
      </dgm:t>
    </dgm:pt>
    <dgm:pt modelId="{D9E48F54-FD73-477F-8D57-839B9FB9C4F0}" type="sibTrans" cxnId="{49895017-83BB-4A8A-A123-363983ED8AF9}">
      <dgm:prSet/>
      <dgm:spPr/>
      <dgm:t>
        <a:bodyPr/>
        <a:lstStyle/>
        <a:p>
          <a:endParaRPr lang="en-US"/>
        </a:p>
      </dgm:t>
    </dgm:pt>
    <dgm:pt modelId="{B2758BB2-C324-4158-8ADF-43C2CCCB94D4}" type="pres">
      <dgm:prSet presAssocID="{DCF17C66-686B-4379-8384-4FA1FE82AF8F}" presName="root" presStyleCnt="0">
        <dgm:presLayoutVars>
          <dgm:dir/>
          <dgm:resizeHandles val="exact"/>
        </dgm:presLayoutVars>
      </dgm:prSet>
      <dgm:spPr/>
    </dgm:pt>
    <dgm:pt modelId="{FA041A96-0253-4DEA-A461-56C015D3AF79}" type="pres">
      <dgm:prSet presAssocID="{1BB4E709-2C41-47C1-81A2-C4B32BFF89D4}" presName="compNode" presStyleCnt="0"/>
      <dgm:spPr/>
    </dgm:pt>
    <dgm:pt modelId="{4BDFB15C-6F83-44F8-BBB8-42DC2327CB88}" type="pres">
      <dgm:prSet presAssocID="{1BB4E709-2C41-47C1-81A2-C4B32BFF89D4}" presName="bgRect" presStyleLbl="bgShp" presStyleIdx="0" presStyleCnt="4"/>
      <dgm:spPr/>
    </dgm:pt>
    <dgm:pt modelId="{2554425A-27DB-4156-9963-2AB3F0E6B41D}" type="pres">
      <dgm:prSet presAssocID="{1BB4E709-2C41-47C1-81A2-C4B32BFF89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upina"/>
        </a:ext>
      </dgm:extLst>
    </dgm:pt>
    <dgm:pt modelId="{0DF8D06B-3D42-4DF2-9B00-BD2755F2EAF2}" type="pres">
      <dgm:prSet presAssocID="{1BB4E709-2C41-47C1-81A2-C4B32BFF89D4}" presName="spaceRect" presStyleCnt="0"/>
      <dgm:spPr/>
    </dgm:pt>
    <dgm:pt modelId="{E6F16DDF-7CFC-4FCF-BB31-4A8E1FB4360F}" type="pres">
      <dgm:prSet presAssocID="{1BB4E709-2C41-47C1-81A2-C4B32BFF89D4}" presName="parTx" presStyleLbl="revTx" presStyleIdx="0" presStyleCnt="5">
        <dgm:presLayoutVars>
          <dgm:chMax val="0"/>
          <dgm:chPref val="0"/>
        </dgm:presLayoutVars>
      </dgm:prSet>
      <dgm:spPr/>
    </dgm:pt>
    <dgm:pt modelId="{F25E0652-18EB-4954-B5E1-C971D174B69B}" type="pres">
      <dgm:prSet presAssocID="{9D953EEF-D353-473F-B612-045666C78F71}" presName="sibTrans" presStyleCnt="0"/>
      <dgm:spPr/>
    </dgm:pt>
    <dgm:pt modelId="{A333AD68-BBCB-4654-9A3F-D88FE5075778}" type="pres">
      <dgm:prSet presAssocID="{D92A42C1-F615-411E-B319-AD8D19982A0A}" presName="compNode" presStyleCnt="0"/>
      <dgm:spPr/>
    </dgm:pt>
    <dgm:pt modelId="{64661C3E-3BF3-4280-BD54-82AA5A5A357A}" type="pres">
      <dgm:prSet presAssocID="{D92A42C1-F615-411E-B319-AD8D19982A0A}" presName="bgRect" presStyleLbl="bgShp" presStyleIdx="1" presStyleCnt="4"/>
      <dgm:spPr/>
    </dgm:pt>
    <dgm:pt modelId="{83FBAA6F-13A2-407C-B793-0C41A5E84621}" type="pres">
      <dgm:prSet presAssocID="{D92A42C1-F615-411E-B319-AD8D19982A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řída"/>
        </a:ext>
      </dgm:extLst>
    </dgm:pt>
    <dgm:pt modelId="{42AA6F28-9D4E-4F94-AD69-0DBEBB4EB9CD}" type="pres">
      <dgm:prSet presAssocID="{D92A42C1-F615-411E-B319-AD8D19982A0A}" presName="spaceRect" presStyleCnt="0"/>
      <dgm:spPr/>
    </dgm:pt>
    <dgm:pt modelId="{4EB9EBF6-F8EC-407E-A446-FF5C68DE793C}" type="pres">
      <dgm:prSet presAssocID="{D92A42C1-F615-411E-B319-AD8D19982A0A}" presName="parTx" presStyleLbl="revTx" presStyleIdx="1" presStyleCnt="5">
        <dgm:presLayoutVars>
          <dgm:chMax val="0"/>
          <dgm:chPref val="0"/>
        </dgm:presLayoutVars>
      </dgm:prSet>
      <dgm:spPr/>
    </dgm:pt>
    <dgm:pt modelId="{3DF6B4A6-DA9B-4529-8D91-3A7B948E5938}" type="pres">
      <dgm:prSet presAssocID="{F4296042-5863-470C-A8F3-D3BC0A9A4096}" presName="sibTrans" presStyleCnt="0"/>
      <dgm:spPr/>
    </dgm:pt>
    <dgm:pt modelId="{5F27B709-B281-4333-BE3B-507FDC19D9C7}" type="pres">
      <dgm:prSet presAssocID="{B49ADB55-928C-4E10-B53C-6BDE853B9133}" presName="compNode" presStyleCnt="0"/>
      <dgm:spPr/>
    </dgm:pt>
    <dgm:pt modelId="{AA7779A9-EFC7-4C50-AA9E-75776F167C06}" type="pres">
      <dgm:prSet presAssocID="{B49ADB55-928C-4E10-B53C-6BDE853B9133}" presName="bgRect" presStyleLbl="bgShp" presStyleIdx="2" presStyleCnt="4"/>
      <dgm:spPr/>
    </dgm:pt>
    <dgm:pt modelId="{D73139BA-69DD-4052-A062-B51F45753A4D}" type="pres">
      <dgm:prSet presAssocID="{B49ADB55-928C-4E10-B53C-6BDE853B91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škrtnutí"/>
        </a:ext>
      </dgm:extLst>
    </dgm:pt>
    <dgm:pt modelId="{F7845B87-7B2B-4DC6-84D8-B17191CB75E0}" type="pres">
      <dgm:prSet presAssocID="{B49ADB55-928C-4E10-B53C-6BDE853B9133}" presName="spaceRect" presStyleCnt="0"/>
      <dgm:spPr/>
    </dgm:pt>
    <dgm:pt modelId="{26D78FC7-2788-4018-8EF2-EDEBE6ECC932}" type="pres">
      <dgm:prSet presAssocID="{B49ADB55-928C-4E10-B53C-6BDE853B9133}" presName="parTx" presStyleLbl="revTx" presStyleIdx="2" presStyleCnt="5">
        <dgm:presLayoutVars>
          <dgm:chMax val="0"/>
          <dgm:chPref val="0"/>
        </dgm:presLayoutVars>
      </dgm:prSet>
      <dgm:spPr/>
    </dgm:pt>
    <dgm:pt modelId="{827E228E-5114-4149-A92C-569D58CFF883}" type="pres">
      <dgm:prSet presAssocID="{FB909580-3CA1-40D0-A1A0-DD040F527DCE}" presName="sibTrans" presStyleCnt="0"/>
      <dgm:spPr/>
    </dgm:pt>
    <dgm:pt modelId="{DA0A91F6-CBBE-47DF-A65A-6B70C6F56556}" type="pres">
      <dgm:prSet presAssocID="{7E6B7BC2-B438-431E-BA26-EEC687E722BD}" presName="compNode" presStyleCnt="0"/>
      <dgm:spPr/>
    </dgm:pt>
    <dgm:pt modelId="{939C04B8-445D-483E-A9A1-172DD8D177B5}" type="pres">
      <dgm:prSet presAssocID="{7E6B7BC2-B438-431E-BA26-EEC687E722BD}" presName="bgRect" presStyleLbl="bgShp" presStyleIdx="3" presStyleCnt="4"/>
      <dgm:spPr/>
    </dgm:pt>
    <dgm:pt modelId="{00DC4DCA-A5EC-4FF9-89FB-E308D5C61E2D}" type="pres">
      <dgm:prSet presAssocID="{7E6B7BC2-B438-431E-BA26-EEC687E722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ontrolní seznam"/>
        </a:ext>
      </dgm:extLst>
    </dgm:pt>
    <dgm:pt modelId="{91B6FCE5-BB82-4D28-A02D-42D18FF82CC4}" type="pres">
      <dgm:prSet presAssocID="{7E6B7BC2-B438-431E-BA26-EEC687E722BD}" presName="spaceRect" presStyleCnt="0"/>
      <dgm:spPr/>
    </dgm:pt>
    <dgm:pt modelId="{4BED0876-CB06-4E1B-B973-68299681572C}" type="pres">
      <dgm:prSet presAssocID="{7E6B7BC2-B438-431E-BA26-EEC687E722BD}" presName="parTx" presStyleLbl="revTx" presStyleIdx="3" presStyleCnt="5">
        <dgm:presLayoutVars>
          <dgm:chMax val="0"/>
          <dgm:chPref val="0"/>
        </dgm:presLayoutVars>
      </dgm:prSet>
      <dgm:spPr/>
    </dgm:pt>
    <dgm:pt modelId="{0834B95E-6948-478B-A8D6-D6A5BAF7FD17}" type="pres">
      <dgm:prSet presAssocID="{7E6B7BC2-B438-431E-BA26-EEC687E722BD}" presName="desTx" presStyleLbl="revTx" presStyleIdx="4" presStyleCnt="5">
        <dgm:presLayoutVars/>
      </dgm:prSet>
      <dgm:spPr/>
    </dgm:pt>
  </dgm:ptLst>
  <dgm:cxnLst>
    <dgm:cxn modelId="{71FF0B0E-5E96-474C-86E3-EF7F03717AF1}" type="presOf" srcId="{16E863F2-64F8-4D8F-84FA-98F018B90667}" destId="{0834B95E-6948-478B-A8D6-D6A5BAF7FD17}" srcOrd="0" destOrd="1" presId="urn:microsoft.com/office/officeart/2018/2/layout/IconVerticalSolidList"/>
    <dgm:cxn modelId="{49895017-83BB-4A8A-A123-363983ED8AF9}" srcId="{7E6B7BC2-B438-431E-BA26-EEC687E722BD}" destId="{A1F4AF21-B399-41E0-8CE6-C2D41CEB71E3}" srcOrd="2" destOrd="0" parTransId="{B747FB62-C7A1-4A4E-BA5B-74D68CE324D1}" sibTransId="{D9E48F54-FD73-477F-8D57-839B9FB9C4F0}"/>
    <dgm:cxn modelId="{54FB2C1A-5BBE-40D4-9978-BCAAA10DAB52}" type="presOf" srcId="{AEECF5B0-59B5-413B-8E27-01F3BCC6E1E4}" destId="{0834B95E-6948-478B-A8D6-D6A5BAF7FD17}" srcOrd="0" destOrd="0" presId="urn:microsoft.com/office/officeart/2018/2/layout/IconVerticalSolidList"/>
    <dgm:cxn modelId="{D802502E-89AC-4286-B9BB-ED492C81288E}" type="presOf" srcId="{A1F4AF21-B399-41E0-8CE6-C2D41CEB71E3}" destId="{0834B95E-6948-478B-A8D6-D6A5BAF7FD17}" srcOrd="0" destOrd="2" presId="urn:microsoft.com/office/officeart/2018/2/layout/IconVerticalSolidList"/>
    <dgm:cxn modelId="{385BA432-4796-4494-B91B-0AC359BF3F88}" srcId="{DCF17C66-686B-4379-8384-4FA1FE82AF8F}" destId="{7E6B7BC2-B438-431E-BA26-EEC687E722BD}" srcOrd="3" destOrd="0" parTransId="{F15181FC-B358-4EEB-8E75-5B19A8E8607F}" sibTransId="{F17BAE8F-53F1-4F4C-8E34-D085B377E604}"/>
    <dgm:cxn modelId="{09809A34-70AD-4FA2-ADD5-98911CC54B8B}" type="presOf" srcId="{7E6B7BC2-B438-431E-BA26-EEC687E722BD}" destId="{4BED0876-CB06-4E1B-B973-68299681572C}" srcOrd="0" destOrd="0" presId="urn:microsoft.com/office/officeart/2018/2/layout/IconVerticalSolidList"/>
    <dgm:cxn modelId="{2CE0095D-E016-4934-A209-8E70F587BE04}" type="presOf" srcId="{D92A42C1-F615-411E-B319-AD8D19982A0A}" destId="{4EB9EBF6-F8EC-407E-A446-FF5C68DE793C}" srcOrd="0" destOrd="0" presId="urn:microsoft.com/office/officeart/2018/2/layout/IconVerticalSolidList"/>
    <dgm:cxn modelId="{DAF07B4A-89DF-42EE-A348-71EE8F533F75}" srcId="{DCF17C66-686B-4379-8384-4FA1FE82AF8F}" destId="{B49ADB55-928C-4E10-B53C-6BDE853B9133}" srcOrd="2" destOrd="0" parTransId="{5B74E719-6F2A-4B87-AFE9-DBA0A73F7C7B}" sibTransId="{FB909580-3CA1-40D0-A1A0-DD040F527DCE}"/>
    <dgm:cxn modelId="{7A036F4C-3262-4F8B-9377-A72E9F854273}" srcId="{7E6B7BC2-B438-431E-BA26-EEC687E722BD}" destId="{AEECF5B0-59B5-413B-8E27-01F3BCC6E1E4}" srcOrd="0" destOrd="0" parTransId="{744B9A02-D4AE-4956-A8CC-13C940AC1BF1}" sibTransId="{DD33A6FE-91F1-4151-8C9E-59E4F1C08BD8}"/>
    <dgm:cxn modelId="{4AD4E84F-7AEC-426F-8F39-C30E9960C3DF}" srcId="{7E6B7BC2-B438-431E-BA26-EEC687E722BD}" destId="{16E863F2-64F8-4D8F-84FA-98F018B90667}" srcOrd="1" destOrd="0" parTransId="{D36ADC16-E41E-4A2B-935B-38BFDCCEB7EE}" sibTransId="{6CC09A8A-6B67-428E-89B8-84F90C510DDE}"/>
    <dgm:cxn modelId="{E75A4C7E-49FB-4BB6-9A9F-149B9CDD089B}" srcId="{DCF17C66-686B-4379-8384-4FA1FE82AF8F}" destId="{D92A42C1-F615-411E-B319-AD8D19982A0A}" srcOrd="1" destOrd="0" parTransId="{CBCFC950-5656-4EF8-BA96-5FF6E5812316}" sibTransId="{F4296042-5863-470C-A8F3-D3BC0A9A4096}"/>
    <dgm:cxn modelId="{61212D8D-B00A-4558-8979-A4B5AA37BE58}" srcId="{DCF17C66-686B-4379-8384-4FA1FE82AF8F}" destId="{1BB4E709-2C41-47C1-81A2-C4B32BFF89D4}" srcOrd="0" destOrd="0" parTransId="{9494F4B8-7BA2-4ADB-9D36-8EA1F1B2BDF9}" sibTransId="{9D953EEF-D353-473F-B612-045666C78F71}"/>
    <dgm:cxn modelId="{388648CA-F5E5-496D-9977-02D5C2FDFEEF}" type="presOf" srcId="{B49ADB55-928C-4E10-B53C-6BDE853B9133}" destId="{26D78FC7-2788-4018-8EF2-EDEBE6ECC932}" srcOrd="0" destOrd="0" presId="urn:microsoft.com/office/officeart/2018/2/layout/IconVerticalSolidList"/>
    <dgm:cxn modelId="{371FB2DB-B9FE-49BD-91F9-A8274D6687F0}" type="presOf" srcId="{1BB4E709-2C41-47C1-81A2-C4B32BFF89D4}" destId="{E6F16DDF-7CFC-4FCF-BB31-4A8E1FB4360F}" srcOrd="0" destOrd="0" presId="urn:microsoft.com/office/officeart/2018/2/layout/IconVerticalSolidList"/>
    <dgm:cxn modelId="{20BF03E0-A1E4-4AB0-BF26-7B454E7D3B83}" type="presOf" srcId="{DCF17C66-686B-4379-8384-4FA1FE82AF8F}" destId="{B2758BB2-C324-4158-8ADF-43C2CCCB94D4}" srcOrd="0" destOrd="0" presId="urn:microsoft.com/office/officeart/2018/2/layout/IconVerticalSolidList"/>
    <dgm:cxn modelId="{CA732076-C334-479D-8CF9-3F903A053430}" type="presParOf" srcId="{B2758BB2-C324-4158-8ADF-43C2CCCB94D4}" destId="{FA041A96-0253-4DEA-A461-56C015D3AF79}" srcOrd="0" destOrd="0" presId="urn:microsoft.com/office/officeart/2018/2/layout/IconVerticalSolidList"/>
    <dgm:cxn modelId="{2877FD3B-98CE-4088-9926-EF9B38A271BC}" type="presParOf" srcId="{FA041A96-0253-4DEA-A461-56C015D3AF79}" destId="{4BDFB15C-6F83-44F8-BBB8-42DC2327CB88}" srcOrd="0" destOrd="0" presId="urn:microsoft.com/office/officeart/2018/2/layout/IconVerticalSolidList"/>
    <dgm:cxn modelId="{2184CB13-0AC8-4A4D-BA8D-2CF58F72745F}" type="presParOf" srcId="{FA041A96-0253-4DEA-A461-56C015D3AF79}" destId="{2554425A-27DB-4156-9963-2AB3F0E6B41D}" srcOrd="1" destOrd="0" presId="urn:microsoft.com/office/officeart/2018/2/layout/IconVerticalSolidList"/>
    <dgm:cxn modelId="{7FEAF7F9-FC96-455F-99E2-F50B6ED61AF5}" type="presParOf" srcId="{FA041A96-0253-4DEA-A461-56C015D3AF79}" destId="{0DF8D06B-3D42-4DF2-9B00-BD2755F2EAF2}" srcOrd="2" destOrd="0" presId="urn:microsoft.com/office/officeart/2018/2/layout/IconVerticalSolidList"/>
    <dgm:cxn modelId="{E331D80D-04E7-4F08-B6A9-D54BB0E62176}" type="presParOf" srcId="{FA041A96-0253-4DEA-A461-56C015D3AF79}" destId="{E6F16DDF-7CFC-4FCF-BB31-4A8E1FB4360F}" srcOrd="3" destOrd="0" presId="urn:microsoft.com/office/officeart/2018/2/layout/IconVerticalSolidList"/>
    <dgm:cxn modelId="{FD717804-AB73-4AE4-A062-347B020DCDC1}" type="presParOf" srcId="{B2758BB2-C324-4158-8ADF-43C2CCCB94D4}" destId="{F25E0652-18EB-4954-B5E1-C971D174B69B}" srcOrd="1" destOrd="0" presId="urn:microsoft.com/office/officeart/2018/2/layout/IconVerticalSolidList"/>
    <dgm:cxn modelId="{22767419-C834-4408-BF33-879414C233DF}" type="presParOf" srcId="{B2758BB2-C324-4158-8ADF-43C2CCCB94D4}" destId="{A333AD68-BBCB-4654-9A3F-D88FE5075778}" srcOrd="2" destOrd="0" presId="urn:microsoft.com/office/officeart/2018/2/layout/IconVerticalSolidList"/>
    <dgm:cxn modelId="{417F42B8-9A2D-4FD2-8FD4-12E6A15D3DA9}" type="presParOf" srcId="{A333AD68-BBCB-4654-9A3F-D88FE5075778}" destId="{64661C3E-3BF3-4280-BD54-82AA5A5A357A}" srcOrd="0" destOrd="0" presId="urn:microsoft.com/office/officeart/2018/2/layout/IconVerticalSolidList"/>
    <dgm:cxn modelId="{DCDA5F11-7E36-4B95-9DB3-51AE65574F4A}" type="presParOf" srcId="{A333AD68-BBCB-4654-9A3F-D88FE5075778}" destId="{83FBAA6F-13A2-407C-B793-0C41A5E84621}" srcOrd="1" destOrd="0" presId="urn:microsoft.com/office/officeart/2018/2/layout/IconVerticalSolidList"/>
    <dgm:cxn modelId="{EB366BDB-69EC-4664-8FAD-3765CB0B12C1}" type="presParOf" srcId="{A333AD68-BBCB-4654-9A3F-D88FE5075778}" destId="{42AA6F28-9D4E-4F94-AD69-0DBEBB4EB9CD}" srcOrd="2" destOrd="0" presId="urn:microsoft.com/office/officeart/2018/2/layout/IconVerticalSolidList"/>
    <dgm:cxn modelId="{BC4A0A96-02E5-4F70-B090-3310F4BC902D}" type="presParOf" srcId="{A333AD68-BBCB-4654-9A3F-D88FE5075778}" destId="{4EB9EBF6-F8EC-407E-A446-FF5C68DE793C}" srcOrd="3" destOrd="0" presId="urn:microsoft.com/office/officeart/2018/2/layout/IconVerticalSolidList"/>
    <dgm:cxn modelId="{AB051458-C88D-4107-B3ED-14E9098BBB8F}" type="presParOf" srcId="{B2758BB2-C324-4158-8ADF-43C2CCCB94D4}" destId="{3DF6B4A6-DA9B-4529-8D91-3A7B948E5938}" srcOrd="3" destOrd="0" presId="urn:microsoft.com/office/officeart/2018/2/layout/IconVerticalSolidList"/>
    <dgm:cxn modelId="{E25BBD99-BBE5-4212-984A-53D665DD8F56}" type="presParOf" srcId="{B2758BB2-C324-4158-8ADF-43C2CCCB94D4}" destId="{5F27B709-B281-4333-BE3B-507FDC19D9C7}" srcOrd="4" destOrd="0" presId="urn:microsoft.com/office/officeart/2018/2/layout/IconVerticalSolidList"/>
    <dgm:cxn modelId="{8363D072-3ED0-4153-B7AB-3D944EADBE8A}" type="presParOf" srcId="{5F27B709-B281-4333-BE3B-507FDC19D9C7}" destId="{AA7779A9-EFC7-4C50-AA9E-75776F167C06}" srcOrd="0" destOrd="0" presId="urn:microsoft.com/office/officeart/2018/2/layout/IconVerticalSolidList"/>
    <dgm:cxn modelId="{D5820193-AADF-425D-B260-97692784CEE7}" type="presParOf" srcId="{5F27B709-B281-4333-BE3B-507FDC19D9C7}" destId="{D73139BA-69DD-4052-A062-B51F45753A4D}" srcOrd="1" destOrd="0" presId="urn:microsoft.com/office/officeart/2018/2/layout/IconVerticalSolidList"/>
    <dgm:cxn modelId="{C569A654-A24F-41FD-BD20-BDF0092B1878}" type="presParOf" srcId="{5F27B709-B281-4333-BE3B-507FDC19D9C7}" destId="{F7845B87-7B2B-4DC6-84D8-B17191CB75E0}" srcOrd="2" destOrd="0" presId="urn:microsoft.com/office/officeart/2018/2/layout/IconVerticalSolidList"/>
    <dgm:cxn modelId="{4FDC95CE-9CBC-49FC-8B43-9E5126550765}" type="presParOf" srcId="{5F27B709-B281-4333-BE3B-507FDC19D9C7}" destId="{26D78FC7-2788-4018-8EF2-EDEBE6ECC932}" srcOrd="3" destOrd="0" presId="urn:microsoft.com/office/officeart/2018/2/layout/IconVerticalSolidList"/>
    <dgm:cxn modelId="{F5EF89BC-6DFB-4173-A8C1-841822A7A307}" type="presParOf" srcId="{B2758BB2-C324-4158-8ADF-43C2CCCB94D4}" destId="{827E228E-5114-4149-A92C-569D58CFF883}" srcOrd="5" destOrd="0" presId="urn:microsoft.com/office/officeart/2018/2/layout/IconVerticalSolidList"/>
    <dgm:cxn modelId="{BFCA6061-D784-4272-9F91-22D795183484}" type="presParOf" srcId="{B2758BB2-C324-4158-8ADF-43C2CCCB94D4}" destId="{DA0A91F6-CBBE-47DF-A65A-6B70C6F56556}" srcOrd="6" destOrd="0" presId="urn:microsoft.com/office/officeart/2018/2/layout/IconVerticalSolidList"/>
    <dgm:cxn modelId="{0E6FAE44-0164-4EDA-AE3C-8A8AD3A6661E}" type="presParOf" srcId="{DA0A91F6-CBBE-47DF-A65A-6B70C6F56556}" destId="{939C04B8-445D-483E-A9A1-172DD8D177B5}" srcOrd="0" destOrd="0" presId="urn:microsoft.com/office/officeart/2018/2/layout/IconVerticalSolidList"/>
    <dgm:cxn modelId="{3F66E521-05D1-4D39-8AC9-FC9367163D36}" type="presParOf" srcId="{DA0A91F6-CBBE-47DF-A65A-6B70C6F56556}" destId="{00DC4DCA-A5EC-4FF9-89FB-E308D5C61E2D}" srcOrd="1" destOrd="0" presId="urn:microsoft.com/office/officeart/2018/2/layout/IconVerticalSolidList"/>
    <dgm:cxn modelId="{D0CDBED7-8CEF-4819-B2EF-82ACB2DACD5E}" type="presParOf" srcId="{DA0A91F6-CBBE-47DF-A65A-6B70C6F56556}" destId="{91B6FCE5-BB82-4D28-A02D-42D18FF82CC4}" srcOrd="2" destOrd="0" presId="urn:microsoft.com/office/officeart/2018/2/layout/IconVerticalSolidList"/>
    <dgm:cxn modelId="{A66BD576-8372-4E43-8576-A4C9615E3900}" type="presParOf" srcId="{DA0A91F6-CBBE-47DF-A65A-6B70C6F56556}" destId="{4BED0876-CB06-4E1B-B973-68299681572C}" srcOrd="3" destOrd="0" presId="urn:microsoft.com/office/officeart/2018/2/layout/IconVerticalSolidList"/>
    <dgm:cxn modelId="{0E3BF202-3609-4C30-955E-2A0F2ACCF1C8}" type="presParOf" srcId="{DA0A91F6-CBBE-47DF-A65A-6B70C6F56556}" destId="{0834B95E-6948-478B-A8D6-D6A5BAF7FD1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9C320B-B69F-477B-B850-A52DD424EF6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7EBE1C5-EC3A-4A56-8110-34B4111996FD}">
      <dgm:prSet/>
      <dgm:spPr/>
      <dgm:t>
        <a:bodyPr/>
        <a:lstStyle/>
        <a:p>
          <a:r>
            <a:rPr lang="cs-CZ"/>
            <a:t>Autorka: Mgr. D. Denglerová, Ph.D.</a:t>
          </a:r>
          <a:endParaRPr lang="en-US"/>
        </a:p>
      </dgm:t>
    </dgm:pt>
    <dgm:pt modelId="{4C6320C4-D115-4CB6-A5AA-EC1E93CCE488}" type="parTrans" cxnId="{C360BED7-BF07-4291-B4C1-E4355FA634ED}">
      <dgm:prSet/>
      <dgm:spPr/>
      <dgm:t>
        <a:bodyPr/>
        <a:lstStyle/>
        <a:p>
          <a:endParaRPr lang="en-US"/>
        </a:p>
      </dgm:t>
    </dgm:pt>
    <dgm:pt modelId="{341351D0-ACC1-4788-BBED-3CC99FB4309F}" type="sibTrans" cxnId="{C360BED7-BF07-4291-B4C1-E4355FA634ED}">
      <dgm:prSet/>
      <dgm:spPr/>
      <dgm:t>
        <a:bodyPr/>
        <a:lstStyle/>
        <a:p>
          <a:endParaRPr lang="en-US"/>
        </a:p>
      </dgm:t>
    </dgm:pt>
    <dgm:pt modelId="{EA86500E-D0B8-48A5-AEE3-CAC82F68E002}">
      <dgm:prSet/>
      <dgm:spPr/>
      <dgm:t>
        <a:bodyPr/>
        <a:lstStyle/>
        <a:p>
          <a:r>
            <a:rPr lang="cs-CZ"/>
            <a:t>Tento nástroj pomůže zodpovědět otázky týkající se toho, jak žák na prvním stupni ZŠ (ve věku cca 6-11 let) vnímá své školní prostředí. Které aspekty školní docházky hodnotí kladně, které negativně? Jaké aspekty formálního i neformálního vzdělávání způsobují, že se dítě do školy těší?</a:t>
          </a:r>
          <a:endParaRPr lang="en-US"/>
        </a:p>
      </dgm:t>
    </dgm:pt>
    <dgm:pt modelId="{05BD14C5-0205-4742-900E-F6F9FCDA609A}" type="parTrans" cxnId="{ECB72104-6FAB-47D6-BB53-74F23ECFF5B0}">
      <dgm:prSet/>
      <dgm:spPr/>
      <dgm:t>
        <a:bodyPr/>
        <a:lstStyle/>
        <a:p>
          <a:endParaRPr lang="en-US"/>
        </a:p>
      </dgm:t>
    </dgm:pt>
    <dgm:pt modelId="{530BD463-D58A-4C55-AAD0-FC01563EA61B}" type="sibTrans" cxnId="{ECB72104-6FAB-47D6-BB53-74F23ECFF5B0}">
      <dgm:prSet/>
      <dgm:spPr/>
      <dgm:t>
        <a:bodyPr/>
        <a:lstStyle/>
        <a:p>
          <a:endParaRPr lang="en-US"/>
        </a:p>
      </dgm:t>
    </dgm:pt>
    <dgm:pt modelId="{0CDFB94D-438A-4380-B29B-8F5BB8B3B9C7}">
      <dgm:prSet/>
      <dgm:spPr/>
      <dgm:t>
        <a:bodyPr/>
        <a:lstStyle/>
        <a:p>
          <a:r>
            <a:rPr lang="cs-CZ"/>
            <a:t>Předkládaný nástroj vychází z principu testů sémantického výběru. Test sémantického výběru sestavil a ve své klinické praxi používal V. Doležal již v 60. letech 20. století. Test sémantického výběru reprezentuje v metodologii tzv. psychosémantické metody, které vycházejí z přesvědčení, že je možné odhalit význam, který daný podnět (slovo) pro konkrétního jedince či skupinu nese. Různými přístupy a pojetími psychosémantiky se zabývá T. Urbánek (2003). </a:t>
          </a:r>
          <a:endParaRPr lang="en-US"/>
        </a:p>
      </dgm:t>
    </dgm:pt>
    <dgm:pt modelId="{B7A66D38-353D-4AD7-B438-A9AD1EC4BA52}" type="parTrans" cxnId="{1FC37D48-5CAC-46A4-B114-448B758F540B}">
      <dgm:prSet/>
      <dgm:spPr/>
      <dgm:t>
        <a:bodyPr/>
        <a:lstStyle/>
        <a:p>
          <a:endParaRPr lang="en-US"/>
        </a:p>
      </dgm:t>
    </dgm:pt>
    <dgm:pt modelId="{211BE499-54AC-46C7-92BF-7DC898F6FC38}" type="sibTrans" cxnId="{1FC37D48-5CAC-46A4-B114-448B758F540B}">
      <dgm:prSet/>
      <dgm:spPr/>
      <dgm:t>
        <a:bodyPr/>
        <a:lstStyle/>
        <a:p>
          <a:endParaRPr lang="en-US"/>
        </a:p>
      </dgm:t>
    </dgm:pt>
    <dgm:pt modelId="{96C54328-379B-45CD-BC51-71E7822E329F}" type="pres">
      <dgm:prSet presAssocID="{649C320B-B69F-477B-B850-A52DD424EF66}" presName="root" presStyleCnt="0">
        <dgm:presLayoutVars>
          <dgm:dir/>
          <dgm:resizeHandles val="exact"/>
        </dgm:presLayoutVars>
      </dgm:prSet>
      <dgm:spPr/>
    </dgm:pt>
    <dgm:pt modelId="{B5ABAB72-E69D-42C2-A6D9-9F6F3822BA79}" type="pres">
      <dgm:prSet presAssocID="{D7EBE1C5-EC3A-4A56-8110-34B4111996FD}" presName="compNode" presStyleCnt="0"/>
      <dgm:spPr/>
    </dgm:pt>
    <dgm:pt modelId="{0C1414E5-9A06-4704-914C-A9004B7F56FF}" type="pres">
      <dgm:prSet presAssocID="{D7EBE1C5-EC3A-4A56-8110-34B4111996FD}" presName="bgRect" presStyleLbl="bgShp" presStyleIdx="0" presStyleCnt="3"/>
      <dgm:spPr/>
    </dgm:pt>
    <dgm:pt modelId="{8864C342-5BD0-46CA-9D60-64EB0742A160}" type="pres">
      <dgm:prSet presAssocID="{D7EBE1C5-EC3A-4A56-8110-34B4111996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ádinka"/>
        </a:ext>
      </dgm:extLst>
    </dgm:pt>
    <dgm:pt modelId="{8BCA973F-E61B-4F74-80A8-5807A793BEC7}" type="pres">
      <dgm:prSet presAssocID="{D7EBE1C5-EC3A-4A56-8110-34B4111996FD}" presName="spaceRect" presStyleCnt="0"/>
      <dgm:spPr/>
    </dgm:pt>
    <dgm:pt modelId="{74B3D1F7-1E64-4D95-989A-44A82A56C63B}" type="pres">
      <dgm:prSet presAssocID="{D7EBE1C5-EC3A-4A56-8110-34B4111996FD}" presName="parTx" presStyleLbl="revTx" presStyleIdx="0" presStyleCnt="3">
        <dgm:presLayoutVars>
          <dgm:chMax val="0"/>
          <dgm:chPref val="0"/>
        </dgm:presLayoutVars>
      </dgm:prSet>
      <dgm:spPr/>
    </dgm:pt>
    <dgm:pt modelId="{301563F1-8A57-42BE-9EF0-F2C6D2BC26A8}" type="pres">
      <dgm:prSet presAssocID="{341351D0-ACC1-4788-BBED-3CC99FB4309F}" presName="sibTrans" presStyleCnt="0"/>
      <dgm:spPr/>
    </dgm:pt>
    <dgm:pt modelId="{6AE27E2B-6DD7-436C-97E3-0D976C982DE8}" type="pres">
      <dgm:prSet presAssocID="{EA86500E-D0B8-48A5-AEE3-CAC82F68E002}" presName="compNode" presStyleCnt="0"/>
      <dgm:spPr/>
    </dgm:pt>
    <dgm:pt modelId="{5E25E25C-3765-43F7-878C-1CD0E1CDF082}" type="pres">
      <dgm:prSet presAssocID="{EA86500E-D0B8-48A5-AEE3-CAC82F68E002}" presName="bgRect" presStyleLbl="bgShp" presStyleIdx="1" presStyleCnt="3"/>
      <dgm:spPr/>
    </dgm:pt>
    <dgm:pt modelId="{8A48D25F-64FB-453A-AAAA-6E551CABF3B0}" type="pres">
      <dgm:prSet presAssocID="{EA86500E-D0B8-48A5-AEE3-CAC82F68E0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řída"/>
        </a:ext>
      </dgm:extLst>
    </dgm:pt>
    <dgm:pt modelId="{B93AE8DC-BCD1-4E55-A094-8A709FC6BC69}" type="pres">
      <dgm:prSet presAssocID="{EA86500E-D0B8-48A5-AEE3-CAC82F68E002}" presName="spaceRect" presStyleCnt="0"/>
      <dgm:spPr/>
    </dgm:pt>
    <dgm:pt modelId="{8576B7E7-C2D1-4E8F-AED2-12050BE810F8}" type="pres">
      <dgm:prSet presAssocID="{EA86500E-D0B8-48A5-AEE3-CAC82F68E002}" presName="parTx" presStyleLbl="revTx" presStyleIdx="1" presStyleCnt="3">
        <dgm:presLayoutVars>
          <dgm:chMax val="0"/>
          <dgm:chPref val="0"/>
        </dgm:presLayoutVars>
      </dgm:prSet>
      <dgm:spPr/>
    </dgm:pt>
    <dgm:pt modelId="{A7A7C4E7-9ACC-47B1-8EE2-C52C13F6700D}" type="pres">
      <dgm:prSet presAssocID="{530BD463-D58A-4C55-AAD0-FC01563EA61B}" presName="sibTrans" presStyleCnt="0"/>
      <dgm:spPr/>
    </dgm:pt>
    <dgm:pt modelId="{75D17251-34FF-4AB7-BEFA-4290B9DBF349}" type="pres">
      <dgm:prSet presAssocID="{0CDFB94D-438A-4380-B29B-8F5BB8B3B9C7}" presName="compNode" presStyleCnt="0"/>
      <dgm:spPr/>
    </dgm:pt>
    <dgm:pt modelId="{E481737E-0BC9-4ACD-B6FF-DA259D41E9C8}" type="pres">
      <dgm:prSet presAssocID="{0CDFB94D-438A-4380-B29B-8F5BB8B3B9C7}" presName="bgRect" presStyleLbl="bgShp" presStyleIdx="2" presStyleCnt="3"/>
      <dgm:spPr/>
    </dgm:pt>
    <dgm:pt modelId="{A952847F-7D45-436A-BF97-839DAE815BD9}" type="pres">
      <dgm:prSet presAssocID="{0CDFB94D-438A-4380-B29B-8F5BB8B3B9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škrtnutí"/>
        </a:ext>
      </dgm:extLst>
    </dgm:pt>
    <dgm:pt modelId="{68994458-876A-4BA1-92CD-7805D0DECE8C}" type="pres">
      <dgm:prSet presAssocID="{0CDFB94D-438A-4380-B29B-8F5BB8B3B9C7}" presName="spaceRect" presStyleCnt="0"/>
      <dgm:spPr/>
    </dgm:pt>
    <dgm:pt modelId="{84697355-F629-4314-B603-6B58F7F363B5}" type="pres">
      <dgm:prSet presAssocID="{0CDFB94D-438A-4380-B29B-8F5BB8B3B9C7}" presName="parTx" presStyleLbl="revTx" presStyleIdx="2" presStyleCnt="3">
        <dgm:presLayoutVars>
          <dgm:chMax val="0"/>
          <dgm:chPref val="0"/>
        </dgm:presLayoutVars>
      </dgm:prSet>
      <dgm:spPr/>
    </dgm:pt>
  </dgm:ptLst>
  <dgm:cxnLst>
    <dgm:cxn modelId="{ECB72104-6FAB-47D6-BB53-74F23ECFF5B0}" srcId="{649C320B-B69F-477B-B850-A52DD424EF66}" destId="{EA86500E-D0B8-48A5-AEE3-CAC82F68E002}" srcOrd="1" destOrd="0" parTransId="{05BD14C5-0205-4742-900E-F6F9FCDA609A}" sibTransId="{530BD463-D58A-4C55-AAD0-FC01563EA61B}"/>
    <dgm:cxn modelId="{28463829-6F04-4AAA-98A6-6CAA84177FF6}" type="presOf" srcId="{649C320B-B69F-477B-B850-A52DD424EF66}" destId="{96C54328-379B-45CD-BC51-71E7822E329F}" srcOrd="0" destOrd="0" presId="urn:microsoft.com/office/officeart/2018/2/layout/IconVerticalSolidList"/>
    <dgm:cxn modelId="{0442813A-D597-479C-BA23-D02E782F7BD1}" type="presOf" srcId="{D7EBE1C5-EC3A-4A56-8110-34B4111996FD}" destId="{74B3D1F7-1E64-4D95-989A-44A82A56C63B}" srcOrd="0" destOrd="0" presId="urn:microsoft.com/office/officeart/2018/2/layout/IconVerticalSolidList"/>
    <dgm:cxn modelId="{B593B23C-E0C0-4D30-9E4C-AB1024332985}" type="presOf" srcId="{EA86500E-D0B8-48A5-AEE3-CAC82F68E002}" destId="{8576B7E7-C2D1-4E8F-AED2-12050BE810F8}" srcOrd="0" destOrd="0" presId="urn:microsoft.com/office/officeart/2018/2/layout/IconVerticalSolidList"/>
    <dgm:cxn modelId="{1FC37D48-5CAC-46A4-B114-448B758F540B}" srcId="{649C320B-B69F-477B-B850-A52DD424EF66}" destId="{0CDFB94D-438A-4380-B29B-8F5BB8B3B9C7}" srcOrd="2" destOrd="0" parTransId="{B7A66D38-353D-4AD7-B438-A9AD1EC4BA52}" sibTransId="{211BE499-54AC-46C7-92BF-7DC898F6FC38}"/>
    <dgm:cxn modelId="{B9D6978B-FA58-4997-A01A-2768842266C1}" type="presOf" srcId="{0CDFB94D-438A-4380-B29B-8F5BB8B3B9C7}" destId="{84697355-F629-4314-B603-6B58F7F363B5}" srcOrd="0" destOrd="0" presId="urn:microsoft.com/office/officeart/2018/2/layout/IconVerticalSolidList"/>
    <dgm:cxn modelId="{C360BED7-BF07-4291-B4C1-E4355FA634ED}" srcId="{649C320B-B69F-477B-B850-A52DD424EF66}" destId="{D7EBE1C5-EC3A-4A56-8110-34B4111996FD}" srcOrd="0" destOrd="0" parTransId="{4C6320C4-D115-4CB6-A5AA-EC1E93CCE488}" sibTransId="{341351D0-ACC1-4788-BBED-3CC99FB4309F}"/>
    <dgm:cxn modelId="{D423B06D-D884-4E7B-BCE7-E21046F75267}" type="presParOf" srcId="{96C54328-379B-45CD-BC51-71E7822E329F}" destId="{B5ABAB72-E69D-42C2-A6D9-9F6F3822BA79}" srcOrd="0" destOrd="0" presId="urn:microsoft.com/office/officeart/2018/2/layout/IconVerticalSolidList"/>
    <dgm:cxn modelId="{D17FC150-CC4E-4603-BC32-745E3530BDE5}" type="presParOf" srcId="{B5ABAB72-E69D-42C2-A6D9-9F6F3822BA79}" destId="{0C1414E5-9A06-4704-914C-A9004B7F56FF}" srcOrd="0" destOrd="0" presId="urn:microsoft.com/office/officeart/2018/2/layout/IconVerticalSolidList"/>
    <dgm:cxn modelId="{6364D17F-0CFA-4E2A-A99F-EBD2E1C96D08}" type="presParOf" srcId="{B5ABAB72-E69D-42C2-A6D9-9F6F3822BA79}" destId="{8864C342-5BD0-46CA-9D60-64EB0742A160}" srcOrd="1" destOrd="0" presId="urn:microsoft.com/office/officeart/2018/2/layout/IconVerticalSolidList"/>
    <dgm:cxn modelId="{324D42C9-8028-4837-A912-BF833A05F552}" type="presParOf" srcId="{B5ABAB72-E69D-42C2-A6D9-9F6F3822BA79}" destId="{8BCA973F-E61B-4F74-80A8-5807A793BEC7}" srcOrd="2" destOrd="0" presId="urn:microsoft.com/office/officeart/2018/2/layout/IconVerticalSolidList"/>
    <dgm:cxn modelId="{8D2F1821-B972-4B72-9028-07EEC0466C85}" type="presParOf" srcId="{B5ABAB72-E69D-42C2-A6D9-9F6F3822BA79}" destId="{74B3D1F7-1E64-4D95-989A-44A82A56C63B}" srcOrd="3" destOrd="0" presId="urn:microsoft.com/office/officeart/2018/2/layout/IconVerticalSolidList"/>
    <dgm:cxn modelId="{D998DBB6-07BF-44C9-AB77-7A797685BA45}" type="presParOf" srcId="{96C54328-379B-45CD-BC51-71E7822E329F}" destId="{301563F1-8A57-42BE-9EF0-F2C6D2BC26A8}" srcOrd="1" destOrd="0" presId="urn:microsoft.com/office/officeart/2018/2/layout/IconVerticalSolidList"/>
    <dgm:cxn modelId="{6337826F-D66E-4B27-B1EA-07EDC549E617}" type="presParOf" srcId="{96C54328-379B-45CD-BC51-71E7822E329F}" destId="{6AE27E2B-6DD7-436C-97E3-0D976C982DE8}" srcOrd="2" destOrd="0" presId="urn:microsoft.com/office/officeart/2018/2/layout/IconVerticalSolidList"/>
    <dgm:cxn modelId="{4552E3B7-3503-4E43-AF64-80E6B6E65657}" type="presParOf" srcId="{6AE27E2B-6DD7-436C-97E3-0D976C982DE8}" destId="{5E25E25C-3765-43F7-878C-1CD0E1CDF082}" srcOrd="0" destOrd="0" presId="urn:microsoft.com/office/officeart/2018/2/layout/IconVerticalSolidList"/>
    <dgm:cxn modelId="{541A7437-51BC-43C8-9236-4A2CC10E3B38}" type="presParOf" srcId="{6AE27E2B-6DD7-436C-97E3-0D976C982DE8}" destId="{8A48D25F-64FB-453A-AAAA-6E551CABF3B0}" srcOrd="1" destOrd="0" presId="urn:microsoft.com/office/officeart/2018/2/layout/IconVerticalSolidList"/>
    <dgm:cxn modelId="{12550CD2-1A2E-4087-96CE-5ACC804412EB}" type="presParOf" srcId="{6AE27E2B-6DD7-436C-97E3-0D976C982DE8}" destId="{B93AE8DC-BCD1-4E55-A094-8A709FC6BC69}" srcOrd="2" destOrd="0" presId="urn:microsoft.com/office/officeart/2018/2/layout/IconVerticalSolidList"/>
    <dgm:cxn modelId="{B7D5CDE1-D4B1-456C-820C-D9434B387383}" type="presParOf" srcId="{6AE27E2B-6DD7-436C-97E3-0D976C982DE8}" destId="{8576B7E7-C2D1-4E8F-AED2-12050BE810F8}" srcOrd="3" destOrd="0" presId="urn:microsoft.com/office/officeart/2018/2/layout/IconVerticalSolidList"/>
    <dgm:cxn modelId="{BA651854-2F32-40E2-8EC9-3886138FFEEF}" type="presParOf" srcId="{96C54328-379B-45CD-BC51-71E7822E329F}" destId="{A7A7C4E7-9ACC-47B1-8EE2-C52C13F6700D}" srcOrd="3" destOrd="0" presId="urn:microsoft.com/office/officeart/2018/2/layout/IconVerticalSolidList"/>
    <dgm:cxn modelId="{3CAC537F-0BED-42F1-BFB1-EDCA7BA21B5F}" type="presParOf" srcId="{96C54328-379B-45CD-BC51-71E7822E329F}" destId="{75D17251-34FF-4AB7-BEFA-4290B9DBF349}" srcOrd="4" destOrd="0" presId="urn:microsoft.com/office/officeart/2018/2/layout/IconVerticalSolidList"/>
    <dgm:cxn modelId="{C4BCAD3A-F131-4288-A6AE-E8098FDC0C3F}" type="presParOf" srcId="{75D17251-34FF-4AB7-BEFA-4290B9DBF349}" destId="{E481737E-0BC9-4ACD-B6FF-DA259D41E9C8}" srcOrd="0" destOrd="0" presId="urn:microsoft.com/office/officeart/2018/2/layout/IconVerticalSolidList"/>
    <dgm:cxn modelId="{2011A87A-C991-49D5-A09F-5D973A88757A}" type="presParOf" srcId="{75D17251-34FF-4AB7-BEFA-4290B9DBF349}" destId="{A952847F-7D45-436A-BF97-839DAE815BD9}" srcOrd="1" destOrd="0" presId="urn:microsoft.com/office/officeart/2018/2/layout/IconVerticalSolidList"/>
    <dgm:cxn modelId="{FBC05C5F-AB17-4926-AA07-4BD066279CFB}" type="presParOf" srcId="{75D17251-34FF-4AB7-BEFA-4290B9DBF349}" destId="{68994458-876A-4BA1-92CD-7805D0DECE8C}" srcOrd="2" destOrd="0" presId="urn:microsoft.com/office/officeart/2018/2/layout/IconVerticalSolidList"/>
    <dgm:cxn modelId="{74278A46-1037-49B4-9BDC-5467CDAB910F}" type="presParOf" srcId="{75D17251-34FF-4AB7-BEFA-4290B9DBF349}" destId="{84697355-F629-4314-B603-6B58F7F363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FB15C-6F83-44F8-BBB8-42DC2327CB88}">
      <dsp:nvSpPr>
        <dsp:cNvPr id="0" name=""/>
        <dsp:cNvSpPr/>
      </dsp:nvSpPr>
      <dsp:spPr>
        <a:xfrm>
          <a:off x="0" y="1718"/>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4425A-27DB-4156-9963-2AB3F0E6B41D}">
      <dsp:nvSpPr>
        <dsp:cNvPr id="0" name=""/>
        <dsp:cNvSpPr/>
      </dsp:nvSpPr>
      <dsp:spPr>
        <a:xfrm>
          <a:off x="263433" y="197660"/>
          <a:ext cx="478970" cy="478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F16DDF-7CFC-4FCF-BB31-4A8E1FB4360F}">
      <dsp:nvSpPr>
        <dsp:cNvPr id="0" name=""/>
        <dsp:cNvSpPr/>
      </dsp:nvSpPr>
      <dsp:spPr>
        <a:xfrm>
          <a:off x="1005837" y="1718"/>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Každý žák ve třídě hodnotí </a:t>
          </a:r>
          <a:r>
            <a:rPr lang="cs-CZ" sz="2200" b="1" kern="1200"/>
            <a:t>vliv</a:t>
          </a:r>
          <a:r>
            <a:rPr lang="cs-CZ" sz="2200" b="0" kern="1200"/>
            <a:t> všech ostatních žáků na škále 1-5</a:t>
          </a:r>
          <a:endParaRPr lang="en-US" sz="2200" kern="1200"/>
        </a:p>
      </dsp:txBody>
      <dsp:txXfrm>
        <a:off x="1005837" y="1718"/>
        <a:ext cx="9747362" cy="870855"/>
      </dsp:txXfrm>
    </dsp:sp>
    <dsp:sp modelId="{64661C3E-3BF3-4280-BD54-82AA5A5A357A}">
      <dsp:nvSpPr>
        <dsp:cNvPr id="0" name=""/>
        <dsp:cNvSpPr/>
      </dsp:nvSpPr>
      <dsp:spPr>
        <a:xfrm>
          <a:off x="0" y="1090287"/>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BAA6F-13A2-407C-B793-0C41A5E84621}">
      <dsp:nvSpPr>
        <dsp:cNvPr id="0" name=""/>
        <dsp:cNvSpPr/>
      </dsp:nvSpPr>
      <dsp:spPr>
        <a:xfrm>
          <a:off x="263433" y="1286229"/>
          <a:ext cx="478970" cy="478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B9EBF6-F8EC-407E-A446-FF5C68DE793C}">
      <dsp:nvSpPr>
        <dsp:cNvPr id="0" name=""/>
        <dsp:cNvSpPr/>
      </dsp:nvSpPr>
      <dsp:spPr>
        <a:xfrm>
          <a:off x="1005837" y="1090287"/>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Poté každý žák ve třídě hodnotí </a:t>
          </a:r>
          <a:r>
            <a:rPr lang="cs-CZ" sz="2200" b="1" kern="1200"/>
            <a:t>oblibu</a:t>
          </a:r>
          <a:r>
            <a:rPr lang="cs-CZ" sz="2200" b="0" kern="1200"/>
            <a:t> všech ostatních žáků na škále 1-5</a:t>
          </a:r>
          <a:endParaRPr lang="en-US" sz="2200" kern="1200"/>
        </a:p>
      </dsp:txBody>
      <dsp:txXfrm>
        <a:off x="1005837" y="1090287"/>
        <a:ext cx="9747362" cy="870855"/>
      </dsp:txXfrm>
    </dsp:sp>
    <dsp:sp modelId="{AA7779A9-EFC7-4C50-AA9E-75776F167C06}">
      <dsp:nvSpPr>
        <dsp:cNvPr id="0" name=""/>
        <dsp:cNvSpPr/>
      </dsp:nvSpPr>
      <dsp:spPr>
        <a:xfrm>
          <a:off x="0" y="2178855"/>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139BA-69DD-4052-A062-B51F45753A4D}">
      <dsp:nvSpPr>
        <dsp:cNvPr id="0" name=""/>
        <dsp:cNvSpPr/>
      </dsp:nvSpPr>
      <dsp:spPr>
        <a:xfrm>
          <a:off x="263433" y="2374798"/>
          <a:ext cx="478970" cy="478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78FC7-2788-4018-8EF2-EDEBE6ECC932}">
      <dsp:nvSpPr>
        <dsp:cNvPr id="0" name=""/>
        <dsp:cNvSpPr/>
      </dsp:nvSpPr>
      <dsp:spPr>
        <a:xfrm>
          <a:off x="1005837" y="2178855"/>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Nakonec každý žák doplňuje číselné hodnocení slovním odůvodněním svých sympatií/antipatií k ostatním žákům</a:t>
          </a:r>
          <a:endParaRPr lang="en-US" sz="2200" kern="1200"/>
        </a:p>
      </dsp:txBody>
      <dsp:txXfrm>
        <a:off x="1005837" y="2178855"/>
        <a:ext cx="9747362" cy="870855"/>
      </dsp:txXfrm>
    </dsp:sp>
    <dsp:sp modelId="{939C04B8-445D-483E-A9A1-172DD8D177B5}">
      <dsp:nvSpPr>
        <dsp:cNvPr id="0" name=""/>
        <dsp:cNvSpPr/>
      </dsp:nvSpPr>
      <dsp:spPr>
        <a:xfrm>
          <a:off x="0" y="3267424"/>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C4DCA-A5EC-4FF9-89FB-E308D5C61E2D}">
      <dsp:nvSpPr>
        <dsp:cNvPr id="0" name=""/>
        <dsp:cNvSpPr/>
      </dsp:nvSpPr>
      <dsp:spPr>
        <a:xfrm>
          <a:off x="263433" y="3463367"/>
          <a:ext cx="478970" cy="4789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ED0876-CB06-4E1B-B973-68299681572C}">
      <dsp:nvSpPr>
        <dsp:cNvPr id="0" name=""/>
        <dsp:cNvSpPr/>
      </dsp:nvSpPr>
      <dsp:spPr>
        <a:xfrm>
          <a:off x="1005837" y="3267424"/>
          <a:ext cx="4838940"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Výchozími údaji pro zpracování jsou tedy:</a:t>
          </a:r>
          <a:endParaRPr lang="en-US" sz="2200" kern="1200"/>
        </a:p>
      </dsp:txBody>
      <dsp:txXfrm>
        <a:off x="1005837" y="3267424"/>
        <a:ext cx="4838940" cy="870855"/>
      </dsp:txXfrm>
    </dsp:sp>
    <dsp:sp modelId="{0834B95E-6948-478B-A8D6-D6A5BAF7FD17}">
      <dsp:nvSpPr>
        <dsp:cNvPr id="0" name=""/>
        <dsp:cNvSpPr/>
      </dsp:nvSpPr>
      <dsp:spPr>
        <a:xfrm>
          <a:off x="5844777" y="3267424"/>
          <a:ext cx="490842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577850">
            <a:lnSpc>
              <a:spcPct val="90000"/>
            </a:lnSpc>
            <a:spcBef>
              <a:spcPct val="0"/>
            </a:spcBef>
            <a:spcAft>
              <a:spcPct val="35000"/>
            </a:spcAft>
            <a:buNone/>
          </a:pPr>
          <a:r>
            <a:rPr lang="cs-CZ" sz="1300" b="0" kern="1200"/>
            <a:t>jednotlivá hodnocení vlivu</a:t>
          </a:r>
          <a:endParaRPr lang="en-US" sz="1300" kern="1200"/>
        </a:p>
        <a:p>
          <a:pPr marL="0" lvl="0" indent="0" algn="l" defTabSz="577850">
            <a:lnSpc>
              <a:spcPct val="90000"/>
            </a:lnSpc>
            <a:spcBef>
              <a:spcPct val="0"/>
            </a:spcBef>
            <a:spcAft>
              <a:spcPct val="35000"/>
            </a:spcAft>
            <a:buNone/>
          </a:pPr>
          <a:r>
            <a:rPr lang="cs-CZ" sz="1300" b="0" kern="1200"/>
            <a:t>jednotlivá hodnocení sympatií</a:t>
          </a:r>
          <a:endParaRPr lang="en-US" sz="1300" kern="1200"/>
        </a:p>
        <a:p>
          <a:pPr marL="0" lvl="0" indent="0" algn="l" defTabSz="577850">
            <a:lnSpc>
              <a:spcPct val="90000"/>
            </a:lnSpc>
            <a:spcBef>
              <a:spcPct val="0"/>
            </a:spcBef>
            <a:spcAft>
              <a:spcPct val="35000"/>
            </a:spcAft>
            <a:buNone/>
          </a:pPr>
          <a:r>
            <a:rPr lang="cs-CZ" sz="1300" b="0" kern="1200"/>
            <a:t>volné slovní charakteristiky jednotlivých žáků</a:t>
          </a:r>
          <a:endParaRPr lang="en-US" sz="1300" kern="1200"/>
        </a:p>
      </dsp:txBody>
      <dsp:txXfrm>
        <a:off x="5844777" y="3267424"/>
        <a:ext cx="4908422" cy="870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414E5-9A06-4704-914C-A9004B7F56FF}">
      <dsp:nvSpPr>
        <dsp:cNvPr id="0" name=""/>
        <dsp:cNvSpPr/>
      </dsp:nvSpPr>
      <dsp:spPr>
        <a:xfrm>
          <a:off x="0" y="50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4C342-5BD0-46CA-9D60-64EB0742A160}">
      <dsp:nvSpPr>
        <dsp:cNvPr id="0" name=""/>
        <dsp:cNvSpPr/>
      </dsp:nvSpPr>
      <dsp:spPr>
        <a:xfrm>
          <a:off x="357726" y="266583"/>
          <a:ext cx="650412" cy="650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B3D1F7-1E64-4D95-989A-44A82A56C63B}">
      <dsp:nvSpPr>
        <dsp:cNvPr id="0" name=""/>
        <dsp:cNvSpPr/>
      </dsp:nvSpPr>
      <dsp:spPr>
        <a:xfrm>
          <a:off x="1365865" y="50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Autorka: Mgr. D. Denglerová, Ph.D.</a:t>
          </a:r>
          <a:endParaRPr lang="en-US" sz="1400" kern="1200"/>
        </a:p>
      </dsp:txBody>
      <dsp:txXfrm>
        <a:off x="1365865" y="505"/>
        <a:ext cx="9387334" cy="1182567"/>
      </dsp:txXfrm>
    </dsp:sp>
    <dsp:sp modelId="{5E25E25C-3765-43F7-878C-1CD0E1CDF082}">
      <dsp:nvSpPr>
        <dsp:cNvPr id="0" name=""/>
        <dsp:cNvSpPr/>
      </dsp:nvSpPr>
      <dsp:spPr>
        <a:xfrm>
          <a:off x="0" y="147871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48D25F-64FB-453A-AAAA-6E551CABF3B0}">
      <dsp:nvSpPr>
        <dsp:cNvPr id="0" name=""/>
        <dsp:cNvSpPr/>
      </dsp:nvSpPr>
      <dsp:spPr>
        <a:xfrm>
          <a:off x="357726" y="1744792"/>
          <a:ext cx="650412" cy="650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76B7E7-C2D1-4E8F-AED2-12050BE810F8}">
      <dsp:nvSpPr>
        <dsp:cNvPr id="0" name=""/>
        <dsp:cNvSpPr/>
      </dsp:nvSpPr>
      <dsp:spPr>
        <a:xfrm>
          <a:off x="1365865" y="147871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Tento nástroj pomůže zodpovědět otázky týkající se toho, jak žák na prvním stupni ZŠ (ve věku cca 6-11 let) vnímá své školní prostředí. Které aspekty školní docházky hodnotí kladně, které negativně? Jaké aspekty formálního i neformálního vzdělávání způsobují, že se dítě do školy těší?</a:t>
          </a:r>
          <a:endParaRPr lang="en-US" sz="1400" kern="1200"/>
        </a:p>
      </dsp:txBody>
      <dsp:txXfrm>
        <a:off x="1365865" y="1478715"/>
        <a:ext cx="9387334" cy="1182567"/>
      </dsp:txXfrm>
    </dsp:sp>
    <dsp:sp modelId="{E481737E-0BC9-4ACD-B6FF-DA259D41E9C8}">
      <dsp:nvSpPr>
        <dsp:cNvPr id="0" name=""/>
        <dsp:cNvSpPr/>
      </dsp:nvSpPr>
      <dsp:spPr>
        <a:xfrm>
          <a:off x="0" y="2956924"/>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2847F-7D45-436A-BF97-839DAE815BD9}">
      <dsp:nvSpPr>
        <dsp:cNvPr id="0" name=""/>
        <dsp:cNvSpPr/>
      </dsp:nvSpPr>
      <dsp:spPr>
        <a:xfrm>
          <a:off x="357726" y="3223002"/>
          <a:ext cx="650412" cy="650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697355-F629-4314-B603-6B58F7F363B5}">
      <dsp:nvSpPr>
        <dsp:cNvPr id="0" name=""/>
        <dsp:cNvSpPr/>
      </dsp:nvSpPr>
      <dsp:spPr>
        <a:xfrm>
          <a:off x="1365865" y="2956924"/>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Předkládaný nástroj vychází z principu testů sémantického výběru. Test sémantického výběru sestavil a ve své klinické praxi používal V. Doležal již v 60. letech 20. století. Test sémantického výběru reprezentuje v metodologii tzv. psychosémantické metody, které vycházejí z přesvědčení, že je možné odhalit význam, který daný podnět (slovo) pro konkrétního jedince či skupinu nese. Různými přístupy a pojetími psychosémantiky se zabývá T. Urbánek (2003). </a:t>
          </a:r>
          <a:endParaRPr lang="en-US" sz="1400" kern="1200"/>
        </a:p>
      </dsp:txBody>
      <dsp:txXfrm>
        <a:off x="1365865" y="2956924"/>
        <a:ext cx="9387334" cy="11825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0.90396</cdr:x>
      <cdr:y>0.9456</cdr:y>
    </cdr:from>
    <cdr:to>
      <cdr:x>0.98097</cdr:x>
      <cdr:y>0.99093</cdr:y>
    </cdr:to>
    <cdr:sp macro="" textlink="">
      <cdr:nvSpPr>
        <cdr:cNvPr id="3" name="TextovéPole 1"/>
        <cdr:cNvSpPr txBox="1"/>
      </cdr:nvSpPr>
      <cdr:spPr>
        <a:xfrm xmlns:a="http://schemas.openxmlformats.org/drawingml/2006/main">
          <a:off x="8401125" y="5674329"/>
          <a:ext cx="715661" cy="2719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baseline="0">
              <a:solidFill>
                <a:srgbClr val="FF0000"/>
              </a:solidFill>
            </a:rPr>
            <a:t>k</a:t>
          </a:r>
          <a:r>
            <a:rPr lang="cs-CZ" sz="1100">
              <a:solidFill>
                <a:srgbClr val="FF0000"/>
              </a:solidFill>
            </a:rPr>
            <a:t>ladné</a:t>
          </a:r>
        </a:p>
      </cdr:txBody>
    </cdr:sp>
  </cdr:relSizeAnchor>
  <cdr:relSizeAnchor xmlns:cdr="http://schemas.openxmlformats.org/drawingml/2006/chartDrawing">
    <cdr:from>
      <cdr:x>0.00547</cdr:x>
      <cdr:y>0.00847</cdr:y>
    </cdr:from>
    <cdr:to>
      <cdr:x>0.11208</cdr:x>
      <cdr:y>0.04707</cdr:y>
    </cdr:to>
    <cdr:sp macro="" textlink="">
      <cdr:nvSpPr>
        <cdr:cNvPr id="4" name="TextovéPole 1"/>
        <cdr:cNvSpPr txBox="1"/>
      </cdr:nvSpPr>
      <cdr:spPr>
        <a:xfrm xmlns:a="http://schemas.openxmlformats.org/drawingml/2006/main">
          <a:off x="50800" y="50800"/>
          <a:ext cx="990817" cy="2316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a:solidFill>
                <a:srgbClr val="FF0000"/>
              </a:solidFill>
            </a:rPr>
            <a:t>záporné</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7:17:14.644"/>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43011" name="Rectangle 3"/>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1711979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cs-CZ">
              <a:latin typeface="Times New Roman" pitchFamily="18" charset="0"/>
            </a:endParaRPr>
          </a:p>
        </p:txBody>
      </p:sp>
    </p:spTree>
    <p:extLst>
      <p:ext uri="{BB962C8B-B14F-4D97-AF65-F5344CB8AC3E}">
        <p14:creationId xmlns:p14="http://schemas.microsoft.com/office/powerpoint/2010/main" val="504915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214313" y="801688"/>
            <a:ext cx="7127875" cy="4010025"/>
          </a:xfrm>
          <a:ln>
            <a:solidFill>
              <a:srgbClr val="000000"/>
            </a:solidFill>
            <a:miter lim="800000"/>
            <a:headEnd/>
            <a:tailEnd/>
          </a:ln>
        </p:spPr>
      </p:sp>
      <p:sp>
        <p:nvSpPr>
          <p:cNvPr id="43011" name="Rectangle 3"/>
          <p:cNvSpPr>
            <a:spLocks noGrp="1" noChangeArrowheads="1"/>
          </p:cNvSpPr>
          <p:nvPr>
            <p:ph type="body" idx="1"/>
          </p:nvPr>
        </p:nvSpPr>
        <p:spPr>
          <a:xfrm>
            <a:off x="1169988" y="5086350"/>
            <a:ext cx="5221287"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184803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214313" y="801688"/>
            <a:ext cx="7127875" cy="4010025"/>
          </a:xfrm>
          <a:ln>
            <a:solidFill>
              <a:srgbClr val="000000"/>
            </a:solidFill>
            <a:miter lim="800000"/>
            <a:headEnd/>
            <a:tailEnd/>
          </a:ln>
        </p:spPr>
      </p:sp>
      <p:sp>
        <p:nvSpPr>
          <p:cNvPr id="44035" name="Rectangle 3"/>
          <p:cNvSpPr>
            <a:spLocks noGrp="1" noChangeArrowheads="1"/>
          </p:cNvSpPr>
          <p:nvPr>
            <p:ph type="body" idx="1"/>
          </p:nvPr>
        </p:nvSpPr>
        <p:spPr>
          <a:xfrm>
            <a:off x="1169988" y="5086350"/>
            <a:ext cx="5221287"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167611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77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t>;</a:t>
            </a:r>
          </a:p>
        </p:txBody>
      </p:sp>
      <p:sp>
        <p:nvSpPr>
          <p:cNvPr id="4" name="Zástupný symbol pro číslo snímku 3"/>
          <p:cNvSpPr>
            <a:spLocks noGrp="1"/>
          </p:cNvSpPr>
          <p:nvPr>
            <p:ph type="sldNum" sz="quarter" idx="5"/>
          </p:nvPr>
        </p:nvSpPr>
        <p:spPr>
          <a:xfrm>
            <a:off x="4280268" y="10155367"/>
            <a:ext cx="3274483" cy="534591"/>
          </a:xfrm>
          <a:prstGeom prst="rect">
            <a:avLst/>
          </a:prstGeom>
        </p:spPr>
        <p:txBody>
          <a:bodyPr lIns="104269" tIns="52135" rIns="104269" bIns="52135"/>
          <a:lstStyle/>
          <a:p>
            <a:pPr>
              <a:defRPr/>
            </a:pPr>
            <a:fld id="{8B59803B-90BD-473C-8E7D-AAE9F7D4D942}" type="slidenum">
              <a:rPr lang="cs-CZ" smtClean="0"/>
              <a:pPr>
                <a:defRPr/>
              </a:pPr>
              <a:t>57</a:t>
            </a:fld>
            <a:endParaRPr lang="cs-CZ"/>
          </a:p>
        </p:txBody>
      </p:sp>
    </p:spTree>
    <p:extLst>
      <p:ext uri="{BB962C8B-B14F-4D97-AF65-F5344CB8AC3E}">
        <p14:creationId xmlns:p14="http://schemas.microsoft.com/office/powerpoint/2010/main" val="47592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63491"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59925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71</a:t>
            </a:fld>
            <a:endParaRPr lang="cs-CZ"/>
          </a:p>
        </p:txBody>
      </p:sp>
    </p:spTree>
    <p:extLst>
      <p:ext uri="{BB962C8B-B14F-4D97-AF65-F5344CB8AC3E}">
        <p14:creationId xmlns:p14="http://schemas.microsoft.com/office/powerpoint/2010/main" val="70623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72</a:t>
            </a:fld>
            <a:endParaRPr lang="cs-CZ"/>
          </a:p>
        </p:txBody>
      </p:sp>
    </p:spTree>
    <p:extLst>
      <p:ext uri="{BB962C8B-B14F-4D97-AF65-F5344CB8AC3E}">
        <p14:creationId xmlns:p14="http://schemas.microsoft.com/office/powerpoint/2010/main" val="484787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73</a:t>
            </a:fld>
            <a:endParaRPr lang="cs-CZ"/>
          </a:p>
        </p:txBody>
      </p:sp>
    </p:spTree>
    <p:extLst>
      <p:ext uri="{BB962C8B-B14F-4D97-AF65-F5344CB8AC3E}">
        <p14:creationId xmlns:p14="http://schemas.microsoft.com/office/powerpoint/2010/main" val="27000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74</a:t>
            </a:fld>
            <a:endParaRPr lang="cs-CZ"/>
          </a:p>
        </p:txBody>
      </p:sp>
    </p:spTree>
    <p:extLst>
      <p:ext uri="{BB962C8B-B14F-4D97-AF65-F5344CB8AC3E}">
        <p14:creationId xmlns:p14="http://schemas.microsoft.com/office/powerpoint/2010/main" val="27639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75</a:t>
            </a:fld>
            <a:endParaRPr lang="cs-CZ"/>
          </a:p>
        </p:txBody>
      </p:sp>
    </p:spTree>
    <p:extLst>
      <p:ext uri="{BB962C8B-B14F-4D97-AF65-F5344CB8AC3E}">
        <p14:creationId xmlns:p14="http://schemas.microsoft.com/office/powerpoint/2010/main" val="42659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44035" name="Rectangle 3"/>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125950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76</a:t>
            </a:fld>
            <a:endParaRPr lang="cs-CZ"/>
          </a:p>
        </p:txBody>
      </p:sp>
    </p:spTree>
    <p:extLst>
      <p:ext uri="{BB962C8B-B14F-4D97-AF65-F5344CB8AC3E}">
        <p14:creationId xmlns:p14="http://schemas.microsoft.com/office/powerpoint/2010/main" val="67941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77</a:t>
            </a:fld>
            <a:endParaRPr lang="cs-CZ"/>
          </a:p>
        </p:txBody>
      </p:sp>
    </p:spTree>
    <p:extLst>
      <p:ext uri="{BB962C8B-B14F-4D97-AF65-F5344CB8AC3E}">
        <p14:creationId xmlns:p14="http://schemas.microsoft.com/office/powerpoint/2010/main" val="70997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78</a:t>
            </a:fld>
            <a:endParaRPr lang="cs-CZ"/>
          </a:p>
        </p:txBody>
      </p:sp>
    </p:spTree>
    <p:extLst>
      <p:ext uri="{BB962C8B-B14F-4D97-AF65-F5344CB8AC3E}">
        <p14:creationId xmlns:p14="http://schemas.microsoft.com/office/powerpoint/2010/main" val="199229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79</a:t>
            </a:fld>
            <a:endParaRPr lang="cs-CZ"/>
          </a:p>
        </p:txBody>
      </p:sp>
    </p:spTree>
    <p:extLst>
      <p:ext uri="{BB962C8B-B14F-4D97-AF65-F5344CB8AC3E}">
        <p14:creationId xmlns:p14="http://schemas.microsoft.com/office/powerpoint/2010/main" val="957881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80</a:t>
            </a:fld>
            <a:endParaRPr lang="cs-CZ"/>
          </a:p>
        </p:txBody>
      </p:sp>
    </p:spTree>
    <p:extLst>
      <p:ext uri="{BB962C8B-B14F-4D97-AF65-F5344CB8AC3E}">
        <p14:creationId xmlns:p14="http://schemas.microsoft.com/office/powerpoint/2010/main" val="157957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73190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191506" y="878422"/>
            <a:ext cx="4477871" cy="3164760"/>
          </a:xfrm>
          <a:prstGeom prst="rect">
            <a:avLst/>
          </a:prstGeom>
          <a:solidFill>
            <a:srgbClr val="FFFFFF"/>
          </a:solidFill>
          <a:ln w="9360">
            <a:solidFill>
              <a:srgbClr val="000000"/>
            </a:solidFill>
            <a:miter lim="800000"/>
            <a:headEnd/>
            <a:tailEnd/>
          </a:ln>
        </p:spPr>
        <p:txBody>
          <a:bodyPr wrap="none" lIns="80184" tIns="40092" rIns="80184" bIns="40092"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60419" name="Rectangle 3"/>
          <p:cNvSpPr>
            <a:spLocks noGrp="1" noChangeArrowheads="1"/>
          </p:cNvSpPr>
          <p:nvPr>
            <p:ph type="body"/>
          </p:nvPr>
        </p:nvSpPr>
        <p:spPr>
          <a:xfrm>
            <a:off x="1061838" y="4350019"/>
            <a:ext cx="4741529" cy="3512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36694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5096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5549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p:cNvSpPr>
            <a:spLocks noGrp="1" noRot="1" noChangeAspect="1" noTextEdit="1"/>
          </p:cNvSpPr>
          <p:nvPr>
            <p:ph type="sldImg"/>
          </p:nvPr>
        </p:nvSpPr>
        <p:spPr/>
      </p:sp>
      <p:sp>
        <p:nvSpPr>
          <p:cNvPr id="4710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cs-CZ">
              <a:latin typeface="Times New Roman" pitchFamily="18" charset="0"/>
            </a:endParaRPr>
          </a:p>
        </p:txBody>
      </p:sp>
    </p:spTree>
    <p:extLst>
      <p:ext uri="{BB962C8B-B14F-4D97-AF65-F5344CB8AC3E}">
        <p14:creationId xmlns:p14="http://schemas.microsoft.com/office/powerpoint/2010/main" val="9094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51203"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56145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53251"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2083468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A9039D6B-799E-F449-83E9-C13BAA09AF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DD6941B3-7740-5745-9EAD-9C3115979A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F7300"/>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6CF9942-BE26-4A4C-A2D8-ABA21EDF5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F7300"/>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883B3136-B228-D44A-AB43-48B383AAAC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F7300"/>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PED slide">
    <p:bg>
      <p:bgPr>
        <a:solidFill>
          <a:srgbClr val="FF7300"/>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cs-CZ"/>
              <a:t>Kliknutím lze upravit styl.</a:t>
            </a:r>
            <a:endParaRPr lang="en-US" dirty="0"/>
          </a:p>
        </p:txBody>
      </p:sp>
      <p:sp>
        <p:nvSpPr>
          <p:cNvPr id="3" name="Text Placeholder 2"/>
          <p:cNvSpPr>
            <a:spLocks noGrp="1"/>
          </p:cNvSpPr>
          <p:nvPr>
            <p:ph type="body" idx="1"/>
          </p:nvPr>
        </p:nvSpPr>
        <p:spPr>
          <a:xfrm>
            <a:off x="1924657" y="3806197"/>
            <a:ext cx="7489336" cy="1012929"/>
          </a:xfrm>
        </p:spPr>
        <p:txBody>
          <a:bodyPr tIns="91440">
            <a:normAutofit/>
          </a:bodyPr>
          <a:lstStyle>
            <a:lvl1pPr marL="0" indent="0" algn="l">
              <a:buNone/>
              <a:defRPr sz="1800">
                <a:solidFill>
                  <a:schemeClr val="tx1"/>
                </a:solidFill>
              </a:defRPr>
            </a:lvl1pPr>
            <a:lvl2pPr marL="342903" indent="0">
              <a:buNone/>
              <a:defRPr sz="1500">
                <a:solidFill>
                  <a:schemeClr val="tx1">
                    <a:tint val="75000"/>
                  </a:schemeClr>
                </a:solidFill>
              </a:defRPr>
            </a:lvl2pPr>
            <a:lvl3pPr marL="685804"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3"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C35D66C4-31CB-47F4-8D8C-4196A7851747}" type="slidenum">
              <a:rPr lang="cs-CZ" smtClean="0"/>
              <a:pPr>
                <a:defRPr/>
              </a:pPr>
              <a:t>‹#›</a:t>
            </a:fld>
            <a:endParaRPr lang="cs-CZ"/>
          </a:p>
        </p:txBody>
      </p:sp>
      <p:cxnSp>
        <p:nvCxnSpPr>
          <p:cNvPr id="15" name="Straight Connector 14"/>
          <p:cNvCxnSpPr/>
          <p:nvPr/>
        </p:nvCxnSpPr>
        <p:spPr>
          <a:xfrm>
            <a:off x="1924655" y="3804985"/>
            <a:ext cx="748933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9571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924656" y="804891"/>
            <a:ext cx="8761790"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924654" y="2013937"/>
            <a:ext cx="4167828" cy="34375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18910" y="2013936"/>
            <a:ext cx="4167536" cy="34375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C35D66C4-31CB-47F4-8D8C-4196A7851747}" type="slidenum">
              <a:rPr lang="cs-CZ" smtClean="0"/>
              <a:pPr>
                <a:defRPr/>
              </a:pPr>
              <a:t>‹#›</a:t>
            </a:fld>
            <a:endParaRPr lang="cs-CZ"/>
          </a:p>
        </p:txBody>
      </p:sp>
      <p:cxnSp>
        <p:nvCxnSpPr>
          <p:cNvPr id="33" name="Straight Connector 32"/>
          <p:cNvCxnSpPr/>
          <p:nvPr/>
        </p:nvCxnSpPr>
        <p:spPr>
          <a:xfrm>
            <a:off x="1924656" y="1847088"/>
            <a:ext cx="87617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220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D544807-CCC8-C147-BC84-731878E3F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EBA48E5-06DE-404D-B070-DFC7F8D13805}" type="datetimeFigureOut">
              <a:rPr lang="cs-CZ" smtClean="0"/>
              <a:t>06.11.2024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EFF81A-C1EC-4C28-9BD0-FE41C0E7EA5D}" type="slidenum">
              <a:rPr lang="cs-CZ" smtClean="0"/>
              <a:t>‹#›</a:t>
            </a:fld>
            <a:endParaRPr lang="cs-CZ"/>
          </a:p>
        </p:txBody>
      </p:sp>
    </p:spTree>
    <p:extLst>
      <p:ext uri="{BB962C8B-B14F-4D97-AF65-F5344CB8AC3E}">
        <p14:creationId xmlns:p14="http://schemas.microsoft.com/office/powerpoint/2010/main" val="112602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2B69AC62-8722-274E-BC02-F54E66A102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A8614ED3-CCC3-4849-B628-61C3AB8D12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672C6AD4-B64D-9447-94F1-1732886380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3" name="Obrázek 8">
            <a:extLst>
              <a:ext uri="{FF2B5EF4-FFF2-40B4-BE49-F238E27FC236}">
                <a16:creationId xmlns:a16="http://schemas.microsoft.com/office/drawing/2014/main" id="{BD079056-37C1-BB41-A10B-5467FD100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81F1F6BC-132D-3746-8DEA-8E0070523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21663280-9DA9-6D46-9A85-58C09D41A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4789C4D8-85B1-0E4B-80EB-3DD1C97BF8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hyperlink" Target="https://www.csicr.cz/Csicr/media/Prilohy/2021_p%c5%99%c3%adlohy/Dokumenty/Vybrana-zjisteni-ze-sekundarnich-analyz_web.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userweb.pedf.cuni.cz/~www_kpsp/etnografie/frame.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theeducationhub.org.nz/the-difference-between-an-open-plan-classroom-and-a-flexible-learning-space-by-dr-leon-benade/" TargetMode="External"/><Relationship Id="rId2" Type="http://schemas.openxmlformats.org/officeDocument/2006/relationships/hyperlink" Target="https://www.mall.tv/gebrian-prekvapive-stavby/na-prvni-pohled-exkluzivni-stavba-slouzi-k-necekanemu-ucelu" TargetMode="Externa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hyperlink" Target="https://akademie.zdravagenerace.cz/tema/tridni-klima-ve-skolach/"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t24.ceskatelevize.cz/clanek/veda/do-skoly-se-opravdu-tesi-sotva-desetina-ceskych-deti-ukazal-velky-pruzkum-354039" TargetMode="External"/><Relationship Id="rId2" Type="http://schemas.openxmlformats.org/officeDocument/2006/relationships/hyperlink" Target="https://www.syri.cz/tiskove-zpravy/duvody-odchodu-kantoru-se-lisi-podle-veku-plat-je-zasadni-hlavne-u-mladych"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upacr.cz/index.php?lng=c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ikisofia.cz/wiki/Forer&#367;v_efekt" TargetMode="External"/><Relationship Id="rId2" Type="http://schemas.openxmlformats.org/officeDocument/2006/relationships/hyperlink" Target="https://www.ceskatelevize.cz/ivysilani/1142743803-reporteri-ct/213452801240010/obsah/248183-projekt-barvy-zivota/" TargetMode="External"/><Relationship Id="rId1" Type="http://schemas.openxmlformats.org/officeDocument/2006/relationships/slideLayout" Target="../slideLayouts/slideLayout2.xml"/><Relationship Id="rId4" Type="http://schemas.openxmlformats.org/officeDocument/2006/relationships/hyperlink" Target="https://wikisofia.cz/wiki/Dunning-Kruger&#367;v_efekt"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hyperlink" Target="https://www.kapwing.com/meme-maker"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hyperlink" Target="https://www.wedigital.cz/gen-z-slovnik" TargetMode="External"/><Relationship Id="rId4" Type="http://schemas.openxmlformats.org/officeDocument/2006/relationships/image" Target="../media/image21.jpeg"/><Relationship Id="rId9"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hyperlink" Target="https://www.msmt.cz/file/3898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journals.muni.cz/pedor/article/view/2433"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www.cpiv.cz/"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em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evaluacninastroje.rvp.cz/" TargetMode="External"/><Relationship Id="rId2" Type="http://schemas.openxmlformats.org/officeDocument/2006/relationships/hyperlink" Target="http://www.nuov.cz/ae/publikace-vytvorene-v-projektu" TargetMode="External"/><Relationship Id="rId1" Type="http://schemas.openxmlformats.org/officeDocument/2006/relationships/slideLayout" Target="../slideLayouts/slideLayout2.xml"/><Relationship Id="rId6" Type="http://schemas.openxmlformats.org/officeDocument/2006/relationships/hyperlink" Target="https://www.phil.muni.cz/journals/index.php/studia-paedagogica/article/view/132" TargetMode="External"/><Relationship Id="rId5" Type="http://schemas.openxmlformats.org/officeDocument/2006/relationships/hyperlink" Target="http://slovnik.evaluacninastroje.cz/" TargetMode="External"/><Relationship Id="rId4" Type="http://schemas.openxmlformats.org/officeDocument/2006/relationships/hyperlink" Target="http://www.klima.pedagogika.cz/"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eduin.cz/clanky/bezpecne-prostredi-ve-skole-zaci-se-k-sobe-chovaji-tak-jak-to-vidi-u-ucitelu/" TargetMode="External"/><Relationship Id="rId3" Type="http://schemas.openxmlformats.org/officeDocument/2006/relationships/hyperlink" Target="https://www.ceskatelevize.cz/porady/12003187354-ochrance/" TargetMode="External"/><Relationship Id="rId7" Type="http://schemas.openxmlformats.org/officeDocument/2006/relationships/hyperlink" Target="https://www.coneviteoskole.cz/jak-na-bezpecne-prostredi-ve-tride/" TargetMode="External"/><Relationship Id="rId2" Type="http://schemas.openxmlformats.org/officeDocument/2006/relationships/hyperlink" Target="https://podcasters.spotify.com/pod/show/daniel-prau017e341k/episodes/33---Marie-Gottfriedov---Kad-by-se-ml-ve-kole-ctit-vtan-e2bstbq/a-aajth81" TargetMode="External"/><Relationship Id="rId1" Type="http://schemas.openxmlformats.org/officeDocument/2006/relationships/slideLayout" Target="../slideLayouts/slideLayout2.xml"/><Relationship Id="rId6" Type="http://schemas.openxmlformats.org/officeDocument/2006/relationships/hyperlink" Target="https://clanky.rvp.cz/clanek/k/z/17293/SKOLA-JAKO-OCHRANUJICI-PROSTREDI.html" TargetMode="External"/><Relationship Id="rId5" Type="http://schemas.openxmlformats.org/officeDocument/2006/relationships/hyperlink" Target="https://www.prahaskolska.eu/marketa-popelarova-ucitele-by-meli-umet-vytvaret-pro-zaky-bezpecne-prostredi/" TargetMode="External"/><Relationship Id="rId4" Type="http://schemas.openxmlformats.org/officeDocument/2006/relationships/hyperlink" Target="https://www.ceskatelevize.cz/porady/13743448133-jak-se-dela-dobra-skola/" TargetMode="External"/><Relationship Id="rId9" Type="http://schemas.openxmlformats.org/officeDocument/2006/relationships/hyperlink" Target="https://nevypustdusi.cz/infografika/?type=ucitele"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katkalojdova.weebly.com/uploads/2/4/3/0/24306750/subkultury_jako_zdroj_identity_mladeze.pdf" TargetMode="External"/><Relationship Id="rId7" Type="http://schemas.openxmlformats.org/officeDocument/2006/relationships/image" Target="../media/image58.png"/><Relationship Id="rId2" Type="http://schemas.openxmlformats.org/officeDocument/2006/relationships/hyperlink" Target="https://padlet.com/foramencranialis/esk-pedagogick-galerie-memes-ukk54gtg9hmojuy" TargetMode="External"/><Relationship Id="rId1" Type="http://schemas.openxmlformats.org/officeDocument/2006/relationships/slideLayout" Target="../slideLayouts/slideLayout2.xml"/><Relationship Id="rId6" Type="http://schemas.openxmlformats.org/officeDocument/2006/relationships/hyperlink" Target="https://encyklopedie.soc.cas.cz/w/Subkultura_ml%C3%A1de%C5%BEe" TargetMode="External"/><Relationship Id="rId5" Type="http://schemas.openxmlformats.org/officeDocument/2006/relationships/hyperlink" Target="https://www.ceskatelevize.cz/porady/10727240820-kmeny/" TargetMode="External"/><Relationship Id="rId4" Type="http://schemas.openxmlformats.org/officeDocument/2006/relationships/hyperlink" Target="http://soced.cz/wp-content/uploads/2015/04/STUDIE_Subkultury-ml%C3%A1de%C5%BEe.-Od-deviace-k-fragmentaci_Final.pdf" TargetMode="External"/></Relationships>
</file>

<file path=ppt/slides/_rels/slide8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31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munispace.muni.cz/index.php/munispace/catalog/book/80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C67BB36E-FA44-4690-D98F-B82E67AA96C8}"/>
              </a:ext>
            </a:extLst>
          </p:cNvPr>
          <p:cNvSpPr>
            <a:spLocks noGrp="1"/>
          </p:cNvSpPr>
          <p:nvPr>
            <p:ph type="ftr" sz="quarter" idx="10"/>
          </p:nvPr>
        </p:nvSpPr>
        <p:spPr>
          <a:xfrm>
            <a:off x="720000" y="6228000"/>
            <a:ext cx="7920000" cy="252000"/>
          </a:xfrm>
        </p:spPr>
        <p:txBody>
          <a:bodyPr/>
          <a:lstStyle/>
          <a:p>
            <a:pPr>
              <a:spcAft>
                <a:spcPts val="600"/>
              </a:spcAft>
            </a:pPr>
            <a:endParaRPr lang="cs-CZ" dirty="0"/>
          </a:p>
        </p:txBody>
      </p:sp>
      <p:sp>
        <p:nvSpPr>
          <p:cNvPr id="12" name="Slide Number Placeholder 2">
            <a:extLst>
              <a:ext uri="{FF2B5EF4-FFF2-40B4-BE49-F238E27FC236}">
                <a16:creationId xmlns:a16="http://schemas.microsoft.com/office/drawing/2014/main" id="{6121111B-58FD-8CEE-12A7-8BC8DB44C83F}"/>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1</a:t>
            </a:fld>
            <a:endParaRPr lang="cs-CZ" altLang="cs-CZ"/>
          </a:p>
        </p:txBody>
      </p:sp>
      <p:sp>
        <p:nvSpPr>
          <p:cNvPr id="2" name="Nadpis 1"/>
          <p:cNvSpPr>
            <a:spLocks noGrp="1"/>
          </p:cNvSpPr>
          <p:nvPr>
            <p:ph type="title"/>
          </p:nvPr>
        </p:nvSpPr>
        <p:spPr>
          <a:xfrm>
            <a:off x="720000" y="720000"/>
            <a:ext cx="10753200" cy="451576"/>
          </a:xfrm>
        </p:spPr>
        <p:txBody>
          <a:bodyPr anchor="t">
            <a:noAutofit/>
          </a:bodyPr>
          <a:lstStyle/>
          <a:p>
            <a:r>
              <a:rPr lang="cs-CZ" sz="4400" dirty="0"/>
              <a:t>Školní klima, klima třídy</a:t>
            </a:r>
          </a:p>
        </p:txBody>
      </p:sp>
      <p:pic>
        <p:nvPicPr>
          <p:cNvPr id="6" name="Video 5" descr="Dětské výkresy a barvy">
            <a:extLst>
              <a:ext uri="{FF2B5EF4-FFF2-40B4-BE49-F238E27FC236}">
                <a16:creationId xmlns:a16="http://schemas.microsoft.com/office/drawing/2014/main" id="{25C5E581-A20D-7320-2E71-0E16FB3936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284" b="14466"/>
          <a:stretch/>
        </p:blipFill>
        <p:spPr>
          <a:xfrm>
            <a:off x="720000" y="1692002"/>
            <a:ext cx="10753200" cy="4139998"/>
          </a:xfrm>
          <a:prstGeom prst="rect">
            <a:avLst/>
          </a:prstGeom>
          <a:noFill/>
        </p:spPr>
      </p:pic>
    </p:spTree>
    <p:extLst>
      <p:ext uri="{BB962C8B-B14F-4D97-AF65-F5344CB8AC3E}">
        <p14:creationId xmlns:p14="http://schemas.microsoft.com/office/powerpoint/2010/main" val="42710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fontAlgn="auto">
              <a:spcAft>
                <a:spcPts val="0"/>
              </a:spcAft>
              <a:defRPr/>
            </a:pPr>
            <a:r>
              <a:rPr lang="cs-CZ"/>
              <a:t>Proč se zajímat o sociální prostředí?</a:t>
            </a:r>
          </a:p>
        </p:txBody>
      </p:sp>
      <p:sp>
        <p:nvSpPr>
          <p:cNvPr id="12291" name="Rectangle 3"/>
          <p:cNvSpPr>
            <a:spLocks noGrp="1" noChangeArrowheads="1"/>
          </p:cNvSpPr>
          <p:nvPr>
            <p:ph idx="1"/>
          </p:nvPr>
        </p:nvSpPr>
        <p:spPr/>
        <p:txBody>
          <a:bodyPr/>
          <a:lstStyle/>
          <a:p>
            <a:pPr eaLnBrk="1" hangingPunct="1"/>
            <a:r>
              <a:rPr lang="cs-CZ" altLang="en-US" sz="2449" b="1" dirty="0"/>
              <a:t>škola jako prostředí (mj.)</a:t>
            </a:r>
            <a:endParaRPr lang="cs-CZ" altLang="en-US" sz="2449" dirty="0"/>
          </a:p>
          <a:p>
            <a:pPr lvl="1" eaLnBrk="1" hangingPunct="1"/>
            <a:r>
              <a:rPr lang="cs-CZ" altLang="en-US" sz="1996" dirty="0"/>
              <a:t>vývojově psychologický pohled (vývojové potřeby)</a:t>
            </a:r>
          </a:p>
          <a:p>
            <a:pPr lvl="1" eaLnBrk="1" hangingPunct="1"/>
            <a:r>
              <a:rPr lang="cs-CZ" altLang="en-US" sz="1996" dirty="0"/>
              <a:t>sociální učení (sociální kontakt)</a:t>
            </a:r>
          </a:p>
          <a:p>
            <a:pPr lvl="1" eaLnBrk="1" hangingPunct="1"/>
            <a:r>
              <a:rPr lang="cs-CZ" altLang="en-US" sz="1996" dirty="0"/>
              <a:t>(...)</a:t>
            </a:r>
          </a:p>
          <a:p>
            <a:pPr lvl="1" eaLnBrk="1" hangingPunct="1"/>
            <a:endParaRPr lang="cs-CZ" altLang="en-US" sz="1996" dirty="0"/>
          </a:p>
          <a:p>
            <a:pPr eaLnBrk="1" hangingPunct="1"/>
            <a:r>
              <a:rPr lang="cs-CZ" altLang="en-US" sz="2449" b="1" dirty="0"/>
              <a:t>prožívání tohoto prostředí žákem (mj.)</a:t>
            </a:r>
          </a:p>
          <a:p>
            <a:pPr lvl="1" eaLnBrk="1" hangingPunct="1"/>
            <a:r>
              <a:rPr lang="cs-CZ" altLang="en-US" sz="1996" dirty="0"/>
              <a:t>vliv na výkon</a:t>
            </a:r>
          </a:p>
          <a:p>
            <a:pPr lvl="1" eaLnBrk="1" hangingPunct="1"/>
            <a:r>
              <a:rPr lang="cs-CZ" altLang="en-US" sz="1996" dirty="0"/>
              <a:t>vliv na další vzdělávací dráhu </a:t>
            </a:r>
          </a:p>
          <a:p>
            <a:pPr lvl="1" eaLnBrk="1" hangingPunct="1"/>
            <a:r>
              <a:rPr lang="cs-CZ" altLang="en-US" sz="1996" dirty="0"/>
              <a:t>(...)</a:t>
            </a:r>
          </a:p>
          <a:p>
            <a:pPr lvl="1" eaLnBrk="1" hangingPunct="1"/>
            <a:endParaRPr lang="cs-CZ" altLang="en-US" sz="1996" dirty="0"/>
          </a:p>
          <a:p>
            <a:pPr lvl="1" eaLnBrk="1" hangingPunct="1"/>
            <a:endParaRPr lang="cs-CZ" altLang="en-US" sz="1996" dirty="0"/>
          </a:p>
        </p:txBody>
      </p:sp>
      <p:pic>
        <p:nvPicPr>
          <p:cNvPr id="1026" name="Picture 2" descr="Provoz školy a organizace výuky od 30.11. 2020 - Masarykova Základní škola  a mateřská škola Hnojník">
            <a:extLst>
              <a:ext uri="{FF2B5EF4-FFF2-40B4-BE49-F238E27FC236}">
                <a16:creationId xmlns:a16="http://schemas.microsoft.com/office/drawing/2014/main" id="{9FBA6DE7-A987-AB4A-A793-905577305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94" y="2455458"/>
            <a:ext cx="2887786" cy="1626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ren's privacy is at risk with rapid shifts to online schooling under  coronavirus">
            <a:extLst>
              <a:ext uri="{FF2B5EF4-FFF2-40B4-BE49-F238E27FC236}">
                <a16:creationId xmlns:a16="http://schemas.microsoft.com/office/drawing/2014/main" id="{3F28629B-6C80-8743-8A30-309455711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742" y="4474189"/>
            <a:ext cx="2496078" cy="1437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C8AD49-6571-6627-6D58-701981D155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D2485A3-1FD4-FAEF-0636-823F2840B65A}"/>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9F7D7EE7-6A3C-DEFD-0EE0-B55821D94652}"/>
              </a:ext>
            </a:extLst>
          </p:cNvPr>
          <p:cNvSpPr>
            <a:spLocks noGrp="1"/>
          </p:cNvSpPr>
          <p:nvPr>
            <p:ph type="title"/>
          </p:nvPr>
        </p:nvSpPr>
        <p:spPr/>
        <p:txBody>
          <a:bodyPr/>
          <a:lstStyle/>
          <a:p>
            <a:r>
              <a:rPr lang="cs-CZ" dirty="0"/>
              <a:t>Bezpečné prostředí ve škole ČŠI</a:t>
            </a:r>
          </a:p>
        </p:txBody>
      </p:sp>
      <p:sp>
        <p:nvSpPr>
          <p:cNvPr id="5" name="Zástupný obsah 4">
            <a:extLst>
              <a:ext uri="{FF2B5EF4-FFF2-40B4-BE49-F238E27FC236}">
                <a16:creationId xmlns:a16="http://schemas.microsoft.com/office/drawing/2014/main" id="{6BF82F95-6D48-FCEB-655A-33791E16E545}"/>
              </a:ext>
            </a:extLst>
          </p:cNvPr>
          <p:cNvSpPr>
            <a:spLocks noGrp="1"/>
          </p:cNvSpPr>
          <p:nvPr>
            <p:ph idx="1"/>
          </p:nvPr>
        </p:nvSpPr>
        <p:spPr/>
        <p:txBody>
          <a:bodyPr/>
          <a:lstStyle/>
          <a:p>
            <a:r>
              <a:rPr lang="cs-CZ" dirty="0"/>
              <a:t>V dubnu 2021 Česká školní inspekce vydala sekundární analýzy výsledků a zjištění ze šetření PISA 2018 a TALIS 2018, v nichž jsou jako </a:t>
            </a:r>
            <a:r>
              <a:rPr lang="cs-CZ" b="1" dirty="0"/>
              <a:t>významné proměnné ovlivňující efektivitu vzdělávání i vzdělávací výsledky žáků identifikovány faktory související s celkovým nastavením školního prostředí</a:t>
            </a:r>
            <a:r>
              <a:rPr lang="cs-CZ" dirty="0"/>
              <a:t>.</a:t>
            </a:r>
          </a:p>
          <a:p>
            <a:r>
              <a:rPr lang="cs-CZ" dirty="0">
                <a:hlinkClick r:id="rId2"/>
              </a:rPr>
              <a:t>https://www.csicr.cz/Csicr/media/Prilohy/2021_p%c5%99%c3%adlohy/Dokumenty/Vybrana-zjisteni-ze-sekundarnich-analyz_web.pdf</a:t>
            </a:r>
            <a:r>
              <a:rPr lang="cs-CZ" dirty="0"/>
              <a:t> </a:t>
            </a:r>
          </a:p>
        </p:txBody>
      </p:sp>
    </p:spTree>
    <p:extLst>
      <p:ext uri="{BB962C8B-B14F-4D97-AF65-F5344CB8AC3E}">
        <p14:creationId xmlns:p14="http://schemas.microsoft.com/office/powerpoint/2010/main" val="137825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vert="horz" wrap="square" lIns="0" tIns="0" rIns="0" bIns="0" numCol="1" rtlCol="0" anchor="ctr" anchorCtr="0" compatLnSpc="1">
            <a:prstTxWarp prst="textNoShape">
              <a:avLst/>
            </a:prstTxWarp>
            <a:spAutoFit/>
          </a:bodyPr>
          <a:lstStyle/>
          <a:p>
            <a:pPr marL="324007" indent="-324007">
              <a:lnSpc>
                <a:spcPct val="102000"/>
              </a:lnSpc>
              <a:tabLst>
                <a:tab pos="324007" algn="l"/>
                <a:tab pos="974902" algn="l"/>
                <a:tab pos="1627235" algn="l"/>
                <a:tab pos="2279569" algn="l"/>
                <a:tab pos="2931903" algn="l"/>
                <a:tab pos="3584237" algn="l"/>
                <a:tab pos="4236570" algn="l"/>
                <a:tab pos="4888905" algn="l"/>
                <a:tab pos="5541238" algn="l"/>
                <a:tab pos="6193572" algn="l"/>
                <a:tab pos="6845906" algn="l"/>
                <a:tab pos="7498240" algn="l"/>
                <a:tab pos="8150573" algn="l"/>
                <a:tab pos="8802908" algn="l"/>
                <a:tab pos="9455242" algn="l"/>
                <a:tab pos="10107576" algn="l"/>
              </a:tabLst>
            </a:pPr>
            <a:r>
              <a:rPr lang="en-GB" dirty="0" err="1"/>
              <a:t>Praktické</a:t>
            </a:r>
            <a:r>
              <a:rPr lang="en-GB" dirty="0"/>
              <a:t> </a:t>
            </a:r>
            <a:r>
              <a:rPr lang="en-GB" dirty="0" err="1"/>
              <a:t>využití</a:t>
            </a:r>
            <a:r>
              <a:rPr lang="en-GB" dirty="0"/>
              <a:t> </a:t>
            </a:r>
            <a:r>
              <a:rPr lang="en-GB" dirty="0" err="1"/>
              <a:t>poznatků</a:t>
            </a:r>
            <a:r>
              <a:rPr lang="cs-CZ" dirty="0"/>
              <a:t> ve škole</a:t>
            </a:r>
            <a:endParaRPr lang="en-GB" dirty="0"/>
          </a:p>
        </p:txBody>
      </p:sp>
      <p:sp>
        <p:nvSpPr>
          <p:cNvPr id="16387" name="Rectangle 3"/>
          <p:cNvSpPr>
            <a:spLocks noGrp="1" noChangeArrowheads="1"/>
          </p:cNvSpPr>
          <p:nvPr>
            <p:ph idx="1"/>
          </p:nvPr>
        </p:nvSpPr>
        <p:spPr/>
        <p:txBody>
          <a:bodyPr vert="horz" wrap="square" lIns="0" tIns="0" rIns="0" bIns="0" numCol="1" rtlCol="0" anchor="t" anchorCtr="0" compatLnSpc="1">
            <a:prstTxWarp prst="textNoShape">
              <a:avLst/>
            </a:prstTxWarp>
            <a:normAutofit/>
          </a:bodyPr>
          <a:lstStyle/>
          <a:p>
            <a:pPr>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úspěšná práce v prostředí konkrétní školy, předpokládá nejméně tři relativně samostatné činnosti:</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získat dostatečné </a:t>
            </a:r>
            <a:r>
              <a:rPr lang="cs-CZ" sz="2540" b="1" dirty="0"/>
              <a:t>teoretické znalosti o sociálně-psychologických jevech</a:t>
            </a:r>
            <a:r>
              <a:rPr lang="cs-CZ" sz="2540" dirty="0"/>
              <a:t>, které se ve školství vyskytují</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CO jsem vlastně </a:t>
            </a:r>
            <a:r>
              <a:rPr lang="cs-CZ" sz="1270" cap="all" dirty="0"/>
              <a:t>viděl</a:t>
            </a:r>
            <a:r>
              <a:rPr lang="cs-CZ" sz="1270" dirty="0"/>
              <a:t> nebo </a:t>
            </a:r>
            <a:r>
              <a:rPr lang="cs-CZ" sz="1270" cap="all" dirty="0"/>
              <a:t>zjistil</a:t>
            </a:r>
            <a:r>
              <a:rPr lang="cs-CZ" sz="1270" dirty="0"/>
              <a:t>? </a:t>
            </a:r>
            <a:r>
              <a:rPr lang="cs-CZ" sz="1270" i="1" dirty="0"/>
              <a:t>„Je to divné… nestačí“</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b="1" dirty="0"/>
              <a:t>umět diagnostikovat</a:t>
            </a:r>
            <a:r>
              <a:rPr lang="cs-CZ" sz="2540" dirty="0"/>
              <a:t> konkrétní jev</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Často chápáno jako jediná součást evaluačního procesu (výsledky dáme do šanonu a ukážeme kontrole)</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Výsledky představují převládající hodnocení; je nutné se dívat i na rozptyl odpovědí(!)</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umět (na základě zjištěných skutečností) </a:t>
            </a:r>
            <a:r>
              <a:rPr lang="cs-CZ" sz="2540" b="1" dirty="0"/>
              <a:t>navrhnout a provést vhodnou intervenci</a:t>
            </a:r>
            <a:r>
              <a:rPr lang="cs-CZ" sz="2540" dirty="0"/>
              <a:t>, která by pomohla jak žákům, tak učitelům.</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CO BUDU S VÝSLEDKY DĚLAT?</a:t>
            </a:r>
          </a:p>
        </p:txBody>
      </p:sp>
      <p:sp>
        <p:nvSpPr>
          <p:cNvPr id="2" name="TextovéPole 1"/>
          <p:cNvSpPr txBox="1"/>
          <p:nvPr/>
        </p:nvSpPr>
        <p:spPr>
          <a:xfrm rot="18654863">
            <a:off x="3590904" y="5700957"/>
            <a:ext cx="1604720" cy="874085"/>
          </a:xfrm>
          <a:prstGeom prst="rect">
            <a:avLst/>
          </a:prstGeom>
          <a:noFill/>
        </p:spPr>
        <p:txBody>
          <a:bodyPr wrap="square" rtlCol="0">
            <a:spAutoFit/>
          </a:bodyPr>
          <a:lstStyle/>
          <a:p>
            <a:pPr algn="ctr"/>
            <a:r>
              <a:rPr lang="cs-CZ" sz="1270" dirty="0"/>
              <a:t>Absentuje-li tato úvaha, je lepší se do věcí nepouštět vůbec</a:t>
            </a:r>
          </a:p>
        </p:txBody>
      </p:sp>
    </p:spTree>
    <p:extLst>
      <p:ext uri="{BB962C8B-B14F-4D97-AF65-F5344CB8AC3E}">
        <p14:creationId xmlns:p14="http://schemas.microsoft.com/office/powerpoint/2010/main" val="20075255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B39EF4-66DA-DD15-996F-FB71B60B9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1FCE76CA-8B5B-3F1E-65A9-E1E3280DFDD6}"/>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1A0B6401-549D-69E2-47D0-ADD287FAD4BC}"/>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13</a:t>
            </a:fld>
            <a:endParaRPr lang="cs-CZ" altLang="cs-CZ"/>
          </a:p>
        </p:txBody>
      </p:sp>
    </p:spTree>
    <p:extLst>
      <p:ext uri="{BB962C8B-B14F-4D97-AF65-F5344CB8AC3E}">
        <p14:creationId xmlns:p14="http://schemas.microsoft.com/office/powerpoint/2010/main" val="2413230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a:extLst>
              <a:ext uri="{FF2B5EF4-FFF2-40B4-BE49-F238E27FC236}">
                <a16:creationId xmlns:a16="http://schemas.microsoft.com/office/drawing/2014/main" id="{08265921-076A-2C46-EE62-63E0C08C68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CC8A4673-B8F1-484D-CED3-06C42B13067C}"/>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7F3690FB-CE38-A8F6-C763-1ED327749FCB}"/>
              </a:ext>
            </a:extLst>
          </p:cNvPr>
          <p:cNvSpPr>
            <a:spLocks noGrp="1"/>
          </p:cNvSpPr>
          <p:nvPr>
            <p:ph type="sldNum" sz="quarter" idx="4294967295"/>
          </p:nvPr>
        </p:nvSpPr>
        <p:spPr>
          <a:xfrm>
            <a:off x="414000" y="6228000"/>
            <a:ext cx="252000" cy="252000"/>
          </a:xfrm>
        </p:spPr>
        <p:txBody>
          <a:bodyPr/>
          <a:lstStyle/>
          <a:p>
            <a:pPr>
              <a:spcAft>
                <a:spcPts val="600"/>
              </a:spcAft>
            </a:pPr>
            <a:fld id="{D6D6C118-631F-4A80-9886-907009361577}" type="slidenum">
              <a:rPr lang="cs-CZ" altLang="cs-CZ" smtClean="0"/>
              <a:pPr>
                <a:spcAft>
                  <a:spcPts val="600"/>
                </a:spcAft>
              </a:pPr>
              <a:t>14</a:t>
            </a:fld>
            <a:endParaRPr lang="cs-CZ" altLang="cs-CZ"/>
          </a:p>
        </p:txBody>
      </p:sp>
    </p:spTree>
    <p:extLst>
      <p:ext uri="{BB962C8B-B14F-4D97-AF65-F5344CB8AC3E}">
        <p14:creationId xmlns:p14="http://schemas.microsoft.com/office/powerpoint/2010/main" val="401093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97D44CCE-02F1-0017-74FA-1E5EE9B7642C}"/>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2" name="Slide Number Placeholder 2">
            <a:extLst>
              <a:ext uri="{FF2B5EF4-FFF2-40B4-BE49-F238E27FC236}">
                <a16:creationId xmlns:a16="http://schemas.microsoft.com/office/drawing/2014/main" id="{A6698749-101C-09F5-E9AA-51806B1C13CF}"/>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15</a:t>
            </a:fld>
            <a:endParaRPr lang="cs-CZ" altLang="cs-CZ"/>
          </a:p>
        </p:txBody>
      </p:sp>
      <p:sp>
        <p:nvSpPr>
          <p:cNvPr id="4" name="Nadpis 3"/>
          <p:cNvSpPr>
            <a:spLocks noGrp="1"/>
          </p:cNvSpPr>
          <p:nvPr>
            <p:ph type="title"/>
          </p:nvPr>
        </p:nvSpPr>
        <p:spPr>
          <a:xfrm>
            <a:off x="398502" y="2900365"/>
            <a:ext cx="11361600" cy="1171580"/>
          </a:xfrm>
        </p:spPr>
        <p:txBody>
          <a:bodyPr vert="horz" lIns="82953" tIns="41476" rIns="82953" bIns="0" rtlCol="0" anchor="t" anchorCtr="0">
            <a:normAutofit/>
          </a:bodyPr>
          <a:lstStyle/>
          <a:p>
            <a:pPr defTabSz="829544"/>
            <a:r>
              <a:rPr lang="en-US"/>
              <a:t>Jak se lidé ve škole cítí a jak o ní uvažují?</a:t>
            </a:r>
          </a:p>
        </p:txBody>
      </p:sp>
      <p:sp>
        <p:nvSpPr>
          <p:cNvPr id="14" name="Subtitle 4">
            <a:extLst>
              <a:ext uri="{FF2B5EF4-FFF2-40B4-BE49-F238E27FC236}">
                <a16:creationId xmlns:a16="http://schemas.microsoft.com/office/drawing/2014/main" id="{C83B103B-A5A6-8D8F-5C23-63C73B65F1BB}"/>
              </a:ext>
            </a:extLst>
          </p:cNvPr>
          <p:cNvSpPr>
            <a:spLocks noGrp="1"/>
          </p:cNvSpPr>
          <p:nvPr>
            <p:ph type="subTitle" idx="1"/>
          </p:nvPr>
        </p:nvSpPr>
        <p:spPr>
          <a:xfrm>
            <a:off x="398502" y="4116402"/>
            <a:ext cx="11361600" cy="698497"/>
          </a:xfrm>
        </p:spPr>
        <p:txBody>
          <a:bodyPr/>
          <a:lstStyle/>
          <a:p>
            <a:endParaRPr lang="en-US"/>
          </a:p>
        </p:txBody>
      </p:sp>
    </p:spTree>
    <p:extLst>
      <p:ext uri="{BB962C8B-B14F-4D97-AF65-F5344CB8AC3E}">
        <p14:creationId xmlns:p14="http://schemas.microsoft.com/office/powerpoint/2010/main" val="171487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en-US"/>
              <a:t>Klima školy vs. kultura školy</a:t>
            </a:r>
          </a:p>
        </p:txBody>
      </p:sp>
      <p:sp>
        <p:nvSpPr>
          <p:cNvPr id="15363" name="Rectangle 3"/>
          <p:cNvSpPr>
            <a:spLocks noGrp="1" noChangeArrowheads="1"/>
          </p:cNvSpPr>
          <p:nvPr>
            <p:ph idx="1"/>
          </p:nvPr>
        </p:nvSpPr>
        <p:spPr/>
        <p:txBody>
          <a:bodyPr>
            <a:normAutofit/>
          </a:bodyPr>
          <a:lstStyle/>
          <a:p>
            <a:pPr eaLnBrk="1" hangingPunct="1">
              <a:lnSpc>
                <a:spcPct val="97000"/>
              </a:lnSpc>
            </a:pPr>
            <a:r>
              <a:rPr lang="cs-CZ" altLang="en-US" sz="1814" b="1" u="sng" dirty="0"/>
              <a:t>Klima školy</a:t>
            </a:r>
          </a:p>
          <a:p>
            <a:pPr lvl="1" eaLnBrk="1" hangingPunct="1">
              <a:lnSpc>
                <a:spcPct val="97000"/>
              </a:lnSpc>
            </a:pPr>
            <a:r>
              <a:rPr lang="cs-CZ" altLang="en-US" sz="1633" b="1" dirty="0"/>
              <a:t>Tradiční, vychází z kvantitativních postupů a metod</a:t>
            </a:r>
          </a:p>
          <a:p>
            <a:pPr lvl="1" eaLnBrk="1" hangingPunct="1">
              <a:lnSpc>
                <a:spcPct val="97000"/>
              </a:lnSpc>
            </a:pPr>
            <a:r>
              <a:rPr lang="cs-CZ" altLang="en-US" sz="1633" b="1" dirty="0"/>
              <a:t>Zaměřuje se na hodnocení prvků prostředí a interakcí, která jsou agregována do ukazatelů</a:t>
            </a:r>
          </a:p>
          <a:p>
            <a:pPr lvl="1" eaLnBrk="1" hangingPunct="1">
              <a:lnSpc>
                <a:spcPct val="97000"/>
              </a:lnSpc>
            </a:pPr>
            <a:r>
              <a:rPr lang="en-GB" altLang="en-US" sz="1633" b="1" i="1" dirty="0"/>
              <a:t>„</a:t>
            </a:r>
            <a:r>
              <a:rPr lang="en-GB" altLang="en-US" sz="1633" b="1" i="1" dirty="0" err="1"/>
              <a:t>Výzkum</a:t>
            </a:r>
            <a:r>
              <a:rPr lang="en-GB" altLang="en-US" sz="1633" b="1" i="1" dirty="0"/>
              <a:t> </a:t>
            </a:r>
            <a:r>
              <a:rPr lang="en-GB" altLang="en-US" sz="1633" b="1" i="1" dirty="0" err="1"/>
              <a:t>klimatu</a:t>
            </a:r>
            <a:r>
              <a:rPr lang="en-GB" altLang="en-US" sz="1633" b="1" i="1" dirty="0"/>
              <a:t> </a:t>
            </a:r>
            <a:r>
              <a:rPr lang="en-GB" altLang="en-US" sz="1633" b="1" i="1" dirty="0" err="1"/>
              <a:t>školy</a:t>
            </a:r>
            <a:r>
              <a:rPr lang="en-GB" altLang="en-US" sz="1633" b="1" i="1" dirty="0"/>
              <a:t> je </a:t>
            </a:r>
            <a:r>
              <a:rPr lang="en-GB" altLang="en-US" sz="1633" b="1" i="1" dirty="0" err="1"/>
              <a:t>prostě</a:t>
            </a:r>
            <a:r>
              <a:rPr lang="en-GB" altLang="en-US" sz="1633" b="1" i="1" dirty="0"/>
              <a:t> </a:t>
            </a:r>
            <a:r>
              <a:rPr lang="en-GB" altLang="en-US" sz="1633" b="1" i="1" dirty="0" err="1"/>
              <a:t>levobočkem</a:t>
            </a:r>
            <a:r>
              <a:rPr lang="en-GB" altLang="en-US" sz="1633" b="1" i="1" dirty="0"/>
              <a:t> </a:t>
            </a:r>
            <a:r>
              <a:rPr lang="en-GB" altLang="en-US" sz="1633" b="1" i="1" dirty="0" err="1"/>
              <a:t>výzkumu</a:t>
            </a:r>
            <a:r>
              <a:rPr lang="en-GB" altLang="en-US" sz="1633" b="1" i="1" dirty="0"/>
              <a:t> </a:t>
            </a:r>
            <a:r>
              <a:rPr lang="en-GB" altLang="en-US" sz="1633" b="1" i="1" dirty="0" err="1"/>
              <a:t>klimatu</a:t>
            </a:r>
            <a:r>
              <a:rPr lang="en-GB" altLang="en-US" sz="1633" b="1" i="1" dirty="0"/>
              <a:t> </a:t>
            </a:r>
            <a:r>
              <a:rPr lang="en-GB" altLang="en-US" sz="1633" b="1" i="1" dirty="0" err="1"/>
              <a:t>organizace</a:t>
            </a:r>
            <a:r>
              <a:rPr lang="en-GB" altLang="en-US" sz="1633" b="1" i="1" dirty="0"/>
              <a:t> a </a:t>
            </a:r>
            <a:r>
              <a:rPr lang="en-GB" altLang="en-US" sz="1633" b="1" i="1" dirty="0" err="1"/>
              <a:t>výzkumu</a:t>
            </a:r>
            <a:r>
              <a:rPr lang="en-GB" altLang="en-US" sz="1633" b="1" i="1" dirty="0"/>
              <a:t> </a:t>
            </a:r>
            <a:r>
              <a:rPr lang="en-GB" altLang="en-US" sz="1633" b="1" i="1" dirty="0" err="1"/>
              <a:t>efektivity</a:t>
            </a:r>
            <a:r>
              <a:rPr lang="en-GB" altLang="en-US" sz="1633" b="1" i="1" dirty="0"/>
              <a:t> </a:t>
            </a:r>
            <a:r>
              <a:rPr lang="en-GB" altLang="en-US" sz="1633" b="1" i="1" dirty="0" err="1"/>
              <a:t>vzdělávání</a:t>
            </a:r>
            <a:r>
              <a:rPr lang="en-GB" altLang="en-US" sz="1633" b="1" i="1" dirty="0"/>
              <a:t>.“</a:t>
            </a:r>
            <a:r>
              <a:rPr lang="en-GB" altLang="en-US" sz="1633" dirty="0"/>
              <a:t>  (</a:t>
            </a:r>
            <a:r>
              <a:rPr lang="en-GB" altLang="en-US" sz="1633" dirty="0" err="1"/>
              <a:t>Andersonová</a:t>
            </a:r>
            <a:r>
              <a:rPr lang="en-GB" altLang="en-US" sz="1633" dirty="0"/>
              <a:t>, 1982: 368).</a:t>
            </a:r>
          </a:p>
          <a:p>
            <a:pPr lvl="2" eaLnBrk="1" hangingPunct="1">
              <a:lnSpc>
                <a:spcPct val="97000"/>
              </a:lnSpc>
            </a:pPr>
            <a:r>
              <a:rPr lang="en-GB" altLang="en-US" sz="1270" dirty="0" err="1"/>
              <a:t>škola</a:t>
            </a:r>
            <a:r>
              <a:rPr lang="en-GB" altLang="en-US" sz="1270" dirty="0"/>
              <a:t> </a:t>
            </a:r>
            <a:r>
              <a:rPr lang="en-GB" altLang="en-US" sz="1270" dirty="0" err="1"/>
              <a:t>jako</a:t>
            </a:r>
            <a:r>
              <a:rPr lang="en-GB" altLang="en-US" sz="1270" dirty="0"/>
              <a:t> </a:t>
            </a:r>
            <a:r>
              <a:rPr lang="en-GB" altLang="en-US" sz="1270" dirty="0" err="1"/>
              <a:t>součást</a:t>
            </a:r>
            <a:r>
              <a:rPr lang="en-GB" altLang="en-US" sz="1270" dirty="0"/>
              <a:t> </a:t>
            </a:r>
            <a:r>
              <a:rPr lang="en-GB" altLang="en-US" sz="1270" dirty="0" err="1"/>
              <a:t>vzdělávacího</a:t>
            </a:r>
            <a:r>
              <a:rPr lang="en-GB" altLang="en-US" sz="1270" dirty="0"/>
              <a:t> </a:t>
            </a:r>
            <a:r>
              <a:rPr lang="en-GB" altLang="en-US" sz="1270" dirty="0" err="1"/>
              <a:t>systému</a:t>
            </a:r>
            <a:r>
              <a:rPr lang="en-GB" altLang="en-US" sz="1270" dirty="0"/>
              <a:t> je </a:t>
            </a:r>
            <a:r>
              <a:rPr lang="en-GB" altLang="en-US" sz="1270" dirty="0" err="1"/>
              <a:t>především</a:t>
            </a:r>
            <a:r>
              <a:rPr lang="en-GB" altLang="en-US" sz="1270" dirty="0"/>
              <a:t> </a:t>
            </a:r>
            <a:r>
              <a:rPr lang="en-GB" altLang="en-US" sz="1270" dirty="0" err="1"/>
              <a:t>formální</a:t>
            </a:r>
            <a:r>
              <a:rPr lang="en-GB" altLang="en-US" sz="1270" dirty="0"/>
              <a:t> </a:t>
            </a:r>
            <a:r>
              <a:rPr lang="en-GB" altLang="en-US" sz="1270" dirty="0" err="1"/>
              <a:t>organizací</a:t>
            </a:r>
            <a:r>
              <a:rPr lang="en-GB" altLang="en-US" sz="1270" dirty="0"/>
              <a:t>;</a:t>
            </a:r>
          </a:p>
          <a:p>
            <a:pPr lvl="2" eaLnBrk="1" hangingPunct="1">
              <a:lnSpc>
                <a:spcPct val="97000"/>
              </a:lnSpc>
            </a:pPr>
            <a:r>
              <a:rPr lang="en-GB" altLang="en-US" sz="1270" dirty="0" err="1"/>
              <a:t>vnímání</a:t>
            </a:r>
            <a:r>
              <a:rPr lang="en-GB" altLang="en-US" sz="1270" dirty="0"/>
              <a:t> </a:t>
            </a:r>
            <a:r>
              <a:rPr lang="en-GB" altLang="en-US" sz="1270" dirty="0" err="1"/>
              <a:t>ředitele</a:t>
            </a:r>
            <a:r>
              <a:rPr lang="en-GB" altLang="en-US" sz="1270" dirty="0"/>
              <a:t> a </a:t>
            </a:r>
            <a:r>
              <a:rPr lang="en-GB" altLang="en-US" sz="1270" dirty="0" err="1"/>
              <a:t>jeho</a:t>
            </a:r>
            <a:r>
              <a:rPr lang="en-GB" altLang="en-US" sz="1270" dirty="0"/>
              <a:t> </a:t>
            </a:r>
            <a:r>
              <a:rPr lang="en-GB" altLang="en-US" sz="1270" dirty="0" err="1"/>
              <a:t>stylu</a:t>
            </a:r>
            <a:r>
              <a:rPr lang="en-GB" altLang="en-US" sz="1270" dirty="0"/>
              <a:t> </a:t>
            </a:r>
            <a:r>
              <a:rPr lang="en-GB" altLang="en-US" sz="1270" dirty="0" err="1"/>
              <a:t>vedení</a:t>
            </a:r>
            <a:r>
              <a:rPr lang="en-GB" altLang="en-US" sz="1270" dirty="0"/>
              <a:t> </a:t>
            </a:r>
            <a:r>
              <a:rPr lang="en-GB" altLang="en-US" sz="1270" dirty="0" err="1"/>
              <a:t>jako</a:t>
            </a:r>
            <a:r>
              <a:rPr lang="en-GB" altLang="en-US" sz="1270" dirty="0"/>
              <a:t> </a:t>
            </a:r>
            <a:r>
              <a:rPr lang="en-GB" altLang="en-US" sz="1270" dirty="0" err="1"/>
              <a:t>jedné</a:t>
            </a:r>
            <a:r>
              <a:rPr lang="en-GB" altLang="en-US" sz="1270" dirty="0"/>
              <a:t> </a:t>
            </a:r>
            <a:r>
              <a:rPr lang="en-GB" altLang="en-US" sz="1270" dirty="0" err="1"/>
              <a:t>klíčových</a:t>
            </a:r>
            <a:r>
              <a:rPr lang="en-GB" altLang="en-US" sz="1270" dirty="0"/>
              <a:t> </a:t>
            </a:r>
            <a:r>
              <a:rPr lang="en-GB" altLang="en-US" sz="1270" dirty="0" err="1"/>
              <a:t>proměnných</a:t>
            </a:r>
            <a:r>
              <a:rPr lang="en-GB" altLang="en-US" sz="1270" dirty="0"/>
              <a:t> </a:t>
            </a:r>
            <a:r>
              <a:rPr lang="en-GB" altLang="en-US" sz="1270" dirty="0" err="1"/>
              <a:t>sociálního</a:t>
            </a:r>
            <a:r>
              <a:rPr lang="en-GB" altLang="en-US" sz="1270" dirty="0"/>
              <a:t> </a:t>
            </a:r>
            <a:r>
              <a:rPr lang="en-GB" altLang="en-US" sz="1270" dirty="0" err="1"/>
              <a:t>klimatu</a:t>
            </a:r>
            <a:r>
              <a:rPr lang="en-GB" altLang="en-US" sz="1270" dirty="0"/>
              <a:t>;</a:t>
            </a:r>
          </a:p>
          <a:p>
            <a:pPr lvl="2" eaLnBrk="1" hangingPunct="1">
              <a:lnSpc>
                <a:spcPct val="97000"/>
              </a:lnSpc>
            </a:pPr>
            <a:r>
              <a:rPr lang="en-GB" altLang="en-US" sz="1270" dirty="0" err="1"/>
              <a:t>akcent</a:t>
            </a:r>
            <a:r>
              <a:rPr lang="en-GB" altLang="en-US" sz="1270" dirty="0"/>
              <a:t> </a:t>
            </a:r>
            <a:r>
              <a:rPr lang="en-GB" altLang="en-US" sz="1270" dirty="0" err="1"/>
              <a:t>na</a:t>
            </a:r>
            <a:r>
              <a:rPr lang="en-GB" altLang="en-US" sz="1270" dirty="0"/>
              <a:t> </a:t>
            </a:r>
            <a:r>
              <a:rPr lang="en-GB" altLang="en-US" sz="1270" dirty="0" err="1"/>
              <a:t>výkon</a:t>
            </a:r>
            <a:r>
              <a:rPr lang="en-GB" altLang="en-US" sz="1270" dirty="0"/>
              <a:t> </a:t>
            </a:r>
            <a:r>
              <a:rPr lang="en-GB" altLang="en-US" sz="1270" dirty="0" err="1"/>
              <a:t>žáka</a:t>
            </a:r>
            <a:r>
              <a:rPr lang="en-GB" altLang="en-US" sz="1270" dirty="0"/>
              <a:t> </a:t>
            </a:r>
            <a:r>
              <a:rPr lang="en-GB" altLang="en-US" sz="1270" dirty="0" err="1"/>
              <a:t>či</a:t>
            </a:r>
            <a:r>
              <a:rPr lang="en-GB" altLang="en-US" sz="1270" dirty="0"/>
              <a:t> </a:t>
            </a:r>
            <a:r>
              <a:rPr lang="en-GB" altLang="en-US" sz="1270" dirty="0" err="1"/>
              <a:t>studenta</a:t>
            </a:r>
            <a:r>
              <a:rPr lang="en-GB" altLang="en-US" sz="1270" dirty="0"/>
              <a:t>, </a:t>
            </a:r>
            <a:r>
              <a:rPr lang="en-GB" altLang="en-US" sz="1270" dirty="0" err="1"/>
              <a:t>či</a:t>
            </a:r>
            <a:r>
              <a:rPr lang="en-GB" altLang="en-US" sz="1270" dirty="0"/>
              <a:t> </a:t>
            </a:r>
            <a:r>
              <a:rPr lang="en-GB" altLang="en-US" sz="1270" dirty="0" err="1"/>
              <a:t>výkon</a:t>
            </a:r>
            <a:r>
              <a:rPr lang="en-GB" altLang="en-US" sz="1270" dirty="0"/>
              <a:t> </a:t>
            </a:r>
            <a:r>
              <a:rPr lang="en-GB" altLang="en-US" sz="1270" dirty="0" err="1"/>
              <a:t>žáka</a:t>
            </a:r>
            <a:r>
              <a:rPr lang="en-GB" altLang="en-US" sz="1270" dirty="0"/>
              <a:t> a </a:t>
            </a:r>
            <a:r>
              <a:rPr lang="en-GB" altLang="en-US" sz="1270" dirty="0" err="1"/>
              <a:t>jeho</a:t>
            </a:r>
            <a:r>
              <a:rPr lang="en-GB" altLang="en-US" sz="1270" dirty="0"/>
              <a:t> </a:t>
            </a:r>
            <a:r>
              <a:rPr lang="en-GB" altLang="en-US" sz="1270" dirty="0" err="1"/>
              <a:t>ovlivnění</a:t>
            </a:r>
            <a:r>
              <a:rPr lang="en-GB" altLang="en-US" sz="1270" dirty="0"/>
              <a:t> </a:t>
            </a:r>
            <a:r>
              <a:rPr lang="en-GB" altLang="en-US" sz="1270" dirty="0" err="1"/>
              <a:t>efektivitou</a:t>
            </a:r>
            <a:r>
              <a:rPr lang="en-GB" altLang="en-US" sz="1270" dirty="0"/>
              <a:t> </a:t>
            </a:r>
            <a:r>
              <a:rPr lang="en-GB" altLang="en-US" sz="1270" dirty="0" err="1"/>
              <a:t>učitelovy</a:t>
            </a:r>
            <a:r>
              <a:rPr lang="en-GB" altLang="en-US" sz="1270" dirty="0"/>
              <a:t> </a:t>
            </a:r>
            <a:r>
              <a:rPr lang="en-GB" altLang="en-US" sz="1270" dirty="0" err="1"/>
              <a:t>práce</a:t>
            </a:r>
            <a:endParaRPr lang="en-GB" altLang="en-US" sz="1270" dirty="0"/>
          </a:p>
          <a:p>
            <a:pPr lvl="2" eaLnBrk="1" hangingPunct="1">
              <a:lnSpc>
                <a:spcPct val="97000"/>
              </a:lnSpc>
            </a:pPr>
            <a:r>
              <a:rPr lang="en-GB" altLang="en-US" sz="1270" dirty="0" err="1"/>
              <a:t>pozitivní</a:t>
            </a:r>
            <a:r>
              <a:rPr lang="en-GB" altLang="en-US" sz="1270" dirty="0"/>
              <a:t> </a:t>
            </a:r>
            <a:r>
              <a:rPr lang="en-GB" altLang="en-US" sz="1270" dirty="0" err="1"/>
              <a:t>klima</a:t>
            </a:r>
            <a:r>
              <a:rPr lang="en-GB" altLang="en-US" sz="1270" dirty="0"/>
              <a:t> </a:t>
            </a:r>
            <a:r>
              <a:rPr lang="en-GB" altLang="en-US" sz="1270" dirty="0" err="1"/>
              <a:t>školy</a:t>
            </a:r>
            <a:r>
              <a:rPr lang="en-GB" altLang="en-US" sz="1270" dirty="0"/>
              <a:t> </a:t>
            </a:r>
            <a:r>
              <a:rPr lang="en-GB" altLang="en-US" sz="1270" dirty="0" err="1"/>
              <a:t>bylo</a:t>
            </a:r>
            <a:r>
              <a:rPr lang="en-GB" altLang="en-US" sz="1270" dirty="0"/>
              <a:t> </a:t>
            </a:r>
            <a:r>
              <a:rPr lang="en-GB" altLang="en-US" sz="1270" dirty="0" err="1"/>
              <a:t>nakonec</a:t>
            </a:r>
            <a:r>
              <a:rPr lang="en-GB" altLang="en-US" sz="1270" dirty="0"/>
              <a:t> </a:t>
            </a:r>
            <a:r>
              <a:rPr lang="en-GB" altLang="en-US" sz="1270" dirty="0" err="1"/>
              <a:t>potvrzeno</a:t>
            </a:r>
            <a:r>
              <a:rPr lang="en-GB" altLang="en-US" sz="1270" dirty="0"/>
              <a:t> </a:t>
            </a:r>
            <a:r>
              <a:rPr lang="en-GB" altLang="en-US" sz="1270" dirty="0" err="1"/>
              <a:t>jako</a:t>
            </a:r>
            <a:r>
              <a:rPr lang="en-GB" altLang="en-US" sz="1270" dirty="0"/>
              <a:t> </a:t>
            </a:r>
            <a:r>
              <a:rPr lang="en-GB" altLang="en-US" sz="1270" dirty="0" err="1"/>
              <a:t>jedna</a:t>
            </a:r>
            <a:r>
              <a:rPr lang="en-GB" altLang="en-US" sz="1270" dirty="0"/>
              <a:t> z </a:t>
            </a:r>
            <a:r>
              <a:rPr lang="en-GB" altLang="en-US" sz="1270" dirty="0" err="1"/>
              <a:t>charakteristik</a:t>
            </a:r>
            <a:r>
              <a:rPr lang="en-GB" altLang="en-US" sz="1270" dirty="0"/>
              <a:t> </a:t>
            </a:r>
            <a:r>
              <a:rPr lang="cs-CZ" altLang="en-US" sz="1270" dirty="0"/>
              <a:t>„</a:t>
            </a:r>
            <a:r>
              <a:rPr lang="en-GB" altLang="en-US" sz="1270" dirty="0" err="1"/>
              <a:t>efektivních</a:t>
            </a:r>
            <a:r>
              <a:rPr lang="en-GB" altLang="en-US" sz="1270" dirty="0"/>
              <a:t> </a:t>
            </a:r>
            <a:r>
              <a:rPr lang="en-GB" altLang="en-US" sz="1270" dirty="0" err="1"/>
              <a:t>škol</a:t>
            </a:r>
            <a:r>
              <a:rPr lang="cs-CZ" altLang="en-US" sz="1270" dirty="0"/>
              <a:t>“</a:t>
            </a:r>
            <a:endParaRPr lang="cs-CZ" altLang="en-US" sz="1270" b="1" u="sng" dirty="0"/>
          </a:p>
          <a:p>
            <a:pPr>
              <a:lnSpc>
                <a:spcPct val="97000"/>
              </a:lnSpc>
            </a:pPr>
            <a:r>
              <a:rPr lang="cs-CZ" altLang="en-US" sz="1670" b="1" u="sng" dirty="0"/>
              <a:t>Klima školní třídy</a:t>
            </a:r>
          </a:p>
          <a:p>
            <a:pPr lvl="1">
              <a:lnSpc>
                <a:spcPct val="97000"/>
              </a:lnSpc>
            </a:pPr>
            <a:r>
              <a:rPr lang="cs-CZ" altLang="en-US" sz="1270" dirty="0"/>
              <a:t>Vlastní výzkumná tradice, konkrétní, specificky zaměřené nástroje a techniky (viz dále)</a:t>
            </a:r>
            <a:endParaRPr lang="en-GB" altLang="en-US" sz="1270" dirty="0"/>
          </a:p>
          <a:p>
            <a:pPr eaLnBrk="1" hangingPunct="1">
              <a:lnSpc>
                <a:spcPct val="97000"/>
              </a:lnSpc>
            </a:pPr>
            <a:r>
              <a:rPr lang="en-GB" altLang="en-US" sz="1814" b="1" u="sng" dirty="0" err="1"/>
              <a:t>Kultura</a:t>
            </a:r>
            <a:r>
              <a:rPr lang="en-GB" altLang="en-US" sz="1814" u="sng" dirty="0"/>
              <a:t> </a:t>
            </a:r>
            <a:r>
              <a:rPr lang="cs-CZ" altLang="en-US" sz="1814" b="1" u="sng" dirty="0"/>
              <a:t>školy</a:t>
            </a:r>
          </a:p>
          <a:p>
            <a:pPr lvl="1" eaLnBrk="1" hangingPunct="1">
              <a:lnSpc>
                <a:spcPct val="97000"/>
              </a:lnSpc>
            </a:pPr>
            <a:r>
              <a:rPr lang="cs-CZ" altLang="en-US" sz="1633" b="1" dirty="0"/>
              <a:t>Odlišná výzkumná tradice (kvalitativní přístup)</a:t>
            </a:r>
          </a:p>
          <a:p>
            <a:pPr lvl="1" eaLnBrk="1" hangingPunct="1">
              <a:lnSpc>
                <a:spcPct val="97000"/>
              </a:lnSpc>
            </a:pPr>
            <a:r>
              <a:rPr lang="en-GB" altLang="en-US" sz="1633" dirty="0" err="1"/>
              <a:t>etnografický</a:t>
            </a:r>
            <a:r>
              <a:rPr lang="en-GB" altLang="en-US" sz="1633" dirty="0"/>
              <a:t> </a:t>
            </a:r>
            <a:r>
              <a:rPr lang="en-GB" altLang="en-US" sz="1633" dirty="0" err="1"/>
              <a:t>přístup</a:t>
            </a:r>
            <a:r>
              <a:rPr lang="en-GB" altLang="en-US" sz="1633" dirty="0"/>
              <a:t>, </a:t>
            </a:r>
            <a:r>
              <a:rPr lang="en-GB" altLang="en-US" sz="1633" dirty="0" err="1"/>
              <a:t>idiografický</a:t>
            </a:r>
            <a:r>
              <a:rPr lang="en-GB" altLang="en-US" sz="1633" dirty="0"/>
              <a:t> </a:t>
            </a:r>
            <a:r>
              <a:rPr lang="en-GB" altLang="en-US" sz="1633" dirty="0" err="1"/>
              <a:t>přístup</a:t>
            </a:r>
            <a:endParaRPr lang="cs-CZ" altLang="en-US" sz="1633" dirty="0"/>
          </a:p>
          <a:p>
            <a:pPr lvl="1" eaLnBrk="1" hangingPunct="1">
              <a:lnSpc>
                <a:spcPct val="97000"/>
              </a:lnSpc>
            </a:pPr>
            <a:r>
              <a:rPr lang="cs-CZ" altLang="en-US" sz="1633" dirty="0"/>
              <a:t>např. Pražská skupina školní etnografie</a:t>
            </a:r>
          </a:p>
          <a:p>
            <a:pPr lvl="2" eaLnBrk="1" hangingPunct="1">
              <a:lnSpc>
                <a:spcPct val="97000"/>
              </a:lnSpc>
            </a:pPr>
            <a:r>
              <a:rPr lang="en-GB" altLang="en-US" sz="1452" dirty="0">
                <a:hlinkClick r:id="rId3"/>
              </a:rPr>
              <a:t>http://userweb.pedf.cuni.cz/~www_kpsp/etnografie/frame.htm</a:t>
            </a:r>
            <a:r>
              <a:rPr lang="cs-CZ" altLang="en-US" sz="2177" dirty="0"/>
              <a:t> </a:t>
            </a:r>
          </a:p>
          <a:p>
            <a:pPr lvl="1">
              <a:lnSpc>
                <a:spcPct val="97000"/>
              </a:lnSpc>
            </a:pPr>
            <a:r>
              <a:rPr lang="cs-CZ" altLang="en-US" sz="1633" dirty="0"/>
              <a:t>ÚPV FF MU </a:t>
            </a:r>
            <a:r>
              <a:rPr lang="cs-CZ" altLang="en-US" sz="1633"/>
              <a:t>(Pol</a:t>
            </a:r>
            <a:r>
              <a:rPr lang="cs-CZ" altLang="en-US" sz="1633" dirty="0"/>
              <a:t>, Hloušková aj.)</a:t>
            </a:r>
            <a:endParaRPr lang="en-GB" altLang="en-US" sz="1633" dirty="0"/>
          </a:p>
          <a:p>
            <a:pPr eaLnBrk="1" hangingPunct="1">
              <a:lnSpc>
                <a:spcPct val="97000"/>
              </a:lnSpc>
              <a:buFont typeface="Wingdings" charset="2"/>
              <a:buNone/>
            </a:pPr>
            <a:endParaRPr lang="cs-CZ" altLang="en-US" sz="2177" dirty="0"/>
          </a:p>
        </p:txBody>
      </p:sp>
    </p:spTree>
    <p:extLst>
      <p:ext uri="{BB962C8B-B14F-4D97-AF65-F5344CB8AC3E}">
        <p14:creationId xmlns:p14="http://schemas.microsoft.com/office/powerpoint/2010/main" val="2088711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A0931F-6272-2049-AE1B-C3B95A016F30}"/>
              </a:ext>
            </a:extLst>
          </p:cNvPr>
          <p:cNvSpPr>
            <a:spLocks noGrp="1"/>
          </p:cNvSpPr>
          <p:nvPr>
            <p:ph type="title"/>
          </p:nvPr>
        </p:nvSpPr>
        <p:spPr/>
        <p:txBody>
          <a:bodyPr/>
          <a:lstStyle/>
          <a:p>
            <a:r>
              <a:rPr lang="cs-CZ" dirty="0"/>
              <a:t>Názory a postoje na život ve škole… jsou klima</a:t>
            </a:r>
          </a:p>
        </p:txBody>
      </p:sp>
      <p:sp>
        <p:nvSpPr>
          <p:cNvPr id="3" name="Zástupný obsah 2">
            <a:extLst>
              <a:ext uri="{FF2B5EF4-FFF2-40B4-BE49-F238E27FC236}">
                <a16:creationId xmlns:a16="http://schemas.microsoft.com/office/drawing/2014/main" id="{2B1F8408-5922-894E-A795-0BE1001507E8}"/>
              </a:ext>
            </a:extLst>
          </p:cNvPr>
          <p:cNvSpPr>
            <a:spLocks noGrp="1"/>
          </p:cNvSpPr>
          <p:nvPr>
            <p:ph idx="1"/>
          </p:nvPr>
        </p:nvSpPr>
        <p:spPr/>
        <p:txBody>
          <a:bodyPr>
            <a:normAutofit/>
          </a:bodyPr>
          <a:lstStyle/>
          <a:p>
            <a:r>
              <a:rPr lang="cs-CZ" dirty="0"/>
              <a:t>Různé osoby mají různé (uniformita neexistuje)</a:t>
            </a:r>
          </a:p>
          <a:p>
            <a:r>
              <a:rPr lang="cs-CZ" dirty="0"/>
              <a:t>Role ve třídě, v týmu; školní i sociální úspěšnost; rizikové faktory vedoucí vylučování</a:t>
            </a:r>
          </a:p>
          <a:p>
            <a:r>
              <a:rPr lang="cs-CZ" dirty="0"/>
              <a:t>Problém je velikost rozptylu těchto hodnocení (větší rozptyl je problém)</a:t>
            </a:r>
          </a:p>
          <a:p>
            <a:r>
              <a:rPr lang="cs-CZ" dirty="0"/>
              <a:t>Faktický problém srovnávání tříd a škol (různá sociální zkušenost vede k různým hodnocením, zkušenost je většinově omezena na konkrétní školu či třídu) </a:t>
            </a:r>
          </a:p>
          <a:p>
            <a:pPr lvl="1"/>
            <a:r>
              <a:rPr lang="cs-CZ" dirty="0"/>
              <a:t>Např. jak silná emoce je za souhlasem s tvrzením „ve škole se necítím dobře“ </a:t>
            </a:r>
          </a:p>
        </p:txBody>
      </p:sp>
    </p:spTree>
    <p:extLst>
      <p:ext uri="{BB962C8B-B14F-4D97-AF65-F5344CB8AC3E}">
        <p14:creationId xmlns:p14="http://schemas.microsoft.com/office/powerpoint/2010/main" val="67350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chor="ctr">
            <a:normAutofit fontScale="90000"/>
          </a:bodyPr>
          <a:lstStyle/>
          <a:p>
            <a:pPr eaLnBrk="1" hangingPunct="1"/>
            <a:r>
              <a:rPr lang="cs-CZ" altLang="en-US"/>
              <a:t>Sociální klima v souvislostech</a:t>
            </a:r>
          </a:p>
        </p:txBody>
      </p:sp>
      <p:sp>
        <p:nvSpPr>
          <p:cNvPr id="13315" name="Rectangle 3"/>
          <p:cNvSpPr>
            <a:spLocks noGrp="1" noChangeArrowheads="1"/>
          </p:cNvSpPr>
          <p:nvPr>
            <p:ph idx="1"/>
          </p:nvPr>
        </p:nvSpPr>
        <p:spPr/>
        <p:txBody>
          <a:bodyPr>
            <a:normAutofit/>
          </a:bodyPr>
          <a:lstStyle/>
          <a:p>
            <a:pPr eaLnBrk="1" hangingPunct="1"/>
            <a:r>
              <a:rPr lang="cs-CZ" altLang="en-US"/>
              <a:t>Historicky je dáváno souvislosti mj. s:</a:t>
            </a:r>
          </a:p>
          <a:p>
            <a:pPr lvl="1" eaLnBrk="1" hangingPunct="1"/>
            <a:r>
              <a:rPr lang="cs-CZ" altLang="en-US"/>
              <a:t>efektivitou a kvalitou výuky, </a:t>
            </a:r>
          </a:p>
          <a:p>
            <a:pPr lvl="1" eaLnBrk="1" hangingPunct="1"/>
            <a:r>
              <a:rPr lang="cs-CZ" altLang="en-US"/>
              <a:t>školní úspěšností žáků, </a:t>
            </a:r>
          </a:p>
          <a:p>
            <a:pPr lvl="1" eaLnBrk="1" hangingPunct="1"/>
            <a:r>
              <a:rPr lang="cs-CZ" altLang="en-US"/>
              <a:t>akademickými aspiracemi žáků, </a:t>
            </a:r>
          </a:p>
          <a:p>
            <a:pPr lvl="1" eaLnBrk="1" hangingPunct="1"/>
            <a:r>
              <a:rPr lang="cs-CZ" altLang="en-US"/>
              <a:t>problémovým chováním…</a:t>
            </a:r>
          </a:p>
        </p:txBody>
      </p:sp>
    </p:spTree>
    <p:extLst>
      <p:ext uri="{BB962C8B-B14F-4D97-AF65-F5344CB8AC3E}">
        <p14:creationId xmlns:p14="http://schemas.microsoft.com/office/powerpoint/2010/main" val="192171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Klima školy v souvislostech</a:t>
            </a:r>
          </a:p>
        </p:txBody>
      </p:sp>
      <p:pic>
        <p:nvPicPr>
          <p:cNvPr id="4" name="Picture 7"/>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49917" y="1469269"/>
            <a:ext cx="8435929" cy="424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F4751E1-3646-2A4B-A7AC-BF089E9DAA93}"/>
              </a:ext>
            </a:extLst>
          </p:cNvPr>
          <p:cNvSpPr txBox="1"/>
          <p:nvPr/>
        </p:nvSpPr>
        <p:spPr>
          <a:xfrm>
            <a:off x="8382353" y="1469270"/>
            <a:ext cx="1903493" cy="1265603"/>
          </a:xfrm>
          <a:prstGeom prst="rect">
            <a:avLst/>
          </a:prstGeom>
          <a:noFill/>
        </p:spPr>
        <p:txBody>
          <a:bodyPr wrap="square" rtlCol="0">
            <a:spAutoFit/>
          </a:bodyPr>
          <a:lstStyle/>
          <a:p>
            <a:r>
              <a:rPr lang="cs-CZ" sz="1089" b="1" dirty="0"/>
              <a:t>Dva póly kontinua škol: </a:t>
            </a:r>
            <a:r>
              <a:rPr lang="cs-CZ" sz="1089" dirty="0"/>
              <a:t>a) elitní výběrová a často soukromá (</a:t>
            </a:r>
            <a:r>
              <a:rPr lang="cs-CZ" sz="1089" dirty="0" err="1"/>
              <a:t>Harry</a:t>
            </a:r>
            <a:r>
              <a:rPr lang="cs-CZ" sz="1089" dirty="0"/>
              <a:t> </a:t>
            </a:r>
            <a:r>
              <a:rPr lang="cs-CZ" sz="1089" dirty="0" err="1"/>
              <a:t>Potter</a:t>
            </a:r>
            <a:r>
              <a:rPr lang="cs-CZ" sz="1089" dirty="0"/>
              <a:t> </a:t>
            </a:r>
            <a:r>
              <a:rPr lang="cs-CZ" sz="1089" dirty="0">
                <a:sym typeface="Wingdings" pitchFamily="2" charset="2"/>
              </a:rPr>
              <a:t> ) a </a:t>
            </a:r>
          </a:p>
          <a:p>
            <a:r>
              <a:rPr lang="cs-CZ" sz="1089" dirty="0">
                <a:sym typeface="Wingdings" pitchFamily="2" charset="2"/>
              </a:rPr>
              <a:t>b) veřejná, masová a podfinancovaná </a:t>
            </a:r>
          </a:p>
          <a:p>
            <a:r>
              <a:rPr lang="cs-CZ" sz="1089" dirty="0">
                <a:sym typeface="Wingdings" pitchFamily="2" charset="2"/>
              </a:rPr>
              <a:t>Konsekvence viz schéma</a:t>
            </a:r>
            <a:endParaRPr lang="cs-CZ" sz="1089" dirty="0"/>
          </a:p>
        </p:txBody>
      </p:sp>
    </p:spTree>
    <p:extLst>
      <p:ext uri="{BB962C8B-B14F-4D97-AF65-F5344CB8AC3E}">
        <p14:creationId xmlns:p14="http://schemas.microsoft.com/office/powerpoint/2010/main" val="77118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5">
            <a:extLst>
              <a:ext uri="{FF2B5EF4-FFF2-40B4-BE49-F238E27FC236}">
                <a16:creationId xmlns:a16="http://schemas.microsoft.com/office/drawing/2014/main" id="{2A314477-2B6E-067E-1517-87D8189C67C6}"/>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8" name="Slide Number Placeholder 1">
            <a:extLst>
              <a:ext uri="{FF2B5EF4-FFF2-40B4-BE49-F238E27FC236}">
                <a16:creationId xmlns:a16="http://schemas.microsoft.com/office/drawing/2014/main" id="{46FE92E4-AA41-7513-BEE2-26779AA71864}"/>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2</a:t>
            </a:fld>
            <a:endParaRPr lang="cs-CZ" altLang="cs-CZ" noProof="0"/>
          </a:p>
        </p:txBody>
      </p:sp>
      <p:sp>
        <p:nvSpPr>
          <p:cNvPr id="2" name="Nadpis 1"/>
          <p:cNvSpPr>
            <a:spLocks noGrp="1"/>
          </p:cNvSpPr>
          <p:nvPr>
            <p:ph type="title"/>
          </p:nvPr>
        </p:nvSpPr>
        <p:spPr>
          <a:xfrm>
            <a:off x="398502" y="2900365"/>
            <a:ext cx="11361600" cy="1171580"/>
          </a:xfrm>
        </p:spPr>
        <p:txBody>
          <a:bodyPr vert="horz" lIns="82953" tIns="41476" rIns="82953" bIns="0" rtlCol="0" anchor="t" anchorCtr="0">
            <a:normAutofit/>
          </a:bodyPr>
          <a:lstStyle/>
          <a:p>
            <a:pPr defTabSz="829544"/>
            <a:r>
              <a:rPr lang="en-US" dirty="0"/>
              <a:t>Jak je to </a:t>
            </a:r>
            <a:r>
              <a:rPr lang="cs-CZ" dirty="0"/>
              <a:t>(bylo to) </a:t>
            </a:r>
            <a:r>
              <a:rPr lang="en-US" dirty="0" err="1"/>
              <a:t>na</a:t>
            </a:r>
            <a:r>
              <a:rPr lang="en-US" dirty="0"/>
              <a:t> </a:t>
            </a:r>
            <a:r>
              <a:rPr lang="en-US" dirty="0" err="1"/>
              <a:t>vaší</a:t>
            </a:r>
            <a:r>
              <a:rPr lang="en-US" dirty="0"/>
              <a:t> </a:t>
            </a:r>
            <a:r>
              <a:rPr lang="en-US" dirty="0" err="1"/>
              <a:t>škole</a:t>
            </a:r>
            <a:r>
              <a:rPr lang="en-US" dirty="0"/>
              <a:t>?</a:t>
            </a:r>
          </a:p>
        </p:txBody>
      </p:sp>
      <p:sp>
        <p:nvSpPr>
          <p:cNvPr id="3" name="Zástupný symbol pro obsah 2"/>
          <p:cNvSpPr>
            <a:spLocks noGrp="1"/>
          </p:cNvSpPr>
          <p:nvPr>
            <p:ph type="subTitle" idx="1"/>
          </p:nvPr>
        </p:nvSpPr>
        <p:spPr>
          <a:xfrm>
            <a:off x="398502" y="4116402"/>
            <a:ext cx="11361600" cy="698497"/>
          </a:xfrm>
        </p:spPr>
        <p:txBody>
          <a:bodyPr vert="horz" lIns="82953" tIns="82953" rIns="82953" bIns="82953" rtlCol="0" anchor="t">
            <a:normAutofit/>
          </a:bodyPr>
          <a:lstStyle/>
          <a:p>
            <a:pPr marL="0" indent="0" defTabSz="829544">
              <a:spcBef>
                <a:spcPts val="907"/>
              </a:spcBef>
              <a:buNone/>
            </a:pPr>
            <a:r>
              <a:rPr lang="en-US" cap="all"/>
              <a:t>Když se řekne klima, tak…</a:t>
            </a:r>
          </a:p>
        </p:txBody>
      </p:sp>
    </p:spTree>
    <p:extLst>
      <p:ext uri="{BB962C8B-B14F-4D97-AF65-F5344CB8AC3E}">
        <p14:creationId xmlns:p14="http://schemas.microsoft.com/office/powerpoint/2010/main" val="1270424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Footer Placeholder 1">
            <a:extLst>
              <a:ext uri="{FF2B5EF4-FFF2-40B4-BE49-F238E27FC236}">
                <a16:creationId xmlns:a16="http://schemas.microsoft.com/office/drawing/2014/main" id="{3BD129EF-4E9B-56ED-31A6-62E2E2E8848D}"/>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5369" name="Slide Number Placeholder 2">
            <a:extLst>
              <a:ext uri="{FF2B5EF4-FFF2-40B4-BE49-F238E27FC236}">
                <a16:creationId xmlns:a16="http://schemas.microsoft.com/office/drawing/2014/main" id="{FBCDB27C-97ED-67E7-792F-46F0E0ACD050}"/>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20</a:t>
            </a:fld>
            <a:endParaRPr lang="cs-CZ" altLang="cs-CZ"/>
          </a:p>
        </p:txBody>
      </p:sp>
      <p:sp>
        <p:nvSpPr>
          <p:cNvPr id="15362" name="Nadpis 1"/>
          <p:cNvSpPr>
            <a:spLocks noGrp="1"/>
          </p:cNvSpPr>
          <p:nvPr>
            <p:ph type="title"/>
          </p:nvPr>
        </p:nvSpPr>
        <p:spPr>
          <a:xfrm>
            <a:off x="720000" y="720000"/>
            <a:ext cx="10753200" cy="451576"/>
          </a:xfrm>
        </p:spPr>
        <p:txBody>
          <a:bodyPr anchor="t">
            <a:normAutofit/>
          </a:bodyPr>
          <a:lstStyle/>
          <a:p>
            <a:pPr eaLnBrk="1" hangingPunct="1">
              <a:defRPr/>
            </a:pPr>
            <a:r>
              <a:rPr lang="cs-CZ" sz="2200"/>
              <a:t>Klima školy nebo klima třídy?</a:t>
            </a:r>
          </a:p>
        </p:txBody>
      </p:sp>
      <p:sp>
        <p:nvSpPr>
          <p:cNvPr id="10243" name="Zástupný symbol pro obsah 2"/>
          <p:cNvSpPr>
            <a:spLocks noGrp="1"/>
          </p:cNvSpPr>
          <p:nvPr>
            <p:ph idx="1"/>
          </p:nvPr>
        </p:nvSpPr>
        <p:spPr>
          <a:xfrm>
            <a:off x="720000" y="1692002"/>
            <a:ext cx="10753200" cy="4139998"/>
          </a:xfrm>
        </p:spPr>
        <p:txBody>
          <a:bodyPr>
            <a:normAutofit/>
          </a:bodyPr>
          <a:lstStyle/>
          <a:p>
            <a:pPr marL="0" indent="0" fontAlgn="auto">
              <a:lnSpc>
                <a:spcPct val="90000"/>
              </a:lnSpc>
              <a:spcBef>
                <a:spcPts val="700"/>
              </a:spcBef>
              <a:spcAft>
                <a:spcPts val="0"/>
              </a:spcAft>
              <a:buNone/>
              <a:defRPr/>
            </a:pPr>
            <a:r>
              <a:rPr lang="cs-CZ" sz="2000" dirty="0"/>
              <a:t>Vztah mezi klimatem školní třídy a klimatem školy není jednoznačný; </a:t>
            </a:r>
          </a:p>
          <a:p>
            <a:pPr marL="639762" lvl="1" indent="-320042" fontAlgn="auto">
              <a:lnSpc>
                <a:spcPct val="90000"/>
              </a:lnSpc>
              <a:spcBef>
                <a:spcPts val="700"/>
              </a:spcBef>
              <a:spcAft>
                <a:spcPts val="0"/>
              </a:spcAft>
              <a:buFont typeface="Wingdings"/>
              <a:buChar char=""/>
              <a:defRPr/>
            </a:pPr>
            <a:r>
              <a:rPr lang="cs-CZ" dirty="0"/>
              <a:t>Z pohledu respondentů může být rozlišování matoucí (zážitek „ze školy“ chápou jako nediferencovaný celek);</a:t>
            </a:r>
          </a:p>
          <a:p>
            <a:pPr marL="639762" lvl="1" indent="-320042" fontAlgn="auto">
              <a:lnSpc>
                <a:spcPct val="90000"/>
              </a:lnSpc>
              <a:spcBef>
                <a:spcPts val="700"/>
              </a:spcBef>
              <a:spcAft>
                <a:spcPts val="0"/>
              </a:spcAft>
              <a:buFont typeface="Wingdings"/>
              <a:buChar char=""/>
              <a:defRPr/>
            </a:pPr>
            <a:r>
              <a:rPr lang="cs-CZ" dirty="0"/>
              <a:t>Z pohledu teorie a výzkumu ale dvě odlišné tradice	</a:t>
            </a:r>
          </a:p>
          <a:p>
            <a:pPr marL="662620" lvl="1" indent="-342900" fontAlgn="auto">
              <a:lnSpc>
                <a:spcPct val="90000"/>
              </a:lnSpc>
              <a:spcBef>
                <a:spcPts val="700"/>
              </a:spcBef>
              <a:spcAft>
                <a:spcPts val="0"/>
              </a:spcAft>
              <a:defRPr/>
            </a:pPr>
            <a:r>
              <a:rPr lang="cs-CZ" dirty="0"/>
              <a:t>Věcně i otázka konceptualizace související s organizací výuky</a:t>
            </a:r>
          </a:p>
          <a:p>
            <a:pPr marL="936254" lvl="2" indent="-342900" fontAlgn="auto">
              <a:lnSpc>
                <a:spcPct val="90000"/>
              </a:lnSpc>
              <a:spcBef>
                <a:spcPts val="700"/>
              </a:spcBef>
              <a:spcAft>
                <a:spcPts val="0"/>
              </a:spcAft>
              <a:buFont typeface="Wingdings" panose="05000000000000000000" pitchFamily="2" charset="2"/>
              <a:buChar char="§"/>
              <a:defRPr/>
            </a:pPr>
            <a:r>
              <a:rPr lang="cs-CZ" sz="2000" dirty="0"/>
              <a:t>(nejen) z historických důvodů se liší organizace výuky ve střední Evropě a v anglosaských zemích</a:t>
            </a:r>
          </a:p>
          <a:p>
            <a:pPr marL="1383123" lvl="3" indent="-285750" fontAlgn="auto">
              <a:lnSpc>
                <a:spcPct val="90000"/>
              </a:lnSpc>
              <a:spcBef>
                <a:spcPts val="550"/>
              </a:spcBef>
              <a:spcAft>
                <a:spcPts val="0"/>
              </a:spcAft>
              <a:buFont typeface="Arial" panose="020B0604020202020204" pitchFamily="34" charset="0"/>
              <a:buChar char="•"/>
              <a:defRPr/>
            </a:pPr>
            <a:r>
              <a:rPr lang="cs-CZ" sz="2000" dirty="0"/>
              <a:t>U nás – žáci se většinou účastní výuky v jedné skupině (školní třída); diferenciace podle výkonu probíhá uvnitř třídy a třída je proto velmi důležitým faktorem ovlivňujícím vnímání vzdělávací reality žáky i vnímání žáků učiteli (kontext třídy)</a:t>
            </a:r>
          </a:p>
          <a:p>
            <a:pPr marL="1383123" lvl="3" indent="-285750" fontAlgn="auto">
              <a:lnSpc>
                <a:spcPct val="90000"/>
              </a:lnSpc>
              <a:spcBef>
                <a:spcPts val="550"/>
              </a:spcBef>
              <a:spcAft>
                <a:spcPts val="0"/>
              </a:spcAft>
              <a:buFont typeface="Arial" panose="020B0604020202020204" pitchFamily="34" charset="0"/>
              <a:buChar char="•"/>
              <a:defRPr/>
            </a:pPr>
            <a:r>
              <a:rPr lang="cs-CZ" sz="2000" dirty="0"/>
              <a:t>V USA, GB aj. jsou žáci děleni do výuky podle výsledků (kurzy pro začátečníky a pokročilé) a mají větší možnost volby kurzů; kontext školy jako celku je pak mnohem důležitější (i jako label)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Footer Placeholder 1">
            <a:extLst>
              <a:ext uri="{FF2B5EF4-FFF2-40B4-BE49-F238E27FC236}">
                <a16:creationId xmlns:a16="http://schemas.microsoft.com/office/drawing/2014/main" id="{29C79D39-AC71-7137-4273-D217DEB55055}"/>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7417" name="Slide Number Placeholder 2">
            <a:extLst>
              <a:ext uri="{FF2B5EF4-FFF2-40B4-BE49-F238E27FC236}">
                <a16:creationId xmlns:a16="http://schemas.microsoft.com/office/drawing/2014/main" id="{F6FEE169-E7C5-B342-8320-217AB27BE5FA}"/>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21</a:t>
            </a:fld>
            <a:endParaRPr lang="cs-CZ" altLang="cs-CZ"/>
          </a:p>
        </p:txBody>
      </p:sp>
      <p:sp>
        <p:nvSpPr>
          <p:cNvPr id="17410" name="Nadpis 1"/>
          <p:cNvSpPr>
            <a:spLocks noGrp="1"/>
          </p:cNvSpPr>
          <p:nvPr>
            <p:ph type="title"/>
          </p:nvPr>
        </p:nvSpPr>
        <p:spPr>
          <a:xfrm>
            <a:off x="720000" y="720000"/>
            <a:ext cx="10753200" cy="451576"/>
          </a:xfrm>
        </p:spPr>
        <p:txBody>
          <a:bodyPr anchor="t">
            <a:normAutofit/>
          </a:bodyPr>
          <a:lstStyle/>
          <a:p>
            <a:pPr eaLnBrk="1" hangingPunct="1"/>
            <a:r>
              <a:rPr lang="cs-CZ" sz="2200" b="1"/>
              <a:t>Co tedy je klima školy / třídy?</a:t>
            </a:r>
            <a:endParaRPr lang="cs-CZ" sz="2200"/>
          </a:p>
        </p:txBody>
      </p:sp>
      <p:sp>
        <p:nvSpPr>
          <p:cNvPr id="3" name="Zástupný symbol pro obsah 2"/>
          <p:cNvSpPr>
            <a:spLocks noGrp="1"/>
          </p:cNvSpPr>
          <p:nvPr>
            <p:ph idx="1"/>
          </p:nvPr>
        </p:nvSpPr>
        <p:spPr>
          <a:xfrm>
            <a:off x="720000" y="1692002"/>
            <a:ext cx="10753200" cy="4139998"/>
          </a:xfrm>
        </p:spPr>
        <p:txBody>
          <a:bodyPr>
            <a:normAutofit lnSpcReduction="10000"/>
          </a:bodyPr>
          <a:lstStyle/>
          <a:p>
            <a:pPr marL="640084" lvl="1" indent="-274322" fontAlgn="auto">
              <a:lnSpc>
                <a:spcPct val="90000"/>
              </a:lnSpc>
              <a:spcBef>
                <a:spcPts val="550"/>
              </a:spcBef>
              <a:spcAft>
                <a:spcPts val="0"/>
              </a:spcAft>
              <a:buFont typeface="Wingdings 2"/>
              <a:buChar char=""/>
              <a:defRPr/>
            </a:pPr>
            <a:r>
              <a:rPr lang="cs-CZ" dirty="0"/>
              <a:t>Názory a hodnocení aktérů edukace na podmínky, průběh i výsledky</a:t>
            </a:r>
            <a:endParaRPr lang="cs-CZ"/>
          </a:p>
          <a:p>
            <a:pPr marL="914406" lvl="2" indent="-228602" fontAlgn="auto">
              <a:lnSpc>
                <a:spcPct val="90000"/>
              </a:lnSpc>
              <a:spcBef>
                <a:spcPts val="500"/>
              </a:spcBef>
              <a:spcAft>
                <a:spcPts val="0"/>
              </a:spcAft>
              <a:buFont typeface="Wingdings"/>
              <a:buChar char=""/>
              <a:defRPr/>
            </a:pPr>
            <a:r>
              <a:rPr lang="cs-CZ" sz="2000"/>
              <a:t>Tedy česky – </a:t>
            </a:r>
            <a:r>
              <a:rPr lang="cs-CZ" sz="2000" b="1"/>
              <a:t>co si lidé myslí a jak se cítí v naší škole a výuce v ní</a:t>
            </a:r>
          </a:p>
          <a:p>
            <a:pPr marL="914406" lvl="2" indent="-228602" fontAlgn="auto">
              <a:lnSpc>
                <a:spcPct val="90000"/>
              </a:lnSpc>
              <a:spcBef>
                <a:spcPts val="500"/>
              </a:spcBef>
              <a:spcAft>
                <a:spcPts val="0"/>
              </a:spcAft>
              <a:buFont typeface="Wingdings"/>
              <a:buChar char=""/>
              <a:defRPr/>
            </a:pPr>
            <a:r>
              <a:rPr lang="cs-CZ" sz="2000"/>
              <a:t>Charakteristika kvalitní výuky i nutná podmínka pro ni</a:t>
            </a:r>
          </a:p>
          <a:p>
            <a:pPr marL="914406" lvl="2" indent="-228602" fontAlgn="auto">
              <a:lnSpc>
                <a:spcPct val="90000"/>
              </a:lnSpc>
              <a:spcBef>
                <a:spcPts val="500"/>
              </a:spcBef>
              <a:spcAft>
                <a:spcPts val="0"/>
              </a:spcAft>
              <a:buFont typeface="Wingdings"/>
              <a:buChar char=""/>
              <a:defRPr/>
            </a:pPr>
            <a:r>
              <a:rPr lang="cs-CZ" sz="2000"/>
              <a:t>Něco, co si obvykle (tj. do výskytu obtíží) neuvědomujeme</a:t>
            </a:r>
          </a:p>
          <a:p>
            <a:pPr marL="914406" lvl="2" indent="-228602" fontAlgn="auto">
              <a:lnSpc>
                <a:spcPct val="90000"/>
              </a:lnSpc>
              <a:spcBef>
                <a:spcPts val="500"/>
              </a:spcBef>
              <a:spcAft>
                <a:spcPts val="0"/>
              </a:spcAft>
              <a:buFont typeface="Wingdings"/>
              <a:buChar char=""/>
              <a:defRPr/>
            </a:pPr>
            <a:r>
              <a:rPr lang="cs-CZ" sz="2000"/>
              <a:t>Obvykle ani není explicitním tématem hovoru </a:t>
            </a:r>
          </a:p>
          <a:p>
            <a:pPr marL="1372383" lvl="3" indent="-228602" fontAlgn="auto">
              <a:lnSpc>
                <a:spcPct val="90000"/>
              </a:lnSpc>
              <a:spcBef>
                <a:spcPts val="500"/>
              </a:spcBef>
              <a:spcAft>
                <a:spcPts val="0"/>
              </a:spcAft>
              <a:buFont typeface="Wingdings"/>
              <a:buChar char=""/>
              <a:defRPr/>
            </a:pPr>
            <a:r>
              <a:rPr lang="cs-CZ" sz="2000"/>
              <a:t>„A co škola, dobrý?“</a:t>
            </a:r>
          </a:p>
          <a:p>
            <a:pPr marL="914406" lvl="2" indent="-228602" fontAlgn="auto">
              <a:lnSpc>
                <a:spcPct val="90000"/>
              </a:lnSpc>
              <a:spcBef>
                <a:spcPts val="500"/>
              </a:spcBef>
              <a:spcAft>
                <a:spcPts val="0"/>
              </a:spcAft>
              <a:buFont typeface="Wingdings"/>
              <a:buChar char=""/>
              <a:defRPr/>
            </a:pPr>
            <a:r>
              <a:rPr lang="cs-CZ" sz="2000"/>
              <a:t>Dobrým krokem pro začátek i pro pokračování je – začít se o škole bavit – a pak v tom i pokračovat</a:t>
            </a:r>
          </a:p>
          <a:p>
            <a:pPr marL="1371609" lvl="3" indent="-228602" fontAlgn="auto">
              <a:lnSpc>
                <a:spcPct val="90000"/>
              </a:lnSpc>
              <a:spcBef>
                <a:spcPts val="400"/>
              </a:spcBef>
              <a:spcAft>
                <a:spcPts val="0"/>
              </a:spcAft>
              <a:buClr>
                <a:schemeClr val="accent3"/>
              </a:buClr>
              <a:buFont typeface="Wingdings"/>
              <a:buChar char=""/>
              <a:defRPr/>
            </a:pPr>
            <a:r>
              <a:rPr lang="cs-CZ" sz="2000"/>
              <a:t>(Auto)evaluační nástroje pak mohou </a:t>
            </a:r>
            <a:r>
              <a:rPr lang="cs-CZ" sz="2000" b="1"/>
              <a:t>a) napomoci se začátkem diskusí na téma naše škola </a:t>
            </a:r>
            <a:r>
              <a:rPr lang="cs-CZ" sz="2000"/>
              <a:t>(tj. související s klimatem)</a:t>
            </a:r>
          </a:p>
          <a:p>
            <a:pPr marL="1371609" lvl="3" indent="-228602" fontAlgn="auto">
              <a:lnSpc>
                <a:spcPct val="90000"/>
              </a:lnSpc>
              <a:spcBef>
                <a:spcPts val="400"/>
              </a:spcBef>
              <a:spcAft>
                <a:spcPts val="0"/>
              </a:spcAft>
              <a:buClr>
                <a:schemeClr val="accent3"/>
              </a:buClr>
              <a:buFont typeface="Wingdings"/>
              <a:buChar char=""/>
              <a:defRPr/>
            </a:pPr>
            <a:r>
              <a:rPr lang="cs-CZ" sz="2000"/>
              <a:t>Následně </a:t>
            </a:r>
            <a:r>
              <a:rPr lang="cs-CZ" sz="2000" b="1"/>
              <a:t>b) pomoci ověřit, zda pocity, názory a domněnky</a:t>
            </a:r>
            <a:r>
              <a:rPr lang="cs-CZ" sz="2000"/>
              <a:t>, které se v debatě vyskytly </a:t>
            </a:r>
            <a:r>
              <a:rPr lang="cs-CZ" sz="2000" b="1"/>
              <a:t>jsou většinově vnímány jako problém </a:t>
            </a:r>
            <a:r>
              <a:rPr lang="cs-CZ" sz="2000"/>
              <a:t>(ev. jako přednost)</a:t>
            </a:r>
          </a:p>
          <a:p>
            <a:pPr marL="1371609" lvl="3" indent="-228602" fontAlgn="auto">
              <a:lnSpc>
                <a:spcPct val="90000"/>
              </a:lnSpc>
              <a:spcBef>
                <a:spcPts val="400"/>
              </a:spcBef>
              <a:spcAft>
                <a:spcPts val="0"/>
              </a:spcAft>
              <a:buClr>
                <a:schemeClr val="accent3"/>
              </a:buClr>
              <a:buFont typeface="Wingdings"/>
              <a:buChar char=""/>
              <a:defRPr/>
            </a:pPr>
            <a:r>
              <a:rPr lang="cs-CZ" sz="2000"/>
              <a:t>Např. modelový dotaz pro absolventy / rodiče „Doporučil bys naší školu kamarádovi? A proč?“</a:t>
            </a:r>
          </a:p>
          <a:p>
            <a:pPr marL="914406" lvl="2" indent="-228602" fontAlgn="auto">
              <a:lnSpc>
                <a:spcPct val="90000"/>
              </a:lnSpc>
              <a:spcBef>
                <a:spcPts val="500"/>
              </a:spcBef>
              <a:spcAft>
                <a:spcPts val="0"/>
              </a:spcAft>
              <a:buFont typeface="Wingdings"/>
              <a:buChar char=""/>
              <a:defRPr/>
            </a:pPr>
            <a:endParaRPr lang="cs-CZ"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Footer Placeholder 1">
            <a:extLst>
              <a:ext uri="{FF2B5EF4-FFF2-40B4-BE49-F238E27FC236}">
                <a16:creationId xmlns:a16="http://schemas.microsoft.com/office/drawing/2014/main" id="{A4AE31F2-FD9B-B7B6-1101-80247C718689}"/>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23562" name="Slide Number Placeholder 2">
            <a:extLst>
              <a:ext uri="{FF2B5EF4-FFF2-40B4-BE49-F238E27FC236}">
                <a16:creationId xmlns:a16="http://schemas.microsoft.com/office/drawing/2014/main" id="{6879645B-FC1F-5EAE-5ACE-85240140C975}"/>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22</a:t>
            </a:fld>
            <a:endParaRPr lang="cs-CZ" altLang="cs-CZ"/>
          </a:p>
        </p:txBody>
      </p:sp>
      <p:sp>
        <p:nvSpPr>
          <p:cNvPr id="23554" name="Rectangle 1"/>
          <p:cNvSpPr>
            <a:spLocks noGrp="1" noChangeArrowheads="1"/>
          </p:cNvSpPr>
          <p:nvPr>
            <p:ph type="title"/>
          </p:nvPr>
        </p:nvSpPr>
        <p:spPr>
          <a:xfrm>
            <a:off x="720000" y="720000"/>
            <a:ext cx="10753200" cy="451576"/>
          </a:xfrm>
        </p:spPr>
        <p:txBody>
          <a:bodyPr vert="horz" lIns="0" tIns="0" rIns="0" bIns="0" rtlCol="0" anchor="t" anchorCtr="0">
            <a:normAutofit/>
          </a:bodyPr>
          <a:lstStyle/>
          <a:p>
            <a:pPr marL="324041" indent="-324041">
              <a:tabLst>
                <a:tab pos="324041" algn="l"/>
                <a:tab pos="975002" algn="l"/>
                <a:tab pos="1627403" algn="l"/>
                <a:tab pos="2279805" algn="l"/>
                <a:tab pos="2932206" algn="l"/>
                <a:tab pos="3584608" algn="l"/>
                <a:tab pos="4237010" algn="l"/>
                <a:tab pos="4889412" algn="l"/>
                <a:tab pos="5541813" algn="l"/>
                <a:tab pos="6194215" algn="l"/>
                <a:tab pos="6846616" algn="l"/>
                <a:tab pos="7499018" algn="l"/>
                <a:tab pos="8151419" algn="l"/>
                <a:tab pos="8803821" algn="l"/>
                <a:tab pos="9456222" algn="l"/>
                <a:tab pos="10108624" algn="l"/>
              </a:tabLst>
            </a:pPr>
            <a:r>
              <a:rPr lang="cs-CZ" sz="2200"/>
              <a:t>Prostředí, klima, atmosféra</a:t>
            </a:r>
            <a:endParaRPr lang="en-GB" sz="2200"/>
          </a:p>
        </p:txBody>
      </p:sp>
      <p:pic>
        <p:nvPicPr>
          <p:cNvPr id="5" name="Picture 2"/>
          <p:cNvPicPr>
            <a:picLocks noGrp="1" noChangeAspect="1" noChangeArrowheads="1"/>
          </p:cNvPicPr>
          <p:nvPr>
            <p:ph idx="29"/>
          </p:nvPr>
        </p:nvPicPr>
        <p:blipFill>
          <a:blip r:embed="rId3" cstate="print"/>
          <a:stretch>
            <a:fillRect/>
          </a:stretch>
        </p:blipFill>
        <p:spPr bwMode="auto">
          <a:xfrm>
            <a:off x="720000" y="1819023"/>
            <a:ext cx="5219998" cy="3904962"/>
          </a:xfrm>
          <a:prstGeom prst="rect">
            <a:avLst/>
          </a:prstGeom>
          <a:noFill/>
          <a:ln w="9525">
            <a:noFill/>
            <a:miter lim="800000"/>
            <a:headEnd/>
            <a:tailEnd/>
          </a:ln>
          <a:effectLst/>
        </p:spPr>
      </p:pic>
      <p:sp>
        <p:nvSpPr>
          <p:cNvPr id="23555" name="Rectangle 2"/>
          <p:cNvSpPr>
            <a:spLocks noGrp="1" noChangeArrowheads="1"/>
          </p:cNvSpPr>
          <p:nvPr>
            <p:ph idx="30"/>
          </p:nvPr>
        </p:nvSpPr>
        <p:spPr>
          <a:xfrm>
            <a:off x="6251280" y="1701505"/>
            <a:ext cx="5219998" cy="4139998"/>
          </a:xfrm>
        </p:spPr>
        <p:txBody>
          <a:bodyPr vert="horz" lIns="0" tIns="0" rIns="0" bIns="0" rtlCol="0">
            <a:noAutofit/>
          </a:bodyPr>
          <a:lstStyle/>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i="1" dirty="0" err="1"/>
              <a:t>rozlišuje</a:t>
            </a:r>
            <a:r>
              <a:rPr lang="en-GB" sz="1500" i="1" dirty="0"/>
              <a:t> </a:t>
            </a:r>
            <a:r>
              <a:rPr lang="en-GB" sz="1500" i="1" dirty="0" err="1"/>
              <a:t>sociálně-psychologické</a:t>
            </a:r>
            <a:r>
              <a:rPr lang="en-GB" sz="1500" i="1" dirty="0"/>
              <a:t> </a:t>
            </a:r>
            <a:r>
              <a:rPr lang="en-GB" sz="1500" i="1" dirty="0" err="1"/>
              <a:t>jevy</a:t>
            </a:r>
            <a:r>
              <a:rPr lang="en-GB" sz="1500" i="1" dirty="0"/>
              <a:t> </a:t>
            </a:r>
            <a:r>
              <a:rPr lang="en-GB" sz="1500" i="1" dirty="0" err="1"/>
              <a:t>ve</a:t>
            </a:r>
            <a:r>
              <a:rPr lang="en-GB" sz="1500" i="1" dirty="0"/>
              <a:t> </a:t>
            </a:r>
            <a:r>
              <a:rPr lang="en-GB" sz="1500" i="1" dirty="0" err="1"/>
              <a:t>škole</a:t>
            </a:r>
            <a:r>
              <a:rPr lang="en-GB" sz="1500" i="1" dirty="0"/>
              <a:t> </a:t>
            </a:r>
            <a:r>
              <a:rPr lang="en-GB" sz="1500" i="1" dirty="0" err="1"/>
              <a:t>podle</a:t>
            </a:r>
            <a:r>
              <a:rPr lang="en-GB" sz="1500" i="1" dirty="0"/>
              <a:t> </a:t>
            </a:r>
            <a:r>
              <a:rPr lang="en-GB" sz="1500" i="1" dirty="0" err="1"/>
              <a:t>rozsahu</a:t>
            </a:r>
            <a:r>
              <a:rPr lang="en-GB" sz="1500" i="1" dirty="0"/>
              <a:t>, </a:t>
            </a:r>
            <a:r>
              <a:rPr lang="en-GB" sz="1500" b="1" i="1" dirty="0" err="1"/>
              <a:t>měnlivosti</a:t>
            </a:r>
            <a:r>
              <a:rPr lang="en-GB" sz="1500" b="1" i="1" dirty="0"/>
              <a:t>, </a:t>
            </a:r>
            <a:r>
              <a:rPr lang="en-GB" sz="1500" b="1" i="1" dirty="0" err="1"/>
              <a:t>délky</a:t>
            </a:r>
            <a:r>
              <a:rPr lang="en-GB" sz="1500" b="1" i="1" dirty="0"/>
              <a:t> </a:t>
            </a:r>
            <a:r>
              <a:rPr lang="en-GB" sz="1500" b="1" i="1" dirty="0" err="1"/>
              <a:t>trvání</a:t>
            </a:r>
            <a:r>
              <a:rPr lang="en-GB" sz="1500" b="1" i="1" dirty="0"/>
              <a:t>, </a:t>
            </a:r>
            <a:r>
              <a:rPr lang="en-GB" sz="1500" b="1" i="1" dirty="0" err="1"/>
              <a:t>obecnosti</a:t>
            </a:r>
            <a:r>
              <a:rPr lang="en-GB" sz="1500" b="1" i="1" dirty="0"/>
              <a:t>.</a:t>
            </a:r>
            <a:r>
              <a:rPr lang="en-GB" sz="1500" i="1" dirty="0"/>
              <a:t>  (Mareš, </a:t>
            </a:r>
            <a:r>
              <a:rPr lang="en-GB" sz="1500" i="1" dirty="0" err="1"/>
              <a:t>Lašek</a:t>
            </a:r>
            <a:r>
              <a:rPr lang="en-GB" sz="1500" i="1" dirty="0"/>
              <a:t>, 1990/91, Mareš, </a:t>
            </a:r>
            <a:r>
              <a:rPr lang="en-GB" sz="1500" i="1" dirty="0" err="1"/>
              <a:t>Křivohlavý</a:t>
            </a:r>
            <a:r>
              <a:rPr lang="en-GB" sz="1500" i="1" dirty="0"/>
              <a:t>, 1995):</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b="1" dirty="0" err="1"/>
              <a:t>prostředí</a:t>
            </a:r>
            <a:r>
              <a:rPr lang="en-GB" sz="1500" dirty="0"/>
              <a:t> je </a:t>
            </a:r>
            <a:r>
              <a:rPr lang="en-GB" sz="1500" dirty="0" err="1"/>
              <a:t>nejobecnější</a:t>
            </a:r>
            <a:r>
              <a:rPr lang="en-GB" sz="1500" dirty="0"/>
              <a:t> </a:t>
            </a:r>
            <a:r>
              <a:rPr lang="en-GB" sz="1500" dirty="0" err="1"/>
              <a:t>termín</a:t>
            </a:r>
            <a:r>
              <a:rPr lang="en-GB" sz="1500" dirty="0"/>
              <a:t>, </a:t>
            </a:r>
            <a:r>
              <a:rPr lang="en-GB" sz="1500" i="1" dirty="0" err="1"/>
              <a:t>netýká</a:t>
            </a:r>
            <a:r>
              <a:rPr lang="en-GB" sz="1500" i="1" dirty="0"/>
              <a:t> se </a:t>
            </a:r>
            <a:r>
              <a:rPr lang="en-GB" sz="1500" i="1" dirty="0" err="1"/>
              <a:t>jenom</a:t>
            </a:r>
            <a:r>
              <a:rPr lang="en-GB" sz="1500" i="1" dirty="0"/>
              <a:t> </a:t>
            </a:r>
            <a:r>
              <a:rPr lang="en-GB" sz="1500" i="1" dirty="0" err="1"/>
              <a:t>aspektů</a:t>
            </a:r>
            <a:r>
              <a:rPr lang="en-GB" sz="1500" i="1" dirty="0"/>
              <a:t> </a:t>
            </a:r>
            <a:r>
              <a:rPr lang="en-GB" sz="1500" i="1" dirty="0" err="1"/>
              <a:t>sociálně</a:t>
            </a:r>
            <a:r>
              <a:rPr lang="en-GB" sz="1500" i="1" dirty="0"/>
              <a:t>-psychologických.</a:t>
            </a:r>
            <a:r>
              <a:rPr lang="en-GB" sz="1500" dirty="0"/>
              <a:t> </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dirty="0" err="1"/>
              <a:t>termín</a:t>
            </a:r>
            <a:r>
              <a:rPr lang="en-GB" sz="1500" dirty="0"/>
              <a:t> </a:t>
            </a:r>
            <a:r>
              <a:rPr lang="en-GB" sz="1500" b="1" dirty="0" err="1"/>
              <a:t>atmosféra</a:t>
            </a:r>
            <a:r>
              <a:rPr lang="en-GB" sz="1500" dirty="0"/>
              <a:t> </a:t>
            </a:r>
            <a:r>
              <a:rPr lang="en-GB" sz="1500" dirty="0" err="1"/>
              <a:t>má</a:t>
            </a:r>
            <a:r>
              <a:rPr lang="en-GB" sz="1500" dirty="0"/>
              <a:t> </a:t>
            </a:r>
            <a:r>
              <a:rPr lang="en-GB" sz="1500" dirty="0" err="1"/>
              <a:t>poměrně</a:t>
            </a:r>
            <a:r>
              <a:rPr lang="en-GB" sz="1500" dirty="0"/>
              <a:t> </a:t>
            </a:r>
            <a:r>
              <a:rPr lang="en-GB" sz="1500" dirty="0" err="1"/>
              <a:t>úzký</a:t>
            </a:r>
            <a:r>
              <a:rPr lang="en-GB" sz="1500" dirty="0"/>
              <a:t> </a:t>
            </a:r>
            <a:r>
              <a:rPr lang="en-GB" sz="1500" dirty="0" err="1"/>
              <a:t>rozsah</a:t>
            </a:r>
            <a:r>
              <a:rPr lang="en-GB" sz="1500" dirty="0"/>
              <a:t>. </a:t>
            </a:r>
            <a:r>
              <a:rPr lang="en-GB" sz="1500" i="1" dirty="0" err="1"/>
              <a:t>Vyjadřuje</a:t>
            </a:r>
            <a:r>
              <a:rPr lang="en-GB" sz="1500" i="1" dirty="0"/>
              <a:t> </a:t>
            </a:r>
            <a:r>
              <a:rPr lang="en-GB" sz="1500" i="1" dirty="0" err="1"/>
              <a:t>proměnlivost</a:t>
            </a:r>
            <a:r>
              <a:rPr lang="en-GB" sz="1500" i="1" dirty="0"/>
              <a:t> a </a:t>
            </a:r>
            <a:r>
              <a:rPr lang="en-GB" sz="1500" i="1" dirty="0" err="1"/>
              <a:t>krátké</a:t>
            </a:r>
            <a:r>
              <a:rPr lang="en-GB" sz="1500" i="1" dirty="0"/>
              <a:t> </a:t>
            </a:r>
            <a:r>
              <a:rPr lang="en-GB" sz="1500" i="1" dirty="0" err="1"/>
              <a:t>trvání</a:t>
            </a:r>
            <a:r>
              <a:rPr lang="en-GB" sz="1500" i="1" dirty="0"/>
              <a:t>.</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dirty="0" err="1"/>
              <a:t>Termín</a:t>
            </a:r>
            <a:r>
              <a:rPr lang="en-GB" sz="1500" dirty="0"/>
              <a:t> </a:t>
            </a:r>
            <a:r>
              <a:rPr lang="en-GB" sz="1500" b="1" dirty="0" err="1"/>
              <a:t>sociální</a:t>
            </a:r>
            <a:r>
              <a:rPr lang="en-GB" sz="1500" b="1" dirty="0"/>
              <a:t> </a:t>
            </a:r>
            <a:r>
              <a:rPr lang="en-GB" sz="1500" b="1" dirty="0" err="1"/>
              <a:t>klima</a:t>
            </a:r>
            <a:r>
              <a:rPr lang="en-GB" sz="1500" dirty="0"/>
              <a:t> </a:t>
            </a:r>
            <a:r>
              <a:rPr lang="en-GB" sz="1500" dirty="0" err="1"/>
              <a:t>označuje</a:t>
            </a:r>
            <a:r>
              <a:rPr lang="en-GB" sz="1500" dirty="0"/>
              <a:t> </a:t>
            </a:r>
            <a:r>
              <a:rPr lang="en-GB" sz="1500" dirty="0" err="1"/>
              <a:t>jevy</a:t>
            </a:r>
            <a:r>
              <a:rPr lang="en-GB" sz="1500" dirty="0"/>
              <a:t> </a:t>
            </a:r>
            <a:r>
              <a:rPr lang="en-GB" sz="1500" dirty="0" err="1"/>
              <a:t>dlouhodobé</a:t>
            </a:r>
            <a:r>
              <a:rPr lang="en-GB" sz="1500" dirty="0"/>
              <a:t>. </a:t>
            </a:r>
            <a:r>
              <a:rPr lang="en-GB" sz="1500" i="1" dirty="0" err="1"/>
              <a:t>Jsou</a:t>
            </a:r>
            <a:r>
              <a:rPr lang="en-GB" sz="1500" i="1" dirty="0"/>
              <a:t> </a:t>
            </a:r>
            <a:r>
              <a:rPr lang="en-GB" sz="1500" i="1" dirty="0" err="1"/>
              <a:t>typické</a:t>
            </a:r>
            <a:r>
              <a:rPr lang="en-GB" sz="1500" i="1" dirty="0"/>
              <a:t> pro </a:t>
            </a:r>
            <a:r>
              <a:rPr lang="en-GB" sz="1500" i="1" dirty="0" err="1"/>
              <a:t>danou</a:t>
            </a:r>
            <a:r>
              <a:rPr lang="en-GB" sz="1500" i="1" dirty="0"/>
              <a:t> </a:t>
            </a:r>
            <a:r>
              <a:rPr lang="en-GB" sz="1500" i="1" dirty="0" err="1"/>
              <a:t>třídu</a:t>
            </a:r>
            <a:r>
              <a:rPr lang="en-GB" sz="1500" i="1" dirty="0"/>
              <a:t> a </a:t>
            </a:r>
            <a:r>
              <a:rPr lang="en-GB" sz="1500" i="1" dirty="0" err="1"/>
              <a:t>daného</a:t>
            </a:r>
            <a:r>
              <a:rPr lang="en-GB" sz="1500" i="1" dirty="0"/>
              <a:t> </a:t>
            </a:r>
            <a:r>
              <a:rPr lang="en-GB" sz="1500" i="1" dirty="0" err="1"/>
              <a:t>učitele</a:t>
            </a:r>
            <a:r>
              <a:rPr lang="en-GB" sz="1500" i="1" dirty="0"/>
              <a:t> (</a:t>
            </a:r>
            <a:r>
              <a:rPr lang="en-GB" sz="1500" i="1" dirty="0" err="1"/>
              <a:t>školu</a:t>
            </a:r>
            <a:r>
              <a:rPr lang="en-GB" sz="1500" i="1" dirty="0"/>
              <a:t>, </a:t>
            </a:r>
            <a:r>
              <a:rPr lang="en-GB" sz="1500" i="1" dirty="0" err="1"/>
              <a:t>zaměstnance</a:t>
            </a:r>
            <a:r>
              <a:rPr lang="en-GB" sz="1500" i="1" dirty="0"/>
              <a:t>, </a:t>
            </a:r>
            <a:r>
              <a:rPr lang="en-GB" sz="1500" i="1" dirty="0" err="1"/>
              <a:t>žáky</a:t>
            </a:r>
            <a:r>
              <a:rPr lang="en-GB" sz="1500" i="1" dirty="0"/>
              <a:t>) po </a:t>
            </a:r>
            <a:r>
              <a:rPr lang="en-GB" sz="1500" i="1" dirty="0" err="1"/>
              <a:t>několik</a:t>
            </a:r>
            <a:r>
              <a:rPr lang="en-GB" sz="1500" i="1" dirty="0"/>
              <a:t> </a:t>
            </a:r>
            <a:r>
              <a:rPr lang="en-GB" sz="1500" i="1" dirty="0" err="1"/>
              <a:t>měsíců</a:t>
            </a:r>
            <a:r>
              <a:rPr lang="en-GB" sz="1500" i="1" dirty="0"/>
              <a:t> </a:t>
            </a:r>
            <a:r>
              <a:rPr lang="en-GB" sz="1500" i="1" dirty="0" err="1"/>
              <a:t>či</a:t>
            </a:r>
            <a:r>
              <a:rPr lang="en-GB" sz="1500" i="1" dirty="0"/>
              <a:t> let</a:t>
            </a:r>
            <a:r>
              <a:rPr lang="en-GB" sz="1100" i="1" dirty="0"/>
              <a:t>.</a:t>
            </a:r>
            <a:r>
              <a:rPr lang="en-GB" sz="1100" dirty="0"/>
              <a:t> </a:t>
            </a:r>
          </a:p>
        </p:txBody>
      </p:sp>
    </p:spTree>
    <p:extLst>
      <p:ext uri="{BB962C8B-B14F-4D97-AF65-F5344CB8AC3E}">
        <p14:creationId xmlns:p14="http://schemas.microsoft.com/office/powerpoint/2010/main" val="564850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sz="3538" dirty="0" err="1"/>
              <a:t>Př</a:t>
            </a:r>
            <a:r>
              <a:rPr lang="cs-CZ" altLang="en-US" sz="3538" dirty="0"/>
              <a:t>.</a:t>
            </a:r>
            <a:r>
              <a:rPr lang="en-GB" altLang="en-US" sz="3538" dirty="0"/>
              <a:t> 1 - </a:t>
            </a:r>
            <a:r>
              <a:rPr lang="en-GB" altLang="en-US" sz="3538" dirty="0" err="1"/>
              <a:t>Rozlišuje</a:t>
            </a:r>
            <a:r>
              <a:rPr lang="en-GB" altLang="en-US" sz="3538" dirty="0"/>
              <a:t> </a:t>
            </a:r>
            <a:r>
              <a:rPr lang="en-GB" altLang="en-US" sz="3538" dirty="0" err="1"/>
              <a:t>čtyři</a:t>
            </a:r>
            <a:r>
              <a:rPr lang="en-GB" altLang="en-US" sz="3538" dirty="0"/>
              <a:t> </a:t>
            </a:r>
            <a:r>
              <a:rPr lang="en-GB" altLang="en-US" sz="3538" dirty="0" err="1"/>
              <a:t>hierarchické</a:t>
            </a:r>
            <a:r>
              <a:rPr lang="en-GB" altLang="en-US" sz="3538" dirty="0"/>
              <a:t> </a:t>
            </a:r>
            <a:r>
              <a:rPr lang="en-GB" altLang="en-US" sz="3538" dirty="0" err="1"/>
              <a:t>úrovně</a:t>
            </a:r>
            <a:r>
              <a:rPr lang="en-GB" altLang="en-US" dirty="0"/>
              <a:t> </a:t>
            </a:r>
            <a:br>
              <a:rPr lang="en-GB" altLang="en-US" dirty="0"/>
            </a:br>
            <a:r>
              <a:rPr lang="en-GB" altLang="en-US" sz="2449" dirty="0" err="1"/>
              <a:t>dle</a:t>
            </a:r>
            <a:r>
              <a:rPr lang="en-GB" altLang="en-US" sz="2449" dirty="0"/>
              <a:t> </a:t>
            </a:r>
            <a:r>
              <a:rPr lang="en-GB" altLang="en-US" sz="2449" dirty="0" err="1"/>
              <a:t>Tagiuri</a:t>
            </a:r>
            <a:r>
              <a:rPr lang="en-GB" altLang="en-US" sz="2449" dirty="0"/>
              <a:t> (1968) a Anderson (1982)</a:t>
            </a:r>
            <a:r>
              <a:rPr lang="en-GB" altLang="en-US" sz="3720" dirty="0"/>
              <a:t> </a:t>
            </a:r>
          </a:p>
        </p:txBody>
      </p:sp>
      <p:sp>
        <p:nvSpPr>
          <p:cNvPr id="26627" name="Rectangle 2"/>
          <p:cNvSpPr>
            <a:spLocks noGrp="1" noChangeArrowheads="1"/>
          </p:cNvSpPr>
          <p:nvPr>
            <p:ph idx="29"/>
          </p:nvPr>
        </p:nvSpPr>
        <p:spPr>
          <a:xfrm>
            <a:off x="593541" y="2178160"/>
            <a:ext cx="5219998" cy="4139998"/>
          </a:xfrm>
        </p:spPr>
        <p:txBody>
          <a:bodyPr vert="horz" wrap="square" lIns="0" tIns="0" rIns="0" bIns="0" rtlCol="0">
            <a:spAutoFit/>
          </a:bodyPr>
          <a:lstStyle/>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1. </a:t>
            </a:r>
            <a:r>
              <a:rPr lang="en-GB" altLang="en-US" sz="1633" b="1" u="sng" dirty="0" err="1"/>
              <a:t>ekologie</a:t>
            </a:r>
            <a:endParaRPr lang="en-GB" altLang="en-US" sz="1633" b="1" u="sng"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charakteristika</a:t>
            </a:r>
            <a:r>
              <a:rPr lang="en-GB" altLang="en-US" sz="1633" dirty="0"/>
              <a:t> </a:t>
            </a:r>
            <a:r>
              <a:rPr lang="en-GB" altLang="en-US" sz="1633" dirty="0" err="1"/>
              <a:t>budovy</a:t>
            </a:r>
            <a:r>
              <a:rPr lang="en-GB" altLang="en-US" sz="1633" dirty="0"/>
              <a:t>, v </a:t>
            </a:r>
            <a:r>
              <a:rPr lang="en-GB" altLang="en-US" sz="1633" dirty="0" err="1"/>
              <a:t>níž</a:t>
            </a:r>
            <a:r>
              <a:rPr lang="en-GB" altLang="en-US" sz="1633" dirty="0"/>
              <a:t> se </a:t>
            </a:r>
            <a:r>
              <a:rPr lang="en-GB" altLang="en-US" sz="1633" dirty="0" err="1"/>
              <a:t>výuka</a:t>
            </a:r>
            <a:r>
              <a:rPr lang="en-GB" altLang="en-US" sz="1633" dirty="0"/>
              <a:t> </a:t>
            </a:r>
            <a:r>
              <a:rPr lang="en-GB" altLang="en-US" sz="1633" dirty="0" err="1"/>
              <a:t>odehrává</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2. </a:t>
            </a:r>
            <a:r>
              <a:rPr lang="en-GB" altLang="en-US" sz="1633" b="1" u="sng" dirty="0" err="1"/>
              <a:t>prostředí</a:t>
            </a:r>
            <a:r>
              <a:rPr lang="en-GB" altLang="en-US" sz="1633" b="1" u="sng" dirty="0"/>
              <a:t> (milieu)</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charakteristiky</a:t>
            </a:r>
            <a:r>
              <a:rPr lang="en-GB" altLang="en-US" sz="1633" dirty="0"/>
              <a:t> </a:t>
            </a:r>
            <a:r>
              <a:rPr lang="en-GB" altLang="en-US" sz="1633" dirty="0" err="1"/>
              <a:t>učitelů</a:t>
            </a:r>
            <a:r>
              <a:rPr lang="en-GB" altLang="en-US" sz="1633" dirty="0"/>
              <a:t> (</a:t>
            </a:r>
            <a:r>
              <a:rPr lang="en-GB" altLang="en-US" sz="1633" dirty="0" err="1"/>
              <a:t>délka</a:t>
            </a:r>
            <a:r>
              <a:rPr lang="en-GB" altLang="en-US" sz="1633" dirty="0"/>
              <a:t> </a:t>
            </a:r>
            <a:r>
              <a:rPr lang="en-GB" altLang="en-US" sz="1633" dirty="0" err="1"/>
              <a:t>praxe</a:t>
            </a:r>
            <a:r>
              <a:rPr lang="en-GB" altLang="en-US" sz="1633" dirty="0"/>
              <a:t>, </a:t>
            </a:r>
            <a:r>
              <a:rPr lang="en-GB" altLang="en-US" sz="1633" dirty="0" err="1"/>
              <a:t>platové</a:t>
            </a:r>
            <a:r>
              <a:rPr lang="en-GB" altLang="en-US" sz="1633" dirty="0"/>
              <a:t> </a:t>
            </a:r>
            <a:r>
              <a:rPr lang="en-GB" altLang="en-US" sz="1633" dirty="0" err="1"/>
              <a:t>zařazení</a:t>
            </a:r>
            <a:r>
              <a:rPr lang="en-GB" altLang="en-US" sz="1633" dirty="0"/>
              <a:t>, ap.)</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žáků</a:t>
            </a:r>
            <a:r>
              <a:rPr lang="en-GB" altLang="en-US" sz="1633" dirty="0"/>
              <a:t> (</a:t>
            </a:r>
            <a:r>
              <a:rPr lang="en-GB" altLang="en-US" sz="1633" dirty="0" err="1"/>
              <a:t>věk</a:t>
            </a:r>
            <a:r>
              <a:rPr lang="en-GB" altLang="en-US" sz="1633" dirty="0"/>
              <a:t>, </a:t>
            </a:r>
            <a:r>
              <a:rPr lang="en-GB" altLang="en-US" sz="1633" dirty="0" err="1"/>
              <a:t>pohlaví</a:t>
            </a:r>
            <a:r>
              <a:rPr lang="en-GB" altLang="en-US" sz="1633" dirty="0"/>
              <a:t>, </a:t>
            </a:r>
            <a:r>
              <a:rPr lang="en-GB" altLang="en-US" sz="1633" dirty="0" err="1"/>
              <a:t>sociální</a:t>
            </a:r>
            <a:r>
              <a:rPr lang="en-GB" altLang="en-US" sz="1633" dirty="0"/>
              <a:t> status, ap.)</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3. </a:t>
            </a:r>
            <a:r>
              <a:rPr lang="en-GB" altLang="en-US" sz="1633" b="1" u="sng" dirty="0" err="1"/>
              <a:t>sociální</a:t>
            </a:r>
            <a:r>
              <a:rPr lang="en-GB" altLang="en-US" sz="1633" b="1" u="sng" dirty="0"/>
              <a:t> </a:t>
            </a:r>
            <a:r>
              <a:rPr lang="en-GB" altLang="en-US" sz="1633" b="1" u="sng" dirty="0" err="1"/>
              <a:t>systém</a:t>
            </a:r>
            <a:r>
              <a:rPr lang="en-GB" altLang="en-US" sz="1633" b="1" u="sng" dirty="0"/>
              <a:t> (</a:t>
            </a:r>
            <a:r>
              <a:rPr lang="en-GB" altLang="en-US" sz="1633" b="1" u="sng" dirty="0" err="1"/>
              <a:t>skupinové</a:t>
            </a:r>
            <a:r>
              <a:rPr lang="en-GB" altLang="en-US" sz="1633" b="1" u="sng" dirty="0"/>
              <a:t> </a:t>
            </a:r>
            <a:r>
              <a:rPr lang="en-GB" altLang="en-US" sz="1633" b="1" u="sng" dirty="0" err="1"/>
              <a:t>charakteristiky</a:t>
            </a:r>
            <a:r>
              <a:rPr lang="en-GB" altLang="en-US" sz="1633" b="1" u="sng" dirty="0"/>
              <a:t>)</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vztahy</a:t>
            </a:r>
            <a:r>
              <a:rPr lang="en-GB" altLang="en-US" sz="1633" dirty="0"/>
              <a:t> </a:t>
            </a:r>
            <a:r>
              <a:rPr lang="en-GB" altLang="en-US" sz="1633" dirty="0" err="1"/>
              <a:t>mezi</a:t>
            </a:r>
            <a:r>
              <a:rPr lang="en-GB" altLang="en-US" sz="1633" dirty="0"/>
              <a:t> </a:t>
            </a:r>
            <a:r>
              <a:rPr lang="en-GB" altLang="en-US" sz="1633" dirty="0" err="1"/>
              <a:t>klíčovými</a:t>
            </a:r>
            <a:r>
              <a:rPr lang="en-GB" altLang="en-US" sz="1633" dirty="0"/>
              <a:t> </a:t>
            </a:r>
            <a:r>
              <a:rPr lang="en-GB" altLang="en-US" sz="1633" dirty="0" err="1"/>
              <a:t>účastníky</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sociální</a:t>
            </a:r>
            <a:r>
              <a:rPr lang="en-GB" altLang="en-US" sz="1633" dirty="0"/>
              <a:t> </a:t>
            </a:r>
            <a:r>
              <a:rPr lang="en-GB" altLang="en-US" sz="1633" dirty="0" err="1"/>
              <a:t>komunikace</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podíl</a:t>
            </a:r>
            <a:r>
              <a:rPr lang="en-GB" altLang="en-US" sz="1633" dirty="0"/>
              <a:t> </a:t>
            </a:r>
            <a:r>
              <a:rPr lang="en-GB" altLang="en-US" sz="1633" dirty="0" err="1"/>
              <a:t>na</a:t>
            </a:r>
            <a:r>
              <a:rPr lang="en-GB" altLang="en-US" sz="1633" dirty="0"/>
              <a:t> </a:t>
            </a:r>
            <a:r>
              <a:rPr lang="en-GB" altLang="en-US" sz="1633" dirty="0" err="1"/>
              <a:t>rozhodování</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příležitost</a:t>
            </a:r>
            <a:r>
              <a:rPr lang="en-GB" altLang="en-US" sz="1633" dirty="0"/>
              <a:t> k </a:t>
            </a:r>
            <a:r>
              <a:rPr lang="en-GB" altLang="en-US" sz="1633" dirty="0" err="1"/>
              <a:t>účasti</a:t>
            </a:r>
            <a:r>
              <a:rPr lang="en-GB" altLang="en-US" sz="1633" dirty="0"/>
              <a:t> </a:t>
            </a:r>
            <a:r>
              <a:rPr lang="en-GB" altLang="en-US" sz="1633" dirty="0" err="1"/>
              <a:t>na</a:t>
            </a:r>
            <a:r>
              <a:rPr lang="en-GB" altLang="en-US" sz="1633" dirty="0"/>
              <a:t> </a:t>
            </a:r>
            <a:r>
              <a:rPr lang="en-GB" altLang="en-US" sz="1633" dirty="0" err="1"/>
              <a:t>sociálním</a:t>
            </a:r>
            <a:r>
              <a:rPr lang="en-GB" altLang="en-US" sz="1633" dirty="0"/>
              <a:t> </a:t>
            </a:r>
            <a:r>
              <a:rPr lang="en-GB" altLang="en-US" sz="1633" dirty="0" err="1"/>
              <a:t>dění</a:t>
            </a:r>
            <a:r>
              <a:rPr lang="en-GB" altLang="en-US" sz="1633" dirty="0"/>
              <a:t> </a:t>
            </a:r>
            <a:r>
              <a:rPr lang="en-GB" altLang="en-US" sz="1633" dirty="0" err="1"/>
              <a:t>ve</a:t>
            </a:r>
            <a:r>
              <a:rPr lang="en-GB" altLang="en-US" sz="1633" dirty="0"/>
              <a:t> </a:t>
            </a:r>
            <a:r>
              <a:rPr lang="en-GB" altLang="en-US" sz="1633" dirty="0" err="1"/>
              <a:t>skupině</a:t>
            </a:r>
            <a:endParaRPr lang="en-GB" altLang="en-US" sz="1633" dirty="0"/>
          </a:p>
        </p:txBody>
      </p:sp>
      <p:sp>
        <p:nvSpPr>
          <p:cNvPr id="26628" name="Rectangle 3"/>
          <p:cNvSpPr>
            <a:spLocks noGrp="1" noChangeArrowheads="1"/>
          </p:cNvSpPr>
          <p:nvPr>
            <p:ph idx="30"/>
          </p:nvPr>
        </p:nvSpPr>
        <p:spPr>
          <a:xfrm>
            <a:off x="6096000" y="2178160"/>
            <a:ext cx="5219998" cy="4139998"/>
          </a:xfrm>
        </p:spPr>
        <p:txBody>
          <a:bodyPr vert="horz" lIns="0" tIns="0" rIns="0" bIns="0" rtlCol="0">
            <a:spAutoFit/>
          </a:bodyPr>
          <a:lstStyle/>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4. </a:t>
            </a:r>
            <a:r>
              <a:rPr lang="en-GB" altLang="en-US" sz="1633" b="1" u="sng" dirty="0" err="1"/>
              <a:t>kultura</a:t>
            </a:r>
            <a:endParaRPr lang="en-GB" altLang="en-US" sz="1633" b="1" u="sng"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hodnoty</a:t>
            </a:r>
            <a:r>
              <a:rPr lang="en-GB" altLang="en-US" sz="1633" dirty="0"/>
              <a:t> a </a:t>
            </a:r>
            <a:r>
              <a:rPr lang="en-GB" altLang="en-US" sz="1633" dirty="0" err="1"/>
              <a:t>hodnotové</a:t>
            </a:r>
            <a:r>
              <a:rPr lang="en-GB" altLang="en-US" sz="1633" dirty="0"/>
              <a:t> </a:t>
            </a:r>
            <a:r>
              <a:rPr lang="en-GB" altLang="en-US" sz="1633" dirty="0" err="1"/>
              <a:t>systémy</a:t>
            </a:r>
            <a:r>
              <a:rPr lang="en-GB" altLang="en-US" sz="1633" dirty="0"/>
              <a:t>, </a:t>
            </a:r>
            <a:r>
              <a:rPr lang="en-GB" altLang="en-US" sz="1633" dirty="0" err="1"/>
              <a:t>jež</a:t>
            </a:r>
            <a:r>
              <a:rPr lang="en-GB" altLang="en-US" sz="1633" dirty="0"/>
              <a:t> </a:t>
            </a:r>
            <a:r>
              <a:rPr lang="en-GB" altLang="en-US" sz="1633" dirty="0" err="1"/>
              <a:t>účastníci</a:t>
            </a:r>
            <a:r>
              <a:rPr lang="en-GB" altLang="en-US" sz="1633" dirty="0"/>
              <a:t> </a:t>
            </a:r>
            <a:r>
              <a:rPr lang="en-GB" altLang="en-US" sz="1633" dirty="0" err="1"/>
              <a:t>považují</a:t>
            </a:r>
            <a:r>
              <a:rPr lang="en-GB" altLang="en-US" sz="1633" dirty="0"/>
              <a:t> </a:t>
            </a:r>
            <a:r>
              <a:rPr lang="en-GB" altLang="en-US" sz="1633" dirty="0" err="1"/>
              <a:t>za</a:t>
            </a:r>
            <a:r>
              <a:rPr lang="en-GB" altLang="en-US" sz="1633" dirty="0"/>
              <a:t> </a:t>
            </a:r>
            <a:r>
              <a:rPr lang="en-GB" altLang="en-US" sz="1633" dirty="0" err="1"/>
              <a:t>významné</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učitelova</a:t>
            </a:r>
            <a:r>
              <a:rPr lang="en-GB" altLang="en-US" sz="1633" dirty="0"/>
              <a:t> </a:t>
            </a:r>
            <a:r>
              <a:rPr lang="en-GB" altLang="en-US" sz="1633" dirty="0" err="1"/>
              <a:t>zaangažovanost</a:t>
            </a:r>
            <a:r>
              <a:rPr lang="en-GB" altLang="en-US" sz="1633" dirty="0"/>
              <a:t> </a:t>
            </a:r>
            <a:r>
              <a:rPr lang="en-GB" altLang="en-US" sz="1633" dirty="0" err="1"/>
              <a:t>na</a:t>
            </a:r>
            <a:r>
              <a:rPr lang="en-GB" altLang="en-US" sz="1633" dirty="0"/>
              <a:t> </a:t>
            </a:r>
            <a:r>
              <a:rPr lang="en-GB" altLang="en-US" sz="1633" dirty="0" err="1"/>
              <a:t>rozvoji</a:t>
            </a:r>
            <a:r>
              <a:rPr lang="en-GB" altLang="en-US" sz="1633" dirty="0"/>
              <a:t> </a:t>
            </a:r>
            <a:r>
              <a:rPr lang="en-GB" altLang="en-US" sz="1633" dirty="0" err="1"/>
              <a:t>žáků</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důraz</a:t>
            </a:r>
            <a:r>
              <a:rPr lang="en-GB" altLang="en-US" sz="1633" dirty="0"/>
              <a:t> </a:t>
            </a:r>
            <a:r>
              <a:rPr lang="en-GB" altLang="en-US" sz="1633" dirty="0" err="1"/>
              <a:t>na</a:t>
            </a:r>
            <a:r>
              <a:rPr lang="en-GB" altLang="en-US" sz="1633" dirty="0"/>
              <a:t> </a:t>
            </a:r>
            <a:r>
              <a:rPr lang="en-GB" altLang="en-US" sz="1633" dirty="0" err="1"/>
              <a:t>kooperaci</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důraz</a:t>
            </a:r>
            <a:r>
              <a:rPr lang="en-GB" altLang="en-US" sz="1633" dirty="0"/>
              <a:t> </a:t>
            </a:r>
            <a:r>
              <a:rPr lang="en-GB" altLang="en-US" sz="1633" dirty="0" err="1"/>
              <a:t>na</a:t>
            </a:r>
            <a:r>
              <a:rPr lang="en-GB" altLang="en-US" sz="1633" dirty="0"/>
              <a:t> </a:t>
            </a:r>
            <a:r>
              <a:rPr lang="en-GB" altLang="en-US" sz="1633" dirty="0" err="1"/>
              <a:t>činnosti</a:t>
            </a:r>
            <a:r>
              <a:rPr lang="en-GB" altLang="en-US" sz="1633" dirty="0"/>
              <a:t> </a:t>
            </a:r>
            <a:r>
              <a:rPr lang="en-GB" altLang="en-US" sz="1633" dirty="0" err="1"/>
              <a:t>související</a:t>
            </a:r>
            <a:r>
              <a:rPr lang="en-GB" altLang="en-US" sz="1633" dirty="0"/>
              <a:t> se </a:t>
            </a:r>
            <a:r>
              <a:rPr lang="en-GB" altLang="en-US" sz="1633" dirty="0" err="1"/>
              <a:t>školou</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očekávání</a:t>
            </a:r>
            <a:r>
              <a:rPr lang="en-GB" altLang="en-US" sz="1633" dirty="0"/>
              <a:t> </a:t>
            </a:r>
            <a:r>
              <a:rPr lang="en-GB" altLang="en-US" sz="1633" dirty="0" err="1"/>
              <a:t>účastníků</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jasnost</a:t>
            </a:r>
            <a:r>
              <a:rPr lang="en-GB" altLang="en-US" sz="1633" dirty="0"/>
              <a:t> a </a:t>
            </a:r>
            <a:r>
              <a:rPr lang="en-GB" altLang="en-US" sz="1633" dirty="0" err="1"/>
              <a:t>konzistentnost</a:t>
            </a:r>
            <a:r>
              <a:rPr lang="en-GB" altLang="en-US" sz="1633" dirty="0"/>
              <a:t> </a:t>
            </a:r>
            <a:r>
              <a:rPr lang="en-GB" altLang="en-US" sz="1633" dirty="0" err="1"/>
              <a:t>cíl</a:t>
            </a:r>
            <a:r>
              <a:rPr lang="en-GB" altLang="en-US" sz="2449" dirty="0" err="1"/>
              <a:t>ů</a:t>
            </a:r>
            <a:endParaRPr lang="en-GB" altLang="en-US" sz="2449" dirty="0"/>
          </a:p>
        </p:txBody>
      </p:sp>
    </p:spTree>
    <p:extLst>
      <p:ext uri="{BB962C8B-B14F-4D97-AF65-F5344CB8AC3E}">
        <p14:creationId xmlns:p14="http://schemas.microsoft.com/office/powerpoint/2010/main" val="20034794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4BD52C3-1301-204A-9C70-96D4E825B6F8}"/>
              </a:ext>
            </a:extLst>
          </p:cNvPr>
          <p:cNvSpPr>
            <a:spLocks noGrp="1"/>
          </p:cNvSpPr>
          <p:nvPr>
            <p:ph type="title"/>
          </p:nvPr>
        </p:nvSpPr>
        <p:spPr/>
        <p:txBody>
          <a:bodyPr wrap="square" anchor="ctr">
            <a:normAutofit fontScale="90000"/>
          </a:bodyPr>
          <a:lstStyle/>
          <a:p>
            <a:pPr>
              <a:lnSpc>
                <a:spcPct val="90000"/>
              </a:lnSpc>
            </a:pPr>
            <a:r>
              <a:rPr lang="cs-CZ" sz="3084"/>
              <a:t>Školní prostředí a jeho vliv vzájemné interakce (a tím i klima)</a:t>
            </a:r>
          </a:p>
        </p:txBody>
      </p:sp>
      <p:sp>
        <p:nvSpPr>
          <p:cNvPr id="6" name="Zástupný obsah 5">
            <a:extLst>
              <a:ext uri="{FF2B5EF4-FFF2-40B4-BE49-F238E27FC236}">
                <a16:creationId xmlns:a16="http://schemas.microsoft.com/office/drawing/2014/main" id="{C092EA2A-B39D-D248-BA40-D90AA60092C1}"/>
              </a:ext>
            </a:extLst>
          </p:cNvPr>
          <p:cNvSpPr>
            <a:spLocks noGrp="1"/>
          </p:cNvSpPr>
          <p:nvPr>
            <p:ph idx="29"/>
          </p:nvPr>
        </p:nvSpPr>
        <p:spPr/>
        <p:txBody>
          <a:bodyPr wrap="square" anchor="t">
            <a:normAutofit/>
          </a:bodyPr>
          <a:lstStyle/>
          <a:p>
            <a:pPr>
              <a:lnSpc>
                <a:spcPct val="90000"/>
              </a:lnSpc>
            </a:pPr>
            <a:r>
              <a:rPr lang="cs-CZ" sz="1996" dirty="0"/>
              <a:t>Mateřská škola Nová Ruda ve Vratislavicích nad Nisou</a:t>
            </a:r>
          </a:p>
          <a:p>
            <a:pPr lvl="1">
              <a:lnSpc>
                <a:spcPct val="90000"/>
              </a:lnSpc>
            </a:pPr>
            <a:r>
              <a:rPr lang="cs-CZ" sz="1996" dirty="0">
                <a:hlinkClick r:id="rId2"/>
              </a:rPr>
              <a:t>https://www.mall.tv/gebrian-prekvapive-stavby/na-prvni-pohled-exkluzivni-stavba-slouzi-k-necekanemu-ucelu</a:t>
            </a:r>
            <a:endParaRPr lang="cs-CZ" sz="1996" dirty="0"/>
          </a:p>
          <a:p>
            <a:pPr>
              <a:lnSpc>
                <a:spcPct val="90000"/>
              </a:lnSpc>
            </a:pPr>
            <a:r>
              <a:rPr lang="cs-CZ" sz="1996" dirty="0" err="1"/>
              <a:t>The</a:t>
            </a:r>
            <a:r>
              <a:rPr lang="cs-CZ" sz="1996" dirty="0"/>
              <a:t> </a:t>
            </a:r>
            <a:r>
              <a:rPr lang="cs-CZ" sz="1996" dirty="0" err="1"/>
              <a:t>difference</a:t>
            </a:r>
            <a:r>
              <a:rPr lang="cs-CZ" sz="1996" dirty="0"/>
              <a:t> </a:t>
            </a:r>
            <a:r>
              <a:rPr lang="cs-CZ" sz="1996" dirty="0" err="1"/>
              <a:t>between</a:t>
            </a:r>
            <a:r>
              <a:rPr lang="cs-CZ" sz="1996" dirty="0"/>
              <a:t> </a:t>
            </a:r>
            <a:r>
              <a:rPr lang="cs-CZ" sz="1996" dirty="0" err="1"/>
              <a:t>an</a:t>
            </a:r>
            <a:r>
              <a:rPr lang="cs-CZ" sz="1996" dirty="0"/>
              <a:t> open-</a:t>
            </a:r>
            <a:r>
              <a:rPr lang="cs-CZ" sz="1996" dirty="0" err="1"/>
              <a:t>plan</a:t>
            </a:r>
            <a:r>
              <a:rPr lang="cs-CZ" sz="1996" dirty="0"/>
              <a:t> </a:t>
            </a:r>
            <a:r>
              <a:rPr lang="cs-CZ" sz="1996" dirty="0" err="1"/>
              <a:t>classroom</a:t>
            </a:r>
            <a:r>
              <a:rPr lang="cs-CZ" sz="1996" dirty="0"/>
              <a:t> and a </a:t>
            </a:r>
            <a:r>
              <a:rPr lang="cs-CZ" sz="1996" dirty="0" err="1"/>
              <a:t>flexible</a:t>
            </a:r>
            <a:r>
              <a:rPr lang="cs-CZ" sz="1996" dirty="0"/>
              <a:t> </a:t>
            </a:r>
            <a:r>
              <a:rPr lang="cs-CZ" sz="1996" dirty="0" err="1"/>
              <a:t>learning</a:t>
            </a:r>
            <a:r>
              <a:rPr lang="cs-CZ" sz="1996" dirty="0"/>
              <a:t> </a:t>
            </a:r>
            <a:r>
              <a:rPr lang="cs-CZ" sz="1996" dirty="0" err="1"/>
              <a:t>space</a:t>
            </a:r>
            <a:r>
              <a:rPr lang="cs-CZ" sz="1996" dirty="0"/>
              <a:t> (</a:t>
            </a:r>
            <a:r>
              <a:rPr lang="cs-CZ" sz="1996" dirty="0" err="1"/>
              <a:t>Dr</a:t>
            </a:r>
            <a:r>
              <a:rPr lang="cs-CZ" sz="1996" dirty="0"/>
              <a:t> Leon </a:t>
            </a:r>
            <a:r>
              <a:rPr lang="cs-CZ" sz="1996" dirty="0" err="1"/>
              <a:t>Benade</a:t>
            </a:r>
            <a:r>
              <a:rPr lang="cs-CZ" sz="1996" dirty="0"/>
              <a:t>)</a:t>
            </a:r>
          </a:p>
          <a:p>
            <a:pPr lvl="1">
              <a:lnSpc>
                <a:spcPct val="90000"/>
              </a:lnSpc>
            </a:pPr>
            <a:r>
              <a:rPr lang="cs-CZ" sz="1996" dirty="0">
                <a:hlinkClick r:id="rId3"/>
              </a:rPr>
              <a:t>https://theeducationhub.org.nz/the-difference-between-an-open-plan-classroom-and-a-flexible-learning-space-by-dr-leon-benade/</a:t>
            </a:r>
            <a:r>
              <a:rPr lang="cs-CZ" sz="1996" dirty="0"/>
              <a:t> </a:t>
            </a:r>
          </a:p>
          <a:p>
            <a:pPr marL="365806" lvl="1">
              <a:lnSpc>
                <a:spcPct val="90000"/>
              </a:lnSpc>
            </a:pPr>
            <a:endParaRPr lang="cs-CZ" sz="1996" dirty="0"/>
          </a:p>
          <a:p>
            <a:pPr marL="365806" lvl="1">
              <a:lnSpc>
                <a:spcPct val="90000"/>
              </a:lnSpc>
            </a:pPr>
            <a:endParaRPr lang="cs-CZ" sz="1996" dirty="0"/>
          </a:p>
        </p:txBody>
      </p:sp>
      <p:pic>
        <p:nvPicPr>
          <p:cNvPr id="39942" name="Picture 6" descr="LIBEREC:REICHENBERG - architektura na severu Čech">
            <a:extLst>
              <a:ext uri="{FF2B5EF4-FFF2-40B4-BE49-F238E27FC236}">
                <a16:creationId xmlns:a16="http://schemas.microsoft.com/office/drawing/2014/main" id="{E6F92755-F40B-5246-A238-1501C3CB9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94252"/>
            <a:ext cx="2914003" cy="1942669"/>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Open plan classrooms with break out spaces offer unique and functional  workstations for students … | Education design interior, Modern classroom,  Classroom interior">
            <a:extLst>
              <a:ext uri="{FF2B5EF4-FFF2-40B4-BE49-F238E27FC236}">
                <a16:creationId xmlns:a16="http://schemas.microsoft.com/office/drawing/2014/main" id="{56F631CB-7457-1D42-BF83-F333075621E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46650" y="2682134"/>
            <a:ext cx="2483485" cy="1757972"/>
          </a:xfrm>
          <a:prstGeom prst="rect">
            <a:avLst/>
          </a:prstGeom>
          <a:solidFill>
            <a:srgbClr val="FFFFFF"/>
          </a:solidFill>
        </p:spPr>
      </p:pic>
      <p:pic>
        <p:nvPicPr>
          <p:cNvPr id="39940" name="Picture 4" descr="Principle of open plan classrooms [Scheme: G.Brukštutė]. | Download  Scientific Diagram">
            <a:extLst>
              <a:ext uri="{FF2B5EF4-FFF2-40B4-BE49-F238E27FC236}">
                <a16:creationId xmlns:a16="http://schemas.microsoft.com/office/drawing/2014/main" id="{56FAF853-5694-DB41-89C4-1BAB8C2C8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873" y="4085318"/>
            <a:ext cx="3033372" cy="270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917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t>Sociální klima</a:t>
            </a:r>
          </a:p>
        </p:txBody>
      </p:sp>
      <p:sp>
        <p:nvSpPr>
          <p:cNvPr id="29699" name="Rectangle 3"/>
          <p:cNvSpPr>
            <a:spLocks noGrp="1" noChangeArrowheads="1"/>
          </p:cNvSpPr>
          <p:nvPr>
            <p:ph idx="1"/>
          </p:nvPr>
        </p:nvSpPr>
        <p:spPr/>
        <p:txBody>
          <a:bodyPr>
            <a:normAutofit/>
          </a:bodyPr>
          <a:lstStyle/>
          <a:p>
            <a:pPr eaLnBrk="1" hangingPunct="1">
              <a:lnSpc>
                <a:spcPct val="90000"/>
              </a:lnSpc>
            </a:pPr>
            <a:r>
              <a:rPr lang="cs-CZ" sz="2449"/>
              <a:t>Klima školní třídy</a:t>
            </a:r>
          </a:p>
          <a:p>
            <a:pPr lvl="1" eaLnBrk="1" hangingPunct="1">
              <a:lnSpc>
                <a:spcPct val="90000"/>
              </a:lnSpc>
            </a:pPr>
            <a:r>
              <a:rPr lang="cs-CZ" sz="1996"/>
              <a:t>Konkrétnější (i z pohledu dotazovaných), v praxi častěji používané, řada metod…</a:t>
            </a:r>
          </a:p>
          <a:p>
            <a:pPr eaLnBrk="1" hangingPunct="1">
              <a:lnSpc>
                <a:spcPct val="90000"/>
              </a:lnSpc>
            </a:pPr>
            <a:r>
              <a:rPr lang="cs-CZ" sz="2449"/>
              <a:t>Klima školy</a:t>
            </a:r>
          </a:p>
          <a:p>
            <a:pPr lvl="1" eaLnBrk="1" hangingPunct="1">
              <a:lnSpc>
                <a:spcPct val="90000"/>
              </a:lnSpc>
            </a:pPr>
            <a:r>
              <a:rPr lang="cs-CZ" sz="1996"/>
              <a:t>Obecnější, nutnost reflexe ze strany aktérů, v současnosti spíše výzkumně, i když je prodávána celá řada „jakometod“</a:t>
            </a:r>
          </a:p>
          <a:p>
            <a:pPr lvl="1" eaLnBrk="1" hangingPunct="1">
              <a:lnSpc>
                <a:spcPct val="90000"/>
              </a:lnSpc>
            </a:pPr>
            <a:r>
              <a:rPr lang="cs-CZ" sz="1996"/>
              <a:t>S dr. Ježkem se domníváme, že lepší než „jednorázové šetření“ je přístup blížící se „action research“ – průběžné sledování dílčích jevů, jejich cílené ovlivnění a přenesení zájmu na další „problémovou“ oblast</a:t>
            </a:r>
          </a:p>
          <a:p>
            <a:pPr lvl="1" eaLnBrk="1" hangingPunct="1">
              <a:lnSpc>
                <a:spcPct val="90000"/>
              </a:lnSpc>
            </a:pPr>
            <a:r>
              <a:rPr lang="cs-CZ" sz="1996"/>
              <a:t>Koncept školy jako učící se organizace (Senge; Krus, Louis a Bryk)</a:t>
            </a:r>
          </a:p>
          <a:p>
            <a:pPr lvl="1" eaLnBrk="1" hangingPunct="1">
              <a:lnSpc>
                <a:spcPct val="90000"/>
              </a:lnSpc>
            </a:pPr>
            <a:r>
              <a:rPr lang="cs-CZ" sz="1996"/>
              <a:t>…</a:t>
            </a:r>
          </a:p>
        </p:txBody>
      </p:sp>
    </p:spTree>
    <p:extLst>
      <p:ext uri="{BB962C8B-B14F-4D97-AF65-F5344CB8AC3E}">
        <p14:creationId xmlns:p14="http://schemas.microsoft.com/office/powerpoint/2010/main" val="1161615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B39EF4-66DA-DD15-996F-FB71B60B9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1FCE76CA-8B5B-3F1E-65A9-E1E3280DFDD6}"/>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1A0B6401-549D-69E2-47D0-ADD287FAD4BC}"/>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26</a:t>
            </a:fld>
            <a:endParaRPr lang="cs-CZ" altLang="cs-CZ"/>
          </a:p>
        </p:txBody>
      </p:sp>
    </p:spTree>
    <p:extLst>
      <p:ext uri="{BB962C8B-B14F-4D97-AF65-F5344CB8AC3E}">
        <p14:creationId xmlns:p14="http://schemas.microsoft.com/office/powerpoint/2010/main" val="214534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F25E9C86-8162-9023-FA58-49F11F36A9FA}"/>
              </a:ext>
            </a:extLst>
          </p:cNvPr>
          <p:cNvSpPr>
            <a:spLocks noGrp="1"/>
          </p:cNvSpPr>
          <p:nvPr>
            <p:ph type="ftr" sz="quarter" idx="10"/>
          </p:nvPr>
        </p:nvSpPr>
        <p:spPr/>
        <p:txBody>
          <a:bodyPr/>
          <a:lstStyle/>
          <a:p>
            <a:endParaRPr lang="cs-CZ"/>
          </a:p>
        </p:txBody>
      </p:sp>
      <p:sp>
        <p:nvSpPr>
          <p:cNvPr id="5" name="Zástupný symbol pro číslo snímku 4">
            <a:extLst>
              <a:ext uri="{FF2B5EF4-FFF2-40B4-BE49-F238E27FC236}">
                <a16:creationId xmlns:a16="http://schemas.microsoft.com/office/drawing/2014/main" id="{152DA6E8-2F50-FC4C-538C-AC111DB8759A}"/>
              </a:ext>
            </a:extLst>
          </p:cNvPr>
          <p:cNvSpPr>
            <a:spLocks noGrp="1"/>
          </p:cNvSpPr>
          <p:nvPr>
            <p:ph type="sldNum" sz="quarter" idx="11"/>
          </p:nvPr>
        </p:nvSpPr>
        <p:spPr/>
        <p:txBody>
          <a:bodyPr/>
          <a:lstStyle/>
          <a:p>
            <a:fld id="{DBEFF81A-C1EC-4C28-9BD0-FE41C0E7EA5D}" type="slidenum">
              <a:rPr lang="cs-CZ" smtClean="0"/>
              <a:t>27</a:t>
            </a:fld>
            <a:endParaRPr lang="cs-CZ"/>
          </a:p>
        </p:txBody>
      </p:sp>
      <p:pic>
        <p:nvPicPr>
          <p:cNvPr id="1026" name="Picture 2" descr="Image">
            <a:extLst>
              <a:ext uri="{FF2B5EF4-FFF2-40B4-BE49-F238E27FC236}">
                <a16:creationId xmlns:a16="http://schemas.microsoft.com/office/drawing/2014/main" id="{68DDCCF1-408F-F518-9EC6-3CE7EB3D0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C981447-3BB2-3CD2-7AD7-3167D67F512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0F89811-6633-C008-2B0B-38CC15EE7592}"/>
              </a:ext>
            </a:extLst>
          </p:cNvPr>
          <p:cNvSpPr>
            <a:spLocks noGrp="1"/>
          </p:cNvSpPr>
          <p:nvPr>
            <p:ph type="sldNum" sz="quarter" idx="11"/>
          </p:nvPr>
        </p:nvSpPr>
        <p:spPr/>
        <p:txBody>
          <a:bodyPr/>
          <a:lstStyle/>
          <a:p>
            <a:fld id="{D6D6C118-631F-4A80-9886-907009361577}" type="slidenum">
              <a:rPr lang="cs-CZ" altLang="cs-CZ" smtClean="0"/>
              <a:pPr/>
              <a:t>28</a:t>
            </a:fld>
            <a:endParaRPr lang="cs-CZ" altLang="cs-CZ" dirty="0"/>
          </a:p>
        </p:txBody>
      </p:sp>
      <p:sp>
        <p:nvSpPr>
          <p:cNvPr id="4" name="Nadpis 3">
            <a:extLst>
              <a:ext uri="{FF2B5EF4-FFF2-40B4-BE49-F238E27FC236}">
                <a16:creationId xmlns:a16="http://schemas.microsoft.com/office/drawing/2014/main" id="{F2F69F16-5BAC-FE60-46C5-90581EB14CB2}"/>
              </a:ext>
            </a:extLst>
          </p:cNvPr>
          <p:cNvSpPr>
            <a:spLocks noGrp="1"/>
          </p:cNvSpPr>
          <p:nvPr>
            <p:ph type="title"/>
          </p:nvPr>
        </p:nvSpPr>
        <p:spPr/>
        <p:txBody>
          <a:bodyPr/>
          <a:lstStyle/>
          <a:p>
            <a:r>
              <a:rPr lang="cs-CZ" dirty="0"/>
              <a:t>Diagnostika… nebo?</a:t>
            </a:r>
          </a:p>
        </p:txBody>
      </p:sp>
      <p:sp>
        <p:nvSpPr>
          <p:cNvPr id="5" name="Zástupný obsah 4">
            <a:extLst>
              <a:ext uri="{FF2B5EF4-FFF2-40B4-BE49-F238E27FC236}">
                <a16:creationId xmlns:a16="http://schemas.microsoft.com/office/drawing/2014/main" id="{75AC3F34-CA1B-4656-013E-4867F1DFB756}"/>
              </a:ext>
            </a:extLst>
          </p:cNvPr>
          <p:cNvSpPr>
            <a:spLocks noGrp="1"/>
          </p:cNvSpPr>
          <p:nvPr>
            <p:ph idx="1"/>
          </p:nvPr>
        </p:nvSpPr>
        <p:spPr/>
        <p:txBody>
          <a:bodyPr/>
          <a:lstStyle/>
          <a:p>
            <a:r>
              <a:rPr lang="cs-CZ" dirty="0">
                <a:hlinkClick r:id="rId2"/>
              </a:rPr>
              <a:t>Třídní klima ve školách - ZG Akademie (zdravagenerace.cz)</a:t>
            </a:r>
            <a:endParaRPr lang="cs-CZ" dirty="0"/>
          </a:p>
        </p:txBody>
      </p:sp>
    </p:spTree>
    <p:extLst>
      <p:ext uri="{BB962C8B-B14F-4D97-AF65-F5344CB8AC3E}">
        <p14:creationId xmlns:p14="http://schemas.microsoft.com/office/powerpoint/2010/main" val="142375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3A824C1-A655-1463-6C9E-1568D8876C1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AAE7AC6-80D2-4DA1-1FB2-BE53D5078293}"/>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E1230235-5B39-3794-591A-88727CF9E8CE}"/>
              </a:ext>
            </a:extLst>
          </p:cNvPr>
          <p:cNvSpPr>
            <a:spLocks noGrp="1"/>
          </p:cNvSpPr>
          <p:nvPr>
            <p:ph type="title"/>
          </p:nvPr>
        </p:nvSpPr>
        <p:spPr/>
        <p:txBody>
          <a:bodyPr/>
          <a:lstStyle/>
          <a:p>
            <a:r>
              <a:rPr lang="cs-CZ" dirty="0"/>
              <a:t>Jak uvažovat nad třídou?</a:t>
            </a:r>
          </a:p>
        </p:txBody>
      </p:sp>
      <p:sp>
        <p:nvSpPr>
          <p:cNvPr id="5" name="Zástupný obsah 4">
            <a:extLst>
              <a:ext uri="{FF2B5EF4-FFF2-40B4-BE49-F238E27FC236}">
                <a16:creationId xmlns:a16="http://schemas.microsoft.com/office/drawing/2014/main" id="{50CA8480-EE96-C60C-16ED-99E4B21D4E41}"/>
              </a:ext>
            </a:extLst>
          </p:cNvPr>
          <p:cNvSpPr>
            <a:spLocks noGrp="1"/>
          </p:cNvSpPr>
          <p:nvPr>
            <p:ph idx="1"/>
          </p:nvPr>
        </p:nvSpPr>
        <p:spPr/>
        <p:txBody>
          <a:bodyPr/>
          <a:lstStyle/>
          <a:p>
            <a:r>
              <a:rPr lang="cs-CZ" dirty="0"/>
              <a:t>Typ třídy. </a:t>
            </a:r>
          </a:p>
          <a:p>
            <a:r>
              <a:rPr lang="cs-CZ" dirty="0"/>
              <a:t>Fáze skupiny. </a:t>
            </a:r>
          </a:p>
          <a:p>
            <a:r>
              <a:rPr lang="cs-CZ" dirty="0"/>
              <a:t>Hierarchie školní třídy. </a:t>
            </a:r>
          </a:p>
          <a:p>
            <a:r>
              <a:rPr lang="cs-CZ" dirty="0"/>
              <a:t>Věk dětí a jeho specifika. </a:t>
            </a:r>
          </a:p>
          <a:p>
            <a:r>
              <a:rPr lang="cs-CZ" dirty="0"/>
              <a:t>Další specifika třídy. </a:t>
            </a:r>
          </a:p>
          <a:p>
            <a:r>
              <a:rPr lang="cs-CZ" dirty="0"/>
              <a:t>Kdy mám čas. </a:t>
            </a:r>
          </a:p>
          <a:p>
            <a:r>
              <a:rPr lang="cs-CZ" dirty="0"/>
              <a:t>Kam se chci dostat.</a:t>
            </a:r>
          </a:p>
        </p:txBody>
      </p:sp>
    </p:spTree>
    <p:extLst>
      <p:ext uri="{BB962C8B-B14F-4D97-AF65-F5344CB8AC3E}">
        <p14:creationId xmlns:p14="http://schemas.microsoft.com/office/powerpoint/2010/main" val="2432383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6410532-C54F-F58C-4BFF-98F64FA701E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9971EF2-315A-00DA-66F9-74614966A4D6}"/>
              </a:ext>
            </a:extLst>
          </p:cNvPr>
          <p:cNvSpPr>
            <a:spLocks noGrp="1"/>
          </p:cNvSpPr>
          <p:nvPr>
            <p:ph type="sldNum" sz="quarter" idx="11"/>
          </p:nvPr>
        </p:nvSpPr>
        <p:spPr/>
        <p:txBody>
          <a:bodyPr/>
          <a:lstStyle/>
          <a:p>
            <a:fld id="{0DE708CC-0C3F-4567-9698-B54C0F35BD31}" type="slidenum">
              <a:rPr lang="cs-CZ" altLang="cs-CZ" smtClean="0"/>
              <a:pPr/>
              <a:t>3</a:t>
            </a:fld>
            <a:endParaRPr lang="cs-CZ" altLang="cs-CZ" dirty="0"/>
          </a:p>
        </p:txBody>
      </p:sp>
      <p:sp>
        <p:nvSpPr>
          <p:cNvPr id="6" name="Nadpis 5">
            <a:extLst>
              <a:ext uri="{FF2B5EF4-FFF2-40B4-BE49-F238E27FC236}">
                <a16:creationId xmlns:a16="http://schemas.microsoft.com/office/drawing/2014/main" id="{C249F246-F830-F09E-2FB3-FF5C5A74B48F}"/>
              </a:ext>
            </a:extLst>
          </p:cNvPr>
          <p:cNvSpPr>
            <a:spLocks noGrp="1"/>
          </p:cNvSpPr>
          <p:nvPr>
            <p:ph type="title"/>
          </p:nvPr>
        </p:nvSpPr>
        <p:spPr/>
        <p:txBody>
          <a:bodyPr/>
          <a:lstStyle/>
          <a:p>
            <a:r>
              <a:rPr lang="cs-CZ" dirty="0"/>
              <a:t>Proč klima </a:t>
            </a:r>
            <a:r>
              <a:rPr lang="cs-CZ" dirty="0">
                <a:sym typeface="Wingdings" panose="05000000000000000000" pitchFamily="2" charset="2"/>
              </a:rPr>
              <a:t></a:t>
            </a:r>
            <a:endParaRPr lang="cs-CZ" dirty="0"/>
          </a:p>
        </p:txBody>
      </p:sp>
      <p:sp>
        <p:nvSpPr>
          <p:cNvPr id="7" name="Zástupný obsah 6">
            <a:extLst>
              <a:ext uri="{FF2B5EF4-FFF2-40B4-BE49-F238E27FC236}">
                <a16:creationId xmlns:a16="http://schemas.microsoft.com/office/drawing/2014/main" id="{A1536BD6-0DDD-B186-6925-16EC197E7C2A}"/>
              </a:ext>
            </a:extLst>
          </p:cNvPr>
          <p:cNvSpPr>
            <a:spLocks noGrp="1"/>
          </p:cNvSpPr>
          <p:nvPr>
            <p:ph idx="1"/>
          </p:nvPr>
        </p:nvSpPr>
        <p:spPr/>
        <p:txBody>
          <a:bodyPr/>
          <a:lstStyle/>
          <a:p>
            <a:r>
              <a:rPr lang="cs-CZ" dirty="0"/>
              <a:t>13% učitelů chce opustit profesi </a:t>
            </a:r>
            <a:r>
              <a:rPr lang="cs-CZ" dirty="0">
                <a:hlinkClick r:id="rId2"/>
              </a:rPr>
              <a:t>Důvody odchodu kantorů se liší podle věku. Plat je zásadní hlavně u mladých (syri.cz)</a:t>
            </a:r>
            <a:endParaRPr lang="cs-CZ" dirty="0"/>
          </a:p>
          <a:p>
            <a:r>
              <a:rPr lang="cs-CZ" dirty="0"/>
              <a:t>Do školy se těší 1/10 dětí </a:t>
            </a:r>
            <a:r>
              <a:rPr lang="cs-CZ" dirty="0">
                <a:hlinkClick r:id="rId3"/>
              </a:rPr>
              <a:t>Do školy se opravdu těší sotva desetina českých dětí, ukázal velký průzkum — ČT24 — Česká televize (ceskatelevize.</a:t>
            </a:r>
            <a:r>
              <a:rPr lang="cs-CZ">
                <a:hlinkClick r:id="rId3"/>
              </a:rPr>
              <a:t>cz)</a:t>
            </a:r>
            <a:endParaRPr lang="cs-CZ"/>
          </a:p>
          <a:p>
            <a:endParaRPr lang="cs-CZ" dirty="0"/>
          </a:p>
          <a:p>
            <a:r>
              <a:rPr lang="cs-CZ" dirty="0"/>
              <a:t>Čím to může být u učitelů? Čím to může být u žáků? Na co se zaměřit? (projektování)</a:t>
            </a:r>
          </a:p>
          <a:p>
            <a:endParaRPr lang="cs-CZ" dirty="0"/>
          </a:p>
        </p:txBody>
      </p:sp>
    </p:spTree>
    <p:extLst>
      <p:ext uri="{BB962C8B-B14F-4D97-AF65-F5344CB8AC3E}">
        <p14:creationId xmlns:p14="http://schemas.microsoft.com/office/powerpoint/2010/main" val="320356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normAutofit fontScale="90000"/>
          </a:bodyPr>
          <a:lstStyle/>
          <a:p>
            <a:pPr eaLnBrk="1" hangingPunct="1"/>
            <a:r>
              <a:rPr lang="cs-CZ"/>
              <a:t>Jak ke klimatu ve škole přistupujeme?</a:t>
            </a:r>
            <a:endParaRPr lang="cs-CZ" dirty="0"/>
          </a:p>
        </p:txBody>
      </p:sp>
      <p:sp>
        <p:nvSpPr>
          <p:cNvPr id="3" name="Zástupný symbol pro obsah 2"/>
          <p:cNvSpPr>
            <a:spLocks noGrp="1"/>
          </p:cNvSpPr>
          <p:nvPr>
            <p:ph idx="1"/>
          </p:nvPr>
        </p:nvSpPr>
        <p:spPr/>
        <p:txBody>
          <a:bodyPr>
            <a:normAutofit fontScale="77500" lnSpcReduction="20000"/>
          </a:bodyPr>
          <a:lstStyle/>
          <a:p>
            <a:pPr marL="320042" indent="-320042" fontAlgn="auto">
              <a:spcBef>
                <a:spcPts val="700"/>
              </a:spcBef>
              <a:spcAft>
                <a:spcPts val="0"/>
              </a:spcAft>
              <a:buFont typeface="Wingdings"/>
              <a:buChar char=""/>
              <a:defRPr/>
            </a:pPr>
            <a:r>
              <a:rPr lang="cs-CZ"/>
              <a:t>Možné dva základní přístupy (řešení „na klíč“ vs. vlastní aktivita školy):</a:t>
            </a:r>
          </a:p>
          <a:p>
            <a:pPr marL="640084" lvl="1" indent="-274322" fontAlgn="auto">
              <a:spcBef>
                <a:spcPts val="550"/>
              </a:spcBef>
              <a:spcAft>
                <a:spcPts val="0"/>
              </a:spcAft>
              <a:buFont typeface="+mj-lt"/>
              <a:buAutoNum type="arabicPeriod"/>
              <a:defRPr/>
            </a:pPr>
            <a:r>
              <a:rPr lang="cs-CZ" b="1"/>
              <a:t>Máme hotový dotazník a neváháme ho použít</a:t>
            </a:r>
          </a:p>
          <a:p>
            <a:pPr marL="914406" lvl="2" indent="-228602" fontAlgn="auto">
              <a:spcBef>
                <a:spcPts val="500"/>
              </a:spcBef>
              <a:spcAft>
                <a:spcPts val="0"/>
              </a:spcAft>
              <a:buFont typeface="Wingdings"/>
              <a:buChar char=""/>
              <a:defRPr/>
            </a:pPr>
            <a:r>
              <a:rPr lang="cs-CZ"/>
              <a:t>Potřebujeme „něco udělat s klimatem školy“</a:t>
            </a:r>
          </a:p>
          <a:p>
            <a:pPr marL="914406" lvl="2" indent="-228602" fontAlgn="auto">
              <a:spcBef>
                <a:spcPts val="500"/>
              </a:spcBef>
              <a:spcAft>
                <a:spcPts val="0"/>
              </a:spcAft>
              <a:buFont typeface="Wingdings"/>
              <a:buChar char=""/>
              <a:defRPr/>
            </a:pPr>
            <a:r>
              <a:rPr lang="cs-CZ"/>
              <a:t>Typická charakteristika komerčních řešení</a:t>
            </a:r>
          </a:p>
          <a:p>
            <a:pPr marL="1371609" lvl="3" indent="-228602" fontAlgn="auto">
              <a:spcBef>
                <a:spcPts val="400"/>
              </a:spcBef>
              <a:spcAft>
                <a:spcPts val="0"/>
              </a:spcAft>
              <a:buClr>
                <a:schemeClr val="accent3"/>
              </a:buClr>
              <a:buFont typeface="Wingdings"/>
              <a:buChar char=""/>
              <a:defRPr/>
            </a:pPr>
            <a:r>
              <a:rPr lang="cs-CZ" i="1"/>
              <a:t>Někdo mimo školu je expertem na naši školu a ví, co je pro ni nejlepší</a:t>
            </a:r>
          </a:p>
          <a:p>
            <a:pPr marL="1371609" lvl="3" indent="-228602" fontAlgn="auto">
              <a:spcBef>
                <a:spcPts val="400"/>
              </a:spcBef>
              <a:spcAft>
                <a:spcPts val="0"/>
              </a:spcAft>
              <a:buClr>
                <a:schemeClr val="accent3"/>
              </a:buClr>
              <a:buFont typeface="Wingdings"/>
              <a:buChar char=""/>
              <a:defRPr/>
            </a:pPr>
            <a:r>
              <a:rPr lang="cs-CZ" i="1"/>
              <a:t>Čím častější použití jednotného dotazníku i systému vyhodnocení, tím nižší náklady</a:t>
            </a:r>
          </a:p>
          <a:p>
            <a:pPr marL="914406" lvl="2" indent="-228602" fontAlgn="auto">
              <a:spcBef>
                <a:spcPts val="500"/>
              </a:spcBef>
              <a:spcAft>
                <a:spcPts val="0"/>
              </a:spcAft>
              <a:buFont typeface="Wingdings"/>
              <a:buChar char=""/>
              <a:defRPr/>
            </a:pPr>
            <a:r>
              <a:rPr lang="cs-CZ"/>
              <a:t>Dostáváme odpověď i na otázky které nás nezajímají, nebo nejsou z hlediska aktuální situace školy podstatné</a:t>
            </a:r>
          </a:p>
          <a:p>
            <a:pPr marL="640084" lvl="1" indent="-274322" fontAlgn="auto">
              <a:spcBef>
                <a:spcPts val="550"/>
              </a:spcBef>
              <a:spcAft>
                <a:spcPts val="0"/>
              </a:spcAft>
              <a:buFont typeface="+mj-lt"/>
              <a:buAutoNum type="arabicPeriod"/>
              <a:defRPr/>
            </a:pPr>
            <a:r>
              <a:rPr lang="cs-CZ" b="1"/>
              <a:t>Postupně rozvíjíme uvažovaní a debatu o prostředí naší školy</a:t>
            </a:r>
          </a:p>
          <a:p>
            <a:pPr marL="914406" lvl="2" indent="-228602" fontAlgn="auto">
              <a:spcBef>
                <a:spcPts val="500"/>
              </a:spcBef>
              <a:spcAft>
                <a:spcPts val="0"/>
              </a:spcAft>
              <a:buFont typeface="Wingdings"/>
              <a:buChar char=""/>
              <a:defRPr/>
            </a:pPr>
            <a:r>
              <a:rPr lang="cs-CZ"/>
              <a:t>Iniciujeme debatu o prostředí školy</a:t>
            </a:r>
          </a:p>
          <a:p>
            <a:pPr marL="914406" lvl="2" indent="-228602" fontAlgn="auto">
              <a:spcBef>
                <a:spcPts val="500"/>
              </a:spcBef>
              <a:spcAft>
                <a:spcPts val="0"/>
              </a:spcAft>
              <a:buFont typeface="Wingdings"/>
              <a:buChar char=""/>
              <a:defRPr/>
            </a:pPr>
            <a:r>
              <a:rPr lang="cs-CZ"/>
              <a:t>Definujeme účastníky, čas i místo pro takovou debatu</a:t>
            </a:r>
          </a:p>
          <a:p>
            <a:pPr marL="914406" lvl="2" indent="-228602" fontAlgn="auto">
              <a:spcBef>
                <a:spcPts val="500"/>
              </a:spcBef>
              <a:spcAft>
                <a:spcPts val="0"/>
              </a:spcAft>
              <a:buFont typeface="Wingdings"/>
              <a:buChar char=""/>
              <a:defRPr/>
            </a:pPr>
            <a:r>
              <a:rPr lang="cs-CZ"/>
              <a:t>Snažíme se identifikovat potencionálně problematické či rizikové oblasti, nebo naopak oblasti příkladné</a:t>
            </a:r>
          </a:p>
          <a:p>
            <a:pPr marL="914406" lvl="2" indent="-228602" fontAlgn="auto">
              <a:spcBef>
                <a:spcPts val="500"/>
              </a:spcBef>
              <a:spcAft>
                <a:spcPts val="0"/>
              </a:spcAft>
              <a:buFont typeface="Wingdings"/>
              <a:buChar char=""/>
              <a:defRPr/>
            </a:pPr>
            <a:r>
              <a:rPr lang="cs-CZ"/>
              <a:t>Nepotřebujeme vyřešit vše naráz (tj. vykázat aktivitu), máme zájem o kvalitní a platné výsledky</a:t>
            </a:r>
          </a:p>
          <a:p>
            <a:pPr marL="914406" lvl="2" indent="-228602" fontAlgn="auto">
              <a:spcBef>
                <a:spcPts val="500"/>
              </a:spcBef>
              <a:spcAft>
                <a:spcPts val="0"/>
              </a:spcAft>
              <a:buFont typeface="Wingdings"/>
              <a:buChar char=""/>
              <a:defRPr/>
            </a:pPr>
            <a:endParaRPr lang="cs-CZ"/>
          </a:p>
          <a:p>
            <a:pPr marL="640084" lvl="1" indent="-274322" fontAlgn="auto">
              <a:spcBef>
                <a:spcPts val="550"/>
              </a:spcBef>
              <a:spcAft>
                <a:spcPts val="0"/>
              </a:spcAft>
              <a:buFont typeface="Wingdings 2"/>
              <a:buChar char=""/>
              <a:defRPr/>
            </a:pPr>
            <a:endParaRPr lang="cs-CZ"/>
          </a:p>
          <a:p>
            <a:pPr marL="640084" lvl="1" indent="-274322" fontAlgn="auto">
              <a:spcBef>
                <a:spcPts val="550"/>
              </a:spcBef>
              <a:spcAft>
                <a:spcPts val="0"/>
              </a:spcAft>
              <a:buFont typeface="Wingdings 2"/>
              <a:buChar char=""/>
              <a:defRPr/>
            </a:pPr>
            <a:r>
              <a:rPr lang="cs-CZ"/>
              <a:t>Základní společný problém:</a:t>
            </a:r>
          </a:p>
          <a:p>
            <a:pPr marL="914406" lvl="2" indent="-228602" fontAlgn="auto">
              <a:spcBef>
                <a:spcPts val="500"/>
              </a:spcBef>
              <a:spcAft>
                <a:spcPts val="0"/>
              </a:spcAft>
              <a:buFont typeface="Wingdings"/>
              <a:buChar char=""/>
              <a:defRPr/>
            </a:pPr>
            <a:r>
              <a:rPr lang="cs-CZ" b="1"/>
              <a:t>Jak vymezit případná témata pro (širší) průzkum ve škole?</a:t>
            </a:r>
            <a:endParaRPr lang="cs-CZ"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normAutofit fontScale="90000"/>
          </a:bodyPr>
          <a:lstStyle/>
          <a:p>
            <a:r>
              <a:rPr lang="cs-CZ" dirty="0"/>
              <a:t>Klima školy v diagnostické praxi i teorii</a:t>
            </a:r>
          </a:p>
        </p:txBody>
      </p:sp>
      <p:sp>
        <p:nvSpPr>
          <p:cNvPr id="3" name="Zástupný symbol pro obsah 2"/>
          <p:cNvSpPr>
            <a:spLocks noGrp="1"/>
          </p:cNvSpPr>
          <p:nvPr>
            <p:ph idx="1"/>
          </p:nvPr>
        </p:nvSpPr>
        <p:spPr>
          <a:xfrm>
            <a:off x="914400" y="1420238"/>
            <a:ext cx="10753200" cy="4552545"/>
          </a:xfrm>
        </p:spPr>
        <p:txBody>
          <a:bodyPr>
            <a:normAutofit fontScale="92500"/>
          </a:bodyPr>
          <a:lstStyle/>
          <a:p>
            <a:pPr>
              <a:defRPr/>
            </a:pPr>
            <a:r>
              <a:rPr lang="cs-CZ" sz="1270" b="1" dirty="0"/>
              <a:t>Facilitační techniky – </a:t>
            </a:r>
            <a:r>
              <a:rPr lang="cs-CZ" sz="1270" i="1" dirty="0"/>
              <a:t>v principu je nemožné je považovat za diagnostický nástroj (jakkoli mohou mít formálně podobu např. dotazníku); slouží  pro rozvíjení dialogu o možných problémech a jeho strukturaci</a:t>
            </a:r>
          </a:p>
          <a:p>
            <a:pPr>
              <a:defRPr/>
            </a:pPr>
            <a:r>
              <a:rPr lang="cs-CZ" sz="1270" b="1" dirty="0"/>
              <a:t>Výzkumné nástroje  - </a:t>
            </a:r>
            <a:r>
              <a:rPr lang="cs-CZ" sz="1270" dirty="0"/>
              <a:t>diplomové práce, disertace, mezinárodní srovnání </a:t>
            </a:r>
            <a:r>
              <a:rPr lang="cs-CZ" sz="1270" i="1" dirty="0"/>
              <a:t>(PISA atd.)</a:t>
            </a:r>
          </a:p>
          <a:p>
            <a:pPr lvl="1">
              <a:defRPr/>
            </a:pPr>
            <a:r>
              <a:rPr lang="cs-CZ" sz="1270" dirty="0"/>
              <a:t>kvalitativní i kvantitativní přístupy </a:t>
            </a:r>
            <a:r>
              <a:rPr lang="cs-CZ" sz="1270" i="1" dirty="0"/>
              <a:t>(dotazníky, rozhovory, </a:t>
            </a:r>
            <a:r>
              <a:rPr lang="cs-CZ" sz="1270" i="1" dirty="0" err="1"/>
              <a:t>focus</a:t>
            </a:r>
            <a:r>
              <a:rPr lang="cs-CZ" sz="1270" i="1" dirty="0"/>
              <a:t> </a:t>
            </a:r>
            <a:r>
              <a:rPr lang="cs-CZ" sz="1270" i="1" dirty="0" err="1"/>
              <a:t>groups</a:t>
            </a:r>
            <a:r>
              <a:rPr lang="cs-CZ" sz="1270" i="1" dirty="0"/>
              <a:t>)</a:t>
            </a:r>
          </a:p>
          <a:p>
            <a:pPr lvl="1">
              <a:defRPr/>
            </a:pPr>
            <a:r>
              <a:rPr lang="cs-CZ" sz="1270" dirty="0"/>
              <a:t>vycházející z různých paradigmat i teorií (klima školy, kultura školy)</a:t>
            </a:r>
          </a:p>
          <a:p>
            <a:pPr lvl="4">
              <a:defRPr/>
            </a:pPr>
            <a:r>
              <a:rPr lang="cs-CZ" sz="1070" dirty="0"/>
              <a:t>Praktiky není </a:t>
            </a:r>
            <a:r>
              <a:rPr lang="cs-CZ" sz="1070" dirty="0" err="1"/>
              <a:t>nahíženo</a:t>
            </a:r>
            <a:r>
              <a:rPr lang="cs-CZ" sz="1070" dirty="0"/>
              <a:t> jako problém; zásadní otázka – co je „dobrá škola“ a jaká jsou </a:t>
            </a:r>
            <a:r>
              <a:rPr lang="cs-CZ" sz="1070" dirty="0" err="1"/>
              <a:t>kriteria</a:t>
            </a:r>
            <a:r>
              <a:rPr lang="cs-CZ" sz="1070" dirty="0"/>
              <a:t> pro identifikaci pozitivních a negativních vlastností školy</a:t>
            </a:r>
          </a:p>
          <a:p>
            <a:pPr lvl="2">
              <a:defRPr/>
            </a:pPr>
            <a:r>
              <a:rPr lang="cs-CZ" sz="1070" dirty="0"/>
              <a:t>věcně ad hoc adaptace zahraničních metod či jejich deriváty </a:t>
            </a:r>
          </a:p>
          <a:p>
            <a:pPr lvl="4">
              <a:defRPr/>
            </a:pPr>
            <a:r>
              <a:rPr lang="cs-CZ" sz="1070" dirty="0"/>
              <a:t>často problém s uchopením specifického kontextu české školy či kulturních specifik</a:t>
            </a:r>
          </a:p>
          <a:p>
            <a:pPr lvl="6">
              <a:defRPr/>
            </a:pPr>
            <a:r>
              <a:rPr lang="cs-CZ" sz="870" dirty="0"/>
              <a:t>„Cítíte se ve škole bezpečně?“</a:t>
            </a:r>
          </a:p>
          <a:p>
            <a:pPr lvl="1">
              <a:defRPr/>
            </a:pPr>
            <a:r>
              <a:rPr lang="cs-CZ" sz="1270" dirty="0"/>
              <a:t>relativně často i metody vlastní konstrukce s problematickými vlastnostmi (validita, reliabilita)</a:t>
            </a:r>
          </a:p>
          <a:p>
            <a:pPr>
              <a:defRPr/>
            </a:pPr>
            <a:r>
              <a:rPr lang="cs-CZ" sz="1270" b="1" dirty="0"/>
              <a:t>Komerční nástroje </a:t>
            </a:r>
          </a:p>
          <a:p>
            <a:pPr lvl="1">
              <a:defRPr/>
            </a:pPr>
            <a:r>
              <a:rPr lang="cs-CZ" sz="1270" dirty="0"/>
              <a:t>Mapa školy – SCIO, </a:t>
            </a:r>
            <a:r>
              <a:rPr lang="cs-CZ" sz="1270" dirty="0" err="1"/>
              <a:t>Kalibro</a:t>
            </a:r>
            <a:r>
              <a:rPr lang="cs-CZ" sz="1270" dirty="0"/>
              <a:t>… </a:t>
            </a:r>
            <a:r>
              <a:rPr lang="cs-CZ" sz="1270" i="1" dirty="0"/>
              <a:t>(též s kořeny v zahraničních nástrojích)</a:t>
            </a:r>
          </a:p>
          <a:p>
            <a:pPr>
              <a:defRPr/>
            </a:pPr>
            <a:r>
              <a:rPr lang="cs-CZ" sz="1270" b="1" dirty="0"/>
              <a:t>Odborně nepřijatelné aktivity s problematickým teoretickým pozadím </a:t>
            </a:r>
          </a:p>
          <a:p>
            <a:pPr lvl="1">
              <a:defRPr/>
            </a:pPr>
            <a:r>
              <a:rPr lang="cs-CZ" sz="1270" dirty="0"/>
              <a:t>Barvy školy – DAP - </a:t>
            </a:r>
            <a:r>
              <a:rPr lang="cs-CZ" sz="1270" dirty="0">
                <a:hlinkClick r:id="rId2"/>
              </a:rPr>
              <a:t>http://www.upacr.cz/index.php?lng=cs</a:t>
            </a:r>
            <a:endParaRPr lang="cs-CZ" sz="1270" dirty="0"/>
          </a:p>
          <a:p>
            <a:pPr>
              <a:defRPr/>
            </a:pPr>
            <a:r>
              <a:rPr lang="cs-CZ" sz="1270" b="1" dirty="0"/>
              <a:t>Lidová tvořivost </a:t>
            </a:r>
            <a:r>
              <a:rPr lang="cs-CZ" sz="1270" dirty="0"/>
              <a:t>– postupy vyvinuté školami - často kombinace předchozích variant </a:t>
            </a:r>
            <a:r>
              <a:rPr lang="cs-CZ" sz="1270" i="1" dirty="0"/>
              <a:t>(„Líbily se nám otázky…“)</a:t>
            </a:r>
          </a:p>
          <a:p>
            <a:pPr>
              <a:defRPr/>
            </a:pPr>
            <a:endParaRPr lang="cs-CZ" sz="127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text 3"/>
          <p:cNvSpPr>
            <a:spLocks noGrp="1"/>
          </p:cNvSpPr>
          <p:nvPr>
            <p:ph type="body" sz="quarter" idx="26"/>
          </p:nvPr>
        </p:nvSpPr>
        <p:spPr/>
        <p:txBody>
          <a:bodyPr/>
          <a:lstStyle/>
          <a:p>
            <a:r>
              <a:rPr lang="cs-CZ" sz="2359" dirty="0"/>
              <a:t>Explorace</a:t>
            </a:r>
            <a:r>
              <a:rPr lang="cs-CZ" dirty="0"/>
              <a:t> </a:t>
            </a:r>
          </a:p>
        </p:txBody>
      </p:sp>
      <p:sp>
        <p:nvSpPr>
          <p:cNvPr id="20482" name="Nadpis 1"/>
          <p:cNvSpPr>
            <a:spLocks noGrp="1"/>
          </p:cNvSpPr>
          <p:nvPr>
            <p:ph type="title"/>
          </p:nvPr>
        </p:nvSpPr>
        <p:spPr/>
        <p:txBody>
          <a:bodyPr/>
          <a:lstStyle/>
          <a:p>
            <a:r>
              <a:rPr lang="cs-CZ" dirty="0"/>
              <a:t>Různé účely zjišťování klimatu školy</a:t>
            </a:r>
          </a:p>
        </p:txBody>
      </p:sp>
      <p:sp>
        <p:nvSpPr>
          <p:cNvPr id="6" name="Zástupný symbol pro text 5"/>
          <p:cNvSpPr>
            <a:spLocks noGrp="1"/>
          </p:cNvSpPr>
          <p:nvPr>
            <p:ph type="body" sz="quarter" idx="27"/>
          </p:nvPr>
        </p:nvSpPr>
        <p:spPr/>
        <p:txBody>
          <a:bodyPr>
            <a:normAutofit fontScale="77500" lnSpcReduction="20000"/>
          </a:bodyPr>
          <a:lstStyle/>
          <a:p>
            <a:pPr>
              <a:defRPr/>
            </a:pPr>
            <a:r>
              <a:rPr lang="cs-CZ" sz="2359" dirty="0"/>
              <a:t>Evaluace a </a:t>
            </a:r>
            <a:r>
              <a:rPr lang="cs-CZ" sz="2359" dirty="0" err="1"/>
              <a:t>autoevaluace</a:t>
            </a:r>
            <a:endParaRPr lang="cs-CZ" sz="2359" dirty="0"/>
          </a:p>
        </p:txBody>
      </p:sp>
      <p:sp>
        <p:nvSpPr>
          <p:cNvPr id="5" name="Zástupný symbol pro obsah 4"/>
          <p:cNvSpPr>
            <a:spLocks noGrp="1"/>
          </p:cNvSpPr>
          <p:nvPr>
            <p:ph idx="29"/>
          </p:nvPr>
        </p:nvSpPr>
        <p:spPr/>
        <p:txBody>
          <a:bodyPr>
            <a:normAutofit lnSpcReduction="10000"/>
          </a:bodyPr>
          <a:lstStyle/>
          <a:p>
            <a:pPr>
              <a:defRPr/>
            </a:pPr>
            <a:r>
              <a:rPr lang="cs-CZ" sz="2000" b="1" dirty="0"/>
              <a:t>Výzkum</a:t>
            </a:r>
          </a:p>
          <a:p>
            <a:pPr lvl="1">
              <a:defRPr/>
            </a:pPr>
            <a:r>
              <a:rPr lang="cs-CZ" dirty="0"/>
              <a:t>Vychází z výzkumné otázky (širší zaměření)</a:t>
            </a:r>
          </a:p>
          <a:p>
            <a:pPr lvl="1">
              <a:defRPr/>
            </a:pPr>
            <a:r>
              <a:rPr lang="cs-CZ" dirty="0"/>
              <a:t>Nástroje zohledňují i metodologické aspekty šetření</a:t>
            </a:r>
          </a:p>
          <a:p>
            <a:pPr lvl="1">
              <a:defRPr/>
            </a:pPr>
            <a:r>
              <a:rPr lang="cs-CZ" dirty="0"/>
              <a:t>Nižší znalost kontextu školy</a:t>
            </a:r>
          </a:p>
          <a:p>
            <a:pPr lvl="1">
              <a:defRPr/>
            </a:pPr>
            <a:r>
              <a:rPr lang="cs-CZ" dirty="0"/>
              <a:t>Případná náročnost na administraci a vyhodnocení není problém</a:t>
            </a:r>
          </a:p>
          <a:p>
            <a:pPr lvl="1">
              <a:defRPr/>
            </a:pPr>
            <a:r>
              <a:rPr lang="cs-CZ" dirty="0"/>
              <a:t>Snaha o postihnutí všech potenciálně významných aspektů života školy</a:t>
            </a:r>
          </a:p>
          <a:p>
            <a:pPr lvl="2">
              <a:defRPr/>
            </a:pPr>
            <a:r>
              <a:rPr lang="cs-CZ" dirty="0"/>
              <a:t>Snaha o univerzální dotazníkové řešení</a:t>
            </a:r>
          </a:p>
          <a:p>
            <a:pPr lvl="2">
              <a:defRPr/>
            </a:pPr>
            <a:r>
              <a:rPr lang="cs-CZ" dirty="0"/>
              <a:t>Širší baterie položek (otázek)</a:t>
            </a:r>
          </a:p>
          <a:p>
            <a:pPr lvl="2">
              <a:defRPr/>
            </a:pPr>
            <a:r>
              <a:rPr lang="cs-CZ" dirty="0"/>
              <a:t>Náročnější pro respondenty (méně konkrétních položek)</a:t>
            </a:r>
          </a:p>
        </p:txBody>
      </p:sp>
      <p:sp>
        <p:nvSpPr>
          <p:cNvPr id="7" name="Zástupný symbol pro obsah 6"/>
          <p:cNvSpPr>
            <a:spLocks noGrp="1"/>
          </p:cNvSpPr>
          <p:nvPr>
            <p:ph idx="30"/>
          </p:nvPr>
        </p:nvSpPr>
        <p:spPr/>
        <p:txBody>
          <a:bodyPr>
            <a:normAutofit/>
          </a:bodyPr>
          <a:lstStyle/>
          <a:p>
            <a:pPr>
              <a:defRPr/>
            </a:pPr>
            <a:r>
              <a:rPr lang="cs-CZ" dirty="0"/>
              <a:t>Praxe</a:t>
            </a:r>
          </a:p>
          <a:p>
            <a:pPr lvl="1">
              <a:defRPr/>
            </a:pPr>
            <a:r>
              <a:rPr lang="cs-CZ" dirty="0"/>
              <a:t>Vychází z konkrétních potřeb</a:t>
            </a:r>
          </a:p>
          <a:p>
            <a:pPr lvl="1">
              <a:defRPr/>
            </a:pPr>
            <a:r>
              <a:rPr lang="cs-CZ" dirty="0"/>
              <a:t>Menší znalost metodologie (často nápodoba vzorů)</a:t>
            </a:r>
          </a:p>
          <a:p>
            <a:pPr lvl="1">
              <a:defRPr/>
            </a:pPr>
            <a:r>
              <a:rPr lang="cs-CZ" dirty="0"/>
              <a:t>Velká znalost kontextu školy</a:t>
            </a:r>
          </a:p>
          <a:p>
            <a:pPr lvl="1">
              <a:defRPr/>
            </a:pPr>
            <a:r>
              <a:rPr lang="cs-CZ" dirty="0"/>
              <a:t>Požadavek na jednoduchost administrace i vyhodnocení</a:t>
            </a:r>
          </a:p>
          <a:p>
            <a:pPr lvl="1">
              <a:defRPr/>
            </a:pPr>
            <a:r>
              <a:rPr lang="cs-CZ" dirty="0"/>
              <a:t>Snaha o postihnutí konkrétních aspektů života školy</a:t>
            </a:r>
          </a:p>
          <a:p>
            <a:pPr lvl="1">
              <a:defRPr/>
            </a:pPr>
            <a:r>
              <a:rPr lang="cs-CZ" dirty="0"/>
              <a:t>Různé účely použití – např.</a:t>
            </a:r>
          </a:p>
          <a:p>
            <a:pPr lvl="2">
              <a:defRPr/>
            </a:pPr>
            <a:r>
              <a:rPr lang="cs-CZ" dirty="0" err="1"/>
              <a:t>Screening</a:t>
            </a:r>
            <a:endParaRPr lang="cs-CZ" dirty="0"/>
          </a:p>
          <a:p>
            <a:pPr lvl="2">
              <a:defRPr/>
            </a:pPr>
            <a:r>
              <a:rPr lang="cs-CZ" dirty="0"/>
              <a:t>Řešení konkrétních problémů</a:t>
            </a:r>
          </a:p>
        </p:txBody>
      </p:sp>
      <p:sp>
        <p:nvSpPr>
          <p:cNvPr id="20487" name="TextovéPole 7"/>
          <p:cNvSpPr txBox="1">
            <a:spLocks noChangeArrowheads="1"/>
          </p:cNvSpPr>
          <p:nvPr/>
        </p:nvSpPr>
        <p:spPr bwMode="auto">
          <a:xfrm rot="20951892">
            <a:off x="3712189" y="5460309"/>
            <a:ext cx="4766900" cy="76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r>
              <a:rPr lang="cs-CZ" sz="2177" b="1" dirty="0"/>
              <a:t>V praxi bohužel často zaměňovány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29F560-1126-D249-9F4C-42543EB34016}"/>
              </a:ext>
            </a:extLst>
          </p:cNvPr>
          <p:cNvSpPr>
            <a:spLocks noGrp="1"/>
          </p:cNvSpPr>
          <p:nvPr>
            <p:ph type="title"/>
          </p:nvPr>
        </p:nvSpPr>
        <p:spPr/>
        <p:txBody>
          <a:bodyPr/>
          <a:lstStyle/>
          <a:p>
            <a:r>
              <a:rPr lang="cs-CZ" dirty="0"/>
              <a:t>Odborně problematické diagnostické nástroje</a:t>
            </a:r>
          </a:p>
        </p:txBody>
      </p:sp>
      <p:sp>
        <p:nvSpPr>
          <p:cNvPr id="3" name="Zástupný obsah 2">
            <a:extLst>
              <a:ext uri="{FF2B5EF4-FFF2-40B4-BE49-F238E27FC236}">
                <a16:creationId xmlns:a16="http://schemas.microsoft.com/office/drawing/2014/main" id="{DD18A340-6DF4-5742-8347-9CA66A3BFD0A}"/>
              </a:ext>
            </a:extLst>
          </p:cNvPr>
          <p:cNvSpPr>
            <a:spLocks noGrp="1"/>
          </p:cNvSpPr>
          <p:nvPr>
            <p:ph idx="1"/>
          </p:nvPr>
        </p:nvSpPr>
        <p:spPr/>
        <p:txBody>
          <a:bodyPr>
            <a:normAutofit lnSpcReduction="10000"/>
          </a:bodyPr>
          <a:lstStyle/>
          <a:p>
            <a:r>
              <a:rPr lang="cs-CZ" dirty="0"/>
              <a:t>Sporná teoretická východiska (představa o ideálních vlastnostech školy je nedostupná, problematická, zastaralá či k „doptání u experta“). Nárůst v souvislosti s projekty EU a MŠMT (ekonomický zájem).</a:t>
            </a:r>
          </a:p>
          <a:p>
            <a:pPr lvl="1"/>
            <a:r>
              <a:rPr lang="cs-CZ" dirty="0"/>
              <a:t>Zastaralý překlad zastaralé zahraniční metody (Mám zkopírovaný dotazník i klíč! Heč!) – otázka do pranice – co má společného ideální australská škola 70. let se současnou českou?</a:t>
            </a:r>
          </a:p>
          <a:p>
            <a:pPr lvl="1"/>
            <a:r>
              <a:rPr lang="cs-CZ" dirty="0"/>
              <a:t>Sporné psychometrické parametry (</a:t>
            </a:r>
            <a:r>
              <a:rPr lang="cs-CZ" dirty="0" err="1"/>
              <a:t>Socioklima</a:t>
            </a:r>
            <a:r>
              <a:rPr lang="cs-CZ" dirty="0"/>
              <a:t>, B3 a B4) – </a:t>
            </a:r>
            <a:r>
              <a:rPr lang="cs-CZ" dirty="0" err="1"/>
              <a:t>pužijeme</a:t>
            </a:r>
            <a:r>
              <a:rPr lang="cs-CZ" dirty="0"/>
              <a:t> tu statistiku, která dá „hezčí výsledky“; skór uprav podle zkušeností se třídou</a:t>
            </a:r>
          </a:p>
          <a:p>
            <a:pPr lvl="1"/>
            <a:r>
              <a:rPr lang="cs-CZ" dirty="0"/>
              <a:t>Barvy školy, života  – znáte z televize </a:t>
            </a:r>
            <a:r>
              <a:rPr lang="cs-CZ" dirty="0">
                <a:hlinkClick r:id="rId2"/>
              </a:rPr>
              <a:t>https://www.ceskatelevize.cz/ivysilani/1142743803-reporteri-ct/213452801240010/obsah/248183-projekt-barvy-zivota/</a:t>
            </a:r>
            <a:endParaRPr lang="cs-CZ" dirty="0"/>
          </a:p>
          <a:p>
            <a:pPr lvl="1"/>
            <a:r>
              <a:rPr lang="cs-CZ" dirty="0"/>
              <a:t>A uvítám i Vaše tipy, přibývají rychle :D </a:t>
            </a:r>
          </a:p>
          <a:p>
            <a:pPr lvl="1"/>
            <a:endParaRPr lang="cs-CZ" dirty="0"/>
          </a:p>
          <a:p>
            <a:pPr lvl="1"/>
            <a:endParaRPr lang="cs-CZ" dirty="0"/>
          </a:p>
        </p:txBody>
      </p:sp>
      <p:sp>
        <p:nvSpPr>
          <p:cNvPr id="4" name="TextovéPole 3">
            <a:extLst>
              <a:ext uri="{FF2B5EF4-FFF2-40B4-BE49-F238E27FC236}">
                <a16:creationId xmlns:a16="http://schemas.microsoft.com/office/drawing/2014/main" id="{4165ACAE-62C2-7146-B0F5-36F16F31DA9C}"/>
              </a:ext>
            </a:extLst>
          </p:cNvPr>
          <p:cNvSpPr txBox="1"/>
          <p:nvPr/>
        </p:nvSpPr>
        <p:spPr>
          <a:xfrm rot="21297442">
            <a:off x="6141635" y="5390340"/>
            <a:ext cx="5160400" cy="1265603"/>
          </a:xfrm>
          <a:prstGeom prst="rect">
            <a:avLst/>
          </a:prstGeom>
          <a:solidFill>
            <a:schemeClr val="bg1"/>
          </a:solidFill>
        </p:spPr>
        <p:txBody>
          <a:bodyPr wrap="square" rtlCol="0">
            <a:spAutoFit/>
          </a:bodyPr>
          <a:lstStyle/>
          <a:p>
            <a:r>
              <a:rPr lang="cs-CZ" sz="1089" b="1" dirty="0"/>
              <a:t>Metodologické okénko</a:t>
            </a:r>
          </a:p>
          <a:p>
            <a:r>
              <a:rPr lang="cs-CZ" sz="1089" dirty="0"/>
              <a:t>Někdo chce slyšet hezké zprávy</a:t>
            </a:r>
          </a:p>
          <a:p>
            <a:r>
              <a:rPr lang="cs-CZ" sz="1089" dirty="0">
                <a:hlinkClick r:id="rId3"/>
              </a:rPr>
              <a:t>https://wikisofia.cz/wiki/Forerův_efekt</a:t>
            </a:r>
            <a:endParaRPr lang="cs-CZ" sz="1089" dirty="0"/>
          </a:p>
          <a:p>
            <a:r>
              <a:rPr lang="cs-CZ" sz="1089" dirty="0"/>
              <a:t>Někdo věří ve vlastní neomylnost </a:t>
            </a:r>
          </a:p>
          <a:p>
            <a:r>
              <a:rPr lang="cs-CZ" sz="1089" dirty="0">
                <a:hlinkClick r:id="rId4"/>
              </a:rPr>
              <a:t>https://wikisofia.cz/wiki/Dunning-Krugerův_efekt</a:t>
            </a:r>
            <a:r>
              <a:rPr lang="cs-CZ" sz="1089" dirty="0"/>
              <a:t> </a:t>
            </a:r>
          </a:p>
          <a:p>
            <a:r>
              <a:rPr lang="cs-CZ" sz="1089" dirty="0"/>
              <a:t>My </a:t>
            </a:r>
            <a:r>
              <a:rPr lang="cs-CZ" sz="1089" dirty="0" err="1"/>
              <a:t>dopručujeme</a:t>
            </a:r>
            <a:r>
              <a:rPr lang="cs-CZ" sz="1089" dirty="0"/>
              <a:t> vzdělání Urbánek, T., </a:t>
            </a:r>
            <a:r>
              <a:rPr lang="cs-CZ" sz="1089" dirty="0" err="1"/>
              <a:t>Denglerová</a:t>
            </a:r>
            <a:r>
              <a:rPr lang="cs-CZ" sz="1089" dirty="0"/>
              <a:t>, D., &amp; Širůček, J. (2011). </a:t>
            </a:r>
            <a:r>
              <a:rPr lang="cs-CZ" sz="1089" i="1" dirty="0"/>
              <a:t>Psychometrika: Měření v psychologii.</a:t>
            </a:r>
            <a:r>
              <a:rPr lang="cs-CZ" sz="1089" dirty="0"/>
              <a:t> Praha: Portál.</a:t>
            </a:r>
          </a:p>
        </p:txBody>
      </p:sp>
    </p:spTree>
    <p:extLst>
      <p:ext uri="{BB962C8B-B14F-4D97-AF65-F5344CB8AC3E}">
        <p14:creationId xmlns:p14="http://schemas.microsoft.com/office/powerpoint/2010/main" val="3245716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Slide Number Placeholder 1">
            <a:extLst>
              <a:ext uri="{FF2B5EF4-FFF2-40B4-BE49-F238E27FC236}">
                <a16:creationId xmlns:a16="http://schemas.microsoft.com/office/drawing/2014/main" id="{6521BDA5-B640-925B-07A1-342E97D98765}"/>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34</a:t>
            </a:fld>
            <a:endParaRPr lang="cs-CZ" altLang="cs-CZ" noProof="0"/>
          </a:p>
        </p:txBody>
      </p:sp>
      <p:sp>
        <p:nvSpPr>
          <p:cNvPr id="2064" name="Title 2">
            <a:extLst>
              <a:ext uri="{FF2B5EF4-FFF2-40B4-BE49-F238E27FC236}">
                <a16:creationId xmlns:a16="http://schemas.microsoft.com/office/drawing/2014/main" id="{8DF8B159-1486-2F4F-873B-74B3583E669F}"/>
              </a:ext>
            </a:extLst>
          </p:cNvPr>
          <p:cNvSpPr>
            <a:spLocks noGrp="1"/>
          </p:cNvSpPr>
          <p:nvPr>
            <p:ph type="title"/>
          </p:nvPr>
        </p:nvSpPr>
        <p:spPr>
          <a:xfrm>
            <a:off x="398502" y="2900365"/>
            <a:ext cx="5246518" cy="1171580"/>
          </a:xfrm>
        </p:spPr>
        <p:txBody>
          <a:bodyPr/>
          <a:lstStyle/>
          <a:p>
            <a:r>
              <a:rPr lang="cs-CZ" dirty="0"/>
              <a:t>Klima bez dotazníků</a:t>
            </a:r>
            <a:endParaRPr lang="en-US" dirty="0"/>
          </a:p>
        </p:txBody>
      </p:sp>
      <p:pic>
        <p:nvPicPr>
          <p:cNvPr id="2050" name="Picture 2"/>
          <p:cNvPicPr>
            <a:picLocks noGrp="1" noChangeAspect="1" noChangeArrowheads="1"/>
          </p:cNvPicPr>
          <p:nvPr>
            <p:ph type="pic" sz="quarter" idx="12"/>
          </p:nvPr>
        </p:nvPicPr>
        <p:blipFill>
          <a:blip r:embed="rId2" cstate="print"/>
          <a:stretch/>
        </p:blipFill>
        <p:spPr bwMode="auto">
          <a:xfrm>
            <a:off x="4674651" y="0"/>
            <a:ext cx="7517349" cy="6858000"/>
          </a:xfrm>
          <a:prstGeom prst="rect">
            <a:avLst/>
          </a:prstGeom>
          <a:noFill/>
          <a:ln w="9525">
            <a:noFill/>
            <a:miter lim="800000"/>
            <a:headEnd/>
            <a:tailEnd/>
          </a:ln>
          <a:effectLst/>
        </p:spPr>
      </p:pic>
      <p:sp>
        <p:nvSpPr>
          <p:cNvPr id="2066" name="Footer Placeholder 5">
            <a:extLst>
              <a:ext uri="{FF2B5EF4-FFF2-40B4-BE49-F238E27FC236}">
                <a16:creationId xmlns:a16="http://schemas.microsoft.com/office/drawing/2014/main" id="{504D943A-ACA9-0CF1-A008-8A92B2CC53EB}"/>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50876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zápatí 5">
            <a:extLst>
              <a:ext uri="{FF2B5EF4-FFF2-40B4-BE49-F238E27FC236}">
                <a16:creationId xmlns:a16="http://schemas.microsoft.com/office/drawing/2014/main" id="{99AA5AED-645D-9C6D-3E00-B2BD83C23651}"/>
              </a:ext>
            </a:extLst>
          </p:cNvPr>
          <p:cNvSpPr>
            <a:spLocks noGrp="1"/>
          </p:cNvSpPr>
          <p:nvPr>
            <p:ph type="ftr" sz="quarter" idx="10"/>
          </p:nvPr>
        </p:nvSpPr>
        <p:spPr/>
        <p:txBody>
          <a:bodyPr/>
          <a:lstStyle/>
          <a:p>
            <a:r>
              <a:rPr lang="cs-CZ"/>
              <a:t>Zápatí prezentace</a:t>
            </a:r>
            <a:endParaRPr lang="cs-CZ" dirty="0"/>
          </a:p>
        </p:txBody>
      </p:sp>
      <p:sp>
        <p:nvSpPr>
          <p:cNvPr id="2" name="Zástupný symbol pro číslo snímku 1">
            <a:extLst>
              <a:ext uri="{FF2B5EF4-FFF2-40B4-BE49-F238E27FC236}">
                <a16:creationId xmlns:a16="http://schemas.microsoft.com/office/drawing/2014/main" id="{6C9C69F6-E919-DCA7-4343-C51300CB0FF6}"/>
              </a:ext>
            </a:extLst>
          </p:cNvPr>
          <p:cNvSpPr>
            <a:spLocks noGrp="1"/>
          </p:cNvSpPr>
          <p:nvPr>
            <p:ph type="sldNum" sz="quarter" idx="11"/>
          </p:nvPr>
        </p:nvSpPr>
        <p:spPr/>
        <p:txBody>
          <a:bodyPr/>
          <a:lstStyle/>
          <a:p>
            <a:fld id="{0DE708CC-0C3F-4567-9698-B54C0F35BD31}" type="slidenum">
              <a:rPr lang="cs-CZ" altLang="cs-CZ" noProof="0" smtClean="0"/>
              <a:pPr/>
              <a:t>35</a:t>
            </a:fld>
            <a:endParaRPr lang="cs-CZ" altLang="cs-CZ" noProof="0" dirty="0"/>
          </a:p>
        </p:txBody>
      </p:sp>
      <p:sp>
        <p:nvSpPr>
          <p:cNvPr id="7" name="Nadpis 6">
            <a:extLst>
              <a:ext uri="{FF2B5EF4-FFF2-40B4-BE49-F238E27FC236}">
                <a16:creationId xmlns:a16="http://schemas.microsoft.com/office/drawing/2014/main" id="{C2510BC2-0EA4-AC61-3CA7-1B429EF0D7A2}"/>
              </a:ext>
            </a:extLst>
          </p:cNvPr>
          <p:cNvSpPr>
            <a:spLocks noGrp="1"/>
          </p:cNvSpPr>
          <p:nvPr>
            <p:ph type="title"/>
          </p:nvPr>
        </p:nvSpPr>
        <p:spPr/>
        <p:txBody>
          <a:bodyPr/>
          <a:lstStyle/>
          <a:p>
            <a:r>
              <a:rPr lang="cs-CZ" dirty="0"/>
              <a:t>Šlo by to i bez výše uvedeného? Hm. Meme?</a:t>
            </a:r>
          </a:p>
        </p:txBody>
      </p:sp>
      <p:sp>
        <p:nvSpPr>
          <p:cNvPr id="8" name="Zástupný obsah 7">
            <a:extLst>
              <a:ext uri="{FF2B5EF4-FFF2-40B4-BE49-F238E27FC236}">
                <a16:creationId xmlns:a16="http://schemas.microsoft.com/office/drawing/2014/main" id="{C0C31BC4-A3BC-48FC-6DBA-FEBE950D4CA6}"/>
              </a:ext>
            </a:extLst>
          </p:cNvPr>
          <p:cNvSpPr>
            <a:spLocks noGrp="1"/>
          </p:cNvSpPr>
          <p:nvPr>
            <p:ph idx="1"/>
          </p:nvPr>
        </p:nvSpPr>
        <p:spPr/>
        <p:txBody>
          <a:bodyPr/>
          <a:lstStyle/>
          <a:p>
            <a:r>
              <a:rPr lang="en-US" dirty="0">
                <a:hlinkClick r:id="rId2"/>
              </a:rPr>
              <a:t>Meme Generator: Make Memes Online for Free</a:t>
            </a:r>
            <a:endParaRPr lang="cs-CZ" dirty="0"/>
          </a:p>
        </p:txBody>
      </p:sp>
      <p:pic>
        <p:nvPicPr>
          <p:cNvPr id="1026" name="Picture 2" descr="Nalezený obrázek pro školní třída meme">
            <a:extLst>
              <a:ext uri="{FF2B5EF4-FFF2-40B4-BE49-F238E27FC236}">
                <a16:creationId xmlns:a16="http://schemas.microsoft.com/office/drawing/2014/main" id="{B32488D8-1E4B-6B56-A433-B2FC0B6F4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00" y="2282536"/>
            <a:ext cx="18002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lezený obrázek pro školní třída meme">
            <a:extLst>
              <a:ext uri="{FF2B5EF4-FFF2-40B4-BE49-F238E27FC236}">
                <a16:creationId xmlns:a16="http://schemas.microsoft.com/office/drawing/2014/main" id="{1204C991-D6E1-8542-8F7D-D6F5C372D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661" y="2282536"/>
            <a:ext cx="23336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lezený obrázek pro školní třída meme">
            <a:extLst>
              <a:ext uri="{FF2B5EF4-FFF2-40B4-BE49-F238E27FC236}">
                <a16:creationId xmlns:a16="http://schemas.microsoft.com/office/drawing/2014/main" id="{A0D572DA-735B-B033-605A-8C216B70F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922" y="2282536"/>
            <a:ext cx="23622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lezený obrázek pro školní třída meme">
            <a:extLst>
              <a:ext uri="{FF2B5EF4-FFF2-40B4-BE49-F238E27FC236}">
                <a16:creationId xmlns:a16="http://schemas.microsoft.com/office/drawing/2014/main" id="{B0550AF4-6A37-C546-2506-8FD4D9054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758" y="2301586"/>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lezený obrázek pro školní třída meme">
            <a:extLst>
              <a:ext uri="{FF2B5EF4-FFF2-40B4-BE49-F238E27FC236}">
                <a16:creationId xmlns:a16="http://schemas.microsoft.com/office/drawing/2014/main" id="{3DB0DCF5-F50F-4B39-78A5-D93C64B35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587" y="4431136"/>
            <a:ext cx="13906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alezený obrázek pro školní třída meme">
            <a:extLst>
              <a:ext uri="{FF2B5EF4-FFF2-40B4-BE49-F238E27FC236}">
                <a16:creationId xmlns:a16="http://schemas.microsoft.com/office/drawing/2014/main" id="{A029B8DD-AC9B-9336-EEA6-54AAF1F4C2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8661" y="4456350"/>
            <a:ext cx="23336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alezený obrázek pro školní třída meme">
            <a:extLst>
              <a:ext uri="{FF2B5EF4-FFF2-40B4-BE49-F238E27FC236}">
                <a16:creationId xmlns:a16="http://schemas.microsoft.com/office/drawing/2014/main" id="{C9C262DB-CEFC-1672-A7D0-8A892F8B64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4266" y="4469236"/>
            <a:ext cx="169545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2D8ADC5-E15E-8F77-EB9D-47F8A36C3ABC}"/>
              </a:ext>
            </a:extLst>
          </p:cNvPr>
          <p:cNvSpPr txBox="1"/>
          <p:nvPr/>
        </p:nvSpPr>
        <p:spPr>
          <a:xfrm>
            <a:off x="8023758" y="4925291"/>
            <a:ext cx="2720442" cy="1015663"/>
          </a:xfrm>
          <a:prstGeom prst="rect">
            <a:avLst/>
          </a:prstGeom>
          <a:noFill/>
        </p:spPr>
        <p:txBody>
          <a:bodyPr wrap="square" rtlCol="0">
            <a:spAutoFit/>
          </a:bodyPr>
          <a:lstStyle/>
          <a:p>
            <a:pPr algn="l"/>
            <a:r>
              <a:rPr lang="cs-CZ" sz="2000" dirty="0">
                <a:hlinkClick r:id="rId10"/>
              </a:rPr>
              <a:t>GEN Z SLOVNÍK | </a:t>
            </a:r>
            <a:r>
              <a:rPr lang="cs-CZ" sz="2000" dirty="0" err="1">
                <a:hlinkClick r:id="rId10"/>
              </a:rPr>
              <a:t>WeDigital</a:t>
            </a:r>
            <a:r>
              <a:rPr lang="cs-CZ" sz="2000" dirty="0"/>
              <a:t> </a:t>
            </a:r>
            <a:r>
              <a:rPr lang="cs-CZ" sz="2000"/>
              <a:t>(může </a:t>
            </a:r>
            <a:r>
              <a:rPr lang="cs-CZ" sz="2000" dirty="0"/>
              <a:t>se hodit)</a:t>
            </a:r>
            <a:endParaRPr lang="cs-CZ" sz="2800" dirty="0">
              <a:latin typeface="+mn-lt"/>
            </a:endParaRPr>
          </a:p>
        </p:txBody>
      </p:sp>
    </p:spTree>
    <p:extLst>
      <p:ext uri="{BB962C8B-B14F-4D97-AF65-F5344CB8AC3E}">
        <p14:creationId xmlns:p14="http://schemas.microsoft.com/office/powerpoint/2010/main" val="3458657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AF38F-0DEA-4E45-99F6-0E7EC2A02130}"/>
              </a:ext>
            </a:extLst>
          </p:cNvPr>
          <p:cNvSpPr>
            <a:spLocks noGrp="1"/>
          </p:cNvSpPr>
          <p:nvPr>
            <p:ph type="title"/>
          </p:nvPr>
        </p:nvSpPr>
        <p:spPr/>
        <p:txBody>
          <a:bodyPr/>
          <a:lstStyle/>
          <a:p>
            <a:r>
              <a:rPr lang="cs-CZ" dirty="0"/>
              <a:t>Při diagnostice nutno zvážit kontext a možnosti</a:t>
            </a:r>
          </a:p>
        </p:txBody>
      </p:sp>
      <p:sp>
        <p:nvSpPr>
          <p:cNvPr id="3" name="Zástupný obsah 2">
            <a:extLst>
              <a:ext uri="{FF2B5EF4-FFF2-40B4-BE49-F238E27FC236}">
                <a16:creationId xmlns:a16="http://schemas.microsoft.com/office/drawing/2014/main" id="{B2A10D06-4431-8A44-8FD7-3F764CC92C4B}"/>
              </a:ext>
            </a:extLst>
          </p:cNvPr>
          <p:cNvSpPr>
            <a:spLocks noGrp="1"/>
          </p:cNvSpPr>
          <p:nvPr>
            <p:ph idx="1"/>
          </p:nvPr>
        </p:nvSpPr>
        <p:spPr/>
        <p:txBody>
          <a:bodyPr/>
          <a:lstStyle/>
          <a:p>
            <a:r>
              <a:rPr lang="cs-CZ" dirty="0"/>
              <a:t>Např. práce s jedním žákem ve ŠPP má jiný kontext, než preventivní práce s celou třídou (volba jiných metod atd.)</a:t>
            </a:r>
          </a:p>
          <a:p>
            <a:r>
              <a:rPr lang="cs-CZ" dirty="0"/>
              <a:t>V řadě případů poskytnou </a:t>
            </a:r>
            <a:r>
              <a:rPr lang="cs-CZ" dirty="0" err="1"/>
              <a:t>semiformální</a:t>
            </a:r>
            <a:r>
              <a:rPr lang="cs-CZ" dirty="0"/>
              <a:t> postupy (pozorování, skupinové hry či aktivity atd.) dostatečnou informaci pro práci se třídou a ve třídě</a:t>
            </a:r>
          </a:p>
          <a:p>
            <a:r>
              <a:rPr lang="cs-CZ" dirty="0"/>
              <a:t>Ve speciálních případech (</a:t>
            </a:r>
            <a:r>
              <a:rPr lang="cs-CZ" dirty="0" err="1"/>
              <a:t>i.e</a:t>
            </a:r>
            <a:r>
              <a:rPr lang="cs-CZ" dirty="0"/>
              <a:t>. šikana) je diagnostický postup dán závazně metodikou viz </a:t>
            </a:r>
            <a:r>
              <a:rPr lang="cs-CZ" dirty="0">
                <a:hlinkClick r:id="rId2"/>
              </a:rPr>
              <a:t>https://www.msmt.cz/file/38988/</a:t>
            </a:r>
            <a:r>
              <a:rPr lang="cs-CZ" dirty="0"/>
              <a:t> </a:t>
            </a:r>
          </a:p>
        </p:txBody>
      </p:sp>
    </p:spTree>
    <p:extLst>
      <p:ext uri="{BB962C8B-B14F-4D97-AF65-F5344CB8AC3E}">
        <p14:creationId xmlns:p14="http://schemas.microsoft.com/office/powerpoint/2010/main" val="1736436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normAutofit fontScale="90000"/>
          </a:bodyPr>
          <a:lstStyle/>
          <a:p>
            <a:pPr fontAlgn="auto">
              <a:spcAft>
                <a:spcPts val="0"/>
              </a:spcAft>
              <a:defRPr/>
            </a:pPr>
            <a:r>
              <a:rPr lang="cs-CZ" sz="2540" dirty="0"/>
              <a:t>O školním prostředí ale víme spoustu věcí i „bez dotazníků“</a:t>
            </a:r>
          </a:p>
        </p:txBody>
      </p:sp>
      <p:sp>
        <p:nvSpPr>
          <p:cNvPr id="3" name="Zástupný symbol pro obsah 2"/>
          <p:cNvSpPr>
            <a:spLocks noGrp="1"/>
          </p:cNvSpPr>
          <p:nvPr>
            <p:ph idx="1"/>
          </p:nvPr>
        </p:nvSpPr>
        <p:spPr/>
        <p:txBody>
          <a:bodyPr>
            <a:normAutofit/>
          </a:bodyPr>
          <a:lstStyle/>
          <a:p>
            <a:pPr marL="640084" lvl="1" indent="-274322" fontAlgn="auto">
              <a:spcBef>
                <a:spcPts val="550"/>
              </a:spcBef>
              <a:spcAft>
                <a:spcPts val="0"/>
              </a:spcAft>
              <a:buFont typeface="Wingdings 2"/>
              <a:buChar char=""/>
              <a:defRPr/>
            </a:pPr>
            <a:r>
              <a:rPr lang="cs-CZ" dirty="0"/>
              <a:t>Vlastní pocit</a:t>
            </a:r>
          </a:p>
          <a:p>
            <a:pPr marL="640084" lvl="1" indent="-274322" fontAlgn="auto">
              <a:spcBef>
                <a:spcPts val="550"/>
              </a:spcBef>
              <a:spcAft>
                <a:spcPts val="0"/>
              </a:spcAft>
              <a:buFont typeface="Wingdings 2"/>
              <a:buChar char=""/>
              <a:defRPr/>
            </a:pPr>
            <a:r>
              <a:rPr lang="cs-CZ" dirty="0"/>
              <a:t>Informace od učitelů</a:t>
            </a:r>
          </a:p>
          <a:p>
            <a:pPr marL="640084" lvl="1" indent="-274322" fontAlgn="auto">
              <a:spcBef>
                <a:spcPts val="550"/>
              </a:spcBef>
              <a:spcAft>
                <a:spcPts val="0"/>
              </a:spcAft>
              <a:buFont typeface="Wingdings 2"/>
              <a:buChar char=""/>
              <a:defRPr/>
            </a:pPr>
            <a:r>
              <a:rPr lang="cs-CZ" dirty="0"/>
              <a:t>Informace o žácích a od žáků</a:t>
            </a:r>
          </a:p>
          <a:p>
            <a:pPr marL="640084" lvl="1" indent="-274322" fontAlgn="auto">
              <a:spcBef>
                <a:spcPts val="550"/>
              </a:spcBef>
              <a:spcAft>
                <a:spcPts val="0"/>
              </a:spcAft>
              <a:buFont typeface="Wingdings 2"/>
              <a:buChar char=""/>
              <a:defRPr/>
            </a:pPr>
            <a:r>
              <a:rPr lang="cs-CZ" dirty="0"/>
              <a:t>Informace od rodičů, absolventů… </a:t>
            </a:r>
            <a:r>
              <a:rPr lang="cs-CZ" i="1" dirty="0"/>
              <a:t>(neformální)</a:t>
            </a:r>
          </a:p>
          <a:p>
            <a:pPr marL="640084" lvl="1" indent="-274322" fontAlgn="auto">
              <a:spcBef>
                <a:spcPts val="550"/>
              </a:spcBef>
              <a:spcAft>
                <a:spcPts val="0"/>
              </a:spcAft>
              <a:buFont typeface="Wingdings 2"/>
              <a:buChar char=""/>
              <a:defRPr/>
            </a:pPr>
            <a:endParaRPr lang="cs-CZ" dirty="0"/>
          </a:p>
          <a:p>
            <a:pPr marL="640084" lvl="1" indent="-274322" fontAlgn="auto">
              <a:spcBef>
                <a:spcPts val="550"/>
              </a:spcBef>
              <a:spcAft>
                <a:spcPts val="0"/>
              </a:spcAft>
              <a:buFont typeface="Wingdings 2"/>
              <a:buChar char=""/>
              <a:defRPr/>
            </a:pPr>
            <a:r>
              <a:rPr lang="cs-CZ" dirty="0"/>
              <a:t>Hospitace a praxe studentů</a:t>
            </a:r>
          </a:p>
          <a:p>
            <a:pPr marL="640084" lvl="1" indent="-274322" fontAlgn="auto">
              <a:spcBef>
                <a:spcPts val="550"/>
              </a:spcBef>
              <a:spcAft>
                <a:spcPts val="0"/>
              </a:spcAft>
              <a:buFont typeface="Wingdings 2"/>
              <a:buChar char=""/>
              <a:defRPr/>
            </a:pPr>
            <a:r>
              <a:rPr lang="cs-CZ" dirty="0"/>
              <a:t>Noví zaměstnanci… </a:t>
            </a:r>
            <a:r>
              <a:rPr lang="cs-CZ" i="1" dirty="0"/>
              <a:t>(nezaujaté oči vidí přesněji, netrpí „provozní slepotou“)</a:t>
            </a:r>
          </a:p>
          <a:p>
            <a:pPr marL="640084" lvl="1" indent="-274322" fontAlgn="auto">
              <a:spcBef>
                <a:spcPts val="550"/>
              </a:spcBef>
              <a:spcAft>
                <a:spcPts val="0"/>
              </a:spcAft>
              <a:buFont typeface="Wingdings 2"/>
              <a:buChar char=""/>
              <a:defRPr/>
            </a:pPr>
            <a:endParaRPr lang="cs-CZ" dirty="0"/>
          </a:p>
          <a:p>
            <a:pPr marL="640084" lvl="1" indent="-274322" fontAlgn="auto">
              <a:spcBef>
                <a:spcPts val="550"/>
              </a:spcBef>
              <a:spcAft>
                <a:spcPts val="0"/>
              </a:spcAft>
              <a:buFont typeface="Wingdings 2"/>
              <a:buChar char=""/>
              <a:defRPr/>
            </a:pPr>
            <a:r>
              <a:rPr lang="cs-CZ" dirty="0"/>
              <a:t>Hodnocení inspekcí</a:t>
            </a:r>
          </a:p>
          <a:p>
            <a:pPr marL="640084" lvl="1" indent="-274322" fontAlgn="auto">
              <a:spcBef>
                <a:spcPts val="550"/>
              </a:spcBef>
              <a:spcAft>
                <a:spcPts val="0"/>
              </a:spcAft>
              <a:buFont typeface="Wingdings 2"/>
              <a:buChar char=""/>
              <a:defRPr/>
            </a:pPr>
            <a:r>
              <a:rPr lang="cs-CZ" dirty="0"/>
              <a:t>Srovnávací výkonové testy</a:t>
            </a:r>
          </a:p>
          <a:p>
            <a:pPr marL="436976" lvl="1" indent="0" algn="r" fontAlgn="auto">
              <a:spcBef>
                <a:spcPts val="550"/>
              </a:spcBef>
              <a:spcAft>
                <a:spcPts val="0"/>
              </a:spcAft>
              <a:buNone/>
              <a:defRPr/>
            </a:pPr>
            <a:r>
              <a:rPr lang="cs-CZ" dirty="0"/>
              <a:t>… </a:t>
            </a:r>
            <a:r>
              <a:rPr lang="cs-CZ" i="1" dirty="0"/>
              <a:t>(pohled „zvenku“ aneb Jak se nám to stalo?)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6E865058-4C65-74CE-F938-9C2FE3D02D02}"/>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38</a:t>
            </a:fld>
            <a:endParaRPr lang="cs-CZ" altLang="cs-CZ"/>
          </a:p>
        </p:txBody>
      </p:sp>
      <p:sp>
        <p:nvSpPr>
          <p:cNvPr id="4" name="Nadpis 3"/>
          <p:cNvSpPr>
            <a:spLocks noGrp="1"/>
          </p:cNvSpPr>
          <p:nvPr>
            <p:ph type="title"/>
          </p:nvPr>
        </p:nvSpPr>
        <p:spPr>
          <a:xfrm>
            <a:off x="398502" y="2900365"/>
            <a:ext cx="5246518" cy="1171580"/>
          </a:xfrm>
        </p:spPr>
        <p:txBody>
          <a:bodyPr vert="horz" lIns="82953" tIns="41476" rIns="82953" bIns="0" rtlCol="0" anchor="t" anchorCtr="0">
            <a:normAutofit/>
          </a:bodyPr>
          <a:lstStyle/>
          <a:p>
            <a:pPr defTabSz="829544"/>
            <a:r>
              <a:rPr lang="en-US"/>
              <a:t>Jak je to s dotazníky?</a:t>
            </a:r>
          </a:p>
        </p:txBody>
      </p:sp>
      <p:sp>
        <p:nvSpPr>
          <p:cNvPr id="13" name="Subtitle 3">
            <a:extLst>
              <a:ext uri="{FF2B5EF4-FFF2-40B4-BE49-F238E27FC236}">
                <a16:creationId xmlns:a16="http://schemas.microsoft.com/office/drawing/2014/main" id="{0F4B25CD-25C4-2037-ED9F-08B2876F200F}"/>
              </a:ext>
            </a:extLst>
          </p:cNvPr>
          <p:cNvSpPr>
            <a:spLocks noGrp="1"/>
          </p:cNvSpPr>
          <p:nvPr>
            <p:ph type="subTitle" idx="1"/>
          </p:nvPr>
        </p:nvSpPr>
        <p:spPr>
          <a:xfrm>
            <a:off x="398502" y="4116402"/>
            <a:ext cx="5246518" cy="698497"/>
          </a:xfrm>
        </p:spPr>
        <p:txBody>
          <a:bodyPr/>
          <a:lstStyle/>
          <a:p>
            <a:endParaRPr lang="en-US"/>
          </a:p>
        </p:txBody>
      </p:sp>
      <p:pic>
        <p:nvPicPr>
          <p:cNvPr id="7" name="Picture 6" descr="Pero umístěné nad řádkem podpisu">
            <a:extLst>
              <a:ext uri="{FF2B5EF4-FFF2-40B4-BE49-F238E27FC236}">
                <a16:creationId xmlns:a16="http://schemas.microsoft.com/office/drawing/2014/main" id="{350D6E07-D240-32E3-F59C-AAF29F65DDED}"/>
              </a:ext>
            </a:extLst>
          </p:cNvPr>
          <p:cNvPicPr>
            <a:picLocks noChangeAspect="1"/>
          </p:cNvPicPr>
          <p:nvPr/>
        </p:nvPicPr>
        <p:blipFill rotWithShape="1">
          <a:blip r:embed="rId2"/>
          <a:srcRect l="40667" r="-1" b="-1"/>
          <a:stretch/>
        </p:blipFill>
        <p:spPr>
          <a:xfrm>
            <a:off x="6096000" y="10"/>
            <a:ext cx="6096000" cy="6857989"/>
          </a:xfrm>
          <a:prstGeom prst="rect">
            <a:avLst/>
          </a:prstGeom>
          <a:noFill/>
        </p:spPr>
      </p:pic>
      <p:sp>
        <p:nvSpPr>
          <p:cNvPr id="15" name="Footer Placeholder 5">
            <a:extLst>
              <a:ext uri="{FF2B5EF4-FFF2-40B4-BE49-F238E27FC236}">
                <a16:creationId xmlns:a16="http://schemas.microsoft.com/office/drawing/2014/main" id="{3E0ED372-41CE-58E8-40A3-BCE3FB15F72B}"/>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615375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cs-CZ" altLang="en-US"/>
              <a:t>Sociometrie</a:t>
            </a:r>
          </a:p>
        </p:txBody>
      </p:sp>
      <p:sp>
        <p:nvSpPr>
          <p:cNvPr id="22531" name="Rectangle 3"/>
          <p:cNvSpPr>
            <a:spLocks noGrp="1" noChangeArrowheads="1"/>
          </p:cNvSpPr>
          <p:nvPr>
            <p:ph idx="1"/>
          </p:nvPr>
        </p:nvSpPr>
        <p:spPr/>
        <p:txBody>
          <a:bodyPr>
            <a:normAutofit lnSpcReduction="10000"/>
          </a:bodyPr>
          <a:lstStyle/>
          <a:p>
            <a:pPr eaLnBrk="1" hangingPunct="1">
              <a:lnSpc>
                <a:spcPct val="106000"/>
              </a:lnSpc>
            </a:pPr>
            <a:r>
              <a:rPr lang="cs-CZ" altLang="en-US" sz="2449" dirty="0"/>
              <a:t>Autor metody - </a:t>
            </a:r>
            <a:r>
              <a:rPr lang="cs-CZ" altLang="en-US" sz="2449" b="1" dirty="0"/>
              <a:t>J. L. </a:t>
            </a:r>
            <a:r>
              <a:rPr lang="cs-CZ" altLang="en-US" sz="2449" b="1" dirty="0" err="1"/>
              <a:t>Moreno</a:t>
            </a:r>
            <a:r>
              <a:rPr lang="cs-CZ" altLang="en-US" sz="2449" dirty="0"/>
              <a:t>; </a:t>
            </a:r>
          </a:p>
          <a:p>
            <a:pPr eaLnBrk="1" hangingPunct="1">
              <a:lnSpc>
                <a:spcPct val="106000"/>
              </a:lnSpc>
            </a:pPr>
            <a:r>
              <a:rPr lang="cs-CZ" altLang="en-US" sz="2449" dirty="0"/>
              <a:t>V praxi součástí metodického doporučení pro řešení šikany (což není ideální nápad s ohledem na jednoduchost této metody)</a:t>
            </a:r>
          </a:p>
          <a:p>
            <a:pPr eaLnBrk="1" hangingPunct="1">
              <a:lnSpc>
                <a:spcPct val="106000"/>
              </a:lnSpc>
            </a:pPr>
            <a:r>
              <a:rPr lang="cs-CZ" altLang="en-US" sz="2449" dirty="0"/>
              <a:t>zjištění </a:t>
            </a:r>
            <a:r>
              <a:rPr lang="cs-CZ" altLang="en-US" sz="2449" b="1" dirty="0"/>
              <a:t>struktury vzájemných vztahů</a:t>
            </a:r>
            <a:r>
              <a:rPr lang="cs-CZ" altLang="en-US" sz="2449" dirty="0"/>
              <a:t> v malé _terapeutické_ skupině </a:t>
            </a:r>
            <a:r>
              <a:rPr lang="cs-CZ" altLang="en-US" sz="2449" i="1" dirty="0"/>
              <a:t>(intenzita, polarita)</a:t>
            </a:r>
          </a:p>
          <a:p>
            <a:pPr lvl="1" eaLnBrk="1" hangingPunct="1">
              <a:lnSpc>
                <a:spcPct val="106000"/>
              </a:lnSpc>
            </a:pPr>
            <a:r>
              <a:rPr lang="cs-CZ" altLang="en-US" sz="1996" dirty="0"/>
              <a:t>cesta ke zjištění </a:t>
            </a:r>
            <a:r>
              <a:rPr lang="cs-CZ" altLang="en-US" sz="1996" b="1" dirty="0"/>
              <a:t>sympatií, antipatií</a:t>
            </a:r>
          </a:p>
          <a:p>
            <a:pPr lvl="1" eaLnBrk="1" hangingPunct="1">
              <a:lnSpc>
                <a:spcPct val="106000"/>
              </a:lnSpc>
            </a:pPr>
            <a:r>
              <a:rPr lang="cs-CZ" altLang="en-US" sz="1996" dirty="0"/>
              <a:t>člen skupiny hodnotí pozici jiného člena ve skupině (nebo i svoji pozici)</a:t>
            </a:r>
          </a:p>
          <a:p>
            <a:pPr eaLnBrk="1" hangingPunct="1">
              <a:lnSpc>
                <a:spcPct val="106000"/>
              </a:lnSpc>
            </a:pPr>
            <a:r>
              <a:rPr lang="cs-CZ" altLang="en-US" sz="2449" dirty="0"/>
              <a:t>formulace sociometrické otázky </a:t>
            </a:r>
          </a:p>
          <a:p>
            <a:pPr lvl="1" eaLnBrk="1" hangingPunct="1">
              <a:lnSpc>
                <a:spcPct val="106000"/>
              </a:lnSpc>
            </a:pPr>
            <a:r>
              <a:rPr lang="cs-CZ" altLang="en-US" sz="1996" i="1" dirty="0"/>
              <a:t>(„S kým bych chtěl jet na výlet?“ „Vedle koho bych chtěl sedět?“)</a:t>
            </a:r>
          </a:p>
          <a:p>
            <a:pPr eaLnBrk="1" hangingPunct="1">
              <a:lnSpc>
                <a:spcPct val="106000"/>
              </a:lnSpc>
            </a:pPr>
            <a:r>
              <a:rPr lang="cs-CZ" altLang="en-US" sz="2449" dirty="0"/>
              <a:t>Odpovědí je jméno člena(</a:t>
            </a:r>
            <a:r>
              <a:rPr lang="cs-CZ" altLang="en-US" sz="2449" dirty="0" err="1"/>
              <a:t>ů</a:t>
            </a:r>
            <a:r>
              <a:rPr lang="cs-CZ" altLang="en-US" sz="2449" dirty="0"/>
              <a:t>) skupiny</a:t>
            </a:r>
          </a:p>
          <a:p>
            <a:pPr eaLnBrk="1" hangingPunct="1">
              <a:lnSpc>
                <a:spcPct val="106000"/>
              </a:lnSpc>
              <a:buFont typeface="Wingdings" charset="2"/>
              <a:buNone/>
            </a:pPr>
            <a:endParaRPr lang="cs-CZ" altLang="en-US" sz="2449" dirty="0"/>
          </a:p>
          <a:p>
            <a:pPr eaLnBrk="1" hangingPunct="1">
              <a:lnSpc>
                <a:spcPct val="106000"/>
              </a:lnSpc>
              <a:buFont typeface="Wingdings" charset="2"/>
              <a:buNone/>
            </a:pPr>
            <a:r>
              <a:rPr lang="cs-CZ" altLang="en-US" sz="1633" dirty="0"/>
              <a:t>Více mj. na http://</a:t>
            </a:r>
            <a:r>
              <a:rPr lang="cs-CZ" altLang="en-US" sz="1633" dirty="0" err="1"/>
              <a:t>en.wikipedia.org</a:t>
            </a:r>
            <a:r>
              <a:rPr lang="cs-CZ" altLang="en-US" sz="1633" dirty="0"/>
              <a:t>/wiki/</a:t>
            </a:r>
            <a:r>
              <a:rPr lang="cs-CZ" altLang="en-US" sz="1633" dirty="0" err="1"/>
              <a:t>Sociometry</a:t>
            </a:r>
            <a:endParaRPr lang="cs-CZ" altLang="en-US" sz="1633" dirty="0"/>
          </a:p>
          <a:p>
            <a:pPr eaLnBrk="1" hangingPunct="1">
              <a:lnSpc>
                <a:spcPct val="106000"/>
              </a:lnSpc>
            </a:pPr>
            <a:endParaRPr lang="cs-CZ" altLang="en-US" sz="2449" dirty="0"/>
          </a:p>
        </p:txBody>
      </p:sp>
    </p:spTree>
    <p:extLst>
      <p:ext uri="{BB962C8B-B14F-4D97-AF65-F5344CB8AC3E}">
        <p14:creationId xmlns:p14="http://schemas.microsoft.com/office/powerpoint/2010/main" val="152354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B3BB421-491A-A524-82F1-9A33D8B4C41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716CE1E-76F6-83B1-B4EF-EE7ACBD6F4DD}"/>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D4A6E0F8-CD7B-F0B2-FE4E-15306C702948}"/>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760EBF3D-3552-106B-7704-02696C78AA27}"/>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49329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cs-CZ" altLang="en-US"/>
              <a:t>Zásady sociometrie</a:t>
            </a:r>
          </a:p>
        </p:txBody>
      </p:sp>
      <p:sp>
        <p:nvSpPr>
          <p:cNvPr id="23555" name="Rectangle 3"/>
          <p:cNvSpPr>
            <a:spLocks noGrp="1" noChangeArrowheads="1"/>
          </p:cNvSpPr>
          <p:nvPr>
            <p:ph idx="1"/>
          </p:nvPr>
        </p:nvSpPr>
        <p:spPr/>
        <p:txBody>
          <a:bodyPr/>
          <a:lstStyle/>
          <a:p>
            <a:pPr marL="649455" indent="-649455"/>
            <a:r>
              <a:rPr lang="cs-CZ" altLang="en-US" dirty="0" err="1"/>
              <a:t>Moreno</a:t>
            </a:r>
            <a:r>
              <a:rPr lang="cs-CZ" altLang="en-US" dirty="0"/>
              <a:t> formuloval tyto zásady </a:t>
            </a:r>
            <a:r>
              <a:rPr lang="cs-CZ" altLang="en-US" dirty="0" err="1"/>
              <a:t>sociometrie</a:t>
            </a:r>
            <a:endParaRPr lang="cs-CZ" altLang="en-US" dirty="0"/>
          </a:p>
          <a:p>
            <a:pPr marL="1006582" lvl="1" indent="-550092">
              <a:buNone/>
            </a:pPr>
            <a:r>
              <a:rPr lang="cs-CZ" altLang="en-US" dirty="0"/>
              <a:t>a) mus</a:t>
            </a:r>
            <a:r>
              <a:rPr lang="cs-CZ" altLang="en-US" dirty="0">
                <a:latin typeface="Arial" charset="0"/>
              </a:rPr>
              <a:t>í</a:t>
            </a:r>
            <a:r>
              <a:rPr lang="cs-CZ" altLang="en-US" dirty="0"/>
              <a:t> být vymezeny hranice skupiny, </a:t>
            </a:r>
          </a:p>
          <a:p>
            <a:pPr marL="1006582" lvl="1" indent="-550092">
              <a:buNone/>
            </a:pPr>
            <a:r>
              <a:rPr lang="cs-CZ" altLang="en-US" dirty="0"/>
              <a:t>b) osoby ve skupině se mus</a:t>
            </a:r>
            <a:r>
              <a:rPr lang="cs-CZ" altLang="en-US" dirty="0">
                <a:latin typeface="Arial" charset="0"/>
              </a:rPr>
              <a:t>í</a:t>
            </a:r>
            <a:r>
              <a:rPr lang="cs-CZ" altLang="en-US" dirty="0"/>
              <a:t> dobře zn</a:t>
            </a:r>
            <a:r>
              <a:rPr lang="cs-CZ" altLang="en-US" dirty="0">
                <a:latin typeface="Arial" charset="0"/>
              </a:rPr>
              <a:t>á</a:t>
            </a:r>
            <a:r>
              <a:rPr lang="cs-CZ" altLang="en-US" dirty="0"/>
              <a:t>t, </a:t>
            </a:r>
          </a:p>
          <a:p>
            <a:pPr marL="1006582" lvl="1" indent="-550092">
              <a:buNone/>
            </a:pPr>
            <a:r>
              <a:rPr lang="cs-CZ" altLang="en-US" dirty="0"/>
              <a:t>c) jasně formulovan</a:t>
            </a:r>
            <a:r>
              <a:rPr lang="cs-CZ" altLang="en-US" dirty="0">
                <a:latin typeface="Arial" charset="0"/>
              </a:rPr>
              <a:t>á</a:t>
            </a:r>
            <a:r>
              <a:rPr lang="cs-CZ" altLang="en-US" dirty="0"/>
              <a:t> ot</a:t>
            </a:r>
            <a:r>
              <a:rPr lang="cs-CZ" altLang="en-US" dirty="0">
                <a:latin typeface="Arial" charset="0"/>
              </a:rPr>
              <a:t>á</a:t>
            </a:r>
            <a:r>
              <a:rPr lang="cs-CZ" altLang="en-US" dirty="0"/>
              <a:t>zka, </a:t>
            </a:r>
          </a:p>
          <a:p>
            <a:pPr marL="1006582" lvl="1" indent="-550092">
              <a:buNone/>
            </a:pPr>
            <a:r>
              <a:rPr lang="cs-CZ" altLang="en-US" dirty="0"/>
              <a:t>d) důvěryhodnost osoby zaji</a:t>
            </a:r>
            <a:r>
              <a:rPr lang="cs-CZ" altLang="en-US" dirty="0">
                <a:latin typeface="Arial" charset="0"/>
              </a:rPr>
              <a:t>š</a:t>
            </a:r>
            <a:r>
              <a:rPr lang="cs-CZ" altLang="en-US" dirty="0"/>
              <a:t>ťuj</a:t>
            </a:r>
            <a:r>
              <a:rPr lang="cs-CZ" altLang="en-US" dirty="0">
                <a:latin typeface="Arial" charset="0"/>
              </a:rPr>
              <a:t>í</a:t>
            </a:r>
            <a:r>
              <a:rPr lang="cs-CZ" altLang="en-US" dirty="0"/>
              <a:t>c</a:t>
            </a:r>
            <a:r>
              <a:rPr lang="cs-CZ" altLang="en-US" dirty="0">
                <a:latin typeface="Arial" charset="0"/>
              </a:rPr>
              <a:t>í</a:t>
            </a:r>
            <a:r>
              <a:rPr lang="cs-CZ" altLang="en-US" dirty="0"/>
              <a:t> </a:t>
            </a:r>
            <a:r>
              <a:rPr lang="cs-CZ" altLang="en-US" dirty="0" err="1"/>
              <a:t>sociometrii</a:t>
            </a:r>
            <a:r>
              <a:rPr lang="cs-CZ" altLang="en-US" dirty="0"/>
              <a:t>, </a:t>
            </a:r>
          </a:p>
          <a:p>
            <a:pPr marL="1006582" lvl="1" indent="-550092">
              <a:buNone/>
            </a:pPr>
            <a:r>
              <a:rPr lang="cs-CZ" altLang="en-US" dirty="0"/>
              <a:t>e) pravidla týkaj</a:t>
            </a:r>
            <a:r>
              <a:rPr lang="cs-CZ" altLang="en-US" dirty="0">
                <a:latin typeface="Arial" charset="0"/>
              </a:rPr>
              <a:t>í</a:t>
            </a:r>
            <a:r>
              <a:rPr lang="cs-CZ" altLang="en-US" dirty="0"/>
              <a:t>c</a:t>
            </a:r>
            <a:r>
              <a:rPr lang="cs-CZ" altLang="en-US" dirty="0">
                <a:latin typeface="Arial" charset="0"/>
              </a:rPr>
              <a:t>í</a:t>
            </a:r>
            <a:r>
              <a:rPr lang="cs-CZ" altLang="en-US" dirty="0"/>
              <a:t> se počtu - ot</a:t>
            </a:r>
            <a:r>
              <a:rPr lang="cs-CZ" altLang="en-US" dirty="0">
                <a:latin typeface="Arial" charset="0"/>
              </a:rPr>
              <a:t>á</a:t>
            </a:r>
            <a:r>
              <a:rPr lang="cs-CZ" altLang="en-US" dirty="0"/>
              <a:t>zek, možnost</a:t>
            </a:r>
            <a:r>
              <a:rPr lang="cs-CZ" altLang="en-US" dirty="0">
                <a:latin typeface="Arial" charset="0"/>
              </a:rPr>
              <a:t>í</a:t>
            </a:r>
            <a:r>
              <a:rPr lang="cs-CZ" altLang="en-US" dirty="0"/>
              <a:t> voleb, negativn</a:t>
            </a:r>
            <a:r>
              <a:rPr lang="cs-CZ" altLang="en-US" dirty="0">
                <a:latin typeface="Arial" charset="0"/>
              </a:rPr>
              <a:t>í</a:t>
            </a:r>
            <a:r>
              <a:rPr lang="cs-CZ" altLang="en-US" dirty="0"/>
              <a:t> volby</a:t>
            </a:r>
          </a:p>
          <a:p>
            <a:pPr marL="649455" indent="-649455">
              <a:buNone/>
            </a:pPr>
            <a:endParaRPr lang="cs-CZ" alt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89" y="4236927"/>
            <a:ext cx="2758994" cy="265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047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0" name="Footer Placeholder 1">
            <a:extLst>
              <a:ext uri="{FF2B5EF4-FFF2-40B4-BE49-F238E27FC236}">
                <a16:creationId xmlns:a16="http://schemas.microsoft.com/office/drawing/2014/main" id="{3DC95139-85B3-4440-AF1E-E5A70C9532A4}"/>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05482" name="Slide Number Placeholder 2">
            <a:extLst>
              <a:ext uri="{FF2B5EF4-FFF2-40B4-BE49-F238E27FC236}">
                <a16:creationId xmlns:a16="http://schemas.microsoft.com/office/drawing/2014/main" id="{9CA62F2B-7430-876B-4DBD-DE7C092B9909}"/>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41</a:t>
            </a:fld>
            <a:endParaRPr lang="cs-CZ" altLang="cs-CZ"/>
          </a:p>
        </p:txBody>
      </p:sp>
      <p:sp>
        <p:nvSpPr>
          <p:cNvPr id="105474" name="Rectangle 2"/>
          <p:cNvSpPr>
            <a:spLocks noGrp="1" noChangeArrowheads="1"/>
          </p:cNvSpPr>
          <p:nvPr>
            <p:ph type="title"/>
          </p:nvPr>
        </p:nvSpPr>
        <p:spPr>
          <a:xfrm>
            <a:off x="720000" y="720000"/>
            <a:ext cx="10753200" cy="451576"/>
          </a:xfrm>
        </p:spPr>
        <p:txBody>
          <a:bodyPr anchor="t">
            <a:normAutofit/>
          </a:bodyPr>
          <a:lstStyle/>
          <a:p>
            <a:pPr>
              <a:defRPr/>
            </a:pPr>
            <a:r>
              <a:rPr lang="cs-CZ" sz="2200"/>
              <a:t>Sociometrický ratingový dotazník (SO-</a:t>
            </a:r>
            <a:r>
              <a:rPr lang="cs-CZ" sz="2200" err="1"/>
              <a:t>RA</a:t>
            </a:r>
            <a:r>
              <a:rPr lang="cs-CZ" sz="2200"/>
              <a:t>-D)</a:t>
            </a:r>
          </a:p>
        </p:txBody>
      </p:sp>
      <p:graphicFrame>
        <p:nvGraphicFramePr>
          <p:cNvPr id="105476" name="Rectangle 3">
            <a:extLst>
              <a:ext uri="{FF2B5EF4-FFF2-40B4-BE49-F238E27FC236}">
                <a16:creationId xmlns:a16="http://schemas.microsoft.com/office/drawing/2014/main" id="{57C4DB17-1F82-7893-CD72-A0944AB510A9}"/>
              </a:ext>
            </a:extLst>
          </p:cNvPr>
          <p:cNvGraphicFramePr>
            <a:graphicFrameLocks noGrp="1"/>
          </p:cNvGraphicFramePr>
          <p:nvPr>
            <p:ph idx="1"/>
            <p:extLst>
              <p:ext uri="{D42A27DB-BD31-4B8C-83A1-F6EECF244321}">
                <p14:modId xmlns:p14="http://schemas.microsoft.com/office/powerpoint/2010/main" val="2317240841"/>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23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92EFFFA3-4179-0401-D7B9-A410BE6D276A}"/>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2" name="Slide Number Placeholder 2">
            <a:extLst>
              <a:ext uri="{FF2B5EF4-FFF2-40B4-BE49-F238E27FC236}">
                <a16:creationId xmlns:a16="http://schemas.microsoft.com/office/drawing/2014/main" id="{D440FBDE-19D0-3E8C-427D-10344F03C07E}"/>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42</a:t>
            </a:fld>
            <a:endParaRPr lang="cs-CZ" altLang="cs-CZ"/>
          </a:p>
        </p:txBody>
      </p:sp>
      <p:sp>
        <p:nvSpPr>
          <p:cNvPr id="4" name="Nadpis 3"/>
          <p:cNvSpPr>
            <a:spLocks noGrp="1"/>
          </p:cNvSpPr>
          <p:nvPr>
            <p:ph type="title"/>
          </p:nvPr>
        </p:nvSpPr>
        <p:spPr>
          <a:xfrm>
            <a:off x="398502" y="2900365"/>
            <a:ext cx="11361600" cy="1171580"/>
          </a:xfrm>
        </p:spPr>
        <p:txBody>
          <a:bodyPr anchor="t">
            <a:normAutofit/>
          </a:bodyPr>
          <a:lstStyle/>
          <a:p>
            <a:r>
              <a:rPr lang="cs-CZ" dirty="0"/>
              <a:t>(</a:t>
            </a:r>
            <a:r>
              <a:rPr lang="mr-IN" dirty="0"/>
              <a:t>…</a:t>
            </a:r>
            <a:r>
              <a:rPr lang="cs-CZ" dirty="0"/>
              <a:t>)</a:t>
            </a:r>
          </a:p>
        </p:txBody>
      </p:sp>
      <p:sp>
        <p:nvSpPr>
          <p:cNvPr id="5" name="Zástupný symbol pro text 4"/>
          <p:cNvSpPr>
            <a:spLocks noGrp="1"/>
          </p:cNvSpPr>
          <p:nvPr>
            <p:ph type="subTitle" idx="1"/>
          </p:nvPr>
        </p:nvSpPr>
        <p:spPr>
          <a:xfrm>
            <a:off x="398502" y="4116402"/>
            <a:ext cx="11361600" cy="698497"/>
          </a:xfrm>
        </p:spPr>
        <p:txBody>
          <a:bodyPr anchor="t">
            <a:normAutofit/>
          </a:bodyPr>
          <a:lstStyle/>
          <a:p>
            <a:pPr>
              <a:spcAft>
                <a:spcPts val="600"/>
              </a:spcAft>
            </a:pPr>
            <a:r>
              <a:rPr lang="cs-CZ" dirty="0"/>
              <a:t>A nějaké příklady lepší praxe by byly?</a:t>
            </a:r>
            <a:endParaRPr lang="cs-CZ"/>
          </a:p>
        </p:txBody>
      </p:sp>
    </p:spTree>
    <p:extLst>
      <p:ext uri="{BB962C8B-B14F-4D97-AF65-F5344CB8AC3E}">
        <p14:creationId xmlns:p14="http://schemas.microsoft.com/office/powerpoint/2010/main" val="1571333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46B08ABE-58BA-1C25-0954-F19A1D69412A}"/>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0" name="Slide Number Placeholder 2">
            <a:extLst>
              <a:ext uri="{FF2B5EF4-FFF2-40B4-BE49-F238E27FC236}">
                <a16:creationId xmlns:a16="http://schemas.microsoft.com/office/drawing/2014/main" id="{E13F8155-EE4F-4673-6096-10B03F896A8A}"/>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43</a:t>
            </a:fld>
            <a:endParaRPr lang="cs-CZ" altLang="cs-CZ" noProof="0"/>
          </a:p>
        </p:txBody>
      </p:sp>
      <p:sp>
        <p:nvSpPr>
          <p:cNvPr id="2" name="Nadpis 1"/>
          <p:cNvSpPr>
            <a:spLocks noGrp="1"/>
          </p:cNvSpPr>
          <p:nvPr>
            <p:ph type="title"/>
          </p:nvPr>
        </p:nvSpPr>
        <p:spPr>
          <a:xfrm>
            <a:off x="398502" y="2900365"/>
            <a:ext cx="11361600" cy="1171580"/>
          </a:xfrm>
        </p:spPr>
        <p:txBody>
          <a:bodyPr anchor="t">
            <a:normAutofit/>
          </a:bodyPr>
          <a:lstStyle/>
          <a:p>
            <a:r>
              <a:rPr lang="cs-CZ"/>
              <a:t>Klima jeho diagnostika ve výzkumu i školní praxi</a:t>
            </a:r>
            <a:endParaRPr lang="cs-CZ" dirty="0"/>
          </a:p>
        </p:txBody>
      </p:sp>
      <p:sp>
        <p:nvSpPr>
          <p:cNvPr id="3" name="Podnadpis 2"/>
          <p:cNvSpPr>
            <a:spLocks noGrp="1"/>
          </p:cNvSpPr>
          <p:nvPr>
            <p:ph type="subTitle" idx="1"/>
          </p:nvPr>
        </p:nvSpPr>
        <p:spPr>
          <a:xfrm>
            <a:off x="398502" y="4116402"/>
            <a:ext cx="11361600" cy="698497"/>
          </a:xfrm>
        </p:spPr>
        <p:txBody>
          <a:bodyPr anchor="t">
            <a:normAutofit/>
          </a:bodyPr>
          <a:lstStyle/>
          <a:p>
            <a:pPr>
              <a:lnSpc>
                <a:spcPct val="104000"/>
              </a:lnSpc>
              <a:spcAft>
                <a:spcPts val="600"/>
              </a:spcAft>
            </a:pPr>
            <a:r>
              <a:rPr lang="cs-CZ" sz="1900" i="1"/>
              <a:t>Vzniklo v návaznosti na  národní projekt MŠMT </a:t>
            </a:r>
            <a:r>
              <a:rPr lang="cs-CZ" sz="1900" b="1" i="1"/>
              <a:t>"Cesta ke kvalitě" </a:t>
            </a:r>
            <a:r>
              <a:rPr lang="cs-CZ" sz="1900" i="1"/>
              <a:t>(CZ.1.07/4.1.00/06.0014; plný název projektu „AUTOEVALUACE - Vytváření systému a podpora škol v oblasti vlastního hodnocení“)</a:t>
            </a:r>
          </a:p>
        </p:txBody>
      </p:sp>
    </p:spTree>
    <p:extLst>
      <p:ext uri="{BB962C8B-B14F-4D97-AF65-F5344CB8AC3E}">
        <p14:creationId xmlns:p14="http://schemas.microsoft.com/office/powerpoint/2010/main" val="1880127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konkrétního řešení problematiky</a:t>
            </a:r>
          </a:p>
        </p:txBody>
      </p:sp>
      <p:sp>
        <p:nvSpPr>
          <p:cNvPr id="3" name="Zástupný symbol pro obsah 2"/>
          <p:cNvSpPr>
            <a:spLocks noGrp="1"/>
          </p:cNvSpPr>
          <p:nvPr>
            <p:ph idx="1"/>
          </p:nvPr>
        </p:nvSpPr>
        <p:spPr/>
        <p:txBody>
          <a:bodyPr>
            <a:normAutofit fontScale="62500" lnSpcReduction="20000"/>
          </a:bodyPr>
          <a:lstStyle/>
          <a:p>
            <a:r>
              <a:rPr lang="cs-CZ" dirty="0"/>
              <a:t>Vzniklo v rámci  národního projekt MŠMT "Cesta ke kvalitě" (CZ.1.07/4.1.00/06.0014 - plný název projektu „AUTOEVALUACE - Vytváření systému a podpora škol v oblasti vlastního hodnocení“)</a:t>
            </a:r>
          </a:p>
          <a:p>
            <a:endParaRPr lang="cs-CZ" dirty="0"/>
          </a:p>
          <a:p>
            <a:r>
              <a:rPr lang="cs-CZ" dirty="0"/>
              <a:t>V roce 2013 projekt byl oceněn Českou asociací pedagogického výzkumu za přínos pro výzkum i školní praxi </a:t>
            </a:r>
          </a:p>
          <a:p>
            <a:endParaRPr lang="cs-CZ" dirty="0"/>
          </a:p>
          <a:p>
            <a:r>
              <a:rPr lang="cs-CZ" dirty="0"/>
              <a:t>Cílem projektu bylo vytvořit 30 nástrojů, které by mohly pomoci školní praxi v procesu vlastního sebehodnocení</a:t>
            </a:r>
          </a:p>
          <a:p>
            <a:pPr lvl="1"/>
            <a:r>
              <a:rPr lang="cs-CZ" dirty="0"/>
              <a:t>Nástrojem je míněna široká škála technik od hospitačních archů, přes návody k vedení skupinových aktivit učitelů až po „klasické dotazníky“</a:t>
            </a:r>
          </a:p>
        </p:txBody>
      </p:sp>
    </p:spTree>
    <p:extLst>
      <p:ext uri="{BB962C8B-B14F-4D97-AF65-F5344CB8AC3E}">
        <p14:creationId xmlns:p14="http://schemas.microsoft.com/office/powerpoint/2010/main" val="367871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Praktický rámec – nabídka řešení</a:t>
            </a:r>
          </a:p>
        </p:txBody>
      </p:sp>
      <p:sp>
        <p:nvSpPr>
          <p:cNvPr id="3" name="Zástupný symbol pro obsah 2"/>
          <p:cNvSpPr>
            <a:spLocks noGrp="1"/>
          </p:cNvSpPr>
          <p:nvPr>
            <p:ph idx="1"/>
          </p:nvPr>
        </p:nvSpPr>
        <p:spPr/>
        <p:txBody>
          <a:bodyPr>
            <a:normAutofit lnSpcReduction="10000"/>
          </a:bodyPr>
          <a:lstStyle/>
          <a:p>
            <a:r>
              <a:rPr lang="cs-CZ" dirty="0"/>
              <a:t>Zadání projektu „Cesta ke kvalitě“</a:t>
            </a:r>
          </a:p>
          <a:p>
            <a:pPr lvl="1"/>
            <a:r>
              <a:rPr lang="cs-CZ" dirty="0"/>
              <a:t>Několik omezení </a:t>
            </a:r>
          </a:p>
          <a:p>
            <a:pPr lvl="2"/>
            <a:r>
              <a:rPr lang="cs-CZ" dirty="0"/>
              <a:t>čas, rozsah pilotní studie, obsah dalších nástrojů …</a:t>
            </a:r>
          </a:p>
          <a:p>
            <a:pPr lvl="1"/>
            <a:r>
              <a:rPr lang="cs-CZ" dirty="0"/>
              <a:t>Tvorba on-line administrované metody s automatickým vyhodnocením a generovanou zprávou </a:t>
            </a:r>
          </a:p>
          <a:p>
            <a:pPr lvl="2"/>
            <a:r>
              <a:rPr lang="cs-CZ" i="1" dirty="0"/>
              <a:t>„Co nejjednodušší z hlediska uživatele – </a:t>
            </a:r>
            <a:r>
              <a:rPr lang="cs-CZ" i="1" dirty="0" err="1"/>
              <a:t>kooordinátora</a:t>
            </a:r>
            <a:r>
              <a:rPr lang="cs-CZ" i="1" dirty="0"/>
              <a:t> </a:t>
            </a:r>
            <a:r>
              <a:rPr lang="cs-CZ" i="1" dirty="0" err="1"/>
              <a:t>autoevaluace</a:t>
            </a:r>
            <a:r>
              <a:rPr lang="cs-CZ" i="1" dirty="0"/>
              <a:t> ve škole.“</a:t>
            </a:r>
          </a:p>
          <a:p>
            <a:pPr lvl="1"/>
            <a:r>
              <a:rPr lang="cs-CZ" dirty="0"/>
              <a:t>Možnost opakovaného zadávání s ohledem na různé oblasti zájmu školy</a:t>
            </a:r>
          </a:p>
          <a:p>
            <a:r>
              <a:rPr lang="cs-CZ" dirty="0"/>
              <a:t>Konkrétní potřeby škol (ve smyslu vedení škol)</a:t>
            </a:r>
          </a:p>
          <a:p>
            <a:pPr lvl="1"/>
            <a:r>
              <a:rPr lang="cs-CZ" dirty="0"/>
              <a:t>Informace o prostředí školy</a:t>
            </a:r>
          </a:p>
          <a:p>
            <a:pPr lvl="1"/>
            <a:r>
              <a:rPr lang="cs-CZ" dirty="0"/>
              <a:t>Podklady pro rozhodování</a:t>
            </a:r>
          </a:p>
          <a:p>
            <a:pPr lvl="1"/>
            <a:r>
              <a:rPr lang="cs-CZ" dirty="0"/>
              <a:t>Výběr obsahu i nástroje v rukou školy (nenabízíme odpovědi na otázky, které si škola neklade)</a:t>
            </a:r>
          </a:p>
          <a:p>
            <a:pPr lvl="1"/>
            <a:endParaRPr lang="cs-CZ" dirty="0"/>
          </a:p>
          <a:p>
            <a:pPr lvl="1"/>
            <a:r>
              <a:rPr lang="cs-CZ" dirty="0"/>
              <a:t>…a v neposlední řadě příležitost k zamyšlení pro účastníky</a:t>
            </a:r>
          </a:p>
        </p:txBody>
      </p:sp>
    </p:spTree>
    <p:extLst>
      <p:ext uri="{BB962C8B-B14F-4D97-AF65-F5344CB8AC3E}">
        <p14:creationId xmlns:p14="http://schemas.microsoft.com/office/powerpoint/2010/main" val="1373124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7" y="1052736"/>
            <a:ext cx="9011117" cy="489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066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20689"/>
            <a:ext cx="8994074" cy="568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962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Teoretický rámec pro přípravu nástrojů</a:t>
            </a:r>
          </a:p>
        </p:txBody>
      </p:sp>
      <p:sp>
        <p:nvSpPr>
          <p:cNvPr id="3" name="Zástupný symbol pro obsah 2"/>
          <p:cNvSpPr>
            <a:spLocks noGrp="1"/>
          </p:cNvSpPr>
          <p:nvPr>
            <p:ph idx="1"/>
          </p:nvPr>
        </p:nvSpPr>
        <p:spPr/>
        <p:txBody>
          <a:bodyPr>
            <a:normAutofit fontScale="92500" lnSpcReduction="10000"/>
          </a:bodyPr>
          <a:lstStyle/>
          <a:p>
            <a:r>
              <a:rPr lang="cs-CZ" dirty="0"/>
              <a:t>Evidence </a:t>
            </a:r>
            <a:r>
              <a:rPr lang="cs-CZ" dirty="0" err="1"/>
              <a:t>based</a:t>
            </a:r>
            <a:r>
              <a:rPr lang="cs-CZ" dirty="0"/>
              <a:t> a </a:t>
            </a:r>
            <a:r>
              <a:rPr lang="cs-CZ" dirty="0" err="1"/>
              <a:t>practice</a:t>
            </a:r>
            <a:r>
              <a:rPr lang="cs-CZ" dirty="0"/>
              <a:t> </a:t>
            </a:r>
            <a:r>
              <a:rPr lang="cs-CZ" dirty="0" err="1"/>
              <a:t>based</a:t>
            </a:r>
            <a:r>
              <a:rPr lang="cs-CZ" dirty="0"/>
              <a:t> přístup </a:t>
            </a:r>
          </a:p>
          <a:p>
            <a:pPr lvl="1"/>
            <a:r>
              <a:rPr lang="cs-CZ" dirty="0"/>
              <a:t>(Jiří Mareš, 2009)</a:t>
            </a:r>
          </a:p>
          <a:p>
            <a:r>
              <a:rPr lang="cs-CZ" dirty="0"/>
              <a:t>Psychologie dotazování </a:t>
            </a:r>
          </a:p>
          <a:p>
            <a:pPr lvl="1"/>
            <a:r>
              <a:rPr lang="cs-CZ" dirty="0"/>
              <a:t>(</a:t>
            </a:r>
            <a:r>
              <a:rPr lang="cs-CZ" dirty="0" err="1"/>
              <a:t>Tourangeau</a:t>
            </a:r>
            <a:r>
              <a:rPr lang="cs-CZ" dirty="0"/>
              <a:t>, </a:t>
            </a:r>
            <a:r>
              <a:rPr lang="cs-CZ" dirty="0" err="1"/>
              <a:t>Rips</a:t>
            </a:r>
            <a:r>
              <a:rPr lang="cs-CZ" dirty="0"/>
              <a:t>, </a:t>
            </a:r>
            <a:r>
              <a:rPr lang="cs-CZ" dirty="0" err="1"/>
              <a:t>Rasinski</a:t>
            </a:r>
            <a:r>
              <a:rPr lang="cs-CZ" dirty="0"/>
              <a:t>, 2000)</a:t>
            </a:r>
          </a:p>
          <a:p>
            <a:r>
              <a:rPr lang="cs-CZ" dirty="0"/>
              <a:t>Klasická teorie testů </a:t>
            </a:r>
          </a:p>
          <a:p>
            <a:pPr lvl="1"/>
            <a:r>
              <a:rPr lang="cs-CZ" dirty="0"/>
              <a:t>(Urbánek, </a:t>
            </a:r>
            <a:r>
              <a:rPr lang="cs-CZ" dirty="0" err="1"/>
              <a:t>Denglerová</a:t>
            </a:r>
            <a:r>
              <a:rPr lang="cs-CZ" dirty="0"/>
              <a:t>, Širůček, 2011)</a:t>
            </a:r>
          </a:p>
          <a:p>
            <a:r>
              <a:rPr lang="cs-CZ" dirty="0"/>
              <a:t>Klima školy, třídy, sboru; kultura školy </a:t>
            </a:r>
          </a:p>
          <a:p>
            <a:pPr lvl="1"/>
            <a:r>
              <a:rPr lang="cs-CZ" dirty="0"/>
              <a:t>(Jiří Mareš, Ježek, Jan Mareš, Urbánek, Hloušková, </a:t>
            </a:r>
            <a:r>
              <a:rPr lang="cs-CZ" dirty="0" err="1"/>
              <a:t>Pol</a:t>
            </a:r>
            <a:r>
              <a:rPr lang="cs-CZ" dirty="0"/>
              <a:t>…)</a:t>
            </a:r>
          </a:p>
          <a:p>
            <a:r>
              <a:rPr lang="cs-CZ" dirty="0"/>
              <a:t>Zvládání školní zátěže </a:t>
            </a:r>
          </a:p>
          <a:p>
            <a:pPr lvl="1"/>
            <a:r>
              <a:rPr lang="cs-CZ" dirty="0"/>
              <a:t>(Jiří Mareš, Kohoutek…)</a:t>
            </a:r>
          </a:p>
          <a:p>
            <a:r>
              <a:rPr lang="cs-CZ" dirty="0"/>
              <a:t>(…)</a:t>
            </a:r>
          </a:p>
          <a:p>
            <a:endParaRPr lang="cs-CZ" dirty="0"/>
          </a:p>
        </p:txBody>
      </p:sp>
    </p:spTree>
    <p:extLst>
      <p:ext uri="{BB962C8B-B14F-4D97-AF65-F5344CB8AC3E}">
        <p14:creationId xmlns:p14="http://schemas.microsoft.com/office/powerpoint/2010/main" val="753034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nástrojů I</a:t>
            </a:r>
          </a:p>
        </p:txBody>
      </p:sp>
      <p:sp>
        <p:nvSpPr>
          <p:cNvPr id="3" name="Zástupný symbol pro obsah 2"/>
          <p:cNvSpPr>
            <a:spLocks noGrp="1"/>
          </p:cNvSpPr>
          <p:nvPr>
            <p:ph idx="1"/>
          </p:nvPr>
        </p:nvSpPr>
        <p:spPr/>
        <p:txBody>
          <a:bodyPr>
            <a:normAutofit lnSpcReduction="10000"/>
          </a:bodyPr>
          <a:lstStyle/>
          <a:p>
            <a:r>
              <a:rPr lang="cs-CZ" dirty="0"/>
              <a:t>Několik setkání s panelem ředitelů (osloveni na základě prezentace v dalších aktivitách projektu)</a:t>
            </a:r>
          </a:p>
          <a:p>
            <a:pPr lvl="1"/>
            <a:r>
              <a:rPr lang="cs-CZ" dirty="0"/>
              <a:t>Jaké jsou zkušenosti s anketami v konkrétních školách?</a:t>
            </a:r>
          </a:p>
          <a:p>
            <a:pPr lvl="1"/>
            <a:r>
              <a:rPr lang="cs-CZ" dirty="0"/>
              <a:t>Jaké informace považujete za užitečné prostřednictvím anket získat?</a:t>
            </a:r>
          </a:p>
          <a:p>
            <a:pPr lvl="1"/>
            <a:r>
              <a:rPr lang="cs-CZ" dirty="0"/>
              <a:t>Diskuse nad anketami používanými ve školách zapojených prostřednictvím zástupců do panelu.</a:t>
            </a:r>
          </a:p>
          <a:p>
            <a:pPr lvl="1"/>
            <a:r>
              <a:rPr lang="cs-CZ" dirty="0"/>
              <a:t>Návrh tří základních variant anket (učitelé, žáci, rodiče), jejich zkrácení, zkušenosti s pilotáže.</a:t>
            </a:r>
          </a:p>
          <a:p>
            <a:pPr lvl="1"/>
            <a:r>
              <a:rPr lang="cs-CZ" dirty="0"/>
              <a:t>Doporučení pro přípravu a administraci.</a:t>
            </a:r>
          </a:p>
          <a:p>
            <a:pPr lvl="1"/>
            <a:r>
              <a:rPr lang="cs-CZ" dirty="0"/>
              <a:t>Zpětná vazba na obsah manuálu.</a:t>
            </a:r>
          </a:p>
          <a:p>
            <a:r>
              <a:rPr lang="cs-CZ" dirty="0"/>
              <a:t>Pilotní ověření online nástroje </a:t>
            </a:r>
          </a:p>
          <a:p>
            <a:pPr lvl="1"/>
            <a:r>
              <a:rPr lang="cs-CZ" dirty="0"/>
              <a:t>Školy, které se zapojily z vlastního rozhodnutí </a:t>
            </a:r>
          </a:p>
          <a:p>
            <a:pPr lvl="1"/>
            <a:r>
              <a:rPr lang="cs-CZ" dirty="0"/>
              <a:t>Školy oslovené v rámci projektu (doplnění vzorku)</a:t>
            </a:r>
          </a:p>
        </p:txBody>
      </p:sp>
    </p:spTree>
    <p:extLst>
      <p:ext uri="{BB962C8B-B14F-4D97-AF65-F5344CB8AC3E}">
        <p14:creationId xmlns:p14="http://schemas.microsoft.com/office/powerpoint/2010/main" val="263406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Kvalita školy a (auto)evaluace</a:t>
            </a:r>
          </a:p>
        </p:txBody>
      </p:sp>
      <p:sp>
        <p:nvSpPr>
          <p:cNvPr id="3" name="Zástupný symbol pro obsah 2"/>
          <p:cNvSpPr>
            <a:spLocks noGrp="1"/>
          </p:cNvSpPr>
          <p:nvPr>
            <p:ph idx="1"/>
          </p:nvPr>
        </p:nvSpPr>
        <p:spPr/>
        <p:txBody>
          <a:bodyPr>
            <a:normAutofit fontScale="47500" lnSpcReduction="20000"/>
          </a:bodyPr>
          <a:lstStyle/>
          <a:p>
            <a:r>
              <a:rPr lang="cs-CZ" sz="3357" i="1" dirty="0"/>
              <a:t>Lepší začátek než „aby se nestaly všechny ty ošklivé věci, které špatné klima přináší…“ </a:t>
            </a:r>
            <a:r>
              <a:rPr lang="cs-CZ" sz="3357" i="1" dirty="0">
                <a:sym typeface="Wingdings" panose="05000000000000000000" pitchFamily="2" charset="2"/>
              </a:rPr>
              <a:t></a:t>
            </a:r>
            <a:endParaRPr lang="cs-CZ" sz="3357" i="1" dirty="0"/>
          </a:p>
          <a:p>
            <a:r>
              <a:rPr lang="cs-CZ" sz="3357" dirty="0"/>
              <a:t>Jedna z významných vlastností vzdělávací instituce</a:t>
            </a:r>
          </a:p>
          <a:p>
            <a:r>
              <a:rPr lang="cs-CZ" sz="3357" dirty="0"/>
              <a:t>Spektrum možných vlastností školy (klima jako jeden z možných dílčích indikátorů – ve smyslu pocitů, postojů a hodnocení konkrétní školy)</a:t>
            </a:r>
          </a:p>
          <a:p>
            <a:r>
              <a:rPr lang="cs-CZ" sz="3357" dirty="0"/>
              <a:t>Významná vlastnost konkrétní školy</a:t>
            </a:r>
          </a:p>
          <a:p>
            <a:pPr lvl="1"/>
            <a:r>
              <a:rPr lang="cs-CZ" sz="2540" dirty="0"/>
              <a:t>Vedlejší produkt vlastních edukačních aktivit  </a:t>
            </a:r>
          </a:p>
          <a:p>
            <a:pPr lvl="1"/>
            <a:r>
              <a:rPr lang="cs-CZ" sz="2540" dirty="0"/>
              <a:t>Součást „pověsti školy“ v komunitě</a:t>
            </a:r>
          </a:p>
          <a:p>
            <a:pPr lvl="1"/>
            <a:r>
              <a:rPr lang="cs-CZ" sz="2540" dirty="0"/>
              <a:t>Součást hodnocení v podobě </a:t>
            </a:r>
          </a:p>
          <a:p>
            <a:pPr lvl="2"/>
            <a:r>
              <a:rPr lang="cs-CZ" sz="2540" dirty="0"/>
              <a:t>vnější (hodnocení)</a:t>
            </a:r>
          </a:p>
          <a:p>
            <a:pPr lvl="2"/>
            <a:r>
              <a:rPr lang="cs-CZ" sz="2540" dirty="0"/>
              <a:t>vnitřní evaluace (</a:t>
            </a:r>
            <a:r>
              <a:rPr lang="cs-CZ" sz="2540" dirty="0" err="1"/>
              <a:t>autoevaluace</a:t>
            </a:r>
            <a:r>
              <a:rPr lang="cs-CZ" sz="2540" dirty="0"/>
              <a:t>)</a:t>
            </a:r>
          </a:p>
          <a:p>
            <a:pPr lvl="2"/>
            <a:endParaRPr lang="cs-CZ" sz="2540" dirty="0"/>
          </a:p>
          <a:p>
            <a:r>
              <a:rPr lang="cs-CZ" sz="3357" dirty="0"/>
              <a:t>Integrální součást školní praxe </a:t>
            </a:r>
            <a:r>
              <a:rPr lang="cs-CZ" sz="3357" i="1" dirty="0"/>
              <a:t>(jakkoli tradičně obvykle není profesionály chápána jako její součást)</a:t>
            </a:r>
          </a:p>
          <a:p>
            <a:pPr lvl="1"/>
            <a:r>
              <a:rPr lang="cs-CZ" sz="2540" dirty="0"/>
              <a:t>Vedení školy, učitelé, speciální pedagogové, školní psychologové aj.</a:t>
            </a:r>
          </a:p>
          <a:p>
            <a:pPr lvl="1"/>
            <a:r>
              <a:rPr lang="cs-CZ" sz="2540" dirty="0"/>
              <a:t>Informace nutné pro řízení školy a její rozvoj (rozlišujeme informace určené dovnitř školního prostředí a informace určené zřizovateli či veřejnosti)</a:t>
            </a:r>
          </a:p>
          <a:p>
            <a:endParaRPr lang="cs-CZ" dirty="0"/>
          </a:p>
        </p:txBody>
      </p:sp>
    </p:spTree>
    <p:extLst>
      <p:ext uri="{BB962C8B-B14F-4D97-AF65-F5344CB8AC3E}">
        <p14:creationId xmlns:p14="http://schemas.microsoft.com/office/powerpoint/2010/main" val="1871211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nástrojů II</a:t>
            </a:r>
          </a:p>
        </p:txBody>
      </p:sp>
      <p:sp>
        <p:nvSpPr>
          <p:cNvPr id="3" name="Zástupný symbol pro obsah 2"/>
          <p:cNvSpPr>
            <a:spLocks noGrp="1"/>
          </p:cNvSpPr>
          <p:nvPr>
            <p:ph idx="1"/>
          </p:nvPr>
        </p:nvSpPr>
        <p:spPr/>
        <p:txBody>
          <a:bodyPr>
            <a:normAutofit/>
          </a:bodyPr>
          <a:lstStyle/>
          <a:p>
            <a:r>
              <a:rPr lang="cs-CZ" dirty="0"/>
              <a:t>Analýza dat získaných dat, finalizace manuálu.</a:t>
            </a:r>
          </a:p>
          <a:p>
            <a:r>
              <a:rPr lang="cs-CZ" dirty="0"/>
              <a:t>(Příprava souhrnného online vyhodnocení v pro školy, které zadají ankety všem skupinám)</a:t>
            </a:r>
          </a:p>
          <a:p>
            <a:endParaRPr lang="cs-CZ" dirty="0"/>
          </a:p>
          <a:p>
            <a:r>
              <a:rPr lang="cs-CZ" dirty="0"/>
              <a:t>Vytvořeny různé varianty nástrojů </a:t>
            </a:r>
          </a:p>
          <a:p>
            <a:pPr lvl="1"/>
            <a:r>
              <a:rPr lang="cs-CZ" dirty="0"/>
              <a:t>Podle typu škol od škol mateřských přes základní včetně speciálních až po školy střední (gymnázia, střední odborné školy, střední odborná učiliště a integrované školy), i pro školy specifického zaměření (základní umělecké školy, konzervatoře). </a:t>
            </a:r>
          </a:p>
        </p:txBody>
      </p:sp>
    </p:spTree>
    <p:extLst>
      <p:ext uri="{BB962C8B-B14F-4D97-AF65-F5344CB8AC3E}">
        <p14:creationId xmlns:p14="http://schemas.microsoft.com/office/powerpoint/2010/main" val="114117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E9F77-2A2C-004F-918F-9D4772A291A5}"/>
              </a:ext>
            </a:extLst>
          </p:cNvPr>
          <p:cNvSpPr>
            <a:spLocks noGrp="1"/>
          </p:cNvSpPr>
          <p:nvPr>
            <p:ph type="title"/>
          </p:nvPr>
        </p:nvSpPr>
        <p:spPr/>
        <p:txBody>
          <a:bodyPr/>
          <a:lstStyle/>
          <a:p>
            <a:r>
              <a:rPr lang="cs-CZ" dirty="0"/>
              <a:t>Klima učitelského sboru</a:t>
            </a:r>
          </a:p>
        </p:txBody>
      </p:sp>
      <p:sp>
        <p:nvSpPr>
          <p:cNvPr id="3" name="Zástupný obsah 2">
            <a:extLst>
              <a:ext uri="{FF2B5EF4-FFF2-40B4-BE49-F238E27FC236}">
                <a16:creationId xmlns:a16="http://schemas.microsoft.com/office/drawing/2014/main" id="{67E16B18-8CF2-264C-980D-B3E72F78BE98}"/>
              </a:ext>
            </a:extLst>
          </p:cNvPr>
          <p:cNvSpPr>
            <a:spLocks noGrp="1"/>
          </p:cNvSpPr>
          <p:nvPr>
            <p:ph idx="1"/>
          </p:nvPr>
        </p:nvSpPr>
        <p:spPr/>
        <p:txBody>
          <a:bodyPr/>
          <a:lstStyle/>
          <a:p>
            <a:pPr marL="0" indent="0">
              <a:buNone/>
            </a:pPr>
            <a:r>
              <a:rPr lang="cs-CZ" dirty="0"/>
              <a:t>KUS (pro učitele)</a:t>
            </a:r>
          </a:p>
          <a:p>
            <a:r>
              <a:rPr lang="cs-CZ" dirty="0"/>
              <a:t>Pět oblastí, čtyřbodová škála, standardizace ČR i SR:</a:t>
            </a:r>
          </a:p>
          <a:p>
            <a:r>
              <a:rPr lang="cs-CZ" dirty="0"/>
              <a:t>(Podpora vedením, pevnost vedení, angažovanost, frustrace, přátelské vztahy ve sboru) </a:t>
            </a:r>
          </a:p>
          <a:p>
            <a:r>
              <a:rPr lang="cs-CZ" dirty="0"/>
              <a:t>více</a:t>
            </a:r>
          </a:p>
          <a:p>
            <a:pPr lvl="1"/>
            <a:r>
              <a:rPr lang="cs-CZ" dirty="0">
                <a:hlinkClick r:id="rId2"/>
              </a:rPr>
              <a:t>https://journals.muni.cz/pedor/article/view/2433</a:t>
            </a:r>
            <a:r>
              <a:rPr lang="cs-CZ" dirty="0"/>
              <a:t> </a:t>
            </a:r>
          </a:p>
        </p:txBody>
      </p:sp>
    </p:spTree>
    <p:extLst>
      <p:ext uri="{BB962C8B-B14F-4D97-AF65-F5344CB8AC3E}">
        <p14:creationId xmlns:p14="http://schemas.microsoft.com/office/powerpoint/2010/main" val="1962918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F3408EE0-08AC-CAF4-C4FA-E6E9A024494E}"/>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52</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sz="2400"/>
              <a:t>Příklad nástroje upravitelného podle požadavků konkrétní školy</a:t>
            </a:r>
          </a:p>
        </p:txBody>
      </p:sp>
      <p:sp>
        <p:nvSpPr>
          <p:cNvPr id="12" name="Subtitle 3">
            <a:extLst>
              <a:ext uri="{FF2B5EF4-FFF2-40B4-BE49-F238E27FC236}">
                <a16:creationId xmlns:a16="http://schemas.microsoft.com/office/drawing/2014/main" id="{271FA29B-C591-F0DA-CBB4-6CB0959AF0D7}"/>
              </a:ext>
            </a:extLst>
          </p:cNvPr>
          <p:cNvSpPr>
            <a:spLocks noGrp="1"/>
          </p:cNvSpPr>
          <p:nvPr>
            <p:ph type="subTitle" idx="1"/>
          </p:nvPr>
        </p:nvSpPr>
        <p:spPr>
          <a:xfrm>
            <a:off x="398502" y="4116402"/>
            <a:ext cx="5246518" cy="698497"/>
          </a:xfrm>
        </p:spPr>
        <p:txBody>
          <a:bodyPr/>
          <a:lstStyle/>
          <a:p>
            <a:endParaRPr lang="en-US"/>
          </a:p>
        </p:txBody>
      </p:sp>
      <p:pic>
        <p:nvPicPr>
          <p:cNvPr id="6" name="Picture 5" descr="Pohled na pravítko s horním úhlem na bílém pozadí">
            <a:extLst>
              <a:ext uri="{FF2B5EF4-FFF2-40B4-BE49-F238E27FC236}">
                <a16:creationId xmlns:a16="http://schemas.microsoft.com/office/drawing/2014/main" id="{7BE78FFB-B054-2316-D465-B02D87EBAC7C}"/>
              </a:ext>
            </a:extLst>
          </p:cNvPr>
          <p:cNvPicPr>
            <a:picLocks noChangeAspect="1"/>
          </p:cNvPicPr>
          <p:nvPr/>
        </p:nvPicPr>
        <p:blipFill rotWithShape="1">
          <a:blip r:embed="rId2"/>
          <a:srcRect l="14498" r="26167" b="-1"/>
          <a:stretch/>
        </p:blipFill>
        <p:spPr>
          <a:xfrm>
            <a:off x="6096000" y="10"/>
            <a:ext cx="6096000" cy="6857989"/>
          </a:xfrm>
          <a:prstGeom prst="rect">
            <a:avLst/>
          </a:prstGeom>
          <a:noFill/>
        </p:spPr>
      </p:pic>
      <p:sp>
        <p:nvSpPr>
          <p:cNvPr id="14" name="Footer Placeholder 5">
            <a:extLst>
              <a:ext uri="{FF2B5EF4-FFF2-40B4-BE49-F238E27FC236}">
                <a16:creationId xmlns:a16="http://schemas.microsoft.com/office/drawing/2014/main" id="{A43C00CA-E34E-0178-06F0-936BA72839AF}"/>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3870321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Ankety pro…</a:t>
            </a:r>
          </a:p>
        </p:txBody>
      </p:sp>
      <p:sp>
        <p:nvSpPr>
          <p:cNvPr id="2" name="Zástupný symbol pro obsah 1"/>
          <p:cNvSpPr>
            <a:spLocks noGrp="1"/>
          </p:cNvSpPr>
          <p:nvPr>
            <p:ph idx="1"/>
          </p:nvPr>
        </p:nvSpPr>
        <p:spPr/>
        <p:txBody>
          <a:bodyPr/>
          <a:lstStyle/>
          <a:p>
            <a:r>
              <a:rPr lang="cs-CZ" dirty="0"/>
              <a:t>Autory jsou </a:t>
            </a:r>
            <a:r>
              <a:rPr lang="cs-CZ" i="1" dirty="0"/>
              <a:t>Mgr. T. Kohoutek a Mgr. et Mgr. Jan Mareš</a:t>
            </a:r>
            <a:endParaRPr lang="cs-CZ" dirty="0"/>
          </a:p>
          <a:p>
            <a:r>
              <a:rPr lang="cs-CZ" dirty="0"/>
              <a:t>Dotazník je použitelný pro žáky 2. stupně základních škol a všechny typy středních škol. </a:t>
            </a:r>
          </a:p>
          <a:p>
            <a:r>
              <a:rPr lang="cs-CZ" dirty="0"/>
              <a:t>Tři varianty (pro učitele, žáky i rodiče) s možností výběru 30 z cca 150 položek v každé variantě k zjištění názorů na různé oblasti školního života</a:t>
            </a:r>
          </a:p>
          <a:p>
            <a:r>
              <a:rPr lang="cs-CZ" dirty="0"/>
              <a:t>Varianty nabízejí v rámci okruhů modifikované formulace otázek</a:t>
            </a:r>
          </a:p>
          <a:p>
            <a:endParaRPr lang="cs-CZ" dirty="0"/>
          </a:p>
        </p:txBody>
      </p:sp>
    </p:spTree>
    <p:extLst>
      <p:ext uri="{BB962C8B-B14F-4D97-AF65-F5344CB8AC3E}">
        <p14:creationId xmlns:p14="http://schemas.microsoft.com/office/powerpoint/2010/main" val="2813036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Ankety pro učitele – oblasti k výběru</a:t>
            </a:r>
          </a:p>
        </p:txBody>
      </p:sp>
      <p:sp>
        <p:nvSpPr>
          <p:cNvPr id="3" name="Zástupný symbol pro obsah 2"/>
          <p:cNvSpPr>
            <a:spLocks noGrp="1"/>
          </p:cNvSpPr>
          <p:nvPr>
            <p:ph idx="1"/>
          </p:nvPr>
        </p:nvSpPr>
        <p:spPr>
          <a:xfrm>
            <a:off x="562894" y="1171576"/>
            <a:ext cx="11256212" cy="5569692"/>
          </a:xfrm>
        </p:spPr>
        <p:txBody>
          <a:bodyPr numCol="2">
            <a:noAutofit/>
          </a:bodyPr>
          <a:lstStyle/>
          <a:p>
            <a:pPr marL="0" indent="0">
              <a:buNone/>
            </a:pPr>
            <a:r>
              <a:rPr lang="cs-CZ" sz="1100" dirty="0"/>
              <a:t>1. Postoje, preference</a:t>
            </a:r>
          </a:p>
          <a:p>
            <a:pPr marL="0" indent="0">
              <a:buNone/>
            </a:pPr>
            <a:r>
              <a:rPr lang="cs-CZ" sz="1100" dirty="0"/>
              <a:t>2. Reflexe vlastních výsledků, sebehodnocení</a:t>
            </a:r>
          </a:p>
          <a:p>
            <a:pPr marL="274322" lvl="1" indent="0">
              <a:buNone/>
            </a:pPr>
            <a:r>
              <a:rPr lang="cs-CZ" sz="1100" dirty="0"/>
              <a:t>2.1 výsledky žáků</a:t>
            </a:r>
          </a:p>
          <a:p>
            <a:pPr marL="274322" lvl="1" indent="0">
              <a:buNone/>
            </a:pPr>
            <a:r>
              <a:rPr lang="cs-CZ" sz="1100" dirty="0"/>
              <a:t>2.2 úspěchy (ve vztahu k preferencím)</a:t>
            </a:r>
          </a:p>
          <a:p>
            <a:pPr marL="0" indent="0">
              <a:buNone/>
            </a:pPr>
            <a:r>
              <a:rPr lang="cs-CZ" sz="1100" dirty="0"/>
              <a:t>3. Metody a formy výuky</a:t>
            </a:r>
          </a:p>
          <a:p>
            <a:pPr marL="274322" lvl="1" indent="0">
              <a:buNone/>
            </a:pPr>
            <a:r>
              <a:rPr lang="cs-CZ" sz="1100" dirty="0"/>
              <a:t>4. Výsledky, hodnocení</a:t>
            </a:r>
          </a:p>
          <a:p>
            <a:pPr marL="274322" lvl="1" indent="0">
              <a:buNone/>
            </a:pPr>
            <a:r>
              <a:rPr lang="cs-CZ" sz="1100" dirty="0"/>
              <a:t>4.1 hodnocení žáků</a:t>
            </a:r>
          </a:p>
          <a:p>
            <a:pPr marL="274322" lvl="1" indent="0">
              <a:buNone/>
            </a:pPr>
            <a:r>
              <a:rPr lang="cs-CZ" sz="1100" dirty="0"/>
              <a:t>4.2 náročnost požadavků školy</a:t>
            </a:r>
          </a:p>
          <a:p>
            <a:pPr marL="274322" lvl="1" indent="0">
              <a:buNone/>
            </a:pPr>
            <a:r>
              <a:rPr lang="cs-CZ" sz="1100" dirty="0"/>
              <a:t>4.3 překážky</a:t>
            </a:r>
          </a:p>
          <a:p>
            <a:pPr marL="0" indent="0">
              <a:buNone/>
            </a:pPr>
            <a:r>
              <a:rPr lang="cs-CZ" sz="1100" dirty="0"/>
              <a:t>5. Sebehodnocení činnosti pedagoga</a:t>
            </a:r>
          </a:p>
          <a:p>
            <a:pPr marL="274322" lvl="1" indent="0">
              <a:buNone/>
            </a:pPr>
            <a:r>
              <a:rPr lang="cs-CZ" sz="1100" dirty="0"/>
              <a:t>5.1 zdroje zpětné vazby</a:t>
            </a:r>
          </a:p>
          <a:p>
            <a:pPr marL="274322" lvl="1" indent="0">
              <a:buNone/>
            </a:pPr>
            <a:r>
              <a:rPr lang="cs-CZ" sz="1100" dirty="0"/>
              <a:t>5.2 postupy sebehodnocení</a:t>
            </a:r>
          </a:p>
          <a:p>
            <a:pPr marL="0" indent="0">
              <a:buNone/>
            </a:pPr>
            <a:r>
              <a:rPr lang="cs-CZ" sz="1100" dirty="0"/>
              <a:t>6. Další vzdělávání pedagogických pracovníků</a:t>
            </a:r>
          </a:p>
          <a:p>
            <a:pPr marL="274322" lvl="1" indent="0">
              <a:buNone/>
            </a:pPr>
            <a:r>
              <a:rPr lang="cs-CZ" sz="1100" dirty="0"/>
              <a:t>6.1 ochota k dalšímu vzdělávání</a:t>
            </a:r>
          </a:p>
          <a:p>
            <a:pPr marL="274322" lvl="1" indent="0">
              <a:buNone/>
            </a:pPr>
            <a:r>
              <a:rPr lang="cs-CZ" sz="1100" dirty="0"/>
              <a:t>6.2 formy dalšího vzdělávání</a:t>
            </a:r>
          </a:p>
          <a:p>
            <a:pPr marL="0" indent="0">
              <a:buNone/>
            </a:pPr>
            <a:r>
              <a:rPr lang="cs-CZ" sz="1100" dirty="0"/>
              <a:t>7. Spolupráce8</a:t>
            </a:r>
          </a:p>
          <a:p>
            <a:pPr marL="274322" lvl="1" indent="0">
              <a:buNone/>
            </a:pPr>
            <a:r>
              <a:rPr lang="cs-CZ" sz="1100" dirty="0"/>
              <a:t>7.1 spolupráce v pedagogickém sboru, spolupráce s žáky a rodiči</a:t>
            </a:r>
          </a:p>
          <a:p>
            <a:pPr marL="274322" lvl="1" indent="0">
              <a:buNone/>
            </a:pPr>
            <a:r>
              <a:rPr lang="cs-CZ" sz="1100" dirty="0"/>
              <a:t>7.2 spolupráce s nepedagogickými pracovníky</a:t>
            </a:r>
          </a:p>
          <a:p>
            <a:pPr marL="0" indent="0">
              <a:buNone/>
            </a:pPr>
            <a:r>
              <a:rPr lang="cs-CZ" sz="1100" dirty="0"/>
              <a:t>8. Podpora ze strany školy, vedení školy</a:t>
            </a:r>
          </a:p>
          <a:p>
            <a:pPr marL="0" indent="0">
              <a:buNone/>
            </a:pPr>
            <a:r>
              <a:rPr lang="cs-CZ" sz="1100" dirty="0"/>
              <a:t>9. Vztahy</a:t>
            </a:r>
          </a:p>
          <a:p>
            <a:pPr marL="0" indent="0">
              <a:buNone/>
            </a:pPr>
            <a:r>
              <a:rPr lang="cs-CZ" sz="1100" dirty="0"/>
              <a:t>10. Zázemí a vybavení školy</a:t>
            </a:r>
          </a:p>
          <a:p>
            <a:pPr marL="274322" lvl="1" indent="0">
              <a:buNone/>
            </a:pPr>
            <a:r>
              <a:rPr lang="cs-CZ" sz="1100" dirty="0"/>
              <a:t>10.1 zázemí</a:t>
            </a:r>
          </a:p>
          <a:p>
            <a:pPr marL="274322" lvl="1" indent="0">
              <a:buNone/>
            </a:pPr>
            <a:r>
              <a:rPr lang="cs-CZ" sz="1100" dirty="0"/>
              <a:t>10.2 vybavení pro výuku</a:t>
            </a:r>
          </a:p>
          <a:p>
            <a:pPr marL="274322" lvl="1" indent="0">
              <a:buNone/>
            </a:pPr>
            <a:r>
              <a:rPr lang="cs-CZ" sz="1100" dirty="0"/>
              <a:t>10.3 výpočetní technika</a:t>
            </a:r>
          </a:p>
          <a:p>
            <a:pPr marL="0" indent="0">
              <a:buNone/>
            </a:pPr>
            <a:r>
              <a:rPr lang="cs-CZ" sz="1100" dirty="0"/>
              <a:t>11. Spokojenost s pracovními podmínkami</a:t>
            </a:r>
          </a:p>
          <a:p>
            <a:pPr marL="0" indent="0">
              <a:buNone/>
            </a:pPr>
            <a:r>
              <a:rPr lang="cs-CZ" sz="1100" dirty="0"/>
              <a:t>12. Shrnující otázky, celkové zhodnocení</a:t>
            </a:r>
          </a:p>
          <a:p>
            <a:pPr marL="0" indent="0">
              <a:buNone/>
            </a:pPr>
            <a:endParaRPr lang="cs-CZ" sz="1100" dirty="0"/>
          </a:p>
          <a:p>
            <a:pPr marL="0" indent="0">
              <a:buNone/>
            </a:pPr>
            <a:r>
              <a:rPr lang="cs-CZ" sz="1100" dirty="0"/>
              <a:t>Volitelný modul pro nepedagogické pracovníky: </a:t>
            </a:r>
          </a:p>
          <a:p>
            <a:r>
              <a:rPr lang="cs-CZ" sz="1100" dirty="0"/>
              <a:t>1. Spolupráce s vedením školy, s vyučujícími, s žáky a rodiči</a:t>
            </a:r>
          </a:p>
          <a:p>
            <a:r>
              <a:rPr lang="cs-CZ" sz="1100" dirty="0"/>
              <a:t>2. Spolupráce s dalšími nepedagogickými pracovníky</a:t>
            </a:r>
          </a:p>
          <a:p>
            <a:r>
              <a:rPr lang="cs-CZ" sz="1100" dirty="0"/>
              <a:t>3. Spokojenost s pracovními podmínkami, vedením školy, zázemím a vztahy na škole</a:t>
            </a:r>
          </a:p>
          <a:p>
            <a:r>
              <a:rPr lang="cs-CZ" sz="1100" dirty="0"/>
              <a:t>4. Shrnující otázky, celkové zhodnocení</a:t>
            </a:r>
          </a:p>
        </p:txBody>
      </p:sp>
    </p:spTree>
    <p:extLst>
      <p:ext uri="{BB962C8B-B14F-4D97-AF65-F5344CB8AC3E}">
        <p14:creationId xmlns:p14="http://schemas.microsoft.com/office/powerpoint/2010/main" val="1727344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Anketa pro žáky – Oblasti k výběru</a:t>
            </a:r>
          </a:p>
        </p:txBody>
      </p:sp>
      <p:sp>
        <p:nvSpPr>
          <p:cNvPr id="3" name="Zástupný symbol pro obsah 2"/>
          <p:cNvSpPr>
            <a:spLocks noGrp="1"/>
          </p:cNvSpPr>
          <p:nvPr>
            <p:ph idx="1"/>
          </p:nvPr>
        </p:nvSpPr>
        <p:spPr/>
        <p:txBody>
          <a:bodyPr numCol="2"/>
          <a:lstStyle/>
          <a:p>
            <a:r>
              <a:rPr lang="cs-CZ" dirty="0"/>
              <a:t>1. Motivace</a:t>
            </a:r>
          </a:p>
          <a:p>
            <a:r>
              <a:rPr lang="cs-CZ" dirty="0"/>
              <a:t>2. Výuka a vzdělávání</a:t>
            </a:r>
          </a:p>
          <a:p>
            <a:pPr lvl="1"/>
            <a:r>
              <a:rPr lang="cs-CZ" dirty="0"/>
              <a:t>2.1 průběh výuky</a:t>
            </a:r>
          </a:p>
          <a:p>
            <a:pPr lvl="1"/>
            <a:r>
              <a:rPr lang="cs-CZ" dirty="0"/>
              <a:t>2.2 rozdíly ve výuce</a:t>
            </a:r>
          </a:p>
          <a:p>
            <a:pPr lvl="1"/>
            <a:r>
              <a:rPr lang="cs-CZ" dirty="0"/>
              <a:t>2.3 hodnocení</a:t>
            </a:r>
          </a:p>
          <a:p>
            <a:pPr lvl="1"/>
            <a:r>
              <a:rPr lang="cs-CZ" dirty="0"/>
              <a:t>2.4 náročnost</a:t>
            </a:r>
          </a:p>
          <a:p>
            <a:pPr lvl="1"/>
            <a:r>
              <a:rPr lang="cs-CZ" dirty="0"/>
              <a:t>2.5 domácí příprava</a:t>
            </a:r>
          </a:p>
          <a:p>
            <a:pPr lvl="1"/>
            <a:r>
              <a:rPr lang="cs-CZ" dirty="0"/>
              <a:t>2.6 výsledky, překážky</a:t>
            </a:r>
          </a:p>
          <a:p>
            <a:r>
              <a:rPr lang="cs-CZ" dirty="0"/>
              <a:t>3. Atmosféra na škole, vztahy</a:t>
            </a:r>
          </a:p>
          <a:p>
            <a:r>
              <a:rPr lang="cs-CZ" dirty="0"/>
              <a:t>4. Pravidla, problémy</a:t>
            </a:r>
          </a:p>
          <a:p>
            <a:r>
              <a:rPr lang="cs-CZ" dirty="0"/>
              <a:t>5. Zázemí školy</a:t>
            </a:r>
          </a:p>
          <a:p>
            <a:r>
              <a:rPr lang="cs-CZ" dirty="0"/>
              <a:t>6. Další aktivity</a:t>
            </a:r>
          </a:p>
          <a:p>
            <a:r>
              <a:rPr lang="cs-CZ" dirty="0"/>
              <a:t>7. Aktivita, zapojení žáků</a:t>
            </a:r>
          </a:p>
          <a:p>
            <a:r>
              <a:rPr lang="cs-CZ" dirty="0"/>
              <a:t>8. Celkové zhodnocení</a:t>
            </a:r>
          </a:p>
        </p:txBody>
      </p:sp>
    </p:spTree>
    <p:extLst>
      <p:ext uri="{BB962C8B-B14F-4D97-AF65-F5344CB8AC3E}">
        <p14:creationId xmlns:p14="http://schemas.microsoft.com/office/powerpoint/2010/main" val="1108846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Anketa pro rodiče – Oblasti k výběru</a:t>
            </a:r>
          </a:p>
        </p:txBody>
      </p:sp>
      <p:sp>
        <p:nvSpPr>
          <p:cNvPr id="3" name="Zástupný symbol pro obsah 2"/>
          <p:cNvSpPr>
            <a:spLocks noGrp="1"/>
          </p:cNvSpPr>
          <p:nvPr>
            <p:ph idx="1"/>
          </p:nvPr>
        </p:nvSpPr>
        <p:spPr/>
        <p:txBody>
          <a:bodyPr numCol="2">
            <a:normAutofit fontScale="70000" lnSpcReduction="20000"/>
          </a:bodyPr>
          <a:lstStyle/>
          <a:p>
            <a:r>
              <a:rPr lang="cs-CZ" dirty="0"/>
              <a:t>1. Informace</a:t>
            </a:r>
          </a:p>
          <a:p>
            <a:pPr lvl="1"/>
            <a:r>
              <a:rPr lang="cs-CZ" dirty="0"/>
              <a:t>1.1 dostatečnost informací</a:t>
            </a:r>
          </a:p>
          <a:p>
            <a:pPr lvl="1"/>
            <a:r>
              <a:rPr lang="cs-CZ" dirty="0"/>
              <a:t>1.2 přínos jednotlivých zdrojů informací</a:t>
            </a:r>
          </a:p>
          <a:p>
            <a:r>
              <a:rPr lang="cs-CZ" dirty="0"/>
              <a:t>2. Zázemí školy</a:t>
            </a:r>
          </a:p>
          <a:p>
            <a:r>
              <a:rPr lang="cs-CZ" dirty="0"/>
              <a:t>3. Výuka</a:t>
            </a:r>
          </a:p>
          <a:p>
            <a:pPr lvl="1"/>
            <a:r>
              <a:rPr lang="cs-CZ" dirty="0"/>
              <a:t>3.1 spokojenost s úrovní výuky</a:t>
            </a:r>
          </a:p>
          <a:p>
            <a:pPr lvl="1"/>
            <a:r>
              <a:rPr lang="cs-CZ" dirty="0"/>
              <a:t>3.2 spokojenost s oblastmi výuky</a:t>
            </a:r>
          </a:p>
          <a:p>
            <a:pPr lvl="1"/>
            <a:r>
              <a:rPr lang="cs-CZ" dirty="0"/>
              <a:t>3.3 náročnost požadavků školy</a:t>
            </a:r>
          </a:p>
          <a:p>
            <a:pPr lvl="1"/>
            <a:r>
              <a:rPr lang="cs-CZ" dirty="0"/>
              <a:t>3.4 rozdíly v kvalitě výuky</a:t>
            </a:r>
          </a:p>
          <a:p>
            <a:pPr lvl="1"/>
            <a:r>
              <a:rPr lang="cs-CZ" dirty="0"/>
              <a:t>3.5 domácí příprava</a:t>
            </a:r>
          </a:p>
          <a:p>
            <a:r>
              <a:rPr lang="cs-CZ" dirty="0"/>
              <a:t>4. Působení školy</a:t>
            </a:r>
          </a:p>
          <a:p>
            <a:pPr lvl="1"/>
            <a:r>
              <a:rPr lang="cs-CZ" dirty="0"/>
              <a:t>4.1 spokojenost s úrovní výchovného působení (pravidla, institucionální podpora, přístup)</a:t>
            </a:r>
          </a:p>
          <a:p>
            <a:pPr lvl="1"/>
            <a:r>
              <a:rPr lang="cs-CZ" dirty="0"/>
              <a:t>4.2 rozvoj hodnot a morálních vlastností</a:t>
            </a:r>
          </a:p>
          <a:p>
            <a:r>
              <a:rPr lang="cs-CZ" dirty="0"/>
              <a:t>5. Další aktivity (doplňkové aktivity, mimoškolní činnost)</a:t>
            </a:r>
          </a:p>
          <a:p>
            <a:r>
              <a:rPr lang="cs-CZ" dirty="0"/>
              <a:t>6. Vztahy (klima školy)</a:t>
            </a:r>
          </a:p>
          <a:p>
            <a:r>
              <a:rPr lang="cs-CZ" dirty="0"/>
              <a:t>7. Spolupráce rodičů (participace rodičů na životě školy, komunikace s dítětem o škole...)</a:t>
            </a:r>
          </a:p>
          <a:p>
            <a:r>
              <a:rPr lang="cs-CZ" dirty="0"/>
              <a:t>8. Spolupráce školy s partnery</a:t>
            </a:r>
          </a:p>
          <a:p>
            <a:r>
              <a:rPr lang="cs-CZ" dirty="0"/>
              <a:t>9. Komunikace mezi rodiči a školou</a:t>
            </a:r>
          </a:p>
          <a:p>
            <a:r>
              <a:rPr lang="cs-CZ" dirty="0"/>
              <a:t>10. Vedení školy</a:t>
            </a:r>
          </a:p>
          <a:p>
            <a:r>
              <a:rPr lang="cs-CZ" dirty="0"/>
              <a:t>11. Shrnující otázky, celkové zhodnocení</a:t>
            </a:r>
          </a:p>
        </p:txBody>
      </p:sp>
    </p:spTree>
    <p:extLst>
      <p:ext uri="{BB962C8B-B14F-4D97-AF65-F5344CB8AC3E}">
        <p14:creationId xmlns:p14="http://schemas.microsoft.com/office/powerpoint/2010/main" val="3276798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CE4EFFCA-28F3-F655-7DF0-E6267F672CF1}"/>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57</a:t>
            </a:fld>
            <a:endParaRPr lang="cs-CZ" altLang="cs-CZ" noProof="0"/>
          </a:p>
        </p:txBody>
      </p:sp>
      <p:sp>
        <p:nvSpPr>
          <p:cNvPr id="2" name="Nadpis 1"/>
          <p:cNvSpPr>
            <a:spLocks noGrp="1"/>
          </p:cNvSpPr>
          <p:nvPr>
            <p:ph type="title"/>
          </p:nvPr>
        </p:nvSpPr>
        <p:spPr>
          <a:xfrm>
            <a:off x="398502" y="2900365"/>
            <a:ext cx="5246518" cy="1171580"/>
          </a:xfrm>
        </p:spPr>
        <p:txBody>
          <a:bodyPr anchor="t">
            <a:normAutofit/>
          </a:bodyPr>
          <a:lstStyle/>
          <a:p>
            <a:r>
              <a:rPr lang="cs-CZ" sz="2400"/>
              <a:t>Příklad „nedotazníkové“ metody pro žáky prvního stupně ZŠ</a:t>
            </a:r>
          </a:p>
        </p:txBody>
      </p:sp>
      <p:sp>
        <p:nvSpPr>
          <p:cNvPr id="16" name="Subtitle 3">
            <a:extLst>
              <a:ext uri="{FF2B5EF4-FFF2-40B4-BE49-F238E27FC236}">
                <a16:creationId xmlns:a16="http://schemas.microsoft.com/office/drawing/2014/main" id="{2931D384-D068-97F6-D813-25E0A75C2393}"/>
              </a:ext>
            </a:extLst>
          </p:cNvPr>
          <p:cNvSpPr>
            <a:spLocks noGrp="1"/>
          </p:cNvSpPr>
          <p:nvPr>
            <p:ph type="subTitle" idx="1"/>
          </p:nvPr>
        </p:nvSpPr>
        <p:spPr>
          <a:xfrm>
            <a:off x="398502" y="4116402"/>
            <a:ext cx="5246518" cy="698497"/>
          </a:xfrm>
        </p:spPr>
        <p:txBody>
          <a:bodyPr/>
          <a:lstStyle/>
          <a:p>
            <a:endParaRPr lang="en-US"/>
          </a:p>
        </p:txBody>
      </p:sp>
      <p:pic>
        <p:nvPicPr>
          <p:cNvPr id="17" name="Picture 4">
            <a:extLst>
              <a:ext uri="{FF2B5EF4-FFF2-40B4-BE49-F238E27FC236}">
                <a16:creationId xmlns:a16="http://schemas.microsoft.com/office/drawing/2014/main" id="{BB676843-D610-3B3E-67DA-CF9A16B16A32}"/>
              </a:ext>
            </a:extLst>
          </p:cNvPr>
          <p:cNvPicPr>
            <a:picLocks noChangeAspect="1"/>
          </p:cNvPicPr>
          <p:nvPr/>
        </p:nvPicPr>
        <p:blipFill rotWithShape="1">
          <a:blip r:embed="rId3"/>
          <a:srcRect l="31333" r="-1" b="-1"/>
          <a:stretch/>
        </p:blipFill>
        <p:spPr>
          <a:xfrm>
            <a:off x="6096000" y="10"/>
            <a:ext cx="6096000" cy="6857989"/>
          </a:xfrm>
          <a:prstGeom prst="rect">
            <a:avLst/>
          </a:prstGeom>
          <a:noFill/>
        </p:spPr>
      </p:pic>
      <p:sp>
        <p:nvSpPr>
          <p:cNvPr id="18" name="Footer Placeholder 5">
            <a:extLst>
              <a:ext uri="{FF2B5EF4-FFF2-40B4-BE49-F238E27FC236}">
                <a16:creationId xmlns:a16="http://schemas.microsoft.com/office/drawing/2014/main" id="{F3A06833-04D7-3C19-6E89-5CE66EFA216E}"/>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4020124964"/>
      </p:ext>
    </p:extLst>
  </p:cSld>
  <p:clrMapOvr>
    <a:masterClrMapping/>
  </p:clrMapOvr>
  <p:transition spd="slow" advTm="1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2F7DEB76-66D2-A563-7842-87FF417A97AC}"/>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1" name="Slide Number Placeholder 2">
            <a:extLst>
              <a:ext uri="{FF2B5EF4-FFF2-40B4-BE49-F238E27FC236}">
                <a16:creationId xmlns:a16="http://schemas.microsoft.com/office/drawing/2014/main" id="{90F3984D-8BBB-BECA-22C2-89DF1163E2F6}"/>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58</a:t>
            </a:fld>
            <a:endParaRPr lang="cs-CZ" altLang="cs-CZ"/>
          </a:p>
        </p:txBody>
      </p:sp>
      <p:sp>
        <p:nvSpPr>
          <p:cNvPr id="13" name="Text Placeholder 3">
            <a:extLst>
              <a:ext uri="{FF2B5EF4-FFF2-40B4-BE49-F238E27FC236}">
                <a16:creationId xmlns:a16="http://schemas.microsoft.com/office/drawing/2014/main" id="{EEE4E538-7037-F663-7F93-8B0A99B1AC3C}"/>
              </a:ext>
            </a:extLst>
          </p:cNvPr>
          <p:cNvSpPr>
            <a:spLocks noGrp="1"/>
          </p:cNvSpPr>
          <p:nvPr>
            <p:ph type="body" sz="quarter" idx="13"/>
          </p:nvPr>
        </p:nvSpPr>
        <p:spPr>
          <a:xfrm>
            <a:off x="720725" y="1296001"/>
            <a:ext cx="10752138" cy="271576"/>
          </a:xfrm>
        </p:spPr>
        <p:txBody>
          <a:bodyPr/>
          <a:lstStyle/>
          <a:p>
            <a:endParaRPr lang="en-US"/>
          </a:p>
        </p:txBody>
      </p:sp>
      <p:sp>
        <p:nvSpPr>
          <p:cNvPr id="2" name="Nadpis 1"/>
          <p:cNvSpPr>
            <a:spLocks noGrp="1"/>
          </p:cNvSpPr>
          <p:nvPr>
            <p:ph type="title"/>
          </p:nvPr>
        </p:nvSpPr>
        <p:spPr>
          <a:xfrm>
            <a:off x="720000" y="720000"/>
            <a:ext cx="10753200" cy="451576"/>
          </a:xfrm>
        </p:spPr>
        <p:txBody>
          <a:bodyPr anchor="t">
            <a:normAutofit/>
          </a:bodyPr>
          <a:lstStyle/>
          <a:p>
            <a:r>
              <a:rPr lang="cs-CZ" sz="2200"/>
              <a:t>Společenství prvního stupně. Dotazník pro žáky formou počítačové hry</a:t>
            </a:r>
          </a:p>
        </p:txBody>
      </p:sp>
      <p:graphicFrame>
        <p:nvGraphicFramePr>
          <p:cNvPr id="5" name="Zástupný symbol pro obsah 2">
            <a:extLst>
              <a:ext uri="{FF2B5EF4-FFF2-40B4-BE49-F238E27FC236}">
                <a16:creationId xmlns:a16="http://schemas.microsoft.com/office/drawing/2014/main" id="{78A17CDC-21B2-6A3B-6993-E9CE896536E4}"/>
              </a:ext>
            </a:extLst>
          </p:cNvPr>
          <p:cNvGraphicFramePr>
            <a:graphicFrameLocks noGrp="1"/>
          </p:cNvGraphicFramePr>
          <p:nvPr>
            <p:ph idx="1"/>
            <p:extLst>
              <p:ext uri="{D42A27DB-BD31-4B8C-83A1-F6EECF244321}">
                <p14:modId xmlns:p14="http://schemas.microsoft.com/office/powerpoint/2010/main" val="3290858945"/>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503911"/>
      </p:ext>
    </p:extLst>
  </p:cSld>
  <p:clrMapOvr>
    <a:masterClrMapping/>
  </p:clrMapOvr>
  <p:transition spd="slow" advTm="10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p:cNvSpPr>
            <a:spLocks noGrp="1"/>
          </p:cNvSpPr>
          <p:nvPr>
            <p:ph type="title"/>
          </p:nvPr>
        </p:nvSpPr>
        <p:spPr/>
        <p:txBody>
          <a:bodyPr/>
          <a:lstStyle/>
          <a:p>
            <a:r>
              <a:rPr lang="cs-CZ"/>
              <a:t>Popis nástroje</a:t>
            </a:r>
          </a:p>
        </p:txBody>
      </p:sp>
      <p:sp>
        <p:nvSpPr>
          <p:cNvPr id="75779" name="Zástupný symbol pro obsah 2"/>
          <p:cNvSpPr>
            <a:spLocks noGrp="1"/>
          </p:cNvSpPr>
          <p:nvPr>
            <p:ph idx="1"/>
          </p:nvPr>
        </p:nvSpPr>
        <p:spPr/>
        <p:txBody>
          <a:bodyPr>
            <a:normAutofit fontScale="70000" lnSpcReduction="20000"/>
          </a:bodyPr>
          <a:lstStyle/>
          <a:p>
            <a:r>
              <a:rPr lang="cs-CZ" dirty="0"/>
              <a:t>Nástroj zjišťuje postoje dítěte k 18 klíčovým pojmům:</a:t>
            </a:r>
          </a:p>
          <a:p>
            <a:pPr lvl="1"/>
            <a:r>
              <a:rPr lang="cs-CZ" sz="1814" b="1" dirty="0"/>
              <a:t>moje paní učitelka; známky; přestávka; naše třída (místnost); moji spolužáci; kluci; holky; družina; žáci z vyšších tříd (starší žáci); běhání (lítání) ve škole; oběd ve školní jídelně; paní vychovatelka z družiny; školní záchodky (WC); poznámka; tělocvik; počítače; šatna; kroužky ve škole</a:t>
            </a:r>
          </a:p>
          <a:p>
            <a:r>
              <a:rPr lang="cs-CZ" dirty="0"/>
              <a:t>Klíčové pojmy se postupně po jednom zobrazují v horní třetině obrazovky (pojem, obrázek, audio pro </a:t>
            </a:r>
            <a:r>
              <a:rPr lang="cs-CZ" dirty="0" err="1"/>
              <a:t>nečtenáře</a:t>
            </a:r>
            <a:r>
              <a:rPr lang="cs-CZ" dirty="0"/>
              <a:t> a špatné čtenáře)</a:t>
            </a:r>
          </a:p>
          <a:p>
            <a:r>
              <a:rPr lang="cs-CZ" dirty="0"/>
              <a:t>Ke klíčovým pojmům jsou přiřazovány atributy </a:t>
            </a:r>
          </a:p>
          <a:p>
            <a:r>
              <a:rPr lang="cs-CZ" dirty="0"/>
              <a:t>Na konci je dítě požádáno, aby seřadilo všechny atributy podle toho, jak se mu líbí či nelíbí.</a:t>
            </a:r>
          </a:p>
          <a:p>
            <a:r>
              <a:rPr lang="cs-CZ" dirty="0"/>
              <a:t>Sledují se postoje k pojmům prostřednictví vztahu k referenčním pojmům:</a:t>
            </a:r>
          </a:p>
          <a:p>
            <a:pPr lvl="1"/>
            <a:r>
              <a:rPr lang="cs-CZ" dirty="0"/>
              <a:t>Nejoblíbenější pohádková postava, kterou máš rád(a)</a:t>
            </a:r>
          </a:p>
          <a:p>
            <a:pPr lvl="1"/>
            <a:r>
              <a:rPr lang="cs-CZ" dirty="0"/>
              <a:t>Zlá pohádková postava, kterou vůbec nemáš rád(a)</a:t>
            </a:r>
          </a:p>
          <a:p>
            <a:r>
              <a:rPr lang="cs-CZ" dirty="0"/>
              <a:t>Evaluační zpráva je ihned automaticky generována v Excelu</a:t>
            </a:r>
          </a:p>
          <a:p>
            <a:endParaRPr lang="cs-CZ" dirty="0"/>
          </a:p>
          <a:p>
            <a:pPr lvl="1"/>
            <a:endParaRPr lang="cs-CZ" dirty="0"/>
          </a:p>
        </p:txBody>
      </p:sp>
    </p:spTree>
    <p:extLst>
      <p:ext uri="{BB962C8B-B14F-4D97-AF65-F5344CB8AC3E}">
        <p14:creationId xmlns:p14="http://schemas.microsoft.com/office/powerpoint/2010/main" val="1983239093"/>
      </p:ext>
    </p:extLst>
  </p:cSld>
  <p:clrMapOvr>
    <a:masterClrMapping/>
  </p:clrMapOvr>
  <p:transition spd="slow"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a:t>Myšlenkový experiment</a:t>
            </a:r>
          </a:p>
        </p:txBody>
      </p:sp>
      <p:sp>
        <p:nvSpPr>
          <p:cNvPr id="44035" name="Rectangle 3"/>
          <p:cNvSpPr>
            <a:spLocks noGrp="1" noChangeArrowheads="1"/>
          </p:cNvSpPr>
          <p:nvPr>
            <p:ph idx="1"/>
          </p:nvPr>
        </p:nvSpPr>
        <p:spPr>
          <a:xfrm>
            <a:off x="720000" y="1692002"/>
            <a:ext cx="10753200" cy="3606757"/>
          </a:xfrm>
        </p:spPr>
        <p:txBody>
          <a:bodyPr vert="horz" lIns="0" tIns="0" rIns="0" bIns="0" rtlCol="0">
            <a:spAutoFit/>
          </a:bodyPr>
          <a:lstStyle/>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b="1" dirty="0" err="1"/>
              <a:t>Představte</a:t>
            </a:r>
            <a:r>
              <a:rPr lang="en-GB" altLang="en-US" b="1" dirty="0"/>
              <a:t> </a:t>
            </a:r>
            <a:r>
              <a:rPr lang="en-GB" altLang="en-US" b="1" dirty="0" err="1"/>
              <a:t>si</a:t>
            </a:r>
            <a:r>
              <a:rPr lang="en-GB" altLang="en-US" b="1" dirty="0"/>
              <a:t> </a:t>
            </a:r>
            <a:r>
              <a:rPr lang="en-GB" altLang="en-US" b="1" dirty="0" err="1"/>
              <a:t>restauraci</a:t>
            </a:r>
            <a:r>
              <a:rPr lang="en-GB" altLang="en-US" dirty="0"/>
              <a:t>, do </a:t>
            </a:r>
            <a:r>
              <a:rPr lang="en-GB" altLang="en-US" dirty="0" err="1"/>
              <a:t>které</a:t>
            </a:r>
            <a:r>
              <a:rPr lang="en-GB" altLang="en-US" dirty="0"/>
              <a:t> se </a:t>
            </a:r>
            <a:r>
              <a:rPr lang="en-GB" altLang="en-US" dirty="0" err="1"/>
              <a:t>těšíte</a:t>
            </a: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endParaRPr lang="cs-CZ"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se o </a:t>
            </a:r>
            <a:r>
              <a:rPr lang="en-GB" altLang="en-US" dirty="0" err="1"/>
              <a:t>ní</a:t>
            </a:r>
            <a:r>
              <a:rPr lang="en-GB" altLang="en-US" dirty="0"/>
              <a:t> </a:t>
            </a:r>
            <a:r>
              <a:rPr lang="en-GB" altLang="en-US" dirty="0" err="1"/>
              <a:t>vůbec</a:t>
            </a:r>
            <a:r>
              <a:rPr lang="en-GB" altLang="en-US" dirty="0"/>
              <a:t> </a:t>
            </a:r>
            <a:r>
              <a:rPr lang="en-GB" altLang="en-US" b="1" dirty="0" err="1"/>
              <a:t>dá</a:t>
            </a:r>
            <a:r>
              <a:rPr lang="en-GB" altLang="en-US" b="1" dirty="0"/>
              <a:t> </a:t>
            </a:r>
            <a:r>
              <a:rPr lang="en-GB" altLang="en-US" b="1" dirty="0" err="1"/>
              <a:t>říct</a:t>
            </a:r>
            <a:r>
              <a:rPr lang="en-GB" altLang="en-US" dirty="0"/>
              <a:t>?</a:t>
            </a:r>
            <a:r>
              <a:rPr lang="cs-CZ" altLang="en-US" dirty="0"/>
              <a:t> (nebo napsat na sociální sítě)</a:t>
            </a: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se </a:t>
            </a:r>
            <a:r>
              <a:rPr lang="en-GB" altLang="en-US" dirty="0" err="1"/>
              <a:t>vám</a:t>
            </a:r>
            <a:r>
              <a:rPr lang="en-GB" altLang="en-US" dirty="0"/>
              <a:t> v </a:t>
            </a:r>
            <a:r>
              <a:rPr lang="en-GB" altLang="en-US" dirty="0" err="1"/>
              <a:t>ní</a:t>
            </a:r>
            <a:r>
              <a:rPr lang="en-GB" altLang="en-US" dirty="0"/>
              <a:t> </a:t>
            </a:r>
            <a:r>
              <a:rPr lang="en-GB" altLang="en-US" b="1" dirty="0" err="1"/>
              <a:t>líbí</a:t>
            </a:r>
            <a:r>
              <a:rPr lang="en-GB" altLang="en-US" b="1" dirty="0"/>
              <a:t> a </a:t>
            </a:r>
            <a:r>
              <a:rPr lang="en-GB" altLang="en-US" b="1" dirty="0" err="1"/>
              <a:t>nelíbí</a:t>
            </a:r>
            <a:r>
              <a:rPr lang="en-GB" altLang="en-US"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z toho je </a:t>
            </a:r>
            <a:r>
              <a:rPr lang="en-GB" altLang="en-US" b="1" dirty="0"/>
              <a:t>pro </a:t>
            </a:r>
            <a:r>
              <a:rPr lang="en-GB" altLang="en-US" b="1" dirty="0" err="1"/>
              <a:t>vás</a:t>
            </a:r>
            <a:r>
              <a:rPr lang="en-GB" altLang="en-US" b="1" dirty="0"/>
              <a:t> </a:t>
            </a:r>
            <a:r>
              <a:rPr lang="en-GB" altLang="en-US" b="1" dirty="0" err="1"/>
              <a:t>osobně</a:t>
            </a:r>
            <a:r>
              <a:rPr lang="en-GB" altLang="en-US" b="1" dirty="0"/>
              <a:t> </a:t>
            </a:r>
            <a:r>
              <a:rPr lang="en-GB" altLang="en-US" b="1" dirty="0" err="1"/>
              <a:t>důležité</a:t>
            </a:r>
            <a:r>
              <a:rPr lang="en-GB" altLang="en-US"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z toho je – </a:t>
            </a:r>
            <a:r>
              <a:rPr lang="en-GB" altLang="en-US" b="1" dirty="0" err="1"/>
              <a:t>podle</a:t>
            </a:r>
            <a:r>
              <a:rPr lang="en-GB" altLang="en-US" b="1" dirty="0"/>
              <a:t> </a:t>
            </a:r>
            <a:r>
              <a:rPr lang="en-GB" altLang="en-US" b="1" dirty="0" err="1"/>
              <a:t>vás</a:t>
            </a:r>
            <a:r>
              <a:rPr lang="en-GB" altLang="en-US" dirty="0"/>
              <a:t> – </a:t>
            </a:r>
            <a:r>
              <a:rPr lang="en-GB" altLang="en-US" b="1" dirty="0" err="1"/>
              <a:t>důležité</a:t>
            </a:r>
            <a:r>
              <a:rPr lang="en-GB" altLang="en-US" b="1" dirty="0"/>
              <a:t> pro </a:t>
            </a:r>
            <a:r>
              <a:rPr lang="en-GB" altLang="en-US" b="1" dirty="0" err="1"/>
              <a:t>ostatní</a:t>
            </a:r>
            <a:r>
              <a:rPr lang="en-GB" altLang="en-US" dirty="0"/>
              <a:t>, </a:t>
            </a:r>
            <a:r>
              <a:rPr lang="en-GB" altLang="en-US" dirty="0" err="1"/>
              <a:t>kteří</a:t>
            </a:r>
            <a:r>
              <a:rPr lang="en-GB" altLang="en-US" dirty="0"/>
              <a:t> tam </a:t>
            </a:r>
            <a:r>
              <a:rPr lang="en-GB" altLang="en-US" dirty="0" err="1"/>
              <a:t>chodí</a:t>
            </a:r>
            <a:r>
              <a:rPr lang="en-GB" altLang="en-US" dirty="0"/>
              <a:t> s </a:t>
            </a:r>
            <a:r>
              <a:rPr lang="en-GB" altLang="en-US" dirty="0" err="1"/>
              <a:t>vámi</a:t>
            </a:r>
            <a:r>
              <a:rPr lang="en-GB" altLang="en-US" dirty="0"/>
              <a:t>?</a:t>
            </a:r>
            <a:endParaRPr lang="cs-CZ"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err="1"/>
              <a:t>Pořád</a:t>
            </a:r>
            <a:r>
              <a:rPr lang="en-GB" altLang="en-US" dirty="0"/>
              <a:t> je to ta </a:t>
            </a:r>
            <a:r>
              <a:rPr lang="en-GB" altLang="en-US" dirty="0" err="1"/>
              <a:t>stejná</a:t>
            </a:r>
            <a:r>
              <a:rPr lang="en-GB" altLang="en-US" dirty="0"/>
              <a:t> a pro </a:t>
            </a:r>
            <a:r>
              <a:rPr lang="en-GB" altLang="en-US" dirty="0" err="1"/>
              <a:t>vás</a:t>
            </a:r>
            <a:r>
              <a:rPr lang="en-GB" altLang="en-US" dirty="0"/>
              <a:t> </a:t>
            </a:r>
            <a:r>
              <a:rPr lang="en-GB" altLang="en-US" dirty="0" err="1"/>
              <a:t>osobně</a:t>
            </a:r>
            <a:r>
              <a:rPr lang="en-GB" altLang="en-US" dirty="0"/>
              <a:t> </a:t>
            </a:r>
            <a:r>
              <a:rPr lang="en-GB" altLang="en-US" dirty="0" err="1"/>
              <a:t>příjemná</a:t>
            </a:r>
            <a:r>
              <a:rPr lang="en-GB" altLang="en-US" dirty="0"/>
              <a:t> </a:t>
            </a:r>
            <a:r>
              <a:rPr lang="en-GB" altLang="en-US" dirty="0" err="1"/>
              <a:t>restaurace</a:t>
            </a:r>
            <a:r>
              <a:rPr lang="en-GB" altLang="en-US"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p:txBody>
          <a:bodyPr/>
          <a:lstStyle/>
          <a:p>
            <a:r>
              <a:rPr lang="cs-CZ" dirty="0"/>
              <a:t>Jak to vypadá?</a:t>
            </a:r>
          </a:p>
        </p:txBody>
      </p:sp>
      <p:pic>
        <p:nvPicPr>
          <p:cNvPr id="76803" name="Picture 3"/>
          <p:cNvPicPr>
            <a:picLocks noChangeAspect="1" noChangeArrowheads="1"/>
          </p:cNvPicPr>
          <p:nvPr/>
        </p:nvPicPr>
        <p:blipFill>
          <a:blip r:embed="rId2" cstate="print"/>
          <a:srcRect t="9345"/>
          <a:stretch>
            <a:fillRect/>
          </a:stretch>
        </p:blipFill>
        <p:spPr bwMode="auto">
          <a:xfrm>
            <a:off x="2135146" y="1700810"/>
            <a:ext cx="7989620" cy="4094581"/>
          </a:xfrm>
          <a:prstGeom prst="rect">
            <a:avLst/>
          </a:prstGeom>
          <a:noFill/>
          <a:ln w="9525">
            <a:noFill/>
            <a:miter lim="800000"/>
            <a:headEnd/>
            <a:tailEnd/>
          </a:ln>
          <a:effectLst/>
        </p:spPr>
      </p:pic>
    </p:spTree>
    <p:extLst>
      <p:ext uri="{BB962C8B-B14F-4D97-AF65-F5344CB8AC3E}">
        <p14:creationId xmlns:p14="http://schemas.microsoft.com/office/powerpoint/2010/main" val="3512280725"/>
      </p:ext>
    </p:extLst>
  </p:cSld>
  <p:clrMapOvr>
    <a:masterClrMapping/>
  </p:clrMapOvr>
  <p:transition spd="slow" advTm="10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2098" name="Picture 2"/>
          <p:cNvPicPr>
            <a:picLocks noChangeAspect="1" noChangeArrowheads="1"/>
          </p:cNvPicPr>
          <p:nvPr/>
        </p:nvPicPr>
        <p:blipFill>
          <a:blip r:embed="rId2" cstate="print"/>
          <a:srcRect/>
          <a:stretch>
            <a:fillRect/>
          </a:stretch>
        </p:blipFill>
        <p:spPr bwMode="auto">
          <a:xfrm>
            <a:off x="2709046" y="808823"/>
            <a:ext cx="7389720" cy="5715183"/>
          </a:xfrm>
          <a:prstGeom prst="rect">
            <a:avLst/>
          </a:prstGeom>
          <a:noFill/>
          <a:ln w="9525">
            <a:noFill/>
            <a:miter lim="800000"/>
            <a:headEnd/>
            <a:tailEnd/>
          </a:ln>
        </p:spPr>
      </p:pic>
    </p:spTree>
    <p:extLst>
      <p:ext uri="{BB962C8B-B14F-4D97-AF65-F5344CB8AC3E}">
        <p14:creationId xmlns:p14="http://schemas.microsoft.com/office/powerpoint/2010/main" val="2152465468"/>
      </p:ext>
    </p:extLst>
  </p:cSld>
  <p:clrMapOvr>
    <a:masterClrMapping/>
  </p:clrMapOvr>
  <p:transition spd="slow" advTm="10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p:txBody>
          <a:bodyPr/>
          <a:lstStyle/>
          <a:p>
            <a:r>
              <a:rPr lang="cs-CZ" dirty="0"/>
              <a:t>Jak vypadají výsledky?</a:t>
            </a:r>
          </a:p>
        </p:txBody>
      </p:sp>
      <p:graphicFrame>
        <p:nvGraphicFramePr>
          <p:cNvPr id="5" name="Graf 4"/>
          <p:cNvGraphicFramePr>
            <a:graphicFrameLocks noGrp="1"/>
          </p:cNvGraphicFramePr>
          <p:nvPr/>
        </p:nvGraphicFramePr>
        <p:xfrm>
          <a:off x="2279177" y="1484784"/>
          <a:ext cx="7636045" cy="52248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0467691"/>
      </p:ext>
    </p:extLst>
  </p:cSld>
  <p:clrMapOvr>
    <a:masterClrMapping/>
  </p:clrMapOvr>
  <p:transition spd="slow" advTm="10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Možnost srovnat výsledky s orientačními normami.</a:t>
            </a:r>
          </a:p>
          <a:p>
            <a:endParaRPr lang="cs-CZ" dirty="0"/>
          </a:p>
          <a:p>
            <a:r>
              <a:rPr lang="cs-CZ" dirty="0"/>
              <a:t>Jeden z velmi populárních nástrojů.</a:t>
            </a:r>
          </a:p>
          <a:p>
            <a:endParaRPr lang="cs-CZ" dirty="0"/>
          </a:p>
          <a:p>
            <a:r>
              <a:rPr lang="cs-CZ" dirty="0"/>
              <a:t>Vhodný i pro malotřídní školy.</a:t>
            </a:r>
          </a:p>
        </p:txBody>
      </p:sp>
    </p:spTree>
    <p:extLst>
      <p:ext uri="{BB962C8B-B14F-4D97-AF65-F5344CB8AC3E}">
        <p14:creationId xmlns:p14="http://schemas.microsoft.com/office/powerpoint/2010/main" val="4195814807"/>
      </p:ext>
    </p:extLst>
  </p:cSld>
  <p:clrMapOvr>
    <a:masterClrMapping/>
  </p:clrMapOvr>
  <p:transition spd="slow" advTm="10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C5934008-76CA-D06F-746D-E5E37DF8FE00}"/>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64</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sz="3400"/>
              <a:t>Příklad screeningového nástroje pro žáky</a:t>
            </a:r>
          </a:p>
        </p:txBody>
      </p:sp>
      <p:sp>
        <p:nvSpPr>
          <p:cNvPr id="12" name="Subtitle 3">
            <a:extLst>
              <a:ext uri="{FF2B5EF4-FFF2-40B4-BE49-F238E27FC236}">
                <a16:creationId xmlns:a16="http://schemas.microsoft.com/office/drawing/2014/main" id="{C97B4108-3676-ECCC-1138-16D5A3DAA0C6}"/>
              </a:ext>
            </a:extLst>
          </p:cNvPr>
          <p:cNvSpPr>
            <a:spLocks noGrp="1"/>
          </p:cNvSpPr>
          <p:nvPr>
            <p:ph type="subTitle" idx="1"/>
          </p:nvPr>
        </p:nvSpPr>
        <p:spPr>
          <a:xfrm>
            <a:off x="398502" y="4116402"/>
            <a:ext cx="5246518" cy="698497"/>
          </a:xfrm>
        </p:spPr>
        <p:txBody>
          <a:bodyPr/>
          <a:lstStyle/>
          <a:p>
            <a:endParaRPr lang="en-US"/>
          </a:p>
        </p:txBody>
      </p:sp>
      <p:pic>
        <p:nvPicPr>
          <p:cNvPr id="6" name="Picture 5" descr="Školní materiál v krabici">
            <a:extLst>
              <a:ext uri="{FF2B5EF4-FFF2-40B4-BE49-F238E27FC236}">
                <a16:creationId xmlns:a16="http://schemas.microsoft.com/office/drawing/2014/main" id="{2CE7EC2B-A6A8-34A9-937C-E52E67113A54}"/>
              </a:ext>
            </a:extLst>
          </p:cNvPr>
          <p:cNvPicPr>
            <a:picLocks noChangeAspect="1"/>
          </p:cNvPicPr>
          <p:nvPr/>
        </p:nvPicPr>
        <p:blipFill rotWithShape="1">
          <a:blip r:embed="rId2"/>
          <a:srcRect l="17638" r="23251"/>
          <a:stretch/>
        </p:blipFill>
        <p:spPr>
          <a:xfrm>
            <a:off x="6096000" y="10"/>
            <a:ext cx="6096000" cy="6857989"/>
          </a:xfrm>
          <a:prstGeom prst="rect">
            <a:avLst/>
          </a:prstGeom>
          <a:noFill/>
        </p:spPr>
      </p:pic>
      <p:sp>
        <p:nvSpPr>
          <p:cNvPr id="14" name="Footer Placeholder 5">
            <a:extLst>
              <a:ext uri="{FF2B5EF4-FFF2-40B4-BE49-F238E27FC236}">
                <a16:creationId xmlns:a16="http://schemas.microsoft.com/office/drawing/2014/main" id="{F99AD3D3-2906-1DA2-622B-CBAD282B95F2}"/>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1862932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normAutofit fontScale="90000"/>
          </a:bodyPr>
          <a:lstStyle/>
          <a:p>
            <a:r>
              <a:rPr lang="cs-CZ"/>
              <a:t>Předcházení problémům v chování žáků </a:t>
            </a:r>
          </a:p>
        </p:txBody>
      </p:sp>
      <p:sp>
        <p:nvSpPr>
          <p:cNvPr id="40963" name="Zástupný symbol pro obsah 2"/>
          <p:cNvSpPr>
            <a:spLocks noGrp="1"/>
          </p:cNvSpPr>
          <p:nvPr>
            <p:ph idx="1"/>
          </p:nvPr>
        </p:nvSpPr>
        <p:spPr/>
        <p:txBody>
          <a:bodyPr>
            <a:normAutofit fontScale="92500" lnSpcReduction="20000"/>
          </a:bodyPr>
          <a:lstStyle/>
          <a:p>
            <a:r>
              <a:rPr lang="cs-CZ" dirty="0"/>
              <a:t>Autorkou je </a:t>
            </a:r>
            <a:r>
              <a:rPr lang="cs-CZ" i="1" dirty="0"/>
              <a:t>doc. PhDr. Věra Vojtová, Ph.D.</a:t>
            </a:r>
            <a:endParaRPr lang="cs-CZ" dirty="0"/>
          </a:p>
          <a:p>
            <a:r>
              <a:rPr lang="cs-CZ" dirty="0"/>
              <a:t>Dotazník je použitelný pro žáky 2. stupně základních škol a všechny typy středních škol. </a:t>
            </a:r>
          </a:p>
          <a:p>
            <a:r>
              <a:rPr lang="cs-CZ" dirty="0"/>
              <a:t>35 položkový dotazník pro žáky k vyhodnocení silných a slabých stránek školního života ve faktorech</a:t>
            </a:r>
          </a:p>
          <a:p>
            <a:pPr lvl="1"/>
            <a:r>
              <a:rPr lang="cs-CZ" b="1" dirty="0"/>
              <a:t>Škola je místo, kam/kde zažívám</a:t>
            </a:r>
          </a:p>
          <a:p>
            <a:pPr lvl="2"/>
            <a:r>
              <a:rPr lang="cs-CZ" dirty="0"/>
              <a:t>Úspěch a příležitost  </a:t>
            </a:r>
          </a:p>
          <a:p>
            <a:pPr lvl="2"/>
            <a:r>
              <a:rPr lang="cs-CZ" dirty="0"/>
              <a:t>Negativní prožívání</a:t>
            </a:r>
          </a:p>
          <a:p>
            <a:pPr lvl="2"/>
            <a:r>
              <a:rPr lang="cs-CZ" dirty="0"/>
              <a:t>Vztah učitel – žák </a:t>
            </a:r>
          </a:p>
          <a:p>
            <a:pPr lvl="2"/>
            <a:r>
              <a:rPr lang="cs-CZ" dirty="0"/>
              <a:t>Školní status</a:t>
            </a:r>
          </a:p>
          <a:p>
            <a:pPr lvl="2"/>
            <a:r>
              <a:rPr lang="cs-CZ" dirty="0"/>
              <a:t>Formování (podpora)</a:t>
            </a:r>
          </a:p>
          <a:p>
            <a:pPr lvl="2"/>
            <a:r>
              <a:rPr lang="cs-CZ" dirty="0"/>
              <a:t>Interakce s vrstevníky</a:t>
            </a:r>
          </a:p>
          <a:p>
            <a:r>
              <a:rPr lang="cs-CZ" dirty="0"/>
              <a:t>Škála: rozhodně ano–spíše ano-spíše ne-rozhodně ne</a:t>
            </a:r>
          </a:p>
          <a:p>
            <a:pPr lvl="1"/>
            <a:endParaRPr lang="cs-CZ" dirty="0"/>
          </a:p>
        </p:txBody>
      </p:sp>
    </p:spTree>
    <p:extLst>
      <p:ext uri="{BB962C8B-B14F-4D97-AF65-F5344CB8AC3E}">
        <p14:creationId xmlns:p14="http://schemas.microsoft.com/office/powerpoint/2010/main" val="2921567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normAutofit fontScale="90000"/>
          </a:bodyPr>
          <a:lstStyle/>
          <a:p>
            <a:r>
              <a:rPr lang="cs-CZ" dirty="0"/>
              <a:t>Ukázka položek dotazníku</a:t>
            </a:r>
            <a:br>
              <a:rPr lang="cs-CZ" dirty="0"/>
            </a:br>
            <a:r>
              <a:rPr lang="cs-CZ" i="1" dirty="0"/>
              <a:t>Škola je místo, kde…</a:t>
            </a:r>
            <a:br>
              <a:rPr lang="cs-CZ" dirty="0"/>
            </a:br>
            <a:endParaRPr lang="cs-CZ" dirty="0"/>
          </a:p>
        </p:txBody>
      </p:sp>
      <p:sp>
        <p:nvSpPr>
          <p:cNvPr id="3" name="Zástupný symbol pro obsah 2"/>
          <p:cNvSpPr>
            <a:spLocks noGrp="1"/>
          </p:cNvSpPr>
          <p:nvPr>
            <p:ph idx="29"/>
          </p:nvPr>
        </p:nvSpPr>
        <p:spPr/>
        <p:txBody>
          <a:bodyPr>
            <a:noAutofit/>
          </a:bodyPr>
          <a:lstStyle/>
          <a:p>
            <a:pPr>
              <a:defRPr/>
            </a:pPr>
            <a:r>
              <a:rPr lang="cs-CZ" sz="1270" dirty="0"/>
              <a:t>Úspěch a příležitost vymezují indikátory: </a:t>
            </a:r>
          </a:p>
          <a:p>
            <a:pPr>
              <a:defRPr/>
            </a:pPr>
            <a:r>
              <a:rPr lang="cs-CZ" sz="1270" b="1" dirty="0"/>
              <a:t>rád se učím, </a:t>
            </a:r>
          </a:p>
          <a:p>
            <a:pPr>
              <a:defRPr/>
            </a:pPr>
            <a:r>
              <a:rPr lang="cs-CZ" sz="1270" b="1" dirty="0"/>
              <a:t>vím, že mohu dosáhnout dobrých výsledků, </a:t>
            </a:r>
          </a:p>
          <a:p>
            <a:pPr>
              <a:defRPr/>
            </a:pPr>
            <a:r>
              <a:rPr lang="cs-CZ" sz="1270" b="1" dirty="0"/>
              <a:t>jsem často zvědavý, </a:t>
            </a:r>
          </a:p>
          <a:p>
            <a:pPr>
              <a:defRPr/>
            </a:pPr>
            <a:r>
              <a:rPr lang="cs-CZ" sz="1270" b="1" dirty="0"/>
              <a:t>hodně se toho naučím, </a:t>
            </a:r>
          </a:p>
          <a:p>
            <a:pPr>
              <a:defRPr/>
            </a:pPr>
            <a:r>
              <a:rPr lang="cs-CZ" sz="1270" b="1" dirty="0"/>
              <a:t>učitelé se zajímají o mé názory.</a:t>
            </a:r>
          </a:p>
          <a:p>
            <a:pPr>
              <a:defRPr/>
            </a:pPr>
            <a:r>
              <a:rPr lang="cs-CZ" sz="1270" dirty="0"/>
              <a:t>Negativní prožívání vymezují indikátory: </a:t>
            </a:r>
          </a:p>
          <a:p>
            <a:pPr>
              <a:defRPr/>
            </a:pPr>
            <a:r>
              <a:rPr lang="cs-CZ" sz="1270" b="1" dirty="0"/>
              <a:t>cítím se osaměle; </a:t>
            </a:r>
          </a:p>
          <a:p>
            <a:pPr>
              <a:defRPr/>
            </a:pPr>
            <a:r>
              <a:rPr lang="cs-CZ" sz="1270" b="1" dirty="0"/>
              <a:t>učitelé mě nemají rádi;</a:t>
            </a:r>
          </a:p>
          <a:p>
            <a:pPr>
              <a:defRPr/>
            </a:pPr>
            <a:r>
              <a:rPr lang="cs-CZ" sz="1270" b="1" dirty="0"/>
              <a:t>učitelé některé žáky upřednostňují</a:t>
            </a:r>
            <a:r>
              <a:rPr lang="cs-CZ" sz="1270" dirty="0"/>
              <a:t>.</a:t>
            </a:r>
          </a:p>
        </p:txBody>
      </p:sp>
      <p:sp>
        <p:nvSpPr>
          <p:cNvPr id="2" name="Zástupný symbol pro obsah 1"/>
          <p:cNvSpPr>
            <a:spLocks noGrp="1"/>
          </p:cNvSpPr>
          <p:nvPr>
            <p:ph idx="30"/>
          </p:nvPr>
        </p:nvSpPr>
        <p:spPr/>
        <p:txBody>
          <a:bodyPr>
            <a:normAutofit/>
          </a:bodyPr>
          <a:lstStyle/>
          <a:p>
            <a:pPr>
              <a:defRPr/>
            </a:pPr>
            <a:r>
              <a:rPr lang="cs-CZ" sz="1400" dirty="0"/>
              <a:t>Interakci s vrstevníky vymezují indikátory:</a:t>
            </a:r>
          </a:p>
          <a:p>
            <a:pPr>
              <a:defRPr/>
            </a:pPr>
            <a:r>
              <a:rPr lang="cs-CZ" sz="1400" b="1" dirty="0"/>
              <a:t>těším se na přestávku,</a:t>
            </a:r>
          </a:p>
          <a:p>
            <a:pPr>
              <a:defRPr/>
            </a:pPr>
            <a:r>
              <a:rPr lang="cs-CZ" sz="1400" b="1" dirty="0"/>
              <a:t>kde mě spolužáci přibírají k různým hrám,</a:t>
            </a:r>
          </a:p>
          <a:p>
            <a:pPr>
              <a:defRPr/>
            </a:pPr>
            <a:r>
              <a:rPr lang="cs-CZ" sz="1400" b="1" dirty="0"/>
              <a:t>kde je o přestávkách dobrá zábava,</a:t>
            </a:r>
          </a:p>
          <a:p>
            <a:pPr>
              <a:defRPr/>
            </a:pPr>
            <a:r>
              <a:rPr lang="cs-CZ" sz="1400" b="1" dirty="0"/>
              <a:t>se spolužáky si rádi povídáme, </a:t>
            </a:r>
          </a:p>
          <a:p>
            <a:pPr>
              <a:defRPr/>
            </a:pPr>
            <a:r>
              <a:rPr lang="cs-CZ" sz="1400" b="1" dirty="0"/>
              <a:t>s kamarády děláme mnoho zajímavého</a:t>
            </a:r>
            <a:r>
              <a:rPr lang="cs-CZ" sz="1400" dirty="0"/>
              <a:t>.</a:t>
            </a:r>
          </a:p>
          <a:p>
            <a:pPr>
              <a:defRPr/>
            </a:pPr>
            <a:endParaRPr lang="cs-CZ" sz="1400" dirty="0"/>
          </a:p>
          <a:p>
            <a:pPr>
              <a:defRPr/>
            </a:pPr>
            <a:r>
              <a:rPr lang="cs-CZ" sz="2177" dirty="0"/>
              <a:t> </a:t>
            </a:r>
          </a:p>
          <a:p>
            <a:pPr>
              <a:defRPr/>
            </a:pPr>
            <a:endParaRPr lang="cs-CZ" sz="2177" dirty="0"/>
          </a:p>
          <a:p>
            <a:endParaRPr lang="cs-CZ" dirty="0"/>
          </a:p>
        </p:txBody>
      </p:sp>
    </p:spTree>
    <p:extLst>
      <p:ext uri="{BB962C8B-B14F-4D97-AF65-F5344CB8AC3E}">
        <p14:creationId xmlns:p14="http://schemas.microsoft.com/office/powerpoint/2010/main" val="2109507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C9391BF9-46AF-06A0-5571-4E905B292834}"/>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67</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dirty="0"/>
              <a:t>Příklady dalších metod</a:t>
            </a:r>
          </a:p>
        </p:txBody>
      </p:sp>
      <p:sp>
        <p:nvSpPr>
          <p:cNvPr id="13" name="Subtitle 3">
            <a:extLst>
              <a:ext uri="{FF2B5EF4-FFF2-40B4-BE49-F238E27FC236}">
                <a16:creationId xmlns:a16="http://schemas.microsoft.com/office/drawing/2014/main" id="{D8A736C5-5485-95E4-A740-65E59FB786E0}"/>
              </a:ext>
            </a:extLst>
          </p:cNvPr>
          <p:cNvSpPr>
            <a:spLocks noGrp="1"/>
          </p:cNvSpPr>
          <p:nvPr>
            <p:ph type="subTitle" idx="1"/>
          </p:nvPr>
        </p:nvSpPr>
        <p:spPr>
          <a:xfrm>
            <a:off x="398502" y="4116402"/>
            <a:ext cx="5246518" cy="698497"/>
          </a:xfrm>
        </p:spPr>
        <p:txBody>
          <a:bodyPr/>
          <a:lstStyle/>
          <a:p>
            <a:endParaRPr lang="en-US"/>
          </a:p>
        </p:txBody>
      </p:sp>
      <p:pic>
        <p:nvPicPr>
          <p:cNvPr id="7" name="Picture 6" descr="Složité matematické vzorce na černé tabuli">
            <a:extLst>
              <a:ext uri="{FF2B5EF4-FFF2-40B4-BE49-F238E27FC236}">
                <a16:creationId xmlns:a16="http://schemas.microsoft.com/office/drawing/2014/main" id="{41A11D29-1F8E-4919-C5FA-C1CBC9CC6909}"/>
              </a:ext>
            </a:extLst>
          </p:cNvPr>
          <p:cNvPicPr>
            <a:picLocks noChangeAspect="1"/>
          </p:cNvPicPr>
          <p:nvPr/>
        </p:nvPicPr>
        <p:blipFill rotWithShape="1">
          <a:blip r:embed="rId2"/>
          <a:srcRect l="24517" r="10593" b="-1"/>
          <a:stretch/>
        </p:blipFill>
        <p:spPr>
          <a:xfrm>
            <a:off x="6096000" y="10"/>
            <a:ext cx="6096000" cy="6857989"/>
          </a:xfrm>
          <a:prstGeom prst="rect">
            <a:avLst/>
          </a:prstGeom>
          <a:noFill/>
        </p:spPr>
      </p:pic>
      <p:sp>
        <p:nvSpPr>
          <p:cNvPr id="15" name="Footer Placeholder 5">
            <a:extLst>
              <a:ext uri="{FF2B5EF4-FFF2-40B4-BE49-F238E27FC236}">
                <a16:creationId xmlns:a16="http://schemas.microsoft.com/office/drawing/2014/main" id="{A4BA3B9E-ACBE-98B4-F5D6-3AB6BE060A00}"/>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2161171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r>
              <a:rPr lang="cs-CZ"/>
              <a:t>Příklady metod – tematické kresby</a:t>
            </a:r>
          </a:p>
        </p:txBody>
      </p:sp>
      <p:pic>
        <p:nvPicPr>
          <p:cNvPr id="3686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73210" y="1860676"/>
            <a:ext cx="2935028" cy="3914331"/>
          </a:xfrm>
        </p:spPr>
      </p:pic>
      <p:pic>
        <p:nvPicPr>
          <p:cNvPr id="36868"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4946" y="1926923"/>
            <a:ext cx="4287331" cy="321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ovéPole 5"/>
          <p:cNvSpPr txBox="1">
            <a:spLocks noChangeArrowheads="1"/>
          </p:cNvSpPr>
          <p:nvPr/>
        </p:nvSpPr>
        <p:spPr bwMode="auto">
          <a:xfrm>
            <a:off x="5964946" y="5518660"/>
            <a:ext cx="4287331" cy="10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r>
              <a:rPr lang="cs-CZ" sz="2177"/>
              <a:t>Např. „Jak si ve škole pomáháme“ – v rámci projektu </a:t>
            </a:r>
            <a:r>
              <a:rPr lang="cs-CZ" sz="2177">
                <a:hlinkClick r:id="rId4"/>
              </a:rPr>
              <a:t>CPIV</a:t>
            </a:r>
            <a:endParaRPr lang="cs-CZ" sz="2177"/>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24B86B-90EE-5D43-9A7F-ACBC1489E4A7}"/>
              </a:ext>
            </a:extLst>
          </p:cNvPr>
          <p:cNvSpPr>
            <a:spLocks noGrp="1"/>
          </p:cNvSpPr>
          <p:nvPr>
            <p:ph type="title"/>
          </p:nvPr>
        </p:nvSpPr>
        <p:spPr/>
        <p:txBody>
          <a:bodyPr/>
          <a:lstStyle/>
          <a:p>
            <a:r>
              <a:rPr lang="cs-CZ" dirty="0"/>
              <a:t>Kresby, fotky a další spíše projektivní nástroje</a:t>
            </a:r>
          </a:p>
        </p:txBody>
      </p:sp>
      <p:sp>
        <p:nvSpPr>
          <p:cNvPr id="3" name="Zástupný obsah 2">
            <a:extLst>
              <a:ext uri="{FF2B5EF4-FFF2-40B4-BE49-F238E27FC236}">
                <a16:creationId xmlns:a16="http://schemas.microsoft.com/office/drawing/2014/main" id="{8943296C-D54C-BD43-86A7-A7862E5AD502}"/>
              </a:ext>
            </a:extLst>
          </p:cNvPr>
          <p:cNvSpPr>
            <a:spLocks noGrp="1"/>
          </p:cNvSpPr>
          <p:nvPr>
            <p:ph idx="1"/>
          </p:nvPr>
        </p:nvSpPr>
        <p:spPr/>
        <p:txBody>
          <a:bodyPr/>
          <a:lstStyle/>
          <a:p>
            <a:r>
              <a:rPr lang="cs-CZ" dirty="0"/>
              <a:t>Nutný </a:t>
            </a:r>
            <a:r>
              <a:rPr lang="cs-CZ" b="1" dirty="0"/>
              <a:t>rozhovor nad produktem</a:t>
            </a:r>
            <a:r>
              <a:rPr lang="cs-CZ" dirty="0"/>
              <a:t> (jak to autor či autorka mysleli)</a:t>
            </a:r>
          </a:p>
          <a:p>
            <a:endParaRPr lang="cs-CZ" dirty="0"/>
          </a:p>
          <a:p>
            <a:r>
              <a:rPr lang="cs-CZ" dirty="0"/>
              <a:t>Další příklady metod</a:t>
            </a:r>
          </a:p>
          <a:p>
            <a:pPr lvl="1"/>
            <a:r>
              <a:rPr lang="cs-CZ" dirty="0"/>
              <a:t>Tematické slohové práce „Můj den v naší škole“</a:t>
            </a:r>
          </a:p>
          <a:p>
            <a:pPr lvl="1"/>
            <a:r>
              <a:rPr lang="cs-CZ" dirty="0"/>
              <a:t>Fotografická soutěž (místo, kde se ve škole cítím nejlépe a nejhůře)</a:t>
            </a:r>
          </a:p>
          <a:p>
            <a:pPr lvl="1"/>
            <a:r>
              <a:rPr lang="cs-CZ" dirty="0"/>
              <a:t>Nedokončené věty („Naše paní učitelka je…“) </a:t>
            </a:r>
          </a:p>
          <a:p>
            <a:pPr lvl="1"/>
            <a:r>
              <a:rPr lang="cs-CZ" dirty="0"/>
              <a:t>Reflexe běžných aktivit (jak jsme připravovali… webovou prezentaci, online výuku, kolegiální supervizi, projekt, IVP pro žáka XY…)</a:t>
            </a:r>
          </a:p>
        </p:txBody>
      </p:sp>
    </p:spTree>
    <p:extLst>
      <p:ext uri="{BB962C8B-B14F-4D97-AF65-F5344CB8AC3E}">
        <p14:creationId xmlns:p14="http://schemas.microsoft.com/office/powerpoint/2010/main" val="63155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2943510" y="3715590"/>
            <a:ext cx="6752869" cy="2432416"/>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7" name="AutoShape 3"/>
          <p:cNvSpPr>
            <a:spLocks noChangeArrowheads="1"/>
          </p:cNvSpPr>
          <p:nvPr/>
        </p:nvSpPr>
        <p:spPr bwMode="auto">
          <a:xfrm>
            <a:off x="2806696" y="3813521"/>
            <a:ext cx="6764390" cy="2419454"/>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8" name="AutoShape 4"/>
          <p:cNvSpPr>
            <a:spLocks noChangeArrowheads="1"/>
          </p:cNvSpPr>
          <p:nvPr/>
        </p:nvSpPr>
        <p:spPr bwMode="auto">
          <a:xfrm>
            <a:off x="2597873" y="3901371"/>
            <a:ext cx="6850800" cy="2481380"/>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9" name="Rectangle 5"/>
          <p:cNvSpPr>
            <a:spLocks noGrp="1" noChangeArrowheads="1"/>
          </p:cNvSpPr>
          <p:nvPr>
            <p:ph type="title"/>
          </p:nvPr>
        </p:nvSpPr>
        <p:spPr>
          <a:xfrm>
            <a:off x="720000" y="720000"/>
            <a:ext cx="10753200" cy="528927"/>
          </a:xfrm>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sz="3600" dirty="0"/>
              <a:t>Jak to </a:t>
            </a:r>
            <a:r>
              <a:rPr lang="en-GB" altLang="en-US" sz="3600" dirty="0" err="1"/>
              <a:t>tedy</a:t>
            </a:r>
            <a:r>
              <a:rPr lang="en-GB" altLang="en-US" sz="3600" dirty="0"/>
              <a:t> je?</a:t>
            </a:r>
            <a:r>
              <a:rPr lang="cs-CZ" altLang="en-US" sz="3600" dirty="0"/>
              <a:t> (opakování sociální psychologie)</a:t>
            </a:r>
            <a:endParaRPr lang="en-GB" altLang="en-US" sz="3600" dirty="0"/>
          </a:p>
        </p:txBody>
      </p:sp>
      <p:sp>
        <p:nvSpPr>
          <p:cNvPr id="11270" name="Rectangle 6"/>
          <p:cNvSpPr>
            <a:spLocks noGrp="1" noChangeArrowheads="1"/>
          </p:cNvSpPr>
          <p:nvPr>
            <p:ph idx="1"/>
          </p:nvPr>
        </p:nvSpPr>
        <p:spPr/>
        <p:txBody>
          <a:bodyPr vert="horz" lIns="0" tIns="0" rIns="0" bIns="0" rtlCol="0">
            <a:spAutoFit/>
          </a:bodyPr>
          <a:lstStyle/>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Konkrétní</a:t>
            </a:r>
            <a:r>
              <a:rPr lang="en-GB" altLang="en-US" sz="1814" dirty="0"/>
              <a:t> </a:t>
            </a:r>
            <a:r>
              <a:rPr lang="en-GB" altLang="en-US" sz="1814" dirty="0" err="1"/>
              <a:t>člověk</a:t>
            </a:r>
            <a:r>
              <a:rPr lang="en-GB" altLang="en-US" sz="1814" dirty="0"/>
              <a:t> v </a:t>
            </a:r>
            <a:r>
              <a:rPr lang="en-GB" altLang="en-US" sz="1814" dirty="0" err="1"/>
              <a:t>sociálním</a:t>
            </a:r>
            <a:r>
              <a:rPr lang="en-GB" altLang="en-US" sz="1814" dirty="0"/>
              <a:t> </a:t>
            </a:r>
            <a:r>
              <a:rPr lang="en-GB" altLang="en-US" sz="1814" dirty="0" err="1"/>
              <a:t>prostředí</a:t>
            </a:r>
            <a:r>
              <a:rPr lang="en-GB" altLang="en-US" sz="1814" dirty="0"/>
              <a:t> </a:t>
            </a:r>
            <a:endParaRPr lang="cs-CZ" altLang="en-US" sz="1814"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724" i="1" dirty="0"/>
              <a:t>(</a:t>
            </a:r>
            <a:r>
              <a:rPr lang="en-GB" altLang="en-US" sz="1724" i="1" dirty="0" err="1"/>
              <a:t>mikro</a:t>
            </a:r>
            <a:r>
              <a:rPr lang="en-GB" altLang="en-US" sz="1724" i="1" dirty="0"/>
              <a:t> – </a:t>
            </a:r>
            <a:r>
              <a:rPr lang="en-GB" altLang="en-US" sz="1724" i="1" dirty="0" err="1"/>
              <a:t>mezo</a:t>
            </a:r>
            <a:r>
              <a:rPr lang="en-GB" altLang="en-US" sz="1724" i="1" dirty="0"/>
              <a:t> – </a:t>
            </a:r>
            <a:r>
              <a:rPr lang="en-GB" altLang="en-US" sz="1724" i="1" dirty="0" err="1"/>
              <a:t>makro</a:t>
            </a:r>
            <a:r>
              <a:rPr lang="en-GB" altLang="en-US" sz="1724" i="1"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Jeho</a:t>
            </a:r>
            <a:r>
              <a:rPr lang="en-GB" altLang="en-US" sz="1814" dirty="0"/>
              <a:t> </a:t>
            </a:r>
            <a:r>
              <a:rPr lang="en-GB" altLang="en-US" sz="1814" dirty="0" err="1"/>
              <a:t>vnímání</a:t>
            </a:r>
            <a:r>
              <a:rPr lang="en-GB" altLang="en-US" sz="1814" dirty="0"/>
              <a:t> </a:t>
            </a:r>
            <a:r>
              <a:rPr lang="en-GB" altLang="en-US" sz="1814" dirty="0" err="1"/>
              <a:t>tohoto</a:t>
            </a:r>
            <a:r>
              <a:rPr lang="en-GB" altLang="en-US" sz="1814" dirty="0"/>
              <a:t> </a:t>
            </a:r>
            <a:r>
              <a:rPr lang="en-GB" altLang="en-US" sz="1814" dirty="0" err="1"/>
              <a:t>prostředí</a:t>
            </a:r>
            <a:r>
              <a:rPr lang="en-GB" altLang="en-US" sz="1814" dirty="0"/>
              <a:t> </a:t>
            </a:r>
            <a:endParaRPr lang="cs-CZ" altLang="en-US" sz="1814"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724" i="1" dirty="0"/>
              <a:t>(Lewin, Bronfenbrenner </a:t>
            </a:r>
            <a:r>
              <a:rPr lang="en-GB" altLang="en-US" sz="1724" i="1" dirty="0" err="1"/>
              <a:t>atd</a:t>
            </a:r>
            <a:r>
              <a:rPr lang="en-GB" altLang="en-US" sz="1724" i="1"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Jeho</a:t>
            </a:r>
            <a:r>
              <a:rPr lang="en-GB" altLang="en-US" sz="1814" dirty="0"/>
              <a:t> </a:t>
            </a:r>
            <a:r>
              <a:rPr lang="en-GB" altLang="en-US" sz="1814" dirty="0" err="1"/>
              <a:t>interpretace</a:t>
            </a:r>
            <a:r>
              <a:rPr lang="en-GB" altLang="en-US" sz="1814" dirty="0"/>
              <a:t> a </a:t>
            </a:r>
            <a:r>
              <a:rPr lang="en-GB" altLang="en-US" sz="1814" dirty="0" err="1"/>
              <a:t>komunikace</a:t>
            </a:r>
            <a:r>
              <a:rPr lang="en-GB" altLang="en-US" sz="1814" dirty="0"/>
              <a:t> </a:t>
            </a:r>
            <a:r>
              <a:rPr lang="en-GB" altLang="en-US" sz="1814" dirty="0" err="1"/>
              <a:t>sociální</a:t>
            </a:r>
            <a:r>
              <a:rPr lang="en-GB" altLang="en-US" sz="1814" dirty="0"/>
              <a:t> reality</a:t>
            </a:r>
            <a:r>
              <a:rPr lang="en-GB" altLang="en-US" sz="1814" i="1" dirty="0"/>
              <a:t> (...)</a:t>
            </a:r>
            <a:endParaRPr lang="cs-CZ" altLang="en-US" sz="1814" i="1"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cs-CZ" altLang="en-US" sz="1361" i="1" dirty="0"/>
              <a:t>(</a:t>
            </a:r>
            <a:r>
              <a:rPr lang="cs-CZ" altLang="en-US" sz="1361" i="1" dirty="0" err="1"/>
              <a:t>Moscovici</a:t>
            </a:r>
            <a:r>
              <a:rPr lang="cs-CZ" altLang="en-US" sz="1361" i="1" dirty="0"/>
              <a:t> atd.)</a:t>
            </a:r>
            <a:endParaRPr lang="en-GB" altLang="en-US" sz="1361" i="1"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Otázka</a:t>
            </a:r>
            <a:r>
              <a:rPr lang="en-GB" altLang="en-US" sz="1814" dirty="0"/>
              <a:t> </a:t>
            </a:r>
            <a:r>
              <a:rPr lang="en-GB" altLang="en-US" sz="1814" dirty="0" err="1"/>
              <a:t>změny</a:t>
            </a:r>
            <a:r>
              <a:rPr lang="en-GB" altLang="en-US" sz="1814" dirty="0"/>
              <a:t> v </a:t>
            </a:r>
            <a:r>
              <a:rPr lang="en-GB" altLang="en-US" sz="1814" dirty="0" err="1"/>
              <a:t>čase</a:t>
            </a:r>
            <a:r>
              <a:rPr lang="en-GB" altLang="en-US" sz="1814" i="1" dirty="0"/>
              <a:t> (</a:t>
            </a:r>
            <a:r>
              <a:rPr lang="en-GB" altLang="en-US" sz="1814" i="1" dirty="0" err="1"/>
              <a:t>individuálním</a:t>
            </a:r>
            <a:r>
              <a:rPr lang="en-GB" altLang="en-US" sz="1814" i="1" dirty="0"/>
              <a:t> </a:t>
            </a:r>
            <a:r>
              <a:rPr lang="en-GB" altLang="en-US" sz="1814" i="1" dirty="0" err="1"/>
              <a:t>i</a:t>
            </a:r>
            <a:r>
              <a:rPr lang="en-GB" altLang="en-US" sz="1814" i="1" dirty="0"/>
              <a:t> </a:t>
            </a:r>
            <a:r>
              <a:rPr lang="en-GB" altLang="en-US" sz="1814" i="1" dirty="0" err="1"/>
              <a:t>skupinovém</a:t>
            </a:r>
            <a:r>
              <a:rPr lang="en-GB" altLang="en-US" sz="1814" i="1" dirty="0"/>
              <a:t>)</a:t>
            </a:r>
          </a:p>
        </p:txBody>
      </p:sp>
      <p:sp>
        <p:nvSpPr>
          <p:cNvPr id="11271" name="Oval 7"/>
          <p:cNvSpPr>
            <a:spLocks noChangeArrowheads="1"/>
          </p:cNvSpPr>
          <p:nvPr/>
        </p:nvSpPr>
        <p:spPr bwMode="auto">
          <a:xfrm>
            <a:off x="4375020" y="4444307"/>
            <a:ext cx="1641772" cy="1198206"/>
          </a:xfrm>
          <a:prstGeom prst="ellipse">
            <a:avLst/>
          </a:prstGeom>
          <a:solidFill>
            <a:srgbClr val="FF99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72" name="Oval 8"/>
          <p:cNvSpPr>
            <a:spLocks noChangeArrowheads="1"/>
          </p:cNvSpPr>
          <p:nvPr/>
        </p:nvSpPr>
        <p:spPr bwMode="auto">
          <a:xfrm>
            <a:off x="5622191" y="4444307"/>
            <a:ext cx="1605769" cy="1198206"/>
          </a:xfrm>
          <a:prstGeom prst="ellipse">
            <a:avLst/>
          </a:prstGeom>
          <a:solidFill>
            <a:srgbClr val="FF9900">
              <a:alpha val="50195"/>
            </a:srgbClr>
          </a:solidFill>
          <a:ln w="9398">
            <a:solidFill>
              <a:srgbClr val="000000"/>
            </a:solidFill>
            <a:round/>
            <a:headEnd/>
            <a:tailEnd/>
          </a:ln>
        </p:spPr>
        <p:txBody>
          <a:bodyPr lIns="0" tIns="0" rIns="0" bIns="0" anchor="ctr" anchorCtr="1"/>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a:t>
            </a:r>
            <a:r>
              <a:rPr lang="en-GB" altLang="en-US" sz="2177">
                <a:solidFill>
                  <a:srgbClr val="FFFFFF"/>
                </a:solidFill>
                <a:latin typeface="Arial" charset="0"/>
              </a:rPr>
              <a:t>My</a:t>
            </a:r>
            <a:r>
              <a:rPr lang="cs-CZ" altLang="en-US" sz="2177">
                <a:solidFill>
                  <a:srgbClr val="FFFFFF"/>
                </a:solidFill>
                <a:latin typeface="Arial" charset="0"/>
              </a:rPr>
              <a:t>“</a:t>
            </a:r>
            <a:endParaRPr lang="en-GB" altLang="en-US" sz="2177">
              <a:solidFill>
                <a:srgbClr val="FFFFFF"/>
              </a:solidFill>
              <a:latin typeface="Arial" charset="0"/>
            </a:endParaRPr>
          </a:p>
        </p:txBody>
      </p:sp>
      <p:sp>
        <p:nvSpPr>
          <p:cNvPr id="11273" name="Text Box 9"/>
          <p:cNvSpPr txBox="1">
            <a:spLocks noChangeArrowheads="1"/>
          </p:cNvSpPr>
          <p:nvPr/>
        </p:nvSpPr>
        <p:spPr bwMode="auto">
          <a:xfrm>
            <a:off x="4920838" y="4866272"/>
            <a:ext cx="480901" cy="31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a:t>
            </a:r>
            <a:r>
              <a:rPr lang="en-GB" altLang="en-US" sz="2177">
                <a:solidFill>
                  <a:srgbClr val="FFFFFF"/>
                </a:solidFill>
                <a:latin typeface="Arial" charset="0"/>
              </a:rPr>
              <a:t>Já</a:t>
            </a:r>
            <a:r>
              <a:rPr lang="cs-CZ" altLang="en-US" sz="2177">
                <a:solidFill>
                  <a:srgbClr val="FFFFFF"/>
                </a:solidFill>
                <a:latin typeface="Arial" charset="0"/>
              </a:rPr>
              <a:t>“</a:t>
            </a:r>
            <a:endParaRPr lang="en-GB" altLang="en-US" sz="2177">
              <a:solidFill>
                <a:srgbClr val="FFFFFF"/>
              </a:solidFill>
              <a:latin typeface="Arial" charset="0"/>
            </a:endParaRPr>
          </a:p>
        </p:txBody>
      </p:sp>
      <p:sp>
        <p:nvSpPr>
          <p:cNvPr id="11274" name="Line 10"/>
          <p:cNvSpPr>
            <a:spLocks noChangeShapeType="1"/>
          </p:cNvSpPr>
          <p:nvPr/>
        </p:nvSpPr>
        <p:spPr bwMode="auto">
          <a:xfrm flipH="1">
            <a:off x="5828133" y="4468790"/>
            <a:ext cx="18722" cy="542937"/>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5" name="Text Box 11"/>
          <p:cNvSpPr txBox="1">
            <a:spLocks noChangeArrowheads="1"/>
          </p:cNvSpPr>
          <p:nvPr/>
        </p:nvSpPr>
        <p:spPr bwMode="auto">
          <a:xfrm>
            <a:off x="5819492" y="4134675"/>
            <a:ext cx="2617704" cy="26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1814" i="1">
                <a:solidFill>
                  <a:srgbClr val="FFFFFF"/>
                </a:solidFill>
                <a:latin typeface="Arial" charset="0"/>
              </a:rPr>
              <a:t>sdílené významy událostí</a:t>
            </a:r>
          </a:p>
        </p:txBody>
      </p:sp>
      <p:sp>
        <p:nvSpPr>
          <p:cNvPr id="11276" name="Text Box 12"/>
          <p:cNvSpPr txBox="1">
            <a:spLocks noChangeArrowheads="1"/>
          </p:cNvSpPr>
          <p:nvPr/>
        </p:nvSpPr>
        <p:spPr bwMode="auto">
          <a:xfrm>
            <a:off x="4609765" y="5419290"/>
            <a:ext cx="493971" cy="33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77" name="Line 13"/>
          <p:cNvSpPr>
            <a:spLocks noChangeShapeType="1"/>
          </p:cNvSpPr>
          <p:nvPr/>
        </p:nvSpPr>
        <p:spPr bwMode="auto">
          <a:xfrm flipH="1">
            <a:off x="4495992" y="5246472"/>
            <a:ext cx="1313418" cy="678311"/>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8" name="Line 14"/>
          <p:cNvSpPr>
            <a:spLocks noChangeShapeType="1"/>
          </p:cNvSpPr>
          <p:nvPr/>
        </p:nvSpPr>
        <p:spPr bwMode="auto">
          <a:xfrm flipH="1">
            <a:off x="4458549" y="5406328"/>
            <a:ext cx="302432" cy="505494"/>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9" name="Text Box 15"/>
          <p:cNvSpPr txBox="1">
            <a:spLocks noChangeArrowheads="1"/>
          </p:cNvSpPr>
          <p:nvPr/>
        </p:nvSpPr>
        <p:spPr bwMode="auto">
          <a:xfrm>
            <a:off x="4202202" y="5900300"/>
            <a:ext cx="3462486" cy="26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1814" i="1">
                <a:solidFill>
                  <a:srgbClr val="FFFFFF"/>
                </a:solidFill>
                <a:latin typeface="Arial" charset="0"/>
              </a:rPr>
              <a:t>výpověď o pocitech, událostech...</a:t>
            </a:r>
          </a:p>
        </p:txBody>
      </p:sp>
      <p:sp>
        <p:nvSpPr>
          <p:cNvPr id="11280" name="Text Box 16"/>
          <p:cNvSpPr txBox="1">
            <a:spLocks noChangeArrowheads="1"/>
          </p:cNvSpPr>
          <p:nvPr/>
        </p:nvSpPr>
        <p:spPr bwMode="auto">
          <a:xfrm>
            <a:off x="2646839" y="4061227"/>
            <a:ext cx="1641772" cy="6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u</a:t>
            </a:r>
            <a:r>
              <a:rPr lang="en-GB" altLang="en-US" sz="2177">
                <a:solidFill>
                  <a:srgbClr val="FFFFFF"/>
                </a:solidFill>
                <a:latin typeface="Arial" charset="0"/>
              </a:rPr>
              <a:t>dálosti, situace...</a:t>
            </a:r>
          </a:p>
        </p:txBody>
      </p:sp>
      <p:sp>
        <p:nvSpPr>
          <p:cNvPr id="11281" name="Line 17"/>
          <p:cNvSpPr>
            <a:spLocks noChangeShapeType="1"/>
          </p:cNvSpPr>
          <p:nvPr/>
        </p:nvSpPr>
        <p:spPr bwMode="auto">
          <a:xfrm flipV="1">
            <a:off x="8806366" y="4391022"/>
            <a:ext cx="1110356" cy="758959"/>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82" name="Text Box 18"/>
          <p:cNvSpPr txBox="1">
            <a:spLocks noChangeArrowheads="1"/>
          </p:cNvSpPr>
          <p:nvPr/>
        </p:nvSpPr>
        <p:spPr bwMode="auto">
          <a:xfrm>
            <a:off x="9929684" y="4393902"/>
            <a:ext cx="434414" cy="31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2177">
                <a:solidFill>
                  <a:srgbClr val="FFFFFF"/>
                </a:solidFill>
                <a:latin typeface="Arial" charset="0"/>
              </a:rPr>
              <a:t>čas</a:t>
            </a:r>
          </a:p>
        </p:txBody>
      </p:sp>
      <p:sp>
        <p:nvSpPr>
          <p:cNvPr id="11283" name="Text Box 19"/>
          <p:cNvSpPr txBox="1">
            <a:spLocks noChangeArrowheads="1"/>
          </p:cNvSpPr>
          <p:nvPr/>
        </p:nvSpPr>
        <p:spPr bwMode="auto">
          <a:xfrm>
            <a:off x="8774682" y="4539358"/>
            <a:ext cx="65382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defTabSz="829544" eaLnBrk="1" hangingPunct="1">
              <a:spcBef>
                <a:spcPct val="50000"/>
              </a:spcBef>
            </a:pPr>
            <a:r>
              <a:rPr lang="cs-CZ" altLang="en-US" sz="2177"/>
              <a:t>čas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sz="3629" dirty="0" err="1"/>
              <a:t>Klasické</a:t>
            </a:r>
            <a:r>
              <a:rPr lang="en-GB" sz="3629" dirty="0"/>
              <a:t> </a:t>
            </a:r>
            <a:r>
              <a:rPr lang="en-GB" sz="3629" dirty="0" err="1"/>
              <a:t>Dotazníky</a:t>
            </a:r>
            <a:r>
              <a:rPr lang="en-GB" sz="3629" dirty="0"/>
              <a:t> </a:t>
            </a:r>
            <a:r>
              <a:rPr lang="cs-CZ" sz="3629" dirty="0"/>
              <a:t>(třída) </a:t>
            </a:r>
            <a:r>
              <a:rPr lang="en-GB" sz="3629" dirty="0"/>
              <a:t>– </a:t>
            </a:r>
            <a:r>
              <a:rPr lang="en-GB" sz="3629" dirty="0" err="1"/>
              <a:t>příklad</a:t>
            </a:r>
            <a:r>
              <a:rPr lang="en-GB" sz="3629" dirty="0"/>
              <a:t> (CES)</a:t>
            </a:r>
            <a:br>
              <a:rPr lang="cs-CZ" sz="3629" dirty="0"/>
            </a:br>
            <a:r>
              <a:rPr lang="cs-CZ" sz="1814" i="1" dirty="0"/>
              <a:t>standardizován v IPPP pro českou populaci; normy z konce 90. let</a:t>
            </a:r>
            <a:br>
              <a:rPr lang="en-GB" sz="1814" i="1" dirty="0"/>
            </a:br>
            <a:r>
              <a:rPr lang="en-GB" sz="1814" u="sng" dirty="0" err="1"/>
              <a:t>Škály</a:t>
            </a:r>
            <a:r>
              <a:rPr lang="en-GB" sz="1814" u="sng" dirty="0"/>
              <a:t>:</a:t>
            </a:r>
            <a:r>
              <a:rPr lang="en-GB" sz="1814" dirty="0"/>
              <a:t> </a:t>
            </a:r>
            <a:r>
              <a:rPr lang="en-GB" sz="1814" i="1" dirty="0" err="1"/>
              <a:t>učitelova</a:t>
            </a:r>
            <a:r>
              <a:rPr lang="en-GB" sz="1814" i="1" dirty="0"/>
              <a:t> </a:t>
            </a:r>
            <a:r>
              <a:rPr lang="en-GB" sz="1814" i="1" dirty="0" err="1"/>
              <a:t>pomoc</a:t>
            </a:r>
            <a:r>
              <a:rPr lang="en-GB" sz="1814" i="1" dirty="0"/>
              <a:t>, </a:t>
            </a:r>
            <a:r>
              <a:rPr lang="en-GB" sz="1814" i="1" dirty="0" err="1"/>
              <a:t>orientace</a:t>
            </a:r>
            <a:r>
              <a:rPr lang="en-GB" sz="1814" i="1" dirty="0"/>
              <a:t> </a:t>
            </a:r>
            <a:r>
              <a:rPr lang="en-GB" sz="1814" i="1" dirty="0" err="1"/>
              <a:t>žáků</a:t>
            </a:r>
            <a:r>
              <a:rPr lang="en-GB" sz="1814" i="1" dirty="0"/>
              <a:t>, </a:t>
            </a:r>
            <a:r>
              <a:rPr lang="en-GB" sz="1814" i="1" dirty="0" err="1"/>
              <a:t>vztahy</a:t>
            </a:r>
            <a:r>
              <a:rPr lang="en-GB" sz="1814" i="1" dirty="0"/>
              <a:t> </a:t>
            </a:r>
            <a:r>
              <a:rPr lang="en-GB" sz="1814" i="1" dirty="0" err="1"/>
              <a:t>mezi</a:t>
            </a:r>
            <a:r>
              <a:rPr lang="en-GB" sz="1814" i="1" dirty="0"/>
              <a:t> </a:t>
            </a:r>
            <a:r>
              <a:rPr lang="en-GB" sz="1814" i="1" dirty="0" err="1"/>
              <a:t>žáky</a:t>
            </a:r>
            <a:r>
              <a:rPr lang="en-GB" sz="1814" i="1" dirty="0"/>
              <a:t>, </a:t>
            </a:r>
            <a:r>
              <a:rPr lang="en-GB" sz="1814" i="1" dirty="0" err="1"/>
              <a:t>zájem</a:t>
            </a:r>
            <a:r>
              <a:rPr lang="en-GB" sz="1814" i="1" dirty="0"/>
              <a:t> o </a:t>
            </a:r>
            <a:r>
              <a:rPr lang="en-GB" sz="1814" i="1" dirty="0" err="1"/>
              <a:t>výuku</a:t>
            </a:r>
            <a:r>
              <a:rPr lang="en-GB" sz="1814" i="1" dirty="0"/>
              <a:t>, </a:t>
            </a:r>
            <a:r>
              <a:rPr lang="en-GB" sz="1814" i="1" dirty="0" err="1"/>
              <a:t>klid</a:t>
            </a:r>
            <a:r>
              <a:rPr lang="en-GB" sz="1814" i="1" dirty="0"/>
              <a:t> a </a:t>
            </a:r>
            <a:r>
              <a:rPr lang="en-GB" sz="1814" i="1" dirty="0" err="1"/>
              <a:t>pořádek</a:t>
            </a:r>
            <a:r>
              <a:rPr lang="en-GB" sz="1814" i="1" dirty="0"/>
              <a:t>, </a:t>
            </a:r>
            <a:r>
              <a:rPr lang="en-GB" sz="1814" i="1" dirty="0" err="1"/>
              <a:t>jasnost</a:t>
            </a:r>
            <a:r>
              <a:rPr lang="en-GB" sz="1814" i="1" dirty="0"/>
              <a:t> </a:t>
            </a:r>
            <a:r>
              <a:rPr lang="en-GB" sz="1814" i="1" dirty="0" err="1"/>
              <a:t>pravidel</a:t>
            </a:r>
            <a:br>
              <a:rPr lang="en-GB" sz="2177" dirty="0"/>
            </a:br>
            <a:endParaRPr lang="en-GB" sz="2177" dirty="0"/>
          </a:p>
        </p:txBody>
      </p:sp>
      <p:sp>
        <p:nvSpPr>
          <p:cNvPr id="37891" name="AutoShape 2"/>
          <p:cNvSpPr>
            <a:spLocks noChangeArrowheads="1"/>
          </p:cNvSpPr>
          <p:nvPr/>
        </p:nvSpPr>
        <p:spPr bwMode="auto">
          <a:xfrm>
            <a:off x="2373210" y="2021973"/>
            <a:ext cx="7802739" cy="4836028"/>
          </a:xfrm>
          <a:prstGeom prst="roundRect">
            <a:avLst>
              <a:gd name="adj" fmla="val 28"/>
            </a:avLst>
          </a:prstGeom>
          <a:solidFill>
            <a:srgbClr val="FFCC99"/>
          </a:solidFill>
          <a:ln w="9398">
            <a:solidFill>
              <a:srgbClr val="000000"/>
            </a:solidFill>
            <a:round/>
            <a:headEnd/>
            <a:tailEnd/>
          </a:ln>
        </p:spPr>
        <p:txBody>
          <a:bodyPr wrap="none" anchor="ctr"/>
          <a:lstStyle/>
          <a:p>
            <a:endParaRPr lang="cs-CZ" sz="2177"/>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405" y="2249517"/>
            <a:ext cx="6758630" cy="46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dirty="0"/>
              <a:t>„Zbyňku, nezlob se“ </a:t>
            </a:r>
            <a:br>
              <a:rPr lang="cs-CZ" dirty="0"/>
            </a:br>
            <a:r>
              <a:rPr lang="cs-CZ" dirty="0"/>
              <a:t>	</a:t>
            </a:r>
            <a:r>
              <a:rPr lang="cs-CZ" sz="3084" dirty="0"/>
              <a:t>aneb</a:t>
            </a:r>
            <a:br>
              <a:rPr lang="cs-CZ" dirty="0"/>
            </a:br>
            <a:r>
              <a:rPr lang="cs-CZ" sz="3629" dirty="0"/>
              <a:t>Možnosti mapování kultury a klimatu na VŠ ústavu pomocí tvorby deskové hry</a:t>
            </a:r>
          </a:p>
        </p:txBody>
      </p:sp>
    </p:spTree>
    <p:extLst>
      <p:ext uri="{BB962C8B-B14F-4D97-AF65-F5344CB8AC3E}">
        <p14:creationId xmlns:p14="http://schemas.microsoft.com/office/powerpoint/2010/main" val="3486525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projektu</a:t>
            </a:r>
          </a:p>
        </p:txBody>
      </p:sp>
      <p:sp>
        <p:nvSpPr>
          <p:cNvPr id="3" name="Zástupný symbol pro obsah 2"/>
          <p:cNvSpPr>
            <a:spLocks noGrp="1"/>
          </p:cNvSpPr>
          <p:nvPr>
            <p:ph idx="1"/>
          </p:nvPr>
        </p:nvSpPr>
        <p:spPr/>
        <p:txBody>
          <a:bodyPr>
            <a:normAutofit fontScale="70000" lnSpcReduction="20000"/>
          </a:bodyPr>
          <a:lstStyle/>
          <a:p>
            <a:r>
              <a:rPr lang="cs-CZ" dirty="0"/>
              <a:t>Přiblížit praktické problémy týkající se explorace klimatu a kultury ve výuce VŠ kurzu na FSS MU  </a:t>
            </a:r>
            <a:r>
              <a:rPr lang="cs-CZ" sz="1814" dirty="0"/>
              <a:t>(Pedagogická a školní psychologie – příklad jaro 2009; nyní rutinní seminární projekt v Bc. i Mgr. studiu; na </a:t>
            </a:r>
            <a:r>
              <a:rPr lang="cs-CZ" sz="1814" dirty="0" err="1"/>
              <a:t>PdF</a:t>
            </a:r>
            <a:r>
              <a:rPr lang="cs-CZ" sz="1814" dirty="0"/>
              <a:t> MU v předmětu Aplikovaná sociální psychologie); testováno třídními učiteli i ŠP na řadě škol („zábavná blbina se zajímavými výstupy..“)</a:t>
            </a:r>
            <a:endParaRPr lang="cs-CZ" sz="1452" dirty="0"/>
          </a:p>
          <a:p>
            <a:r>
              <a:rPr lang="cs-CZ" dirty="0"/>
              <a:t>Vyzkoušet příklad formativně diagnostického postupu "in </a:t>
            </a:r>
            <a:r>
              <a:rPr lang="cs-CZ" dirty="0" err="1"/>
              <a:t>vivo</a:t>
            </a:r>
            <a:r>
              <a:rPr lang="cs-CZ" dirty="0"/>
              <a:t>" (psychologie bez dotazníků)</a:t>
            </a:r>
          </a:p>
          <a:p>
            <a:r>
              <a:rPr lang="cs-CZ" dirty="0"/>
              <a:t>Ukázat možnosti explicitního sdílení hodnocení různých aspektů vzdělávací reality (proces i výsledek sdílení)</a:t>
            </a:r>
          </a:p>
          <a:p>
            <a:r>
              <a:rPr lang="cs-CZ" dirty="0"/>
              <a:t>Podpořit diskusi o výuce jako takové v návaznosti na další evaluační aktivity prováděné na FSS i MU jako celku (př. studentské předmětové ankety)</a:t>
            </a:r>
          </a:p>
        </p:txBody>
      </p:sp>
    </p:spTree>
    <p:extLst>
      <p:ext uri="{BB962C8B-B14F-4D97-AF65-F5344CB8AC3E}">
        <p14:creationId xmlns:p14="http://schemas.microsoft.com/office/powerpoint/2010/main" val="3441652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Geneze nápadu</a:t>
            </a:r>
          </a:p>
        </p:txBody>
      </p:sp>
      <p:sp>
        <p:nvSpPr>
          <p:cNvPr id="3" name="Zástupný symbol pro obsah 2"/>
          <p:cNvSpPr>
            <a:spLocks noGrp="1"/>
          </p:cNvSpPr>
          <p:nvPr>
            <p:ph idx="1"/>
          </p:nvPr>
        </p:nvSpPr>
        <p:spPr/>
        <p:txBody>
          <a:bodyPr>
            <a:normAutofit fontScale="92500"/>
          </a:bodyPr>
          <a:lstStyle/>
          <a:p>
            <a:r>
              <a:rPr lang="cs-CZ" dirty="0"/>
              <a:t>Vnímání a hodnocení výuky studenty jako sociálně konstruovaná realita </a:t>
            </a:r>
          </a:p>
          <a:p>
            <a:pPr lvl="1"/>
            <a:r>
              <a:rPr lang="cs-CZ" dirty="0"/>
              <a:t>sdílené významy, hodnocení, emoce, specifické komunikační projevy…</a:t>
            </a:r>
          </a:p>
          <a:p>
            <a:r>
              <a:rPr lang="cs-CZ" dirty="0"/>
              <a:t>Kultura i klima jako narativní struktura, žánr</a:t>
            </a:r>
          </a:p>
          <a:p>
            <a:pPr lvl="1"/>
            <a:r>
              <a:rPr lang="cs-CZ" dirty="0"/>
              <a:t>proces edukace jako individuální hrdinský epos</a:t>
            </a:r>
          </a:p>
          <a:p>
            <a:pPr lvl="1"/>
            <a:r>
              <a:rPr lang="cs-CZ" dirty="0"/>
              <a:t>(počítačová či desková) hra na hrdiny jako studujícím známý formát</a:t>
            </a:r>
          </a:p>
          <a:p>
            <a:pPr lvl="1"/>
            <a:r>
              <a:rPr lang="cs-CZ" dirty="0"/>
              <a:t>per </a:t>
            </a:r>
            <a:r>
              <a:rPr lang="cs-CZ" dirty="0" err="1"/>
              <a:t>aspera</a:t>
            </a:r>
            <a:r>
              <a:rPr lang="cs-CZ" dirty="0"/>
              <a:t> ad astra - jednotlivé úkoly (</a:t>
            </a:r>
            <a:r>
              <a:rPr lang="cs-CZ" dirty="0" err="1"/>
              <a:t>questy</a:t>
            </a:r>
            <a:r>
              <a:rPr lang="cs-CZ" dirty="0"/>
              <a:t>) vedou dokončení studia (získání diplomu jako vítězství ve hře)</a:t>
            </a:r>
          </a:p>
          <a:p>
            <a:r>
              <a:rPr lang="cs-CZ" dirty="0"/>
              <a:t>Jak to realizovat?</a:t>
            </a:r>
          </a:p>
          <a:p>
            <a:pPr lvl="1"/>
            <a:r>
              <a:rPr lang="cs-CZ" dirty="0"/>
              <a:t>Jednodušší karetní hra (Černý Petr, BANG!) – vhodná spíš pro situace zkoušení ;)</a:t>
            </a:r>
          </a:p>
          <a:p>
            <a:pPr lvl="1"/>
            <a:r>
              <a:rPr lang="cs-CZ" dirty="0"/>
              <a:t>Komplexnější karetní či deskové hry (</a:t>
            </a:r>
            <a:r>
              <a:rPr lang="cs-CZ" dirty="0" err="1"/>
              <a:t>Magic</a:t>
            </a:r>
            <a:r>
              <a:rPr lang="cs-CZ" dirty="0"/>
              <a:t> atp.) – příliš složité pro daný účel; jejich struktura není obecně známá</a:t>
            </a:r>
          </a:p>
          <a:p>
            <a:pPr lvl="1"/>
            <a:r>
              <a:rPr lang="cs-CZ" dirty="0"/>
              <a:t>„Něco jako Monopoly nebo Člověče nezlob se, to zná </a:t>
            </a:r>
            <a:r>
              <a:rPr lang="cs-CZ" dirty="0" err="1"/>
              <a:t>každej</a:t>
            </a:r>
            <a:r>
              <a:rPr lang="cs-CZ" dirty="0"/>
              <a:t>!“ </a:t>
            </a:r>
          </a:p>
          <a:p>
            <a:endParaRPr lang="cs-CZ" dirty="0"/>
          </a:p>
        </p:txBody>
      </p:sp>
    </p:spTree>
    <p:extLst>
      <p:ext uri="{BB962C8B-B14F-4D97-AF65-F5344CB8AC3E}">
        <p14:creationId xmlns:p14="http://schemas.microsoft.com/office/powerpoint/2010/main" val="717690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Praktická realizace (II)</a:t>
            </a:r>
          </a:p>
        </p:txBody>
      </p:sp>
      <p:sp>
        <p:nvSpPr>
          <p:cNvPr id="3" name="Zástupný symbol pro obsah 2"/>
          <p:cNvSpPr>
            <a:spLocks noGrp="1"/>
          </p:cNvSpPr>
          <p:nvPr>
            <p:ph idx="1"/>
          </p:nvPr>
        </p:nvSpPr>
        <p:spPr/>
        <p:txBody>
          <a:bodyPr>
            <a:noAutofit/>
          </a:bodyPr>
          <a:lstStyle/>
          <a:p>
            <a:r>
              <a:rPr lang="cs-CZ" sz="1270" dirty="0"/>
              <a:t>V semináři na kulturu a klima školy představen návrh variant deskové hry</a:t>
            </a:r>
          </a:p>
          <a:p>
            <a:pPr lvl="1"/>
            <a:r>
              <a:rPr lang="cs-CZ" sz="1270" dirty="0"/>
              <a:t>Úkol skupinový,  zdůrazněna anonymita přispěvatelů (vč. nabídky anonymizovaných forem komunikace - „schránka důvěry“)</a:t>
            </a:r>
          </a:p>
          <a:p>
            <a:pPr lvl="1"/>
            <a:r>
              <a:rPr lang="cs-CZ" sz="1270" dirty="0"/>
              <a:t>Vyhrála možnost „něco jako Člověče nezlob se, s úkoly…“; spontánně je použito křestní jméno vedoucího katedry („Zbyňku, nezlob se!“)</a:t>
            </a:r>
          </a:p>
          <a:p>
            <a:pPr lvl="1"/>
            <a:r>
              <a:rPr lang="cs-CZ" sz="1270" dirty="0"/>
              <a:t>Již v semináři došlo k živé debatě nad jednotlivými úkoly</a:t>
            </a:r>
          </a:p>
          <a:p>
            <a:pPr lvl="1"/>
            <a:r>
              <a:rPr lang="cs-CZ" sz="1270" dirty="0"/>
              <a:t>Jako (sub)téma se objevuje možnost hraní v roli některé „známější“ studentské osobnosti, objevují se „známé historky“</a:t>
            </a:r>
          </a:p>
          <a:p>
            <a:pPr lvl="1"/>
            <a:r>
              <a:rPr lang="cs-CZ" sz="1270" dirty="0"/>
              <a:t>Je vysloven požadavek, aby s výsledkem seminárního cvičení bylo seznámeno vedení katedry; návrh na dárkové balení a předání hry na vánočním setkání katedry jejímu vedoucímu - je většinově přijat</a:t>
            </a:r>
          </a:p>
          <a:p>
            <a:pPr lvl="1"/>
            <a:r>
              <a:rPr lang="cs-CZ" sz="1270" dirty="0"/>
              <a:t>Studenti jsou rozděleni do čtyř pracovních skupin</a:t>
            </a:r>
          </a:p>
          <a:p>
            <a:pPr lvl="2"/>
            <a:r>
              <a:rPr lang="cs-CZ" sz="1270" dirty="0"/>
              <a:t>Přijímací řízení </a:t>
            </a:r>
          </a:p>
          <a:p>
            <a:pPr lvl="2"/>
            <a:r>
              <a:rPr lang="cs-CZ" sz="1270" dirty="0"/>
              <a:t>1.-3. ročník studia</a:t>
            </a:r>
          </a:p>
          <a:p>
            <a:pPr lvl="2"/>
            <a:endParaRPr lang="cs-CZ" sz="635" dirty="0"/>
          </a:p>
          <a:p>
            <a:pPr>
              <a:lnSpc>
                <a:spcPct val="100000"/>
              </a:lnSpc>
            </a:pPr>
            <a:r>
              <a:rPr lang="cs-CZ" sz="1270" dirty="0"/>
              <a:t>Navzdory organizačním potížím se podařilo odehrát jedno kompletní kolo hry (od přijímaček k SZZ) s menší skupinou studentů místo semináře zrušeného vedením fakulty (potřeba prostor pro konferenci)</a:t>
            </a:r>
          </a:p>
          <a:p>
            <a:pPr>
              <a:lnSpc>
                <a:spcPct val="100000"/>
              </a:lnSpc>
            </a:pPr>
            <a:endParaRPr lang="cs-CZ" sz="1270" dirty="0"/>
          </a:p>
          <a:p>
            <a:pPr>
              <a:lnSpc>
                <a:spcPct val="100000"/>
              </a:lnSpc>
            </a:pPr>
            <a:endParaRPr lang="cs-CZ" sz="1270" dirty="0"/>
          </a:p>
          <a:p>
            <a:pPr>
              <a:lnSpc>
                <a:spcPct val="150000"/>
              </a:lnSpc>
            </a:pPr>
            <a:r>
              <a:rPr lang="cs-CZ" sz="1270" b="1" dirty="0"/>
              <a:t>…dále testováno na studujících na PdF, středních školách, druhém stupni ZŠ a od 3. ročníků ZŠ (výchovní poradci, třídní učitelé, školní psychologové) – typicky dvě třídnické / vyučovací hodiny (příprava kartiček s úkoly a herního plánu, poté vlastní hra s implementací úprav). Velmi pozitivní zpětná vazba (způsob, jak se zeptat na věci, o kterých nevím nebo se na ně nejde zeptat)</a:t>
            </a:r>
          </a:p>
        </p:txBody>
      </p:sp>
    </p:spTree>
    <p:extLst>
      <p:ext uri="{BB962C8B-B14F-4D97-AF65-F5344CB8AC3E}">
        <p14:creationId xmlns:p14="http://schemas.microsoft.com/office/powerpoint/2010/main" val="1114975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Praktická realizace - problémy</a:t>
            </a:r>
          </a:p>
        </p:txBody>
      </p:sp>
      <p:sp>
        <p:nvSpPr>
          <p:cNvPr id="3" name="Zástupný symbol pro obsah 2"/>
          <p:cNvSpPr>
            <a:spLocks noGrp="1"/>
          </p:cNvSpPr>
          <p:nvPr>
            <p:ph idx="1"/>
          </p:nvPr>
        </p:nvSpPr>
        <p:spPr/>
        <p:txBody>
          <a:bodyPr>
            <a:normAutofit fontScale="92500"/>
          </a:bodyPr>
          <a:lstStyle/>
          <a:p>
            <a:r>
              <a:rPr lang="cs-CZ" dirty="0"/>
              <a:t>V soukromých debatách studenti konzultují „míru anonymity“ a „míru serióznosti“ skupinově předkládaných návrhů</a:t>
            </a:r>
          </a:p>
          <a:p>
            <a:r>
              <a:rPr lang="cs-CZ" dirty="0"/>
              <a:t>S návrhy přicházejí i někteří kolegové</a:t>
            </a:r>
          </a:p>
          <a:p>
            <a:r>
              <a:rPr lang="cs-CZ" dirty="0"/>
              <a:t>V diskusním fóru předmětu se rozbíhá debata nad skupinovou spoluprací (viz ukázka I)</a:t>
            </a:r>
          </a:p>
          <a:p>
            <a:r>
              <a:rPr lang="cs-CZ" dirty="0"/>
              <a:t>Finalizace návrhů a vnitroskupinová debata se přesouvají do „privátních kanálů“ (skupinové maily, osobní setkání „u piva“ atp.)</a:t>
            </a:r>
          </a:p>
          <a:p>
            <a:r>
              <a:rPr lang="cs-CZ" dirty="0"/>
              <a:t>Objevují se individuální obavy z vizualizace některých návrhů i vyjádření nesouhlasu s některými návrhy chystanými zbytkem skupiny</a:t>
            </a:r>
          </a:p>
        </p:txBody>
      </p:sp>
    </p:spTree>
    <p:extLst>
      <p:ext uri="{BB962C8B-B14F-4D97-AF65-F5344CB8AC3E}">
        <p14:creationId xmlns:p14="http://schemas.microsoft.com/office/powerpoint/2010/main" val="1727799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III - Výsledky</a:t>
            </a:r>
            <a:endParaRPr lang="cs-CZ"/>
          </a:p>
        </p:txBody>
      </p:sp>
      <p:pic>
        <p:nvPicPr>
          <p:cNvPr id="2051" name="Picture 3"/>
          <p:cNvPicPr>
            <a:picLocks noChangeAspect="1" noChangeArrowheads="1"/>
          </p:cNvPicPr>
          <p:nvPr/>
        </p:nvPicPr>
        <p:blipFill>
          <a:blip r:embed="rId3" cstate="print"/>
          <a:stretch>
            <a:fillRect/>
          </a:stretch>
        </p:blipFill>
        <p:spPr bwMode="auto">
          <a:xfrm>
            <a:off x="3251579" y="3454777"/>
            <a:ext cx="5442872" cy="238722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044131" y="95967"/>
            <a:ext cx="4867918" cy="2898151"/>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610739" y="1"/>
            <a:ext cx="4537129" cy="3166877"/>
          </a:xfrm>
          <a:prstGeom prst="rect">
            <a:avLst/>
          </a:prstGeom>
          <a:noFill/>
          <a:ln w="9525">
            <a:noFill/>
            <a:miter lim="800000"/>
            <a:headEnd/>
            <a:tailEnd/>
          </a:ln>
        </p:spPr>
      </p:pic>
    </p:spTree>
    <p:extLst>
      <p:ext uri="{BB962C8B-B14F-4D97-AF65-F5344CB8AC3E}">
        <p14:creationId xmlns:p14="http://schemas.microsoft.com/office/powerpoint/2010/main" val="2586716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2"/>
          </p:nvPr>
        </p:nvPicPr>
        <p:blipFill>
          <a:blip r:embed="rId3" cstate="print"/>
          <a:stretch/>
        </p:blipFill>
        <p:spPr bwMode="auto">
          <a:xfrm>
            <a:off x="2489827" y="1"/>
            <a:ext cx="7212346" cy="5842000"/>
          </a:xfrm>
          <a:prstGeom prst="rect">
            <a:avLst/>
          </a:prstGeom>
          <a:noFill/>
          <a:ln w="9525">
            <a:noFill/>
            <a:miter lim="800000"/>
            <a:headEnd/>
            <a:tailEnd/>
          </a:ln>
        </p:spPr>
      </p:pic>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V – Výsledky: </a:t>
            </a:r>
            <a:br>
              <a:rPr lang="cs-CZ" dirty="0"/>
            </a:br>
            <a:r>
              <a:rPr lang="cs-CZ" dirty="0"/>
              <a:t>Skupina „1. ročník“</a:t>
            </a:r>
            <a:endParaRPr lang="cs-CZ"/>
          </a:p>
        </p:txBody>
      </p:sp>
    </p:spTree>
    <p:extLst>
      <p:ext uri="{BB962C8B-B14F-4D97-AF65-F5344CB8AC3E}">
        <p14:creationId xmlns:p14="http://schemas.microsoft.com/office/powerpoint/2010/main" val="1533148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type="pic" sz="quarter" idx="12"/>
          </p:nvPr>
        </p:nvPicPr>
        <p:blipFill>
          <a:blip r:embed="rId3" cstate="print"/>
          <a:stretch/>
        </p:blipFill>
        <p:spPr bwMode="auto">
          <a:xfrm>
            <a:off x="1967377" y="1"/>
            <a:ext cx="8257245" cy="5842000"/>
          </a:xfrm>
          <a:prstGeom prst="rect">
            <a:avLst/>
          </a:prstGeom>
          <a:noFill/>
          <a:ln w="9525">
            <a:noFill/>
            <a:miter lim="800000"/>
            <a:headEnd/>
            <a:tailEnd/>
          </a:ln>
        </p:spPr>
      </p:pic>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VII. – Výsledky:</a:t>
            </a:r>
            <a:br>
              <a:rPr lang="cs-CZ" dirty="0"/>
            </a:br>
            <a:r>
              <a:rPr lang="cs-CZ" dirty="0"/>
              <a:t>Skupina 3. ročník</a:t>
            </a:r>
            <a:endParaRPr lang="cs-CZ"/>
          </a:p>
        </p:txBody>
      </p:sp>
    </p:spTree>
    <p:extLst>
      <p:ext uri="{BB962C8B-B14F-4D97-AF65-F5344CB8AC3E}">
        <p14:creationId xmlns:p14="http://schemas.microsoft.com/office/powerpoint/2010/main" val="4117675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Ukázka IV – Výsledky: </a:t>
            </a:r>
            <a:br>
              <a:rPr lang="cs-CZ" dirty="0"/>
            </a:br>
            <a:r>
              <a:rPr lang="cs-CZ" dirty="0"/>
              <a:t>Skupina Přijímačky, SZZ</a:t>
            </a:r>
          </a:p>
        </p:txBody>
      </p:sp>
      <p:sp>
        <p:nvSpPr>
          <p:cNvPr id="3" name="Zástupný symbol pro obsah 2"/>
          <p:cNvSpPr>
            <a:spLocks noGrp="1"/>
          </p:cNvSpPr>
          <p:nvPr>
            <p:ph idx="1"/>
          </p:nvPr>
        </p:nvSpPr>
        <p:spPr/>
        <p:txBody>
          <a:bodyPr>
            <a:normAutofit fontScale="25000" lnSpcReduction="20000"/>
          </a:bodyPr>
          <a:lstStyle/>
          <a:p>
            <a:r>
              <a:rPr lang="cs-CZ" sz="5625" dirty="0"/>
              <a:t>Spirálové hrací pole, v něm dobré a špatné značky (např. usměvavý vs. mračící se panáček). Při stoupnutí na ně si hráč vylosuje buď z balíku karet, které mu pomohou, nebo naopak uškodí. </a:t>
            </a:r>
          </a:p>
          <a:p>
            <a:pPr lvl="1"/>
            <a:r>
              <a:rPr lang="cs-CZ" sz="5262" dirty="0"/>
              <a:t>Jednou z „pomáhajících“ karet je i „Kroutilová“ </a:t>
            </a:r>
            <a:r>
              <a:rPr lang="cs-CZ" sz="5262" i="1" dirty="0"/>
              <a:t>(sekretářka katedry),</a:t>
            </a:r>
            <a:r>
              <a:rPr lang="cs-CZ" sz="5262" dirty="0"/>
              <a:t> kterou si hráč nechává u sebe a pomáhá mu v nepříjemných situacích. </a:t>
            </a:r>
          </a:p>
          <a:p>
            <a:pPr lvl="1"/>
            <a:r>
              <a:rPr lang="cs-CZ" sz="5262" dirty="0"/>
              <a:t> Vylosovaná karta obsahuje vždy více úkolů, protože každý semestr je odlišný. </a:t>
            </a:r>
          </a:p>
          <a:p>
            <a:r>
              <a:rPr lang="cs-CZ" sz="5625" b="1" dirty="0"/>
              <a:t>Přijímačky : </a:t>
            </a:r>
            <a:r>
              <a:rPr lang="cs-CZ" sz="5625" dirty="0">
                <a:solidFill>
                  <a:schemeClr val="tx2"/>
                </a:solidFill>
              </a:rPr>
              <a:t>Protože test SCIO je založený na náhodě, hráč hází kostkou, dokud mu nepadne 6 a může začít hrát ;) </a:t>
            </a:r>
          </a:p>
          <a:p>
            <a:r>
              <a:rPr lang="cs-CZ" sz="5625" b="1" dirty="0"/>
              <a:t>Státní závěrečná zkouška</a:t>
            </a:r>
            <a:endParaRPr lang="cs-CZ" sz="5625" dirty="0"/>
          </a:p>
          <a:p>
            <a:pPr lvl="1"/>
            <a:r>
              <a:rPr lang="cs-CZ" sz="5625" dirty="0"/>
              <a:t>Posledních 11 polí je označených jako „státnice“. Při šlápnutí na libovolné z nich se losuje karta ze speciálního balíku (viz níže). Jakmile člověk překoná toto „učení na státnice“, čeká ho samotná zkouška. Vylosuje si z balíku karet zkoušejících 4 zkoušející. Každá karta obsahuje fotku dané osoby (stáhnout z </a:t>
            </a:r>
            <a:r>
              <a:rPr lang="cs-CZ" sz="5625" dirty="0" err="1"/>
              <a:t>ISu</a:t>
            </a:r>
            <a:r>
              <a:rPr lang="cs-CZ" sz="5625" dirty="0"/>
              <a:t>), jméno, tituly, a zejména bodovou hodnotu. Hráč sečte bodovou hodnotu celé zkoušející komise, přičte postihy a odečte bonusy, které získal ve státnicových polích, a následně hodí čtyřmi kostkami. Hodí-li víc, než je součet, státnice udělal a vyhrál. Hodí-li stejně nebo méně, státnice neudělal, a opakuje je příští semestr – vrací se na poslední pole předchozího semestru. </a:t>
            </a:r>
          </a:p>
          <a:p>
            <a:pPr lvl="1"/>
            <a:r>
              <a:rPr lang="cs-CZ" sz="3992" b="1" dirty="0"/>
              <a:t>Seznam učitelů:  </a:t>
            </a:r>
            <a:r>
              <a:rPr lang="cs-CZ" sz="3629" dirty="0"/>
              <a:t>Vybíral 5 Vaculík 5 Ježek 5 Řiháček 3 </a:t>
            </a:r>
            <a:r>
              <a:rPr lang="cs-CZ" sz="3629" dirty="0" err="1"/>
              <a:t>Šipula</a:t>
            </a:r>
            <a:r>
              <a:rPr lang="cs-CZ" sz="3629" dirty="0"/>
              <a:t> 4 Vančura 2 Smékal 1 </a:t>
            </a:r>
            <a:r>
              <a:rPr lang="cs-CZ" sz="3629" dirty="0" err="1"/>
              <a:t>Plaňava</a:t>
            </a:r>
            <a:r>
              <a:rPr lang="cs-CZ" sz="3629" dirty="0"/>
              <a:t> 2 Pavlíková 1 Štěpánková 4 </a:t>
            </a:r>
            <a:r>
              <a:rPr lang="cs-CZ" sz="3629" dirty="0" err="1"/>
              <a:t>Michalčáková</a:t>
            </a:r>
            <a:r>
              <a:rPr lang="cs-CZ" sz="3629" dirty="0"/>
              <a:t> 2 Macek 3 Čermák 3 </a:t>
            </a:r>
            <a:r>
              <a:rPr lang="cs-CZ" sz="3629" dirty="0" err="1"/>
              <a:t>Poledňová</a:t>
            </a:r>
            <a:r>
              <a:rPr lang="cs-CZ" sz="3629" dirty="0"/>
              <a:t> 1 Lacinová 2 Mareš 3</a:t>
            </a:r>
          </a:p>
          <a:p>
            <a:pPr lvl="1"/>
            <a:r>
              <a:rPr lang="cs-CZ" sz="4808" b="1" dirty="0"/>
              <a:t>Seznam úkolů:</a:t>
            </a:r>
          </a:p>
          <a:p>
            <a:pPr lvl="2"/>
            <a:r>
              <a:rPr lang="cs-CZ" sz="4808" dirty="0"/>
              <a:t>1. Nedal jsi poslední zkoušku, místo, aby ses učil na státnice, musíš se učit na ni, místo na státnice. Uber si 2 body. </a:t>
            </a:r>
          </a:p>
          <a:p>
            <a:pPr lvl="2"/>
            <a:r>
              <a:rPr lang="cs-CZ" sz="4808" dirty="0"/>
              <a:t>2. Den před obhajobou bakalářky pořád </a:t>
            </a:r>
            <a:r>
              <a:rPr lang="cs-CZ" sz="4808" b="1" dirty="0"/>
              <a:t>nemáš od svého oponenta posudek</a:t>
            </a:r>
            <a:r>
              <a:rPr lang="cs-CZ" sz="4808" dirty="0"/>
              <a:t>. Umři a vrať se o 5 polí zpět. </a:t>
            </a:r>
          </a:p>
          <a:p>
            <a:pPr lvl="2"/>
            <a:r>
              <a:rPr lang="cs-CZ" sz="4808" dirty="0"/>
              <a:t>3. Jsi pozadu s odevzdáváním bakalářky, nestíháš a přicházíš po termínu odevzdání. Máš-li kartu Kroutilová, je to v suchu, mile se na tebe usmála a převzala si od tebe ten tvůj výtvor. Nemáš-li kartu Kroutilová, je to v pytli, Kroutilová je nemocná a Vybíral se ti vysměje do tváře. Vrať se na start 3. ročníku. </a:t>
            </a:r>
          </a:p>
          <a:p>
            <a:pPr lvl="2"/>
            <a:r>
              <a:rPr lang="cs-CZ" sz="4808" dirty="0"/>
              <a:t>4. </a:t>
            </a:r>
            <a:r>
              <a:rPr lang="cs-CZ" sz="4808" b="1" dirty="0"/>
              <a:t>U obhajoby diplomky tě tak rozhodili</a:t>
            </a:r>
            <a:r>
              <a:rPr lang="cs-CZ" sz="4808" dirty="0"/>
              <a:t>, že druhý den u státnic nevíš, která bije. Odečti si 3 body.</a:t>
            </a:r>
            <a:endParaRPr lang="cs-CZ" sz="4808" i="1" dirty="0"/>
          </a:p>
          <a:p>
            <a:pPr lvl="2"/>
            <a:r>
              <a:rPr lang="cs-CZ" sz="4808" dirty="0"/>
              <a:t>11. Tvoje státnicová komise je složená z těch, co miluješ, a hlavně oni tebe. Přičti si 2 body. </a:t>
            </a:r>
          </a:p>
          <a:p>
            <a:pPr lvl="2"/>
            <a:r>
              <a:rPr lang="cs-CZ" sz="4808" dirty="0"/>
              <a:t>12. </a:t>
            </a:r>
            <a:r>
              <a:rPr lang="cs-CZ" sz="4808" dirty="0" err="1"/>
              <a:t>Šrotil</a:t>
            </a:r>
            <a:r>
              <a:rPr lang="cs-CZ" sz="4808" dirty="0"/>
              <a:t> ses intenzivně, až jsi v den D zaspal a dobíháš s jazykem na vestě v oblečení, co vypadá, jako by ho v noci přežvýkal dobytek. Máš-li Kroutilovou, nic se neděje, jinak si odečti 2 body. </a:t>
            </a:r>
          </a:p>
          <a:p>
            <a:pPr lvl="2"/>
            <a:r>
              <a:rPr lang="cs-CZ" sz="4808" dirty="0"/>
              <a:t>13. V metodologii si vytáhneš </a:t>
            </a:r>
            <a:r>
              <a:rPr lang="cs-CZ" sz="4808" b="1" dirty="0" err="1"/>
              <a:t>diskurzivní</a:t>
            </a:r>
            <a:r>
              <a:rPr lang="cs-CZ" sz="4808" b="1" dirty="0"/>
              <a:t> analýzu nebo jiný nesmysl</a:t>
            </a:r>
            <a:r>
              <a:rPr lang="cs-CZ" sz="4808" dirty="0"/>
              <a:t>, o němž nikdo moc neví, co to je. Vaříš z vody. Odečti si 4 body.</a:t>
            </a:r>
          </a:p>
          <a:p>
            <a:pPr lvl="2"/>
            <a:r>
              <a:rPr lang="cs-CZ" sz="4808" i="1" dirty="0"/>
              <a:t>(… 39 možností celkem)</a:t>
            </a:r>
          </a:p>
        </p:txBody>
      </p:sp>
      <p:pic>
        <p:nvPicPr>
          <p:cNvPr id="3074" name="Picture 2"/>
          <p:cNvPicPr>
            <a:picLocks noChangeAspect="1" noChangeArrowheads="1"/>
          </p:cNvPicPr>
          <p:nvPr/>
        </p:nvPicPr>
        <p:blipFill>
          <a:blip r:embed="rId3" cstate="print"/>
          <a:srcRect/>
          <a:stretch>
            <a:fillRect/>
          </a:stretch>
        </p:blipFill>
        <p:spPr bwMode="auto">
          <a:xfrm>
            <a:off x="7940303" y="-25308"/>
            <a:ext cx="1345910" cy="1633542"/>
          </a:xfrm>
          <a:prstGeom prst="rect">
            <a:avLst/>
          </a:prstGeom>
          <a:noFill/>
          <a:ln w="9525">
            <a:noFill/>
            <a:miter lim="800000"/>
            <a:headEnd/>
            <a:tailEnd/>
          </a:ln>
        </p:spPr>
      </p:pic>
      <p:pic>
        <p:nvPicPr>
          <p:cNvPr id="3075" name="Picture 3" descr="pruh+znak_FSS_15_gray+zeleny_RGB"/>
          <p:cNvPicPr>
            <a:picLocks noChangeAspect="1" noChangeArrowheads="1"/>
          </p:cNvPicPr>
          <p:nvPr/>
        </p:nvPicPr>
        <p:blipFill>
          <a:blip r:embed="rId4" cstate="print"/>
          <a:srcRect/>
          <a:stretch>
            <a:fillRect/>
          </a:stretch>
        </p:blipFill>
        <p:spPr bwMode="auto">
          <a:xfrm>
            <a:off x="7940304" y="-254056"/>
            <a:ext cx="326389" cy="1671724"/>
          </a:xfrm>
          <a:prstGeom prst="rect">
            <a:avLst/>
          </a:prstGeom>
          <a:noFill/>
          <a:ln w="9525">
            <a:noFill/>
            <a:miter lim="800000"/>
            <a:headEnd/>
            <a:tailEnd/>
          </a:ln>
        </p:spPr>
      </p:pic>
      <p:sp>
        <p:nvSpPr>
          <p:cNvPr id="6" name="TextovéPole 5"/>
          <p:cNvSpPr txBox="1"/>
          <p:nvPr/>
        </p:nvSpPr>
        <p:spPr>
          <a:xfrm>
            <a:off x="8933517" y="683902"/>
            <a:ext cx="500118" cy="525078"/>
          </a:xfrm>
          <a:prstGeom prst="rect">
            <a:avLst/>
          </a:prstGeom>
          <a:noFill/>
        </p:spPr>
        <p:txBody>
          <a:bodyPr wrap="square" lIns="91438" tIns="45719" rIns="91438" bIns="45719" rtlCol="0">
            <a:spAutoFit/>
          </a:bodyPr>
          <a:lstStyle/>
          <a:p>
            <a:r>
              <a:rPr lang="cs-CZ" sz="2812" dirty="0">
                <a:solidFill>
                  <a:schemeClr val="accent6">
                    <a:lumMod val="75000"/>
                  </a:schemeClr>
                </a:solidFill>
              </a:rPr>
              <a:t> </a:t>
            </a:r>
            <a:r>
              <a:rPr lang="cs-CZ" sz="2812" dirty="0">
                <a:solidFill>
                  <a:srgbClr val="FF0000"/>
                </a:solidFill>
              </a:rPr>
              <a:t>5</a:t>
            </a:r>
          </a:p>
        </p:txBody>
      </p:sp>
      <p:pic>
        <p:nvPicPr>
          <p:cNvPr id="3076" name="Picture 4"/>
          <p:cNvPicPr>
            <a:picLocks noChangeAspect="1" noChangeArrowheads="1"/>
          </p:cNvPicPr>
          <p:nvPr/>
        </p:nvPicPr>
        <p:blipFill>
          <a:blip r:embed="rId5" cstate="print"/>
          <a:srcRect/>
          <a:stretch>
            <a:fillRect/>
          </a:stretch>
        </p:blipFill>
        <p:spPr bwMode="auto">
          <a:xfrm>
            <a:off x="9303184" y="-22087"/>
            <a:ext cx="1357464" cy="1627100"/>
          </a:xfrm>
          <a:prstGeom prst="rect">
            <a:avLst/>
          </a:prstGeom>
          <a:noFill/>
          <a:ln w="9525">
            <a:noFill/>
            <a:miter lim="800000"/>
            <a:headEnd/>
            <a:tailEnd/>
          </a:ln>
        </p:spPr>
      </p:pic>
      <p:pic>
        <p:nvPicPr>
          <p:cNvPr id="8" name="Picture 3" descr="pruh+znak_FSS_15_gray+zeleny_RGB"/>
          <p:cNvPicPr>
            <a:picLocks noChangeAspect="1" noChangeArrowheads="1"/>
          </p:cNvPicPr>
          <p:nvPr/>
        </p:nvPicPr>
        <p:blipFill>
          <a:blip r:embed="rId4" cstate="print"/>
          <a:srcRect/>
          <a:stretch>
            <a:fillRect/>
          </a:stretch>
        </p:blipFill>
        <p:spPr bwMode="auto">
          <a:xfrm>
            <a:off x="9341887" y="-242149"/>
            <a:ext cx="326389" cy="1671724"/>
          </a:xfrm>
          <a:prstGeom prst="rect">
            <a:avLst/>
          </a:prstGeom>
          <a:noFill/>
          <a:ln w="9525">
            <a:noFill/>
            <a:miter lim="800000"/>
            <a:headEnd/>
            <a:tailEnd/>
          </a:ln>
        </p:spPr>
      </p:pic>
      <p:sp>
        <p:nvSpPr>
          <p:cNvPr id="9" name="TextovéPole 8"/>
          <p:cNvSpPr txBox="1"/>
          <p:nvPr/>
        </p:nvSpPr>
        <p:spPr>
          <a:xfrm>
            <a:off x="10287997" y="692641"/>
            <a:ext cx="500118" cy="525078"/>
          </a:xfrm>
          <a:prstGeom prst="rect">
            <a:avLst/>
          </a:prstGeom>
          <a:noFill/>
        </p:spPr>
        <p:txBody>
          <a:bodyPr wrap="square" lIns="91438" tIns="45719" rIns="91438" bIns="45719" rtlCol="0">
            <a:spAutoFit/>
          </a:bodyPr>
          <a:lstStyle/>
          <a:p>
            <a:r>
              <a:rPr lang="cs-CZ" sz="2812" dirty="0">
                <a:solidFill>
                  <a:schemeClr val="accent6">
                    <a:lumMod val="75000"/>
                  </a:schemeClr>
                </a:solidFill>
              </a:rPr>
              <a:t> </a:t>
            </a:r>
            <a:r>
              <a:rPr lang="cs-CZ" sz="2812" dirty="0">
                <a:solidFill>
                  <a:srgbClr val="FF0000"/>
                </a:solidFill>
              </a:rPr>
              <a:t>3</a:t>
            </a:r>
          </a:p>
        </p:txBody>
      </p:sp>
    </p:spTree>
    <p:extLst>
      <p:ext uri="{BB962C8B-B14F-4D97-AF65-F5344CB8AC3E}">
        <p14:creationId xmlns:p14="http://schemas.microsoft.com/office/powerpoint/2010/main" val="4807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„Hra“ na školu podle specifických pravidel</a:t>
            </a:r>
          </a:p>
        </p:txBody>
      </p:sp>
      <p:sp>
        <p:nvSpPr>
          <p:cNvPr id="3" name="Zástupný symbol pro obsah 2"/>
          <p:cNvSpPr>
            <a:spLocks noGrp="1"/>
          </p:cNvSpPr>
          <p:nvPr>
            <p:ph sz="quarter" idx="1"/>
          </p:nvPr>
        </p:nvSpPr>
        <p:spPr>
          <a:xfrm>
            <a:off x="720000" y="1692002"/>
            <a:ext cx="5141807" cy="4139998"/>
          </a:xfrm>
        </p:spPr>
        <p:txBody>
          <a:bodyPr/>
          <a:lstStyle/>
          <a:p>
            <a:r>
              <a:rPr lang="cs-CZ" dirty="0"/>
              <a:t>Tradice, zkušenost aj.</a:t>
            </a:r>
          </a:p>
          <a:p>
            <a:r>
              <a:rPr lang="cs-CZ" dirty="0"/>
              <a:t>„co ví o škole každý“ vs škola jako týmový sport, učitel jako součást podpůrné sítě</a:t>
            </a:r>
          </a:p>
        </p:txBody>
      </p:sp>
      <p:pic>
        <p:nvPicPr>
          <p:cNvPr id="4" name="Picture 2" descr="Kdo se stará o duševní zdraví ve škole? - Nevypusť duši">
            <a:extLst>
              <a:ext uri="{FF2B5EF4-FFF2-40B4-BE49-F238E27FC236}">
                <a16:creationId xmlns:a16="http://schemas.microsoft.com/office/drawing/2014/main" id="{CE00D335-5A52-1104-3369-EC7450133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194" y="1692001"/>
            <a:ext cx="5021985" cy="4210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ůže jít o obrázek ‎text, kde se píše ‎co RÍCT, KDYŽ SE VÁM STUDENT*KA SVERÍ S DUŠEVNÍMI OBT͎EMI? DOPLNEK K MANUÁLU PRO VYUČUJÍCÍ M܎U pro tebe neco udelat? Je mi líto, se trápíš. Pokud máš ve škole jiného dospélého, za kterym bys chtèl*a zajít, nemusim to bytjá komu se sveríš. Když budeš chtít, pomužu ti vyhledat odborníka. Nemužu si to nechat pro sebe, protože je závažná informace. Pokud ti chci pomoct, nepujde to bez toho, abych to rekl*a rodičim. Predem se spolu domluvíme,jak jim to rekneme. Jsem tu pro tebe, kdykoli budeš potrebovat. Dekuji ti za duveru. NEVYPUST DUŠI 正 E Naskenuj mẽ!‎‎">
            <a:extLst>
              <a:ext uri="{FF2B5EF4-FFF2-40B4-BE49-F238E27FC236}">
                <a16:creationId xmlns:a16="http://schemas.microsoft.com/office/drawing/2014/main" id="{08AB9A1A-2738-8899-9906-A3C02E75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91" y="3568835"/>
            <a:ext cx="3824610" cy="328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028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Zjištění (výběr)</a:t>
            </a:r>
          </a:p>
        </p:txBody>
      </p:sp>
      <p:sp>
        <p:nvSpPr>
          <p:cNvPr id="3" name="Zástupný symbol pro obsah 2"/>
          <p:cNvSpPr>
            <a:spLocks noGrp="1"/>
          </p:cNvSpPr>
          <p:nvPr>
            <p:ph idx="1"/>
          </p:nvPr>
        </p:nvSpPr>
        <p:spPr/>
        <p:txBody>
          <a:bodyPr>
            <a:normAutofit fontScale="85000" lnSpcReduction="10000"/>
          </a:bodyPr>
          <a:lstStyle/>
          <a:p>
            <a:r>
              <a:rPr lang="cs-CZ" dirty="0"/>
              <a:t>Studenti jsou schopni reflektovat jak náročnost kurzů, tak i zvláštnosti učitelských osobností</a:t>
            </a:r>
          </a:p>
          <a:p>
            <a:r>
              <a:rPr lang="cs-CZ" dirty="0"/>
              <a:t>Obsahy úkolů či situací mají reálný, ale i nadsazený základ</a:t>
            </a:r>
          </a:p>
          <a:p>
            <a:r>
              <a:rPr lang="cs-CZ" dirty="0"/>
              <a:t>Reflektují i širší kontext vč. osobního života vyučujících</a:t>
            </a:r>
          </a:p>
          <a:p>
            <a:r>
              <a:rPr lang="cs-CZ" dirty="0"/>
              <a:t>Diskusi navozuje jak příprava herního plánu a pomůcek, tak i reálná herní aktivita</a:t>
            </a:r>
          </a:p>
          <a:p>
            <a:r>
              <a:rPr lang="cs-CZ" dirty="0"/>
              <a:t>Většina zúčastněných vnímá aktivitu jako přínosnou, vč. účastníků méně aktivních v procesu vzniku</a:t>
            </a:r>
          </a:p>
          <a:p>
            <a:r>
              <a:rPr lang="cs-CZ" dirty="0"/>
              <a:t>Problémy reprezentované herními prvky lze se studenty snadno diskutovat </a:t>
            </a:r>
          </a:p>
        </p:txBody>
      </p:sp>
    </p:spTree>
    <p:extLst>
      <p:ext uri="{BB962C8B-B14F-4D97-AF65-F5344CB8AC3E}">
        <p14:creationId xmlns:p14="http://schemas.microsoft.com/office/powerpoint/2010/main" val="4167354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Zjištění (pokračování)</a:t>
            </a:r>
          </a:p>
        </p:txBody>
      </p:sp>
      <p:sp>
        <p:nvSpPr>
          <p:cNvPr id="3" name="Zástupný symbol pro obsah 2"/>
          <p:cNvSpPr>
            <a:spLocks noGrp="1"/>
          </p:cNvSpPr>
          <p:nvPr>
            <p:ph idx="1"/>
          </p:nvPr>
        </p:nvSpPr>
        <p:spPr/>
        <p:txBody>
          <a:bodyPr/>
          <a:lstStyle/>
          <a:p>
            <a:r>
              <a:rPr lang="cs-CZ" dirty="0"/>
              <a:t>Popsaný postup je následně s úspěchem využit i v jiných edukačních kontextech (2. st. ZŠ, SŠ, VŠ)</a:t>
            </a:r>
          </a:p>
          <a:p>
            <a:pPr lvl="1"/>
            <a:r>
              <a:rPr lang="cs-CZ" dirty="0"/>
              <a:t>princip hry funguje, pravidla a úkoly jsou pochopitelně jiné</a:t>
            </a:r>
          </a:p>
        </p:txBody>
      </p:sp>
    </p:spTree>
    <p:extLst>
      <p:ext uri="{BB962C8B-B14F-4D97-AF65-F5344CB8AC3E}">
        <p14:creationId xmlns:p14="http://schemas.microsoft.com/office/powerpoint/2010/main" val="27707976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Literatura - výběr</a:t>
            </a:r>
          </a:p>
        </p:txBody>
      </p:sp>
      <p:sp>
        <p:nvSpPr>
          <p:cNvPr id="2" name="Zástupný symbol pro obsah 1"/>
          <p:cNvSpPr>
            <a:spLocks noGrp="1"/>
          </p:cNvSpPr>
          <p:nvPr>
            <p:ph idx="1"/>
          </p:nvPr>
        </p:nvSpPr>
        <p:spPr/>
        <p:txBody>
          <a:bodyPr>
            <a:normAutofit fontScale="62500" lnSpcReduction="20000"/>
          </a:bodyPr>
          <a:lstStyle/>
          <a:p>
            <a:r>
              <a:rPr lang="cs-CZ" dirty="0"/>
              <a:t>Monografie a bulletiny na webu NÚV - </a:t>
            </a:r>
            <a:r>
              <a:rPr lang="cs-CZ" dirty="0">
                <a:hlinkClick r:id="rId2"/>
              </a:rPr>
              <a:t>http://www.nuov.cz/ae/publikace-vytvorene-v-projektu</a:t>
            </a:r>
            <a:endParaRPr lang="cs-CZ" dirty="0">
              <a:hlinkClick r:id="rId3"/>
            </a:endParaRPr>
          </a:p>
          <a:p>
            <a:r>
              <a:rPr lang="cs-CZ" dirty="0"/>
              <a:t>Evaluační nástroje na portálu evaluačních nástrojů </a:t>
            </a:r>
            <a:r>
              <a:rPr lang="cs-CZ" dirty="0">
                <a:hlinkClick r:id="rId3"/>
              </a:rPr>
              <a:t>http://evaluacninastroje.rvp.cz/</a:t>
            </a:r>
            <a:endParaRPr lang="cs-CZ" dirty="0"/>
          </a:p>
          <a:p>
            <a:r>
              <a:rPr lang="cs-CZ" dirty="0"/>
              <a:t>Web a sborníky na </a:t>
            </a:r>
            <a:r>
              <a:rPr lang="cs-CZ" dirty="0">
                <a:hlinkClick r:id="rId4"/>
              </a:rPr>
              <a:t>http://www.klima.pedagogika.cz</a:t>
            </a:r>
            <a:r>
              <a:rPr lang="cs-CZ" dirty="0"/>
              <a:t> </a:t>
            </a:r>
          </a:p>
          <a:p>
            <a:r>
              <a:rPr lang="cs-CZ" dirty="0"/>
              <a:t>RÝDL, Karel. Kvalita a hodnocení ve vzdělávání: Výkladový slovník [online]. Praha: NÚOV [2010] [vid. 18. 7. 2011]. Dostupné z: </a:t>
            </a:r>
            <a:r>
              <a:rPr lang="cs-CZ" dirty="0">
                <a:hlinkClick r:id="rId5"/>
              </a:rPr>
              <a:t>http://slovnik.evaluacninastroje.cz/</a:t>
            </a:r>
            <a:r>
              <a:rPr lang="cs-CZ" dirty="0"/>
              <a:t>  </a:t>
            </a:r>
          </a:p>
          <a:p>
            <a:r>
              <a:rPr lang="cs-CZ" dirty="0"/>
              <a:t>POL, M. a kol. </a:t>
            </a:r>
            <a:r>
              <a:rPr lang="cs-CZ" i="1" dirty="0"/>
              <a:t>Kultura školy</a:t>
            </a:r>
            <a:r>
              <a:rPr lang="cs-CZ" dirty="0"/>
              <a:t>. Brno: Vydavatelství Masarykovy univerzity v Brně, 2005.</a:t>
            </a:r>
          </a:p>
          <a:p>
            <a:endParaRPr lang="cs-CZ" dirty="0"/>
          </a:p>
          <a:p>
            <a:r>
              <a:rPr lang="cs-CZ" dirty="0" err="1"/>
              <a:t>Nedopručené</a:t>
            </a:r>
            <a:r>
              <a:rPr lang="cs-CZ" dirty="0"/>
              <a:t>  a podezřelé metody jako Barvy školy, </a:t>
            </a:r>
            <a:r>
              <a:rPr lang="cs-CZ" dirty="0" err="1"/>
              <a:t>Socioklima</a:t>
            </a:r>
            <a:r>
              <a:rPr lang="cs-CZ" dirty="0"/>
              <a:t> aj. A některé nepodařené </a:t>
            </a:r>
            <a:r>
              <a:rPr lang="cs-CZ" dirty="0" err="1"/>
              <a:t>mnografie</a:t>
            </a:r>
            <a:r>
              <a:rPr lang="cs-CZ" dirty="0"/>
              <a:t>…</a:t>
            </a:r>
          </a:p>
          <a:p>
            <a:r>
              <a:rPr lang="cs-CZ" dirty="0"/>
              <a:t> </a:t>
            </a:r>
            <a:r>
              <a:rPr lang="cs-CZ" dirty="0">
                <a:hlinkClick r:id="rId6"/>
              </a:rPr>
              <a:t>https://www.phil.muni.cz/journals/index.php/studia-paedagogica/article/view/132</a:t>
            </a:r>
            <a:r>
              <a:rPr lang="cs-CZ" dirty="0"/>
              <a:t> </a:t>
            </a:r>
          </a:p>
          <a:p>
            <a:endParaRPr lang="cs-CZ" dirty="0"/>
          </a:p>
        </p:txBody>
      </p:sp>
    </p:spTree>
    <p:extLst>
      <p:ext uri="{BB962C8B-B14F-4D97-AF65-F5344CB8AC3E}">
        <p14:creationId xmlns:p14="http://schemas.microsoft.com/office/powerpoint/2010/main" val="911201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9B6D036-553B-AA91-2647-AEE5EF18644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3FF450B-04E4-BDDB-45BA-522A76FEFAA3}"/>
              </a:ext>
            </a:extLst>
          </p:cNvPr>
          <p:cNvSpPr>
            <a:spLocks noGrp="1"/>
          </p:cNvSpPr>
          <p:nvPr>
            <p:ph type="sldNum" sz="quarter" idx="11"/>
          </p:nvPr>
        </p:nvSpPr>
        <p:spPr/>
        <p:txBody>
          <a:bodyPr/>
          <a:lstStyle/>
          <a:p>
            <a:fld id="{0970407D-EE58-4A0B-824B-1D3AE42DD9CF}" type="slidenum">
              <a:rPr lang="cs-CZ" altLang="cs-CZ" smtClean="0"/>
              <a:pPr/>
              <a:t>83</a:t>
            </a:fld>
            <a:endParaRPr lang="cs-CZ" altLang="cs-CZ" dirty="0"/>
          </a:p>
        </p:txBody>
      </p:sp>
      <p:sp>
        <p:nvSpPr>
          <p:cNvPr id="4" name="Nadpis 3">
            <a:extLst>
              <a:ext uri="{FF2B5EF4-FFF2-40B4-BE49-F238E27FC236}">
                <a16:creationId xmlns:a16="http://schemas.microsoft.com/office/drawing/2014/main" id="{49659F55-4647-D33C-A7A1-D5DBEB8BE675}"/>
              </a:ext>
            </a:extLst>
          </p:cNvPr>
          <p:cNvSpPr>
            <a:spLocks noGrp="1"/>
          </p:cNvSpPr>
          <p:nvPr>
            <p:ph type="title"/>
          </p:nvPr>
        </p:nvSpPr>
        <p:spPr/>
        <p:txBody>
          <a:bodyPr/>
          <a:lstStyle/>
          <a:p>
            <a:r>
              <a:rPr lang="cs-CZ" dirty="0"/>
              <a:t>Další </a:t>
            </a:r>
            <a:r>
              <a:rPr lang="cs-CZ" dirty="0" err="1"/>
              <a:t>zroje</a:t>
            </a:r>
            <a:endParaRPr lang="cs-CZ" dirty="0"/>
          </a:p>
        </p:txBody>
      </p:sp>
      <p:sp>
        <p:nvSpPr>
          <p:cNvPr id="5" name="Zástupný obsah 4">
            <a:extLst>
              <a:ext uri="{FF2B5EF4-FFF2-40B4-BE49-F238E27FC236}">
                <a16:creationId xmlns:a16="http://schemas.microsoft.com/office/drawing/2014/main" id="{0EB7AE54-50C6-CE6B-A10A-06D2ECA0662F}"/>
              </a:ext>
            </a:extLst>
          </p:cNvPr>
          <p:cNvSpPr>
            <a:spLocks noGrp="1"/>
          </p:cNvSpPr>
          <p:nvPr>
            <p:ph idx="1"/>
          </p:nvPr>
        </p:nvSpPr>
        <p:spPr/>
        <p:txBody>
          <a:bodyPr>
            <a:normAutofit fontScale="70000" lnSpcReduction="20000"/>
          </a:bodyPr>
          <a:lstStyle/>
          <a:p>
            <a:r>
              <a:rPr lang="cs-CZ" dirty="0" err="1"/>
              <a:t>Podcasty</a:t>
            </a:r>
            <a:endParaRPr lang="cs-CZ" dirty="0"/>
          </a:p>
          <a:p>
            <a:pPr lvl="1"/>
            <a:r>
              <a:rPr lang="cs-CZ" dirty="0"/>
              <a:t>Hovory z kabinetu</a:t>
            </a:r>
          </a:p>
          <a:p>
            <a:pPr lvl="2"/>
            <a:r>
              <a:rPr lang="cs-CZ" dirty="0">
                <a:hlinkClick r:id="rId2"/>
              </a:rPr>
              <a:t>https://podcasters.spotify.com/pod/show/daniel-prau017e341k/episodes/11-Jana-Blake---se-koln-psycholokou-nejen-o-empatii--ikan-a-duevnm-zdrav-edv04r/a-a2602ic</a:t>
            </a:r>
          </a:p>
          <a:p>
            <a:pPr lvl="2"/>
            <a:r>
              <a:rPr lang="cs-CZ" dirty="0">
                <a:hlinkClick r:id="rId2"/>
              </a:rPr>
              <a:t>https://podcasters.spotify.com/pod/show/daniel-prau017e341k/episodes/33---Marie-Gottfriedov---Kad-by-se-ml-ve-kole-ctit-vtan-e2bstbq/a-aajth81</a:t>
            </a:r>
            <a:r>
              <a:rPr lang="cs-CZ" dirty="0"/>
              <a:t> </a:t>
            </a:r>
          </a:p>
          <a:p>
            <a:pPr lvl="1"/>
            <a:endParaRPr lang="cs-CZ" dirty="0"/>
          </a:p>
          <a:p>
            <a:r>
              <a:rPr lang="cs-CZ" dirty="0"/>
              <a:t>Pořady ČT</a:t>
            </a:r>
          </a:p>
          <a:p>
            <a:pPr lvl="1"/>
            <a:r>
              <a:rPr lang="cs-CZ" dirty="0"/>
              <a:t>Ochránce (negativní příklady) </a:t>
            </a:r>
            <a:r>
              <a:rPr lang="cs-CZ" dirty="0">
                <a:hlinkClick r:id="rId3"/>
              </a:rPr>
              <a:t>https://www.ceskatelevize.cz/porady/12003187354-ochrance/</a:t>
            </a:r>
            <a:endParaRPr lang="cs-CZ" dirty="0"/>
          </a:p>
          <a:p>
            <a:pPr lvl="1"/>
            <a:r>
              <a:rPr lang="cs-CZ" dirty="0"/>
              <a:t>Jak se dělá dobrá škola (pozitivní příklady) </a:t>
            </a:r>
            <a:r>
              <a:rPr lang="cs-CZ" dirty="0">
                <a:hlinkClick r:id="rId4"/>
              </a:rPr>
              <a:t>https://www.ceskatelevize.cz/porady/13743448133-jak-se-dela-dobra-skola/</a:t>
            </a:r>
            <a:r>
              <a:rPr lang="cs-CZ" dirty="0"/>
              <a:t> </a:t>
            </a:r>
          </a:p>
          <a:p>
            <a:r>
              <a:rPr lang="cs-CZ" dirty="0"/>
              <a:t>Weby </a:t>
            </a:r>
          </a:p>
          <a:p>
            <a:pPr lvl="1"/>
            <a:r>
              <a:rPr lang="cs-CZ" dirty="0">
                <a:hlinkClick r:id="rId5"/>
              </a:rPr>
              <a:t>https://www.prahaskolska.eu/marketa-popelarova-ucitele-by-meli-umet-vytvaret-pro-zaky-bezpecne-prostredi/</a:t>
            </a:r>
            <a:endParaRPr lang="cs-CZ" dirty="0"/>
          </a:p>
          <a:p>
            <a:pPr lvl="1"/>
            <a:r>
              <a:rPr lang="cs-CZ" dirty="0">
                <a:hlinkClick r:id="rId6"/>
              </a:rPr>
              <a:t>https://clanky.rvp.cz/clanek/k/z/17293/SKOLA-JAKO-OCHRANUJICI-PROSTREDI.html</a:t>
            </a:r>
            <a:r>
              <a:rPr lang="cs-CZ" dirty="0"/>
              <a:t> </a:t>
            </a:r>
          </a:p>
          <a:p>
            <a:pPr lvl="1"/>
            <a:r>
              <a:rPr lang="cs-CZ" dirty="0">
                <a:hlinkClick r:id="rId7"/>
              </a:rPr>
              <a:t>https://www.coneviteoskole.cz/jak-na-bezpecne-prostredi-ve-tride/</a:t>
            </a:r>
            <a:r>
              <a:rPr lang="cs-CZ" dirty="0"/>
              <a:t> </a:t>
            </a:r>
          </a:p>
          <a:p>
            <a:pPr lvl="1"/>
            <a:r>
              <a:rPr lang="cs-CZ" dirty="0">
                <a:hlinkClick r:id="rId8"/>
              </a:rPr>
              <a:t>https://www.eduin.cz/clanky/bezpecne-prostredi-ve-skole-zaci-se-k-sobe-chovaji-tak-jak-to-vidi-u-ucitelu/</a:t>
            </a:r>
            <a:r>
              <a:rPr lang="cs-CZ" dirty="0"/>
              <a:t> </a:t>
            </a:r>
          </a:p>
          <a:p>
            <a:pPr lvl="1"/>
            <a:endParaRPr lang="cs-CZ" dirty="0"/>
          </a:p>
          <a:p>
            <a:pPr lvl="1"/>
            <a:r>
              <a:rPr lang="cs-CZ" dirty="0">
                <a:hlinkClick r:id="rId9"/>
              </a:rPr>
              <a:t>https://www.facebook.com/nevypustdusi/</a:t>
            </a:r>
          </a:p>
          <a:p>
            <a:pPr lvl="1"/>
            <a:r>
              <a:rPr lang="cs-CZ" dirty="0">
                <a:hlinkClick r:id="rId9"/>
              </a:rPr>
              <a:t>https://nevypustdusi.cz/infografika/?type=ucitele</a:t>
            </a:r>
            <a:r>
              <a:rPr lang="cs-CZ" dirty="0"/>
              <a:t> </a:t>
            </a:r>
          </a:p>
          <a:p>
            <a:pPr marL="324000" lvl="1" indent="0">
              <a:buNone/>
            </a:pPr>
            <a:br>
              <a:rPr lang="cs-CZ" dirty="0"/>
            </a:br>
            <a:endParaRPr lang="cs-CZ" dirty="0"/>
          </a:p>
          <a:p>
            <a:pPr lvl="2"/>
            <a:endParaRPr lang="cs-CZ" dirty="0"/>
          </a:p>
        </p:txBody>
      </p:sp>
    </p:spTree>
    <p:extLst>
      <p:ext uri="{BB962C8B-B14F-4D97-AF65-F5344CB8AC3E}">
        <p14:creationId xmlns:p14="http://schemas.microsoft.com/office/powerpoint/2010/main" val="1829400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fontAlgn="auto">
              <a:spcAft>
                <a:spcPts val="0"/>
              </a:spcAft>
              <a:defRPr/>
            </a:pPr>
            <a:r>
              <a:rPr lang="cs-CZ" sz="2903" dirty="0">
                <a:solidFill>
                  <a:srgbClr val="C00000"/>
                </a:solidFill>
                <a:latin typeface="Bookman Old Style" pitchFamily="18" charset="0"/>
              </a:rPr>
              <a:t> </a:t>
            </a:r>
            <a:r>
              <a:rPr lang="cs-CZ" sz="2903" dirty="0"/>
              <a:t>Subkultury (mluvíte jazykem jejich kmene?)</a:t>
            </a:r>
          </a:p>
        </p:txBody>
      </p:sp>
      <p:sp>
        <p:nvSpPr>
          <p:cNvPr id="30722" name="Rectangle 3"/>
          <p:cNvSpPr>
            <a:spLocks noGrp="1" noChangeArrowheads="1"/>
          </p:cNvSpPr>
          <p:nvPr>
            <p:ph idx="1"/>
          </p:nvPr>
        </p:nvSpPr>
        <p:spPr>
          <a:xfrm>
            <a:off x="720000" y="1692002"/>
            <a:ext cx="9404303" cy="4139998"/>
          </a:xfrm>
        </p:spPr>
        <p:txBody>
          <a:bodyPr>
            <a:normAutofit/>
          </a:bodyPr>
          <a:lstStyle/>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Proč se tématem zabývat</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Často v podobě (pop)kulturních odkazů, používání příměrů z oblíbených seriálů atd. </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Dobře využitelné při úpravě výukového obsahu (a zvýšení motivace) či při reflexi učiva / výuky</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Příklad práce s částí obsahu – memy </a:t>
            </a:r>
            <a:r>
              <a:rPr lang="cs-CZ" sz="1400" dirty="0">
                <a:hlinkClick r:id="rId2"/>
              </a:rPr>
              <a:t>https://padlet.com/foramencranialis/esk-pedagogick-galerie-memes-ukk54gtg9hmojuy</a:t>
            </a:r>
            <a:r>
              <a:rPr lang="cs-CZ" sz="1400" dirty="0"/>
              <a:t> </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Zdroje </a:t>
            </a:r>
            <a:r>
              <a:rPr lang="cs-CZ" sz="1800" dirty="0" err="1"/>
              <a:t>EdSci</a:t>
            </a:r>
            <a:r>
              <a:rPr lang="cs-CZ" sz="1800" dirty="0"/>
              <a:t> např. </a:t>
            </a:r>
            <a:r>
              <a:rPr lang="cs-CZ" sz="1800" dirty="0">
                <a:hlinkClick r:id="rId3">
                  <a:extLst>
                    <a:ext uri="{A12FA001-AC4F-418D-AE19-62706E023703}">
                      <ahyp:hlinkClr xmlns:ahyp="http://schemas.microsoft.com/office/drawing/2018/hyperlinkcolor" val="tx"/>
                    </a:ext>
                  </a:extLst>
                </a:hlinkClick>
              </a:rPr>
              <a:t>zde</a:t>
            </a:r>
            <a:r>
              <a:rPr lang="cs-CZ" sz="1800" dirty="0"/>
              <a:t> nebo </a:t>
            </a:r>
            <a:r>
              <a:rPr lang="cs-CZ" sz="1800" dirty="0">
                <a:hlinkClick r:id="rId4">
                  <a:extLst>
                    <a:ext uri="{A12FA001-AC4F-418D-AE19-62706E023703}">
                      <ahyp:hlinkClr xmlns:ahyp="http://schemas.microsoft.com/office/drawing/2018/hyperlinkcolor" val="tx"/>
                    </a:ext>
                  </a:extLst>
                </a:hlinkClick>
              </a:rPr>
              <a:t>zde</a:t>
            </a:r>
            <a:r>
              <a:rPr lang="cs-CZ" sz="1800" dirty="0"/>
              <a:t>; případně v knize SMOLÍK, J. </a:t>
            </a:r>
            <a:r>
              <a:rPr lang="cs-CZ" sz="1800" i="1" dirty="0"/>
              <a:t>Subkultury mládeže. Uvedení do problematiky</a:t>
            </a:r>
            <a:r>
              <a:rPr lang="cs-CZ" sz="1800" dirty="0"/>
              <a:t>. Praha: </a:t>
            </a:r>
            <a:r>
              <a:rPr lang="cs-CZ" sz="1800" dirty="0" err="1"/>
              <a:t>Grada</a:t>
            </a:r>
            <a:r>
              <a:rPr lang="cs-CZ" sz="1800" dirty="0"/>
              <a:t>, 2010). Nebo </a:t>
            </a:r>
            <a:r>
              <a:rPr lang="cs-CZ" sz="1800" dirty="0">
                <a:hlinkClick r:id="rId5">
                  <a:extLst>
                    <a:ext uri="{A12FA001-AC4F-418D-AE19-62706E023703}">
                      <ahyp:hlinkClr xmlns:ahyp="http://schemas.microsoft.com/office/drawing/2018/hyperlinkcolor" val="tx"/>
                    </a:ext>
                  </a:extLst>
                </a:hlinkClick>
              </a:rPr>
              <a:t>https://www.ceskatelevize.cz/porady/10727240820-kmeny/</a:t>
            </a:r>
            <a:endParaRPr lang="cs-CZ" sz="1800" dirty="0"/>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Stručná sociologická definice - </a:t>
            </a:r>
            <a:r>
              <a:rPr lang="cs-CZ" sz="1800" dirty="0">
                <a:hlinkClick r:id="rId6"/>
              </a:rPr>
              <a:t>https://encyklopedie.soc.cas.cz/w/Subkultura_ml%C3%A1de%C5%BEe</a:t>
            </a:r>
            <a:r>
              <a:rPr lang="cs-CZ" sz="1800" dirty="0"/>
              <a:t> </a:t>
            </a:r>
          </a:p>
          <a:p>
            <a:pPr eaLnBrk="1" hangingPunct="1">
              <a:buFont typeface="StarSymbol"/>
              <a:buNone/>
            </a:pPr>
            <a:endParaRPr lang="cs-CZ" sz="2400" dirty="0">
              <a:latin typeface="Bookman Old Style" pitchFamily="18" charset="0"/>
              <a:cs typeface="Times New Roman" pitchFamily="18" charset="0"/>
            </a:endParaRPr>
          </a:p>
        </p:txBody>
      </p:sp>
      <p:sp>
        <p:nvSpPr>
          <p:cNvPr id="30723" name="Rectangle 6"/>
          <p:cNvSpPr>
            <a:spLocks noChangeArrowheads="1"/>
          </p:cNvSpPr>
          <p:nvPr/>
        </p:nvSpPr>
        <p:spPr bwMode="auto">
          <a:xfrm>
            <a:off x="5223361" y="2336040"/>
            <a:ext cx="9144000" cy="376706"/>
          </a:xfrm>
          <a:prstGeom prst="rect">
            <a:avLst/>
          </a:prstGeom>
          <a:noFill/>
          <a:ln w="9525">
            <a:noFill/>
            <a:miter lim="800000"/>
            <a:headEnd/>
            <a:tailEnd/>
          </a:ln>
        </p:spPr>
        <p:txBody>
          <a:bodyPr>
            <a:spAutoFit/>
          </a:bodyPr>
          <a:lstStyle/>
          <a:p>
            <a:pPr hangingPunct="0">
              <a:lnSpc>
                <a:spcPct val="77000"/>
              </a:lnSpc>
              <a:buClr>
                <a:srgbClr val="000000"/>
              </a:buClr>
              <a:buSzPct val="45000"/>
              <a:buFont typeface="StarSymbol"/>
              <a:buNone/>
            </a:pPr>
            <a:endParaRPr lang="cs-CZ"/>
          </a:p>
        </p:txBody>
      </p:sp>
      <p:pic>
        <p:nvPicPr>
          <p:cNvPr id="5" name="Picture 2"/>
          <p:cNvPicPr>
            <a:picLocks noChangeAspect="1" noChangeArrowheads="1"/>
          </p:cNvPicPr>
          <p:nvPr/>
        </p:nvPicPr>
        <p:blipFill>
          <a:blip r:embed="rId7" cstate="print"/>
          <a:srcRect/>
          <a:stretch>
            <a:fillRect/>
          </a:stretch>
        </p:blipFill>
        <p:spPr bwMode="auto">
          <a:xfrm>
            <a:off x="10459811" y="1692002"/>
            <a:ext cx="1732189" cy="2489170"/>
          </a:xfrm>
          <a:prstGeom prst="rect">
            <a:avLst/>
          </a:prstGeom>
          <a:noFill/>
          <a:ln w="9525">
            <a:noFill/>
            <a:miter lim="800000"/>
            <a:headEnd/>
            <a:tailEnd/>
          </a:ln>
        </p:spPr>
      </p:pic>
      <p:pic>
        <p:nvPicPr>
          <p:cNvPr id="3" name="Obrázek 2">
            <a:extLst>
              <a:ext uri="{FF2B5EF4-FFF2-40B4-BE49-F238E27FC236}">
                <a16:creationId xmlns:a16="http://schemas.microsoft.com/office/drawing/2014/main" id="{AA37B4BE-C91D-3EBF-9396-F31736A6713F}"/>
              </a:ext>
            </a:extLst>
          </p:cNvPr>
          <p:cNvPicPr>
            <a:picLocks noChangeAspect="1"/>
          </p:cNvPicPr>
          <p:nvPr/>
        </p:nvPicPr>
        <p:blipFill>
          <a:blip r:embed="rId8"/>
          <a:stretch>
            <a:fillRect/>
          </a:stretch>
        </p:blipFill>
        <p:spPr>
          <a:xfrm>
            <a:off x="1000086" y="4391800"/>
            <a:ext cx="3427512" cy="2323091"/>
          </a:xfrm>
          <a:prstGeom prst="rect">
            <a:avLst/>
          </a:prstGeom>
        </p:spPr>
      </p:pic>
    </p:spTree>
    <p:extLst>
      <p:ext uri="{BB962C8B-B14F-4D97-AF65-F5344CB8AC3E}">
        <p14:creationId xmlns:p14="http://schemas.microsoft.com/office/powerpoint/2010/main" val="1538722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4721257-4C88-28DB-73AC-27F45133367E}"/>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85</a:t>
            </a:fld>
            <a:endParaRPr lang="cs-CZ" altLang="cs-CZ" noProof="0"/>
          </a:p>
        </p:txBody>
      </p:sp>
      <p:sp>
        <p:nvSpPr>
          <p:cNvPr id="4" name="Nadpis 3">
            <a:extLst>
              <a:ext uri="{FF2B5EF4-FFF2-40B4-BE49-F238E27FC236}">
                <a16:creationId xmlns:a16="http://schemas.microsoft.com/office/drawing/2014/main" id="{010BDFCE-02B3-8A48-884E-E1086D5222D3}"/>
              </a:ext>
            </a:extLst>
          </p:cNvPr>
          <p:cNvSpPr>
            <a:spLocks noGrp="1"/>
          </p:cNvSpPr>
          <p:nvPr>
            <p:ph type="title"/>
          </p:nvPr>
        </p:nvSpPr>
        <p:spPr>
          <a:xfrm>
            <a:off x="398502" y="2900365"/>
            <a:ext cx="5246518" cy="1171580"/>
          </a:xfrm>
        </p:spPr>
        <p:txBody>
          <a:bodyPr vert="horz" lIns="91440" tIns="45720" rIns="91440" bIns="45720" rtlCol="0" anchor="t">
            <a:normAutofit/>
          </a:bodyPr>
          <a:lstStyle/>
          <a:p>
            <a:r>
              <a:rPr lang="en-US"/>
              <a:t>Reflexe, supervize</a:t>
            </a:r>
          </a:p>
        </p:txBody>
      </p:sp>
      <p:sp>
        <p:nvSpPr>
          <p:cNvPr id="5" name="Zástupný text 4">
            <a:extLst>
              <a:ext uri="{FF2B5EF4-FFF2-40B4-BE49-F238E27FC236}">
                <a16:creationId xmlns:a16="http://schemas.microsoft.com/office/drawing/2014/main" id="{21AF8D7A-7F79-9F45-A543-58CB255F8BF9}"/>
              </a:ext>
            </a:extLst>
          </p:cNvPr>
          <p:cNvSpPr>
            <a:spLocks noGrp="1"/>
          </p:cNvSpPr>
          <p:nvPr>
            <p:ph type="subTitle" idx="1"/>
          </p:nvPr>
        </p:nvSpPr>
        <p:spPr>
          <a:xfrm>
            <a:off x="398502" y="4116402"/>
            <a:ext cx="5246518" cy="698497"/>
          </a:xfrm>
        </p:spPr>
        <p:txBody>
          <a:bodyPr vert="horz" lIns="91440" tIns="45720" rIns="91440" bIns="45720" rtlCol="0" anchor="t">
            <a:normAutofit/>
          </a:bodyPr>
          <a:lstStyle/>
          <a:p>
            <a:pPr>
              <a:spcAft>
                <a:spcPts val="600"/>
              </a:spcAft>
            </a:pPr>
            <a:r>
              <a:rPr lang="en-US"/>
              <a:t>Nutnou součástí práce s lidmi</a:t>
            </a:r>
          </a:p>
        </p:txBody>
      </p:sp>
      <p:pic>
        <p:nvPicPr>
          <p:cNvPr id="2050" name="Picture 2" descr="Blog Archivy - Strana 4 z 6 - Nevypusť duši">
            <a:extLst>
              <a:ext uri="{FF2B5EF4-FFF2-40B4-BE49-F238E27FC236}">
                <a16:creationId xmlns:a16="http://schemas.microsoft.com/office/drawing/2014/main" id="{A5ECE77B-322B-1B9E-7AB2-4FD30D0025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876300"/>
            <a:ext cx="6096000" cy="5105399"/>
          </a:xfrm>
          <a:prstGeom prst="rect">
            <a:avLst/>
          </a:prstGeom>
          <a:solidFill>
            <a:srgbClr val="FFFFFF"/>
          </a:solidFill>
        </p:spPr>
      </p:pic>
      <p:sp>
        <p:nvSpPr>
          <p:cNvPr id="14" name="Footer Placeholder 5">
            <a:extLst>
              <a:ext uri="{FF2B5EF4-FFF2-40B4-BE49-F238E27FC236}">
                <a16:creationId xmlns:a16="http://schemas.microsoft.com/office/drawing/2014/main" id="{91BB6F0E-35CF-9A88-6CA9-62D713EF11CA}"/>
              </a:ext>
            </a:extLst>
          </p:cNvPr>
          <p:cNvSpPr>
            <a:spLocks noGrp="1"/>
          </p:cNvSpPr>
          <p:nvPr>
            <p:ph type="ftr" sz="quarter" idx="10"/>
          </p:nvPr>
        </p:nvSpPr>
        <p:spPr>
          <a:xfrm>
            <a:off x="720000" y="6228000"/>
            <a:ext cx="4925020" cy="252000"/>
          </a:xfrm>
        </p:spPr>
        <p:txBody>
          <a:bodyPr wrap="square" anchor="ctr">
            <a:normAutofit/>
          </a:bodyPr>
          <a:lstStyle/>
          <a:p>
            <a:pPr>
              <a:spcAft>
                <a:spcPts val="600"/>
              </a:spcAft>
            </a:pPr>
            <a:r>
              <a:rPr lang="cs-CZ"/>
              <a:t>Zápatí prezentace</a:t>
            </a:r>
          </a:p>
        </p:txBody>
      </p:sp>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9F2D88C2-278E-EB40-B70E-23FFDEF5B722}"/>
                  </a:ext>
                </a:extLst>
              </p14:cNvPr>
              <p14:cNvContentPartPr/>
              <p14:nvPr/>
            </p14:nvContentPartPr>
            <p14:xfrm>
              <a:off x="5004120" y="3068520"/>
              <a:ext cx="360" cy="360"/>
            </p14:xfrm>
          </p:contentPart>
        </mc:Choice>
        <mc:Fallback xmlns="">
          <p:pic>
            <p:nvPicPr>
              <p:cNvPr id="6" name="Rukopis 5">
                <a:extLst>
                  <a:ext uri="{FF2B5EF4-FFF2-40B4-BE49-F238E27FC236}">
                    <a16:creationId xmlns:a16="http://schemas.microsoft.com/office/drawing/2014/main" id="{9F2D88C2-278E-EB40-B70E-23FFDEF5B722}"/>
                  </a:ext>
                </a:extLst>
              </p:cNvPr>
              <p:cNvPicPr/>
              <p:nvPr/>
            </p:nvPicPr>
            <p:blipFill>
              <a:blip r:embed="rId4"/>
              <a:stretch>
                <a:fillRect/>
              </a:stretch>
            </p:blipFill>
            <p:spPr>
              <a:xfrm>
                <a:off x="4995120" y="3059520"/>
                <a:ext cx="18000" cy="18000"/>
              </a:xfrm>
              <a:prstGeom prst="rect">
                <a:avLst/>
              </a:prstGeom>
            </p:spPr>
          </p:pic>
        </mc:Fallback>
      </mc:AlternateContent>
    </p:spTree>
    <p:extLst>
      <p:ext uri="{BB962C8B-B14F-4D97-AF65-F5344CB8AC3E}">
        <p14:creationId xmlns:p14="http://schemas.microsoft.com/office/powerpoint/2010/main" val="421369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chápání profesní role učitele v ČR</a:t>
            </a:r>
          </a:p>
        </p:txBody>
      </p:sp>
      <p:sp>
        <p:nvSpPr>
          <p:cNvPr id="3" name="Zástupný symbol pro obsah 2"/>
          <p:cNvSpPr>
            <a:spLocks noGrp="1"/>
          </p:cNvSpPr>
          <p:nvPr>
            <p:ph sz="quarter" idx="1"/>
          </p:nvPr>
        </p:nvSpPr>
        <p:spPr/>
        <p:txBody>
          <a:bodyPr>
            <a:normAutofit/>
          </a:bodyPr>
          <a:lstStyle/>
          <a:p>
            <a:pPr lvl="1"/>
            <a:r>
              <a:rPr lang="cs-CZ" dirty="0"/>
              <a:t>Profesní osamění („Já a třída“)</a:t>
            </a:r>
          </a:p>
          <a:p>
            <a:pPr lvl="1"/>
            <a:r>
              <a:rPr lang="cs-CZ" dirty="0"/>
              <a:t>Chápání role hlavně v rovině </a:t>
            </a:r>
            <a:r>
              <a:rPr lang="cs-CZ" u="sng" dirty="0"/>
              <a:t>formální</a:t>
            </a:r>
            <a:r>
              <a:rPr lang="cs-CZ" dirty="0"/>
              <a:t> autority</a:t>
            </a:r>
          </a:p>
          <a:p>
            <a:pPr lvl="2"/>
            <a:r>
              <a:rPr lang="cs-CZ" dirty="0"/>
              <a:t>Agresivní projevy žáků, jejich problémy (studijní či psychické) mohou být chápány jako nezvládnutí profesní role učitelem i jeho sociálním okolím</a:t>
            </a:r>
          </a:p>
          <a:p>
            <a:pPr lvl="2"/>
            <a:r>
              <a:rPr lang="cs-CZ" dirty="0"/>
              <a:t>Kulturní resentimenty </a:t>
            </a:r>
            <a:r>
              <a:rPr lang="cs-CZ" dirty="0" err="1"/>
              <a:t>imlicitně</a:t>
            </a:r>
            <a:r>
              <a:rPr lang="cs-CZ" dirty="0"/>
              <a:t> definující očekávání veřejnosti („pan řídící“, „svobodná učitelka“, „dva měsíce prázdnin“)</a:t>
            </a:r>
          </a:p>
          <a:p>
            <a:pPr lvl="2"/>
            <a:r>
              <a:rPr lang="cs-CZ" dirty="0"/>
              <a:t>Herbartovská pedagogika (škoda rány…)</a:t>
            </a:r>
          </a:p>
          <a:p>
            <a:pPr lvl="2"/>
            <a:r>
              <a:rPr lang="cs-CZ" dirty="0"/>
              <a:t>To nastavuje modely učitelského chování (např. práce s chybou, otázka trestů a jejich škálování)</a:t>
            </a:r>
          </a:p>
          <a:p>
            <a:pPr lvl="2"/>
            <a:endParaRPr lang="cs-CZ" dirty="0"/>
          </a:p>
          <a:p>
            <a:pPr lvl="1"/>
            <a:r>
              <a:rPr lang="cs-CZ" dirty="0" err="1"/>
              <a:t>Srv</a:t>
            </a:r>
            <a:r>
              <a:rPr lang="cs-CZ" dirty="0"/>
              <a:t>. </a:t>
            </a:r>
          </a:p>
          <a:p>
            <a:pPr lvl="2"/>
            <a:r>
              <a:rPr lang="cs-CZ" dirty="0"/>
              <a:t>Sociální konstruktivismus,</a:t>
            </a:r>
          </a:p>
          <a:p>
            <a:pPr lvl="2"/>
            <a:r>
              <a:rPr lang="cs-CZ" dirty="0"/>
              <a:t>Báze moci učitele</a:t>
            </a:r>
          </a:p>
          <a:p>
            <a:pPr lvl="3"/>
            <a:r>
              <a:rPr lang="cs-CZ" dirty="0">
                <a:hlinkClick r:id="rId2"/>
              </a:rPr>
              <a:t>https://munispace.muni.cz/index.php/munispace/catalog/book/800</a:t>
            </a:r>
            <a:endParaRPr lang="cs-CZ" dirty="0"/>
          </a:p>
          <a:p>
            <a:pPr lvl="3"/>
            <a:endParaRPr lang="cs-CZ" dirty="0"/>
          </a:p>
        </p:txBody>
      </p:sp>
      <p:pic>
        <p:nvPicPr>
          <p:cNvPr id="29700" name="Picture 4" descr="http://usejku.cz/image/svatec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849" y="4176584"/>
            <a:ext cx="3858151" cy="268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15823"/>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ed-prezentace-16-9-cz-v11.potx" id="{BF980F82-0351-4C4C-85E7-AC1CF4DBE477}" vid="{193BAAB5-9875-4D70-AE35-2537A0D5A484}"/>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E_sablona_prezent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E_sablona_prezentac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A8BAC94BA468D488F31B2478A655CDC" ma:contentTypeVersion="2" ma:contentTypeDescription="Vytvoří nový dokument" ma:contentTypeScope="" ma:versionID="08bb5aaad6f00ce25b159fd08d2efb3d">
  <xsd:schema xmlns:xsd="http://www.w3.org/2001/XMLSchema" xmlns:xs="http://www.w3.org/2001/XMLSchema" xmlns:p="http://schemas.microsoft.com/office/2006/metadata/properties" xmlns:ns2="76d5652a-9cd3-465f-98c7-aa8090bd65c7" targetNamespace="http://schemas.microsoft.com/office/2006/metadata/properties" ma:root="true" ma:fieldsID="24f516e8cb82884d3aca393be411b39d"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423D5E-35B8-4710-91D4-21AC8B4DA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F61946-3FDA-4F05-BEFB-BE32E92EBA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0EA7152-3439-43A3-A72C-333E598F11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muni-ped-prezentace-16-9-cz-v11</Template>
  <TotalTime>401</TotalTime>
  <Words>6442</Words>
  <Application>Microsoft Office PowerPoint</Application>
  <PresentationFormat>Širokoúhlá obrazovka</PresentationFormat>
  <Paragraphs>681</Paragraphs>
  <Slides>85</Slides>
  <Notes>24</Notes>
  <HiddenSlides>0</HiddenSlides>
  <MMClips>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85</vt:i4>
      </vt:variant>
    </vt:vector>
  </HeadingPairs>
  <TitlesOfParts>
    <vt:vector size="95" baseType="lpstr">
      <vt:lpstr>Arial</vt:lpstr>
      <vt:lpstr>Bookman Old Style</vt:lpstr>
      <vt:lpstr>Calibri</vt:lpstr>
      <vt:lpstr>StarSymbol</vt:lpstr>
      <vt:lpstr>Tahoma</vt:lpstr>
      <vt:lpstr>Times New Roman</vt:lpstr>
      <vt:lpstr>Verdana</vt:lpstr>
      <vt:lpstr>Wingdings</vt:lpstr>
      <vt:lpstr>Wingdings 2</vt:lpstr>
      <vt:lpstr>Prezentace_MU_CZ</vt:lpstr>
      <vt:lpstr>Školní klima, klima třídy</vt:lpstr>
      <vt:lpstr>Jak je to (bylo to) na vaší škole?</vt:lpstr>
      <vt:lpstr>Proč klima </vt:lpstr>
      <vt:lpstr>Prezentace aplikace PowerPoint</vt:lpstr>
      <vt:lpstr>Kvalita školy a (auto)evaluace</vt:lpstr>
      <vt:lpstr>Myšlenkový experiment</vt:lpstr>
      <vt:lpstr>Jak to tedy je? (opakování sociální psychologie)</vt:lpstr>
      <vt:lpstr>„Hra“ na školu podle specifických pravidel</vt:lpstr>
      <vt:lpstr>Specifika chápání profesní role učitele v ČR</vt:lpstr>
      <vt:lpstr>Proč se zajímat o sociální prostředí?</vt:lpstr>
      <vt:lpstr>Bezpečné prostředí ve škole ČŠI</vt:lpstr>
      <vt:lpstr>Praktické využití poznatků ve škole</vt:lpstr>
      <vt:lpstr>Prezentace aplikace PowerPoint</vt:lpstr>
      <vt:lpstr>Prezentace aplikace PowerPoint</vt:lpstr>
      <vt:lpstr>Jak se lidé ve škole cítí a jak o ní uvažují?</vt:lpstr>
      <vt:lpstr>Klima školy vs. kultura školy</vt:lpstr>
      <vt:lpstr>Názory a postoje na život ve škole… jsou klima</vt:lpstr>
      <vt:lpstr>Sociální klima v souvislostech</vt:lpstr>
      <vt:lpstr>Klima školy v souvislostech</vt:lpstr>
      <vt:lpstr>Klima školy nebo klima třídy?</vt:lpstr>
      <vt:lpstr>Co tedy je klima školy / třídy?</vt:lpstr>
      <vt:lpstr>Prostředí, klima, atmosféra</vt:lpstr>
      <vt:lpstr>Př. 1 - Rozlišuje čtyři hierarchické úrovně  dle Tagiuri (1968) a Anderson (1982) </vt:lpstr>
      <vt:lpstr>Školní prostředí a jeho vliv vzájemné interakce (a tím i klima)</vt:lpstr>
      <vt:lpstr>Sociální klima</vt:lpstr>
      <vt:lpstr>Prezentace aplikace PowerPoint</vt:lpstr>
      <vt:lpstr>Prezentace aplikace PowerPoint</vt:lpstr>
      <vt:lpstr>Diagnostika… nebo?</vt:lpstr>
      <vt:lpstr>Jak uvažovat nad třídou?</vt:lpstr>
      <vt:lpstr>Jak ke klimatu ve škole přistupujeme?</vt:lpstr>
      <vt:lpstr>Klima školy v diagnostické praxi i teorii</vt:lpstr>
      <vt:lpstr>Různé účely zjišťování klimatu školy</vt:lpstr>
      <vt:lpstr>Odborně problematické diagnostické nástroje</vt:lpstr>
      <vt:lpstr>Klima bez dotazníků</vt:lpstr>
      <vt:lpstr>Šlo by to i bez výše uvedeného? Hm. Meme?</vt:lpstr>
      <vt:lpstr>Při diagnostice nutno zvážit kontext a možnosti</vt:lpstr>
      <vt:lpstr>O školním prostředí ale víme spoustu věcí i „bez dotazníků“</vt:lpstr>
      <vt:lpstr>Jak je to s dotazníky?</vt:lpstr>
      <vt:lpstr>Sociometrie</vt:lpstr>
      <vt:lpstr>Zásady sociometrie</vt:lpstr>
      <vt:lpstr>Sociometrický ratingový dotazník (SO-RA-D)</vt:lpstr>
      <vt:lpstr>(…)</vt:lpstr>
      <vt:lpstr>Klima jeho diagnostika ve výzkumu i školní praxi</vt:lpstr>
      <vt:lpstr>Příklad konkrétního řešení problematiky</vt:lpstr>
      <vt:lpstr>Praktický rámec – nabídka řešení</vt:lpstr>
      <vt:lpstr>Prezentace aplikace PowerPoint</vt:lpstr>
      <vt:lpstr>Prezentace aplikace PowerPoint</vt:lpstr>
      <vt:lpstr>Teoretický rámec pro přípravu nástrojů</vt:lpstr>
      <vt:lpstr>Příprava nástrojů I</vt:lpstr>
      <vt:lpstr>Příprava nástrojů II</vt:lpstr>
      <vt:lpstr>Klima učitelského sboru</vt:lpstr>
      <vt:lpstr>Příklad nástroje upravitelného podle požadavků konkrétní školy</vt:lpstr>
      <vt:lpstr>Ankety pro…</vt:lpstr>
      <vt:lpstr>Ankety pro učitele – oblasti k výběru</vt:lpstr>
      <vt:lpstr>Anketa pro žáky – Oblasti k výběru</vt:lpstr>
      <vt:lpstr>Anketa pro rodiče – Oblasti k výběru</vt:lpstr>
      <vt:lpstr>Příklad „nedotazníkové“ metody pro žáky prvního stupně ZŠ</vt:lpstr>
      <vt:lpstr>Společenství prvního stupně. Dotazník pro žáky formou počítačové hry</vt:lpstr>
      <vt:lpstr>Popis nástroje</vt:lpstr>
      <vt:lpstr>Jak to vypadá?</vt:lpstr>
      <vt:lpstr>Prezentace aplikace PowerPoint</vt:lpstr>
      <vt:lpstr>Jak vypadají výsledky?</vt:lpstr>
      <vt:lpstr>Prezentace aplikace PowerPoint</vt:lpstr>
      <vt:lpstr>Příklad screeningového nástroje pro žáky</vt:lpstr>
      <vt:lpstr>Předcházení problémům v chování žáků </vt:lpstr>
      <vt:lpstr>Ukázka položek dotazníku Škola je místo, kde… </vt:lpstr>
      <vt:lpstr>Příklady dalších metod</vt:lpstr>
      <vt:lpstr>Příklady metod – tematické kresby</vt:lpstr>
      <vt:lpstr>Kresby, fotky a další spíše projektivní nástroje</vt:lpstr>
      <vt:lpstr>Klasické Dotazníky (třída) – příklad (CES) standardizován v IPPP pro českou populaci; normy z konce 90. let Škály: učitelova pomoc, orientace žáků, vztahy mezi žáky, zájem o výuku, klid a pořádek, jasnost pravidel </vt:lpstr>
      <vt:lpstr>„Zbyňku, nezlob se“   aneb Možnosti mapování kultury a klimatu na VŠ ústavu pomocí tvorby deskové hry</vt:lpstr>
      <vt:lpstr>Cíle projektu</vt:lpstr>
      <vt:lpstr>Geneze nápadu</vt:lpstr>
      <vt:lpstr>Praktická realizace (II)</vt:lpstr>
      <vt:lpstr>Praktická realizace - problémy</vt:lpstr>
      <vt:lpstr>Prezentace aplikace PowerPoint</vt:lpstr>
      <vt:lpstr>Prezentace aplikace PowerPoint</vt:lpstr>
      <vt:lpstr>Prezentace aplikace PowerPoint</vt:lpstr>
      <vt:lpstr>Ukázka IV – Výsledky:  Skupina Přijímačky, SZZ</vt:lpstr>
      <vt:lpstr>Zjištění (výběr)</vt:lpstr>
      <vt:lpstr>Zjištění (pokračování)</vt:lpstr>
      <vt:lpstr>Literatura - výběr</vt:lpstr>
      <vt:lpstr>Další zroje</vt:lpstr>
      <vt:lpstr> Subkultury (mluvíte jazykem jejich kmene?)</vt:lpstr>
      <vt:lpstr>Reflexe, supervize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Mareš</dc:creator>
  <cp:lastModifiedBy>Jitka Reissmannová</cp:lastModifiedBy>
  <cp:revision>13</cp:revision>
  <cp:lastPrinted>1601-01-01T00:00:00Z</cp:lastPrinted>
  <dcterms:created xsi:type="dcterms:W3CDTF">2023-11-28T12:47:16Z</dcterms:created>
  <dcterms:modified xsi:type="dcterms:W3CDTF">2024-11-06T10:33:29Z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