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426" r:id="rId3"/>
    <p:sldId id="495" r:id="rId4"/>
    <p:sldId id="454" r:id="rId5"/>
    <p:sldId id="420" r:id="rId6"/>
    <p:sldId id="341" r:id="rId7"/>
    <p:sldId id="461" r:id="rId8"/>
    <p:sldId id="462" r:id="rId9"/>
    <p:sldId id="309" r:id="rId10"/>
    <p:sldId id="467" r:id="rId11"/>
    <p:sldId id="496" r:id="rId12"/>
    <p:sldId id="468" r:id="rId13"/>
    <p:sldId id="469" r:id="rId14"/>
    <p:sldId id="470" r:id="rId15"/>
    <p:sldId id="471" r:id="rId16"/>
    <p:sldId id="472" r:id="rId17"/>
    <p:sldId id="473" r:id="rId18"/>
    <p:sldId id="478" r:id="rId19"/>
    <p:sldId id="479" r:id="rId20"/>
    <p:sldId id="480" r:id="rId21"/>
    <p:sldId id="481" r:id="rId22"/>
    <p:sldId id="482" r:id="rId23"/>
    <p:sldId id="486" r:id="rId24"/>
    <p:sldId id="488" r:id="rId25"/>
    <p:sldId id="489" r:id="rId26"/>
    <p:sldId id="484" r:id="rId27"/>
    <p:sldId id="449" r:id="rId28"/>
    <p:sldId id="448" r:id="rId29"/>
    <p:sldId id="337" r:id="rId30"/>
    <p:sldId id="436" r:id="rId31"/>
    <p:sldId id="487" r:id="rId32"/>
    <p:sldId id="492" r:id="rId33"/>
    <p:sldId id="493" r:id="rId34"/>
    <p:sldId id="494" r:id="rId35"/>
    <p:sldId id="335" r:id="rId36"/>
    <p:sldId id="362" r:id="rId37"/>
    <p:sldId id="451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7567B-ABF4-46B1-947C-9013AA77BE5C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134D9-6B55-47EE-B085-5ECBC90D2F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056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875C4C3-86BD-4B4A-BA98-279A1C66F186}" type="slidenum">
              <a:rPr lang="cs-CZ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15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67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0155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98541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01.10.2024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01.10.2024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01.10.2024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01.10.2024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01.10.2024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477655-785F-4480-948D-E4C995D59F62}" type="datetimeFigureOut">
              <a:rPr lang="cs-CZ" smtClean="0"/>
              <a:pPr/>
              <a:t>01.10.2024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477655-785F-4480-948D-E4C995D59F62}" type="datetimeFigureOut">
              <a:rPr lang="cs-CZ" smtClean="0"/>
              <a:pPr/>
              <a:t>01.10.2024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cs-CZ" dirty="0"/>
              <a:t>Kognitivní psychologie 2</a:t>
            </a:r>
            <a:br>
              <a:rPr lang="cs-CZ" dirty="0"/>
            </a:br>
            <a:r>
              <a:rPr lang="cs-CZ" dirty="0"/>
              <a:t>Teorie duálního procesu </a:t>
            </a:r>
            <a:br>
              <a:rPr lang="cs-CZ" dirty="0"/>
            </a:br>
            <a:r>
              <a:rPr lang="cs-CZ" dirty="0" err="1"/>
              <a:t>Dual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theory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5301208"/>
            <a:ext cx="8077200" cy="1024048"/>
          </a:xfrm>
        </p:spPr>
        <p:txBody>
          <a:bodyPr/>
          <a:lstStyle/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 dirty="0">
                <a:solidFill>
                  <a:schemeClr val="tx1"/>
                </a:solidFill>
              </a:rPr>
              <a:t>Mgr. Jan Krása, Ph.D.</a:t>
            </a:r>
          </a:p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 dirty="0">
                <a:solidFill>
                  <a:schemeClr val="tx1"/>
                </a:solidFill>
              </a:rPr>
              <a:t>Katedra psychologie, Pedagogická fakulta, MU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628800"/>
            <a:ext cx="8784976" cy="489654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0" indent="0">
              <a:buClrTx/>
              <a:buSzTx/>
              <a:buNone/>
              <a:defRPr/>
            </a:pPr>
            <a:r>
              <a:rPr lang="cs-CZ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Je vlastně velmi nepříjemné uznat, že existuje něco jako systém 1 uvnitř naší mysli (systém 1 přitom nepochybně tvoří její větší a evolučně starší část!).</a:t>
            </a:r>
          </a:p>
          <a:p>
            <a:pPr marL="576000" lvl="0" indent="-4572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cs-CZ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Po Koperníkovi (1543), který zbavil výsadnosti naší Zemi, </a:t>
            </a:r>
          </a:p>
          <a:p>
            <a:pPr marL="576000" lvl="0" indent="-4572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cs-CZ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po Darwinovi (1859), který odhalil, že jsme zvířetem podobným opicím (z řádu Primátů),</a:t>
            </a:r>
          </a:p>
          <a:p>
            <a:pPr marL="576000" lvl="0" indent="-4572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cs-CZ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po genetických výzkumech, které ukazují, že muži jsou to slabší pohlaví,</a:t>
            </a:r>
          </a:p>
          <a:p>
            <a:pPr marL="576000" lvl="0" indent="-4572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cs-CZ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máme najednou uznat i to, že nejsme pány ve vlastní mysli (jak to naznačil už S. Freud (1899).</a:t>
            </a:r>
          </a:p>
          <a:p>
            <a:pPr marL="576000" lvl="0" indent="-457200">
              <a:buClrTx/>
              <a:buSzTx/>
              <a:buFont typeface="Arial" panose="020B0604020202020204" pitchFamily="34" charset="0"/>
              <a:buChar char="•"/>
              <a:defRPr/>
            </a:pPr>
            <a:endParaRPr lang="cs-CZ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 panose="020B0503020204020204" pitchFamily="34" charset="0"/>
            </a:endParaRPr>
          </a:p>
          <a:p>
            <a:pPr marL="0" lvl="0" indent="0">
              <a:buClrTx/>
              <a:buSzTx/>
              <a:buNone/>
              <a:defRPr/>
            </a:pPr>
            <a:r>
              <a:rPr lang="cs-CZ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To není nijak lehké uznat – staví se proti tomu příliš mnoho obran a zkreslení.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 panose="020B0503020204020204" pitchFamily="34" charset="0"/>
            </a:endParaRP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b="1" dirty="0">
                <a:solidFill>
                  <a:srgbClr val="FFC000"/>
                </a:solidFill>
              </a:rPr>
              <a:t>Potíže se systémem 1</a:t>
            </a:r>
          </a:p>
        </p:txBody>
      </p:sp>
    </p:spTree>
    <p:extLst>
      <p:ext uri="{BB962C8B-B14F-4D97-AF65-F5344CB8AC3E}">
        <p14:creationId xmlns:p14="http://schemas.microsoft.com/office/powerpoint/2010/main" val="242066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2F042A-F897-1106-7877-6B571D58E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418760-BE7B-5941-AF14-0DAF2D01FF81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>
            <a:normAutofit fontScale="92500"/>
          </a:bodyPr>
          <a:lstStyle/>
          <a:p>
            <a:r>
              <a:rPr lang="cs-CZ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Automatičnost a vrozenost však na druhou stranu neznamená nutně jednoduchost nebo primitivnost nebo nespolehlivost. </a:t>
            </a:r>
          </a:p>
          <a:p>
            <a:r>
              <a:rPr lang="cs-CZ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Co je na rozpoznání jednotlivých tváří nebo na odhadu emocí druhého člověka primitivního? I řízení automobilu je z větší části automatické.</a:t>
            </a:r>
          </a:p>
          <a:p>
            <a:r>
              <a:rPr lang="cs-CZ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Svět zůstává stát, ale půdu pod nohami ztratila bájná „svobodná vůle“.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901572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Modularita mysli: Systém 1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268760"/>
            <a:ext cx="8229240" cy="540060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lvl="0">
              <a:defRPr/>
            </a:pP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Doménově specifické 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</a:t>
            </a:r>
            <a:r>
              <a:rPr lang="cs-CZ" sz="2400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domain-specific</a:t>
            </a:r>
            <a:r>
              <a:rPr lang="cs-CZ" sz="24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 1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kognitivní moduly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jsou: </a:t>
            </a:r>
          </a:p>
          <a:p>
            <a:pPr marL="461700" indent="-342900">
              <a:buFont typeface="Arial" panose="020B0604020202020204" pitchFamily="34" charset="0"/>
              <a:buChar char="•"/>
              <a:defRPr/>
            </a:pP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zaměřené na relativně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úzkou výseč 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vstupů (rozpoznání tváří, hlasu, úleková reakce),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relativně</a:t>
            </a:r>
            <a:r>
              <a:rPr kumimoji="0" lang="cs-CZ" sz="24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rychlé </a:t>
            </a:r>
            <a:r>
              <a:rPr kumimoji="0" lang="cs-CZ" sz="240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(milisekundy</a:t>
            </a:r>
            <a:r>
              <a:rPr kumimoji="0" lang="cs-CZ" sz="240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až sekundy)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automatické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: člověk si je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nemůže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vypnout (viz zrakové klamy a výsledky </a:t>
            </a:r>
            <a:r>
              <a:rPr kumimoji="0" lang="cs-CZ" sz="240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sociální percepce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), </a:t>
            </a:r>
          </a:p>
          <a:p>
            <a:pPr marL="461700" indent="-342900">
              <a:buFont typeface="Arial" panose="020B0604020202020204" pitchFamily="34" charset="0"/>
              <a:buChar char="•"/>
              <a:defRPr/>
            </a:pP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jsou (kognitivně, introspektivně)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málo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přístupné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:  často nelze proces uvnitř doménově specifického modulu jemněji diferencovat (nevíme, jak poznáme něčí tvář, prostě ji poznáme),</a:t>
            </a:r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jejich výstupy mají </a:t>
            </a:r>
            <a:r>
              <a:rPr kumimoji="0" lang="cs-CZ" sz="2400" b="1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specifický</a:t>
            </a:r>
            <a:r>
              <a:rPr kumimoji="0" lang="cs-CZ" sz="240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(často velmi jednoduchý) </a:t>
            </a:r>
            <a:r>
              <a:rPr kumimoji="0" lang="cs-CZ" sz="2400" b="1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formát </a:t>
            </a:r>
            <a:r>
              <a:rPr kumimoji="0" lang="cs-CZ" sz="240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(např. znám/neznám; OK/pozor! apod.).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Většinou jsou napojeny na emoční systém.</a:t>
            </a:r>
          </a:p>
        </p:txBody>
      </p:sp>
    </p:spTree>
    <p:extLst>
      <p:ext uri="{BB962C8B-B14F-4D97-AF65-F5344CB8AC3E}">
        <p14:creationId xmlns:p14="http://schemas.microsoft.com/office/powerpoint/2010/main" val="2260109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Zrakové iluze (ZI)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556792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 několik typů ZI:</a:t>
            </a:r>
            <a:r>
              <a:rPr kumimoji="0" lang="cs-CZ" sz="32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1. a 2. typ.</a:t>
            </a:r>
            <a:endParaRPr kumimoji="0" lang="cs-CZ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ZI 1. typu </a:t>
            </a:r>
            <a:r>
              <a:rPr lang="cs-CZ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jsou projevem </a:t>
            </a: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určitého druhu </a:t>
            </a:r>
            <a:r>
              <a:rPr lang="cs-CZ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automatického zpracování.</a:t>
            </a:r>
          </a:p>
          <a:p>
            <a:pPr marL="118800" lvl="0">
              <a:defRPr/>
            </a:pPr>
            <a:endParaRPr lang="cs-CZ" sz="3200" spc="-1" noProof="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5160260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Müller-</a:t>
            </a:r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Lyerova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iluze</a:t>
            </a:r>
            <a:endParaRPr lang="cs-CZ" dirty="0"/>
          </a:p>
        </p:txBody>
      </p:sp>
      <p:pic>
        <p:nvPicPr>
          <p:cNvPr id="4" name="Picture 6"/>
          <p:cNvPicPr/>
          <p:nvPr/>
        </p:nvPicPr>
        <p:blipFill>
          <a:blip r:embed="rId2" cstate="print"/>
          <a:stretch/>
        </p:blipFill>
        <p:spPr>
          <a:xfrm>
            <a:off x="1849351" y="2420888"/>
            <a:ext cx="5444937" cy="33843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4465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463054" y="160338"/>
            <a:ext cx="8229240" cy="1252440"/>
          </a:xfrm>
        </p:spPr>
        <p:txBody>
          <a:bodyPr/>
          <a:lstStyle/>
          <a:p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Vertikální-horizontální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iluze</a:t>
            </a:r>
            <a:endParaRPr lang="cs-CZ" dirty="0"/>
          </a:p>
        </p:txBody>
      </p:sp>
      <p:sp>
        <p:nvSpPr>
          <p:cNvPr id="4" name="AutoShape 4" descr="Výsledek obrázku pro ponzo illu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Picture 2" descr="VÃ½sledek obrÃ¡zku pro vertical horizontal illu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460" y="1844824"/>
            <a:ext cx="423672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79712" y="566124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Jsou kulturně specifické (</a:t>
            </a:r>
            <a:r>
              <a:rPr lang="cs-CZ" dirty="0" err="1"/>
              <a:t>culture-specific</a:t>
            </a:r>
            <a:r>
              <a:rPr lang="cs-CZ" dirty="0"/>
              <a:t>), tj. nejsou univerzální.</a:t>
            </a:r>
          </a:p>
        </p:txBody>
      </p:sp>
    </p:spTree>
    <p:extLst>
      <p:ext uri="{BB962C8B-B14F-4D97-AF65-F5344CB8AC3E}">
        <p14:creationId xmlns:p14="http://schemas.microsoft.com/office/powerpoint/2010/main" val="196137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>
            <a:normAutofit lnSpcReduction="10000"/>
          </a:bodyPr>
          <a:lstStyle/>
          <a:p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Ponzova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iluze</a:t>
            </a:r>
            <a:b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2056" name="Picture 8" descr="Výsledek obrázku pro ponzo ill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528887"/>
            <a:ext cx="5436096" cy="51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72533"/>
            <a:ext cx="3698837" cy="50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654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Mřížková iluze (</a:t>
            </a:r>
            <a:r>
              <a:rPr lang="cs-CZ" sz="4500" b="1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grid</a:t>
            </a: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4500" b="1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illusion</a:t>
            </a: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</a:t>
            </a:r>
            <a:b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99" name="Picture 2"/>
          <p:cNvPicPr/>
          <p:nvPr/>
        </p:nvPicPr>
        <p:blipFill>
          <a:blip r:embed="rId2" cstate="print"/>
          <a:stretch/>
        </p:blipFill>
        <p:spPr>
          <a:xfrm>
            <a:off x="1103760" y="1774800"/>
            <a:ext cx="6936480" cy="4625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7857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Zrakové iluze druhého typu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556792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lvl="0">
              <a:defRPr/>
            </a:pPr>
            <a:endParaRPr lang="cs-CZ" sz="3200" spc="-1" noProof="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kumimoji="0" lang="cs-CZ" sz="3200" i="0" u="none" strike="noStrike" kern="1200" cap="none" spc="-1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Nesouvisí tolik s automatickým zpracováním.</a:t>
            </a:r>
          </a:p>
          <a:p>
            <a:pPr marL="118800" lvl="0">
              <a:defRPr/>
            </a:pPr>
            <a:endParaRPr kumimoji="0" lang="cs-CZ" sz="3200" i="0" u="none" strike="noStrike" kern="1200" cap="none" spc="-1" normalizeH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2397663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Iluze 2. typu</a:t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1032" name="Picture 8" descr="VÃ½sledek obrÃ¡zku pro illusions neverending stai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423796" cy="488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452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na příště: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Zjistěte, jaký je rozdíl mezi </a:t>
            </a:r>
            <a:r>
              <a:rPr lang="cs-CZ" b="1" dirty="0"/>
              <a:t>krátkodobou</a:t>
            </a:r>
            <a:r>
              <a:rPr lang="cs-CZ" dirty="0"/>
              <a:t>  a mezi </a:t>
            </a:r>
            <a:r>
              <a:rPr lang="cs-CZ" b="1" dirty="0"/>
              <a:t>pracovní</a:t>
            </a:r>
            <a:r>
              <a:rPr lang="cs-CZ" dirty="0"/>
              <a:t> pamětí.</a:t>
            </a:r>
          </a:p>
          <a:p>
            <a:r>
              <a:rPr lang="cs-CZ" dirty="0"/>
              <a:t>Vymyslete </a:t>
            </a:r>
            <a:r>
              <a:rPr lang="cs-CZ" b="1" dirty="0"/>
              <a:t>dvě otázky</a:t>
            </a:r>
            <a:r>
              <a:rPr lang="cs-CZ" dirty="0"/>
              <a:t>, které Vás v souvislosti s pamětí napadají.</a:t>
            </a:r>
          </a:p>
          <a:p>
            <a:r>
              <a:rPr lang="cs-CZ" dirty="0"/>
              <a:t>Odevzdat do Odevzdávárny : „Pracovní paměť“</a:t>
            </a:r>
          </a:p>
        </p:txBody>
      </p:sp>
    </p:spTree>
    <p:extLst>
      <p:ext uri="{BB962C8B-B14F-4D97-AF65-F5344CB8AC3E}">
        <p14:creationId xmlns:p14="http://schemas.microsoft.com/office/powerpoint/2010/main" val="4054672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Iluze 2. typu</a:t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2050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64066"/>
            <a:ext cx="3507779" cy="494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illusions neverending stai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4066"/>
            <a:ext cx="3682380" cy="431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053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Iluze 2. typu</a:t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4098" name="Picture 2" descr="VÃ½sledek obrÃ¡zku pro optical illu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383857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Ã½sledek obrÃ¡zku pro devils f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77" y="2526228"/>
            <a:ext cx="4200401" cy="315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275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Iluze 2. typu</a:t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sp>
        <p:nvSpPr>
          <p:cNvPr id="3" name="TextShape 2">
            <a:extLst>
              <a:ext uri="{FF2B5EF4-FFF2-40B4-BE49-F238E27FC236}">
                <a16:creationId xmlns:a16="http://schemas.microsoft.com/office/drawing/2014/main" id="{73EEB9FA-A1F0-B00C-37B0-1D8ADC076675}"/>
              </a:ext>
            </a:extLst>
          </p:cNvPr>
          <p:cNvSpPr txBox="1"/>
          <p:nvPr/>
        </p:nvSpPr>
        <p:spPr>
          <a:xfrm>
            <a:off x="457200" y="1556792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lvl="0">
              <a:defRPr/>
            </a:pPr>
            <a:endParaRPr lang="cs-CZ" sz="3200" spc="-1" noProof="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kumimoji="0" lang="cs-CZ" sz="3200" i="0" u="none" strike="noStrike" kern="1200" cap="none" spc="-1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Analogie ve verbální formě:</a:t>
            </a:r>
          </a:p>
          <a:p>
            <a:pPr marL="118800" lvl="0">
              <a:defRPr/>
            </a:pP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Šli dva a prostřední upadl.</a:t>
            </a:r>
            <a:endParaRPr kumimoji="0" lang="cs-CZ" sz="3200" i="0" u="none" strike="noStrike" kern="1200" cap="none" spc="-1" normalizeH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77594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 1 a různá kognitivní zkreslení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251520" y="1484784"/>
            <a:ext cx="8434920" cy="4915656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/>
            <a:r>
              <a:rPr lang="cs-CZ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Různá </a:t>
            </a:r>
            <a:r>
              <a:rPr lang="cs-CZ" sz="4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kognitivní</a:t>
            </a:r>
            <a:r>
              <a:rPr lang="cs-CZ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4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zkreslení</a:t>
            </a:r>
            <a:r>
              <a:rPr lang="cs-CZ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</a:t>
            </a:r>
            <a:r>
              <a:rPr lang="cs-CZ" sz="4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cognitive</a:t>
            </a:r>
            <a:r>
              <a:rPr lang="cs-CZ" sz="4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40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biases</a:t>
            </a:r>
            <a:r>
              <a:rPr lang="cs-CZ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), kterými se psychologie zabývá, jsou dokladem automatického fungování implicitních procesů </a:t>
            </a:r>
            <a:r>
              <a:rPr lang="cs-CZ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systému 1</a:t>
            </a:r>
            <a:r>
              <a:rPr lang="cs-CZ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118800"/>
            <a:r>
              <a:rPr lang="cs-CZ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Jsou buď </a:t>
            </a:r>
            <a:r>
              <a:rPr lang="cs-CZ" sz="40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bug, </a:t>
            </a:r>
            <a:r>
              <a:rPr lang="cs-CZ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nebo</a:t>
            </a:r>
            <a:r>
              <a:rPr lang="cs-CZ" sz="40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40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feature</a:t>
            </a:r>
            <a:r>
              <a:rPr lang="cs-CZ" sz="40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118800"/>
            <a:endParaRPr lang="cs-CZ" sz="4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/>
            <a:endParaRPr lang="cs-CZ" sz="4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>
              <a:lnSpc>
                <a:spcPct val="100000"/>
              </a:lnSpc>
            </a:pPr>
            <a:endParaRPr lang="cs-CZ" sz="1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3960340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Lidská mysl a emocionalita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251520" y="1556792"/>
            <a:ext cx="8640960" cy="484364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/>
            <a:r>
              <a:rPr lang="cs-CZ" sz="4000" dirty="0">
                <a:solidFill>
                  <a:prstClr val="black"/>
                </a:solidFill>
                <a:latin typeface="Calibri"/>
              </a:rPr>
              <a:t>Většina modulů ze</a:t>
            </a:r>
            <a:r>
              <a:rPr lang="cs-CZ" sz="4000" b="1" dirty="0">
                <a:solidFill>
                  <a:prstClr val="black"/>
                </a:solidFill>
                <a:latin typeface="Calibri"/>
              </a:rPr>
              <a:t> systému 1 </a:t>
            </a:r>
            <a:r>
              <a:rPr lang="cs-CZ" sz="4000" dirty="0">
                <a:solidFill>
                  <a:prstClr val="black"/>
                </a:solidFill>
                <a:latin typeface="Calibri"/>
              </a:rPr>
              <a:t>je přímo napojena skrze limbický systém na náš </a:t>
            </a:r>
            <a:r>
              <a:rPr lang="cs-CZ" sz="4000" b="1" dirty="0">
                <a:solidFill>
                  <a:prstClr val="black"/>
                </a:solidFill>
                <a:latin typeface="Calibri"/>
              </a:rPr>
              <a:t>emoční systém </a:t>
            </a:r>
            <a:r>
              <a:rPr lang="cs-CZ" sz="4000" dirty="0">
                <a:solidFill>
                  <a:prstClr val="black"/>
                </a:solidFill>
                <a:latin typeface="Calibri"/>
              </a:rPr>
              <a:t>a skrze něj na náš </a:t>
            </a:r>
            <a:r>
              <a:rPr lang="cs-CZ" sz="4000" b="1" dirty="0">
                <a:solidFill>
                  <a:prstClr val="black"/>
                </a:solidFill>
                <a:latin typeface="Calibri"/>
              </a:rPr>
              <a:t>endokrinní</a:t>
            </a:r>
            <a:r>
              <a:rPr lang="cs-CZ" sz="4000" dirty="0">
                <a:solidFill>
                  <a:prstClr val="black"/>
                </a:solidFill>
                <a:latin typeface="Calibri"/>
              </a:rPr>
              <a:t> a</a:t>
            </a:r>
            <a:r>
              <a:rPr lang="cs-CZ" sz="4000" b="1" dirty="0">
                <a:solidFill>
                  <a:prstClr val="black"/>
                </a:solidFill>
                <a:latin typeface="Calibri"/>
              </a:rPr>
              <a:t> vegetativní systém!!</a:t>
            </a:r>
          </a:p>
        </p:txBody>
      </p:sp>
    </p:spTree>
    <p:extLst>
      <p:ext uri="{BB962C8B-B14F-4D97-AF65-F5344CB8AC3E}">
        <p14:creationId xmlns:p14="http://schemas.microsoft.com/office/powerpoint/2010/main" val="32228582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2F8C01-6181-69B5-FB80-9373B05CE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9F4AA04-0E2E-D567-E430-C194D8FAF186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F656649-5C72-DF1D-9596-180CCB815F7E}"/>
              </a:ext>
            </a:extLst>
          </p:cNvPr>
          <p:cNvSpPr txBox="1"/>
          <p:nvPr/>
        </p:nvSpPr>
        <p:spPr>
          <a:xfrm>
            <a:off x="539552" y="1700807"/>
            <a:ext cx="770485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Příklady 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automatických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procesů mimo naši vůli postihující sociální oblast: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Halo efekt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(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sociální) stereotypizace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efekt prvního dojmu, konfirmační zkreslení (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confirmation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bias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), efekt zakotvování (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anchoring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effect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), efekt známosti (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familiarity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effect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aj.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Atribuční chyby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heuristiky (= mentální zkratky, které jsou příkladem modularizace).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psychické obrany 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(např. iluze nadřazenosti, naivní realismus… )</a:t>
            </a:r>
          </a:p>
          <a:p>
            <a:pPr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Příklady méně automatických, tedy 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 2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procesů (podléhajících však mnoha zkreslením):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Odhadování záměrů a myšlenek druhých (práce s teorií mysli). 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mnoho zkr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souvisí s </a:t>
            </a:r>
            <a:r>
              <a:rPr lang="cs-CZ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ToM</a:t>
            </a: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</a:t>
            </a:r>
            <a:r>
              <a:rPr lang="cs-CZ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teorie mysli</a:t>
            </a: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): iluze transparentnosti, 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Forerův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efekt</a:t>
            </a: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aj.</a:t>
            </a:r>
          </a:p>
        </p:txBody>
      </p:sp>
    </p:spTree>
    <p:extLst>
      <p:ext uri="{BB962C8B-B14F-4D97-AF65-F5344CB8AC3E}">
        <p14:creationId xmlns:p14="http://schemas.microsoft.com/office/powerpoint/2010/main" val="4035645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Lidský rozum je </a:t>
            </a:r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domain</a:t>
            </a: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-</a:t>
            </a:r>
            <a:r>
              <a:rPr lang="cs-CZ" sz="4500" b="1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general</a:t>
            </a: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(systém 2)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478284" y="1628800"/>
            <a:ext cx="8229240" cy="462528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lvl="0"/>
            <a:r>
              <a:rPr kumimoji="0" lang="cs-CZ" sz="32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Fodor</a:t>
            </a:r>
            <a:r>
              <a:rPr kumimoji="0" lang="cs-CZ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popsal také </a:t>
            </a:r>
            <a:r>
              <a:rPr kumimoji="0" lang="cs-CZ" sz="32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domain-general</a:t>
            </a:r>
            <a:r>
              <a:rPr kumimoji="0" lang="cs-CZ" sz="3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procesy,</a:t>
            </a:r>
            <a:r>
              <a:rPr kumimoji="0" lang="cs-CZ" sz="32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které </a:t>
            </a:r>
            <a:r>
              <a:rPr kumimoji="0" lang="cs-CZ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 (oproti</a:t>
            </a:r>
            <a:r>
              <a:rPr kumimoji="0" lang="cs-CZ" sz="32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3200" b="0" i="0" u="none" strike="noStrike" kern="1200" cap="none" spc="-1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domain-specific</a:t>
            </a:r>
            <a:r>
              <a:rPr kumimoji="0" lang="cs-CZ" sz="32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procesům)</a:t>
            </a:r>
            <a:r>
              <a:rPr kumimoji="0" lang="cs-CZ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: </a:t>
            </a:r>
            <a:r>
              <a:rPr kumimoji="0" lang="cs-CZ" sz="3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pomalé</a:t>
            </a:r>
            <a:r>
              <a:rPr kumimoji="0" lang="cs-CZ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kumimoji="0" lang="cs-CZ" sz="3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neautomatické</a:t>
            </a:r>
            <a:r>
              <a:rPr kumimoji="0" lang="cs-CZ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kumimoji="0" lang="cs-CZ" sz="3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řízené</a:t>
            </a:r>
            <a:r>
              <a:rPr kumimoji="0" lang="cs-CZ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většinou </a:t>
            </a:r>
            <a:r>
              <a:rPr kumimoji="0" lang="cs-CZ" sz="3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vědomé</a:t>
            </a:r>
            <a:r>
              <a:rPr kumimoji="0" lang="cs-CZ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mohou se vztahovat</a:t>
            </a:r>
            <a:r>
              <a:rPr kumimoji="0" lang="cs-CZ" sz="32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relativně k jakékoli oblasti</a:t>
            </a:r>
            <a:r>
              <a:rPr kumimoji="0" lang="cs-CZ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a jsou ovlivněné globálními cíli jedince. </a:t>
            </a:r>
          </a:p>
          <a:p>
            <a:pPr marL="118800" lvl="0"/>
            <a:r>
              <a:rPr kumimoji="0" lang="cs-CZ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 mj. </a:t>
            </a:r>
            <a:r>
              <a:rPr kumimoji="0" lang="cs-CZ" sz="3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omezeny rozsahem pracovní paměti</a:t>
            </a: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!!</a:t>
            </a:r>
          </a:p>
          <a:p>
            <a:pPr marL="118800" lvl="0"/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ALE: podmiňování má všechny atributy a není omezeno pracovní pamětí.</a:t>
            </a:r>
          </a:p>
        </p:txBody>
      </p:sp>
    </p:spTree>
    <p:extLst>
      <p:ext uri="{BB962C8B-B14F-4D97-AF65-F5344CB8AC3E}">
        <p14:creationId xmlns:p14="http://schemas.microsoft.com/office/powerpoint/2010/main" val="21086012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2 a logika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„</a:t>
            </a:r>
            <a:r>
              <a:rPr lang="en-US" dirty="0"/>
              <a:t>System 2 concept is much broader than</a:t>
            </a:r>
            <a:r>
              <a:rPr lang="cs-CZ" dirty="0"/>
              <a:t> </a:t>
            </a:r>
            <a:r>
              <a:rPr lang="en-US" dirty="0"/>
              <a:t>that of </a:t>
            </a:r>
            <a:r>
              <a:rPr lang="en-US" b="1" dirty="0"/>
              <a:t>logical reasoning</a:t>
            </a:r>
            <a:r>
              <a:rPr lang="en-US" dirty="0"/>
              <a:t>, including such ideas</a:t>
            </a:r>
            <a:r>
              <a:rPr lang="cs-CZ" dirty="0"/>
              <a:t> </a:t>
            </a:r>
            <a:r>
              <a:rPr lang="en-US" dirty="0"/>
              <a:t>as an </a:t>
            </a:r>
            <a:r>
              <a:rPr lang="en-US" b="1" dirty="0"/>
              <a:t>inhibitory role </a:t>
            </a:r>
            <a:r>
              <a:rPr lang="en-US" dirty="0"/>
              <a:t>(suppressing pragmatic</a:t>
            </a:r>
            <a:r>
              <a:rPr lang="cs-CZ" dirty="0"/>
              <a:t> </a:t>
            </a:r>
            <a:r>
              <a:rPr lang="en-US" dirty="0"/>
              <a:t>influences of System 1) and the ability to</a:t>
            </a:r>
            <a:r>
              <a:rPr lang="cs-CZ" dirty="0"/>
              <a:t> </a:t>
            </a:r>
            <a:r>
              <a:rPr lang="en-US" dirty="0"/>
              <a:t>engage in </a:t>
            </a:r>
            <a:r>
              <a:rPr lang="en-US" b="1" dirty="0"/>
              <a:t>hypothetical thought </a:t>
            </a:r>
            <a:r>
              <a:rPr lang="en-US" dirty="0"/>
              <a:t>via supposition</a:t>
            </a:r>
            <a:r>
              <a:rPr lang="cs-CZ" dirty="0"/>
              <a:t> and </a:t>
            </a:r>
            <a:r>
              <a:rPr lang="cs-CZ" dirty="0" err="1"/>
              <a:t>mental</a:t>
            </a:r>
            <a:r>
              <a:rPr lang="cs-CZ" dirty="0"/>
              <a:t> </a:t>
            </a:r>
            <a:r>
              <a:rPr lang="cs-CZ" dirty="0" err="1"/>
              <a:t>simulations</a:t>
            </a:r>
            <a:r>
              <a:rPr lang="cs-CZ" dirty="0"/>
              <a:t>.“ (</a:t>
            </a:r>
            <a:r>
              <a:rPr lang="cs-CZ" dirty="0" err="1"/>
              <a:t>Evans</a:t>
            </a:r>
            <a:r>
              <a:rPr lang="cs-CZ" dirty="0"/>
              <a:t>, 2008, p. 262)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647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Dual-process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/>
              <a:t> a individualita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„In </a:t>
            </a:r>
            <a:r>
              <a:rPr lang="cs-CZ" dirty="0" err="1"/>
              <a:t>general</a:t>
            </a:r>
            <a:r>
              <a:rPr lang="cs-CZ" dirty="0"/>
              <a:t>, </a:t>
            </a:r>
            <a:r>
              <a:rPr lang="en-US" dirty="0"/>
              <a:t>one of the </a:t>
            </a:r>
            <a:r>
              <a:rPr lang="en-US" dirty="0" err="1"/>
              <a:t>stronge</a:t>
            </a:r>
            <a:r>
              <a:rPr lang="cs-CZ" dirty="0"/>
              <a:t>st</a:t>
            </a:r>
            <a:r>
              <a:rPr lang="en-US" dirty="0"/>
              <a:t> bases for dual-systems theory</a:t>
            </a:r>
            <a:r>
              <a:rPr lang="cs-CZ" dirty="0"/>
              <a:t> </a:t>
            </a:r>
            <a:r>
              <a:rPr lang="en-US" dirty="0"/>
              <a:t>is the evidence that </a:t>
            </a:r>
            <a:r>
              <a:rPr lang="cs-CZ" dirty="0"/>
              <a:t>„</a:t>
            </a:r>
            <a:r>
              <a:rPr lang="en-US" dirty="0"/>
              <a:t>controlled” cognitive</a:t>
            </a:r>
            <a:r>
              <a:rPr lang="cs-CZ" dirty="0"/>
              <a:t> </a:t>
            </a:r>
            <a:r>
              <a:rPr lang="en-US" dirty="0"/>
              <a:t>processing </a:t>
            </a:r>
            <a:r>
              <a:rPr lang="en-US" b="1" dirty="0"/>
              <a:t>correlates</a:t>
            </a:r>
            <a:r>
              <a:rPr lang="en-US" dirty="0"/>
              <a:t> with </a:t>
            </a:r>
            <a:r>
              <a:rPr lang="en-US" b="1" dirty="0"/>
              <a:t>individual differences</a:t>
            </a:r>
            <a:r>
              <a:rPr lang="cs-CZ" b="1" dirty="0"/>
              <a:t> </a:t>
            </a:r>
            <a:r>
              <a:rPr lang="en-US" dirty="0"/>
              <a:t>in </a:t>
            </a:r>
            <a:r>
              <a:rPr lang="en-US" b="1" dirty="0"/>
              <a:t>general intelligence and working</a:t>
            </a:r>
            <a:r>
              <a:rPr lang="cs-CZ" b="1" dirty="0"/>
              <a:t> </a:t>
            </a:r>
            <a:r>
              <a:rPr lang="en-US" b="1" dirty="0"/>
              <a:t>memory capacity</a:t>
            </a:r>
            <a:r>
              <a:rPr lang="en-US" dirty="0"/>
              <a:t>, whereas “automatic” processing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not.“ (</a:t>
            </a:r>
            <a:r>
              <a:rPr lang="cs-CZ" dirty="0" err="1"/>
              <a:t>Evans</a:t>
            </a:r>
            <a:r>
              <a:rPr lang="cs-CZ" dirty="0"/>
              <a:t>, 2008, p. 262)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8313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36556" y="5445224"/>
            <a:ext cx="1882033" cy="504056"/>
          </a:xfrm>
        </p:spPr>
        <p:txBody>
          <a:bodyPr/>
          <a:lstStyle/>
          <a:p>
            <a:r>
              <a:rPr lang="cs-CZ" sz="2400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Evans</a:t>
            </a:r>
            <a:r>
              <a:rPr lang="cs-CZ" sz="24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 (2015)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44635"/>
            <a:ext cx="5534632" cy="6568730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C6FF318C-D498-11B2-FE39-BCE620176A93}"/>
              </a:ext>
            </a:extLst>
          </p:cNvPr>
          <p:cNvSpPr/>
          <p:nvPr/>
        </p:nvSpPr>
        <p:spPr>
          <a:xfrm>
            <a:off x="1681436" y="980728"/>
            <a:ext cx="72008" cy="72008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644D5333-329F-63FB-DCD7-3CEB7F1E71FF}"/>
              </a:ext>
            </a:extLst>
          </p:cNvPr>
          <p:cNvSpPr/>
          <p:nvPr/>
        </p:nvSpPr>
        <p:spPr>
          <a:xfrm>
            <a:off x="1681436" y="1213520"/>
            <a:ext cx="72008" cy="72008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1633F253-03C8-7BE5-651D-56EC610F454C}"/>
              </a:ext>
            </a:extLst>
          </p:cNvPr>
          <p:cNvSpPr/>
          <p:nvPr/>
        </p:nvSpPr>
        <p:spPr>
          <a:xfrm>
            <a:off x="1695464" y="1437581"/>
            <a:ext cx="72008" cy="72008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6214B85A-1E33-3B43-7824-C2A1F202C653}"/>
              </a:ext>
            </a:extLst>
          </p:cNvPr>
          <p:cNvSpPr/>
          <p:nvPr/>
        </p:nvSpPr>
        <p:spPr>
          <a:xfrm>
            <a:off x="1691680" y="1686633"/>
            <a:ext cx="72008" cy="72008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263BFF90-72BF-A527-AA7A-C0DD6973FC36}"/>
              </a:ext>
            </a:extLst>
          </p:cNvPr>
          <p:cNvSpPr/>
          <p:nvPr/>
        </p:nvSpPr>
        <p:spPr>
          <a:xfrm>
            <a:off x="1691680" y="1895128"/>
            <a:ext cx="72008" cy="72008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E1356455-D500-6117-688A-6662B1380696}"/>
              </a:ext>
            </a:extLst>
          </p:cNvPr>
          <p:cNvSpPr/>
          <p:nvPr/>
        </p:nvSpPr>
        <p:spPr>
          <a:xfrm>
            <a:off x="1681436" y="2123742"/>
            <a:ext cx="72008" cy="72008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F374FF4A-6115-1920-026C-97BAB7BD855E}"/>
              </a:ext>
            </a:extLst>
          </p:cNvPr>
          <p:cNvSpPr/>
          <p:nvPr/>
        </p:nvSpPr>
        <p:spPr>
          <a:xfrm>
            <a:off x="1675570" y="3101964"/>
            <a:ext cx="72008" cy="72008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2FFDB484-790E-E9ED-FA18-53ECA30AC889}"/>
              </a:ext>
            </a:extLst>
          </p:cNvPr>
          <p:cNvSpPr/>
          <p:nvPr/>
        </p:nvSpPr>
        <p:spPr>
          <a:xfrm>
            <a:off x="1675570" y="3486788"/>
            <a:ext cx="72008" cy="72008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62457AC0-0153-069C-32D3-F32138F1F9FA}"/>
              </a:ext>
            </a:extLst>
          </p:cNvPr>
          <p:cNvSpPr/>
          <p:nvPr/>
        </p:nvSpPr>
        <p:spPr>
          <a:xfrm>
            <a:off x="1675570" y="3810695"/>
            <a:ext cx="72008" cy="72008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046E66EA-23A2-6E16-46B0-A013A7F66EFF}"/>
              </a:ext>
            </a:extLst>
          </p:cNvPr>
          <p:cNvSpPr/>
          <p:nvPr/>
        </p:nvSpPr>
        <p:spPr>
          <a:xfrm>
            <a:off x="1682169" y="4626247"/>
            <a:ext cx="72008" cy="72008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9F851C3F-FAE0-20D6-A818-7F156D487F43}"/>
              </a:ext>
            </a:extLst>
          </p:cNvPr>
          <p:cNvSpPr/>
          <p:nvPr/>
        </p:nvSpPr>
        <p:spPr>
          <a:xfrm>
            <a:off x="1669704" y="5290144"/>
            <a:ext cx="72008" cy="72008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FACD5032-14E5-EF1C-2A57-63B5F7F20415}"/>
              </a:ext>
            </a:extLst>
          </p:cNvPr>
          <p:cNvSpPr/>
          <p:nvPr/>
        </p:nvSpPr>
        <p:spPr>
          <a:xfrm>
            <a:off x="1691680" y="6181903"/>
            <a:ext cx="72008" cy="72008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9550744E-69F1-69DB-CB5E-6AD923E5470D}"/>
              </a:ext>
            </a:extLst>
          </p:cNvPr>
          <p:cNvSpPr/>
          <p:nvPr/>
        </p:nvSpPr>
        <p:spPr>
          <a:xfrm>
            <a:off x="1691680" y="6447634"/>
            <a:ext cx="72008" cy="72008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583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FDD47-82BC-7958-0D25-2F502985F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Úkol: teorie duálního procesu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4F92C6-A0E2-16D9-8FE6-60FB28DC9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to je?</a:t>
            </a:r>
          </a:p>
          <a:p>
            <a:endParaRPr lang="cs-CZ" dirty="0"/>
          </a:p>
          <a:p>
            <a:r>
              <a:rPr lang="cs-CZ" dirty="0"/>
              <a:t>Otázky:</a:t>
            </a:r>
          </a:p>
        </p:txBody>
      </p:sp>
    </p:spTree>
    <p:extLst>
      <p:ext uri="{BB962C8B-B14F-4D97-AF65-F5344CB8AC3E}">
        <p14:creationId xmlns:p14="http://schemas.microsoft.com/office/powerpoint/2010/main" val="1825673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62790E-B118-49B8-A081-9A83A643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DC05AE-DC52-41AE-9357-C780DC788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7931224" cy="4625609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Všichni tvorové mají kognici složenou ze systém 1 procesů.</a:t>
            </a:r>
          </a:p>
          <a:p>
            <a:r>
              <a:rPr lang="cs-CZ" dirty="0"/>
              <a:t>Otázkou je, kde a jak se u člověka vzal systém 2.</a:t>
            </a:r>
          </a:p>
          <a:p>
            <a:endParaRPr lang="cs-CZ" dirty="0"/>
          </a:p>
          <a:p>
            <a:r>
              <a:rPr lang="cs-CZ" dirty="0"/>
              <a:t>Souvisí to s komunikací (i neverbální): chápejme komunikaci jako nástroj manipulace; pak je otázkou, co všechno budu komunikovat o svých záměrech a stavech, abych si příliš neublížil.</a:t>
            </a:r>
          </a:p>
          <a:p>
            <a:r>
              <a:rPr lang="cs-CZ" dirty="0"/>
              <a:t>Právě tento modul, který zastavuje automatické procesy a rozvažuje, co ještě říci a co ne, je zárodkem systému 2 (srov. </a:t>
            </a:r>
            <a:r>
              <a:rPr lang="cs-CZ" dirty="0" err="1"/>
              <a:t>Dennett</a:t>
            </a:r>
            <a:r>
              <a:rPr lang="cs-CZ" dirty="0"/>
              <a:t>, 2017, s. 342).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7859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 1 a systém 2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251520" y="1484784"/>
            <a:ext cx="8640960" cy="4915656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/>
            <a:r>
              <a:rPr lang="cs-CZ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 1 je </a:t>
            </a:r>
            <a:r>
              <a:rPr lang="cs-CZ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bottom</a:t>
            </a:r>
            <a:r>
              <a:rPr lang="cs-CZ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-up proces.</a:t>
            </a:r>
          </a:p>
          <a:p>
            <a:pPr marL="118800"/>
            <a:r>
              <a:rPr lang="cs-CZ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 2 je top-</a:t>
            </a:r>
            <a:r>
              <a:rPr lang="cs-CZ" sz="3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down</a:t>
            </a:r>
            <a:r>
              <a:rPr lang="cs-CZ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proces.</a:t>
            </a:r>
          </a:p>
          <a:p>
            <a:pPr marL="118800"/>
            <a:r>
              <a:rPr lang="cs-CZ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Všimněte </a:t>
            </a:r>
            <a:r>
              <a:rPr lang="cs-CZ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si</a:t>
            </a:r>
            <a:r>
              <a:rPr lang="cs-CZ" sz="3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: </a:t>
            </a:r>
            <a:r>
              <a:rPr lang="cs-CZ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 </a:t>
            </a:r>
            <a:r>
              <a:rPr lang="cs-CZ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1 používáme i při takových finesách jako je správný pravopis: prostě si věc napíšeme, a když vypadá blbě, napíšeme to jinak – v tomto případě používáme statistické učení (což je nepochybně systém 1), místo top-</a:t>
            </a:r>
            <a:r>
              <a:rPr lang="cs-CZ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down</a:t>
            </a:r>
            <a:r>
              <a:rPr lang="cs-CZ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používání pravidel pravopisu.</a:t>
            </a:r>
            <a:endParaRPr lang="cs-CZ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/>
            <a:endParaRPr lang="cs-CZ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/>
            <a:endParaRPr lang="cs-CZ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>
              <a:lnSpc>
                <a:spcPct val="100000"/>
              </a:lnSpc>
            </a:pPr>
            <a:endParaRPr lang="cs-CZ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5799048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145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182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821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Steven </a:t>
            </a:r>
            <a:r>
              <a:rPr lang="cs-CZ" sz="4500" b="1" strike="noStrike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Mithen</a:t>
            </a: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(1996)</a:t>
            </a:r>
          </a:p>
          <a:p>
            <a:pPr>
              <a:lnSpc>
                <a:spcPct val="100000"/>
              </a:lnSpc>
            </a:pP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 teorie vzniku systému 2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107324" y="1510152"/>
            <a:ext cx="8928992" cy="533340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>
              <a:lnSpc>
                <a:spcPct val="100000"/>
              </a:lnSpc>
            </a:pP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Postuloval 4 druhy inteligence: </a:t>
            </a:r>
            <a:r>
              <a:rPr lang="cs-CZ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</a:t>
            </a: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technickou</a:t>
            </a: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</a:p>
          <a:p>
            <a:pPr marL="118800">
              <a:lnSpc>
                <a:spcPct val="100000"/>
              </a:lnSpc>
            </a:pPr>
            <a:r>
              <a:rPr lang="cs-CZ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přírodní</a:t>
            </a: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 </a:t>
            </a:r>
            <a:r>
              <a:rPr lang="cs-CZ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řečovou</a:t>
            </a: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118800">
              <a:lnSpc>
                <a:spcPct val="100000"/>
              </a:lnSpc>
            </a:pPr>
            <a:endParaRPr lang="cs-CZ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>
              <a:lnSpc>
                <a:spcPct val="100000"/>
              </a:lnSpc>
            </a:pP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Zvířata (stejně jako naši předkové) vykazují poměrně malý transfer z jedné domény (inteligence) do druhé. Moderní člověk má domény mnohem propojenější.</a:t>
            </a:r>
          </a:p>
          <a:p>
            <a:pPr marL="118800">
              <a:lnSpc>
                <a:spcPct val="100000"/>
              </a:lnSpc>
            </a:pP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Mysl našich předků (</a:t>
            </a:r>
            <a:r>
              <a:rPr lang="cs-CZ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heidelbergů</a:t>
            </a: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 neandrtálců) byla prý jako </a:t>
            </a:r>
            <a:r>
              <a:rPr lang="cs-CZ" sz="22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švýcarský nůž</a:t>
            </a: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: měla jen speciální nástroje určené konkrétním specifickým oblastem.</a:t>
            </a:r>
          </a:p>
          <a:p>
            <a:pPr marL="118800">
              <a:lnSpc>
                <a:spcPct val="100000"/>
              </a:lnSpc>
            </a:pP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Na přechodu mezi středním a mladým paleolitem (před cca 50-40 tisíci lety) došlo k propojení jednotlivých oblastí skrze kapacitu obecné inteligence. </a:t>
            </a:r>
          </a:p>
          <a:p>
            <a:pPr marL="118800">
              <a:lnSpc>
                <a:spcPct val="100000"/>
              </a:lnSpc>
            </a:pP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Hlavně díky řeči! – vznikly metafory v řeči a výtvarné umění (tam spojení člověka a zvířete).</a:t>
            </a:r>
          </a:p>
          <a:p>
            <a:pPr marL="118800">
              <a:lnSpc>
                <a:spcPct val="100000"/>
              </a:lnSpc>
            </a:pP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Člověk začal uvažovat o zvířatech i neživých věcech jakoby to byli lidé (a naopak). Začala vznikat </a:t>
            </a:r>
            <a:r>
              <a:rPr lang="cs-CZ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doménově obecná inteligence (=systém 2)</a:t>
            </a: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endParaRPr lang="cs-CZ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4098" name="Picture 2" descr="VÃ½sledek obrÃ¡zku pro mithen ste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67" y="2952"/>
            <a:ext cx="2155057" cy="263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3940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C18CA1-3FB9-4378-B78E-AB08564F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 err="1">
                <a:solidFill>
                  <a:schemeClr val="bg1">
                    <a:lumMod val="95000"/>
                  </a:schemeClr>
                </a:solidFill>
              </a:rPr>
              <a:t>Theriantropové</a:t>
            </a:r>
            <a:endParaRPr lang="cs-CZ" sz="5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1DD2E6-E2E6-4B20-9601-85E0A1F5E735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Image result for therianthropy trois freres">
            <a:extLst>
              <a:ext uri="{FF2B5EF4-FFF2-40B4-BE49-F238E27FC236}">
                <a16:creationId xmlns:a16="http://schemas.microsoft.com/office/drawing/2014/main" id="{E3A71007-7FD9-4552-8E11-E6E8FA59B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3800475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herianthropy trois freres">
            <a:extLst>
              <a:ext uri="{FF2B5EF4-FFF2-40B4-BE49-F238E27FC236}">
                <a16:creationId xmlns:a16="http://schemas.microsoft.com/office/drawing/2014/main" id="{87D6D100-9F9E-4ED2-834D-13ED0F090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777" y="1556792"/>
            <a:ext cx="4462557" cy="460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381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D41F29-8514-426A-A57F-DBDE12533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1FA3B1-28FB-41BF-AE80-AE21D58A1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90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0FDCCA-1D98-4A4D-8C41-7D0F344B4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Úkol: teorie duálního procesu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2829F5-7B59-4480-9D01-FEE0DBE7E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Neplést</a:t>
            </a:r>
            <a:r>
              <a:rPr lang="cs-CZ" dirty="0"/>
              <a:t> s </a:t>
            </a:r>
            <a:r>
              <a:rPr lang="cs-CZ" dirty="0" err="1"/>
              <a:t>dual</a:t>
            </a:r>
            <a:r>
              <a:rPr lang="cs-CZ" dirty="0"/>
              <a:t> </a:t>
            </a:r>
            <a:r>
              <a:rPr lang="cs-CZ" dirty="0" err="1"/>
              <a:t>coding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/>
              <a:t> (Allan </a:t>
            </a:r>
            <a:r>
              <a:rPr lang="cs-CZ" dirty="0" err="1"/>
              <a:t>Paivio</a:t>
            </a:r>
            <a:r>
              <a:rPr lang="cs-CZ" dirty="0"/>
              <a:t>, 1971): máme dva systémy na zpracování verbálních (</a:t>
            </a:r>
            <a:r>
              <a:rPr lang="cs-CZ" dirty="0" err="1"/>
              <a:t>logogen</a:t>
            </a:r>
            <a:r>
              <a:rPr lang="cs-CZ" dirty="0"/>
              <a:t>) a neverbálních (</a:t>
            </a:r>
            <a:r>
              <a:rPr lang="cs-CZ" dirty="0" err="1"/>
              <a:t>imagen</a:t>
            </a:r>
            <a:r>
              <a:rPr lang="cs-CZ" dirty="0"/>
              <a:t>) informací.</a:t>
            </a:r>
          </a:p>
        </p:txBody>
      </p:sp>
    </p:spTree>
    <p:extLst>
      <p:ext uri="{BB962C8B-B14F-4D97-AF65-F5344CB8AC3E}">
        <p14:creationId xmlns:p14="http://schemas.microsoft.com/office/powerpoint/2010/main" val="732082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556793"/>
            <a:ext cx="8229600" cy="4536504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Na počátku stojí otázka: 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Je mysl (nebo inteligence) jednotnou, na všechny oblasti života zaměřenou schopností, 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nebo je skupinou jednotlivých „modulů“ zaměřených na relativně úzkou oblast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? 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Teorie duálního procesu se kloní ke druhé možnosti.</a:t>
            </a: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dirty="0">
                <a:solidFill>
                  <a:srgbClr val="FFC000"/>
                </a:solidFill>
              </a:rPr>
              <a:t>Modularita lidské mysli</a:t>
            </a:r>
          </a:p>
        </p:txBody>
      </p:sp>
    </p:spTree>
    <p:extLst>
      <p:ext uri="{BB962C8B-B14F-4D97-AF65-F5344CB8AC3E}">
        <p14:creationId xmlns:p14="http://schemas.microsoft.com/office/powerpoint/2010/main" val="3929580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28801"/>
            <a:ext cx="8229600" cy="4772000"/>
          </a:xfrm>
          <a:prstGeom prst="rect">
            <a:avLst/>
          </a:prstGeom>
        </p:spPr>
        <p:txBody>
          <a:bodyPr/>
          <a:lstStyle/>
          <a:p>
            <a:pPr marL="118872"/>
            <a:r>
              <a:rPr lang="cs-CZ" sz="2400" dirty="0"/>
              <a:t>Evolučně je výhodnější, aby jedinec vlastnil řadu jednotlivých subsystémů, než vzájemně podmíněný komplex jediného systému: Když se něco pokazí, většina systému funguje dál</a:t>
            </a:r>
            <a:r>
              <a:rPr lang="cs-CZ" sz="2800" dirty="0"/>
              <a:t>!</a:t>
            </a:r>
          </a:p>
          <a:p>
            <a:pPr marL="118872" indent="0">
              <a:buNone/>
            </a:pPr>
            <a:endParaRPr lang="cs-CZ" sz="2400" dirty="0"/>
          </a:p>
          <a:p>
            <a:pPr marL="118872" indent="0">
              <a:buNone/>
            </a:pPr>
            <a:endParaRPr lang="cs-CZ" sz="2400" dirty="0"/>
          </a:p>
          <a:p>
            <a:pPr marL="118872" indent="0">
              <a:buNone/>
            </a:pPr>
            <a:r>
              <a:rPr lang="cs-CZ" sz="2400" dirty="0"/>
              <a:t>(srov. vývojovou teorii J. </a:t>
            </a:r>
            <a:r>
              <a:rPr lang="cs-CZ" sz="2400" dirty="0" err="1"/>
              <a:t>Piageta</a:t>
            </a:r>
            <a:r>
              <a:rPr lang="cs-CZ" sz="2400" dirty="0"/>
              <a:t>!)</a:t>
            </a:r>
          </a:p>
          <a:p>
            <a:pPr marL="118872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043877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5770984" cy="462560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18800" lvl="0" indent="0">
              <a:buClrTx/>
              <a:buSzTx/>
              <a:buNone/>
              <a:defRPr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Jerry </a:t>
            </a:r>
            <a:r>
              <a:rPr lang="cs-CZ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Fodor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 (1935 - 2017)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 panose="020B0503020204020204" pitchFamily="34" charset="0"/>
            </a:endParaRPr>
          </a:p>
          <a:p>
            <a:pPr marL="118800">
              <a:defRPr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J. </a:t>
            </a:r>
            <a:r>
              <a:rPr lang="cs-CZ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Fodor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 (1983, 1985) jako první rozpracoval myšlenku </a:t>
            </a:r>
            <a:r>
              <a:rPr lang="cs-CZ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modularity mysli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, tj.: lidský nervový systém je složen z mnoha </a:t>
            </a:r>
            <a:r>
              <a:rPr lang="cs-CZ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kognitivních modulů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. </a:t>
            </a:r>
          </a:p>
          <a:p>
            <a:pPr marL="118800">
              <a:defRPr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Kognitivní moduly vznikly za různých okolností, vyvíjely se navzájem nezávisle a jsou určeny pro specifickou oblast adaptace.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b="1" dirty="0">
                <a:solidFill>
                  <a:srgbClr val="FFC000"/>
                </a:solidFill>
              </a:rPr>
              <a:t>Modularita mysli</a:t>
            </a:r>
          </a:p>
        </p:txBody>
      </p:sp>
      <p:pic>
        <p:nvPicPr>
          <p:cNvPr id="1028" name="Picture 4" descr="Výsledek obrázku pro jerry fo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044" y="2268842"/>
            <a:ext cx="2602272" cy="363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82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556793"/>
            <a:ext cx="8435280" cy="4536504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Mluví se o 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dvou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 skupinách modulů a procesů: 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 panose="020B0503020204020204" pitchFamily="34" charset="0"/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1. doménově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 specifické 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(</a:t>
            </a:r>
            <a:r>
              <a:rPr lang="cs-CZ" sz="27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domain-specific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) procesy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	(týkají s jen úzkého výseku situací) = 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systém 1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.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7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 panose="020B0503020204020204" pitchFamily="34" charset="0"/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2. doménově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 obecné 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(</a:t>
            </a:r>
            <a:r>
              <a:rPr lang="cs-CZ" sz="27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domain-general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) procesy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	(mohou se týkat všech situací a domén) 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	= 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systém 2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b="1" dirty="0">
                <a:solidFill>
                  <a:srgbClr val="FFC000"/>
                </a:solidFill>
              </a:rPr>
              <a:t>Modularita mysli</a:t>
            </a:r>
          </a:p>
        </p:txBody>
      </p:sp>
    </p:spTree>
    <p:extLst>
      <p:ext uri="{BB962C8B-B14F-4D97-AF65-F5344CB8AC3E}">
        <p14:creationId xmlns:p14="http://schemas.microsoft.com/office/powerpoint/2010/main" val="3431068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Teorie duálního procesu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28800"/>
            <a:ext cx="4834880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/>
              <a:t>Daniel </a:t>
            </a:r>
            <a:r>
              <a:rPr lang="cs-CZ" sz="2200" dirty="0" err="1"/>
              <a:t>Kahneman</a:t>
            </a:r>
            <a:r>
              <a:rPr lang="cs-CZ" sz="2200" dirty="0"/>
              <a:t> (Myšlení pomalé a rychlé, 2002, 2011) a </a:t>
            </a:r>
            <a:r>
              <a:rPr lang="cs-CZ" sz="2200" b="1" i="1" dirty="0" err="1"/>
              <a:t>dual</a:t>
            </a:r>
            <a:r>
              <a:rPr lang="cs-CZ" sz="2200" b="1" i="1" dirty="0"/>
              <a:t> </a:t>
            </a:r>
            <a:r>
              <a:rPr lang="cs-CZ" sz="2200" b="1" i="1" dirty="0" err="1"/>
              <a:t>process</a:t>
            </a:r>
            <a:r>
              <a:rPr lang="cs-CZ" sz="2200" b="1" i="1" dirty="0"/>
              <a:t> </a:t>
            </a:r>
            <a:r>
              <a:rPr lang="cs-CZ" sz="2200" b="1" i="1" dirty="0" err="1"/>
              <a:t>theory</a:t>
            </a:r>
            <a:r>
              <a:rPr lang="cs-CZ" sz="2200" dirty="0"/>
              <a:t> popisuje zmíněné dva typy procesů jako </a:t>
            </a:r>
            <a:r>
              <a:rPr lang="cs-CZ" sz="2200" b="1" dirty="0"/>
              <a:t>systém 1 a systém 2</a:t>
            </a:r>
            <a:r>
              <a:rPr lang="cs-CZ" sz="2200" dirty="0"/>
              <a:t>.</a:t>
            </a:r>
          </a:p>
          <a:p>
            <a:r>
              <a:rPr lang="cs-CZ" sz="2200" b="1" i="1" dirty="0"/>
              <a:t>Systém 1</a:t>
            </a:r>
            <a:r>
              <a:rPr lang="cs-CZ" sz="2200" dirty="0"/>
              <a:t>: </a:t>
            </a:r>
            <a:r>
              <a:rPr lang="cs-CZ" sz="2200" dirty="0" err="1"/>
              <a:t>domain-specific</a:t>
            </a:r>
            <a:r>
              <a:rPr lang="cs-CZ" sz="2200" dirty="0"/>
              <a:t>, implicitní, rychlé a automatické procesy (tzv. </a:t>
            </a:r>
            <a:r>
              <a:rPr lang="cs-CZ" sz="2200" b="1" dirty="0"/>
              <a:t>intuice</a:t>
            </a:r>
            <a:r>
              <a:rPr lang="cs-CZ" sz="2200" dirty="0"/>
              <a:t>).</a:t>
            </a:r>
          </a:p>
          <a:p>
            <a:r>
              <a:rPr lang="cs-CZ" sz="2200" b="1" i="1" dirty="0"/>
              <a:t>Systém 2</a:t>
            </a:r>
            <a:r>
              <a:rPr lang="cs-CZ" sz="2200" dirty="0"/>
              <a:t>: </a:t>
            </a:r>
            <a:r>
              <a:rPr lang="cs-CZ" sz="2200" dirty="0" err="1"/>
              <a:t>domain-general</a:t>
            </a:r>
            <a:r>
              <a:rPr lang="cs-CZ" sz="2200" dirty="0"/>
              <a:t>, vědomé, pomalé a záměrné procesy přemýšlení. </a:t>
            </a:r>
          </a:p>
          <a:p>
            <a:r>
              <a:rPr lang="cs-CZ" sz="2200" dirty="0"/>
              <a:t>Systému 1 je třeba dlouhý čas a úsilí ke změnám (pokud vůbec), systém 2 je rychleji ovlivnitelný. Systém 1 je přímo spojen s emocemi, systém 2 je ovládán pravidly.</a:t>
            </a:r>
          </a:p>
        </p:txBody>
      </p:sp>
      <p:pic>
        <p:nvPicPr>
          <p:cNvPr id="2050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06277"/>
            <a:ext cx="4828860" cy="361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342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13354</TotalTime>
  <Words>1414</Words>
  <Application>Microsoft Office PowerPoint</Application>
  <PresentationFormat>Předvádění na obrazovce (4:3)</PresentationFormat>
  <Paragraphs>124</Paragraphs>
  <Slides>37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5" baseType="lpstr">
      <vt:lpstr>Arial</vt:lpstr>
      <vt:lpstr>Calibri</vt:lpstr>
      <vt:lpstr>Corbel</vt:lpstr>
      <vt:lpstr>Times New Roman</vt:lpstr>
      <vt:lpstr>Wingdings</vt:lpstr>
      <vt:lpstr>Wingdings 2</vt:lpstr>
      <vt:lpstr>Wingdings 3</vt:lpstr>
      <vt:lpstr>Modul</vt:lpstr>
      <vt:lpstr>Kognitivní psychologie 2 Teorie duálního procesu  Dual process theory</vt:lpstr>
      <vt:lpstr>Úkol na příště:</vt:lpstr>
      <vt:lpstr>Úkol: teorie duálního procesu</vt:lpstr>
      <vt:lpstr>Úkol: teorie duálního procesu</vt:lpstr>
      <vt:lpstr>Modularita lidské mysli</vt:lpstr>
      <vt:lpstr>Prezentace aplikace PowerPoint</vt:lpstr>
      <vt:lpstr>Modularita mysli</vt:lpstr>
      <vt:lpstr>Modularita mysli</vt:lpstr>
      <vt:lpstr>Teorie duálního procesu</vt:lpstr>
      <vt:lpstr>Potíže se systémem 1</vt:lpstr>
      <vt:lpstr>Prezentace aplikace PowerPoint</vt:lpstr>
      <vt:lpstr>Prezentace aplikace PowerPoint</vt:lpstr>
      <vt:lpstr>Prezentace aplikace PowerPoint</vt:lpstr>
      <vt:lpstr>Müller-Lyerova iluze</vt:lpstr>
      <vt:lpstr>Prezentace aplikace PowerPoint</vt:lpstr>
      <vt:lpstr>Prezentace aplikace PowerPoint</vt:lpstr>
      <vt:lpstr>Prezentace aplikace PowerPoint</vt:lpstr>
      <vt:lpstr>Prezentace aplikace PowerPoint</vt:lpstr>
      <vt:lpstr>Iluze 2. typu </vt:lpstr>
      <vt:lpstr>Iluze 2. typu </vt:lpstr>
      <vt:lpstr>Iluze 2. typu </vt:lpstr>
      <vt:lpstr>Iluze 2. typu </vt:lpstr>
      <vt:lpstr>Prezentace aplikace PowerPoint</vt:lpstr>
      <vt:lpstr>Prezentace aplikace PowerPoint</vt:lpstr>
      <vt:lpstr>Prezentace aplikace PowerPoint</vt:lpstr>
      <vt:lpstr>Prezentace aplikace PowerPoint</vt:lpstr>
      <vt:lpstr>Systém 2 a logika</vt:lpstr>
      <vt:lpstr>Dual-process theory a individualita</vt:lpstr>
      <vt:lpstr>Evans (2015)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Theriantropové</vt:lpstr>
      <vt:lpstr>Prezentace aplikace PowerPoint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1</dc:title>
  <dc:creator>Krasa</dc:creator>
  <cp:lastModifiedBy>Jan Krása</cp:lastModifiedBy>
  <cp:revision>234</cp:revision>
  <dcterms:created xsi:type="dcterms:W3CDTF">2015-10-20T07:43:33Z</dcterms:created>
  <dcterms:modified xsi:type="dcterms:W3CDTF">2024-10-01T20:14:38Z</dcterms:modified>
</cp:coreProperties>
</file>