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2"/>
  </p:notesMasterIdLst>
  <p:sldIdLst>
    <p:sldId id="384" r:id="rId2"/>
    <p:sldId id="478" r:id="rId3"/>
    <p:sldId id="425" r:id="rId4"/>
    <p:sldId id="474" r:id="rId5"/>
    <p:sldId id="259" r:id="rId6"/>
    <p:sldId id="260" r:id="rId7"/>
    <p:sldId id="261" r:id="rId8"/>
    <p:sldId id="568" r:id="rId9"/>
    <p:sldId id="288" r:id="rId10"/>
    <p:sldId id="290" r:id="rId11"/>
    <p:sldId id="362" r:id="rId12"/>
    <p:sldId id="561" r:id="rId13"/>
    <p:sldId id="569" r:id="rId14"/>
    <p:sldId id="283" r:id="rId15"/>
    <p:sldId id="281" r:id="rId16"/>
    <p:sldId id="477" r:id="rId17"/>
    <p:sldId id="466" r:id="rId18"/>
    <p:sldId id="570" r:id="rId19"/>
    <p:sldId id="492" r:id="rId20"/>
    <p:sldId id="476" r:id="rId21"/>
    <p:sldId id="557" r:id="rId22"/>
    <p:sldId id="556" r:id="rId23"/>
    <p:sldId id="558" r:id="rId24"/>
    <p:sldId id="294" r:id="rId25"/>
    <p:sldId id="475" r:id="rId26"/>
    <p:sldId id="501" r:id="rId27"/>
    <p:sldId id="502" r:id="rId28"/>
    <p:sldId id="467" r:id="rId29"/>
    <p:sldId id="503" r:id="rId30"/>
    <p:sldId id="560" r:id="rId31"/>
    <p:sldId id="559" r:id="rId32"/>
    <p:sldId id="495" r:id="rId33"/>
    <p:sldId id="506" r:id="rId34"/>
    <p:sldId id="479" r:id="rId35"/>
    <p:sldId id="546" r:id="rId36"/>
    <p:sldId id="547" r:id="rId37"/>
    <p:sldId id="548" r:id="rId38"/>
    <p:sldId id="486" r:id="rId39"/>
    <p:sldId id="487" r:id="rId40"/>
    <p:sldId id="571" r:id="rId41"/>
    <p:sldId id="308" r:id="rId42"/>
    <p:sldId id="380" r:id="rId43"/>
    <p:sldId id="453" r:id="rId44"/>
    <p:sldId id="490" r:id="rId45"/>
    <p:sldId id="491" r:id="rId46"/>
    <p:sldId id="564" r:id="rId47"/>
    <p:sldId id="454" r:id="rId48"/>
    <p:sldId id="563" r:id="rId49"/>
    <p:sldId id="488" r:id="rId50"/>
    <p:sldId id="461" r:id="rId51"/>
    <p:sldId id="565" r:id="rId52"/>
    <p:sldId id="369" r:id="rId53"/>
    <p:sldId id="370" r:id="rId54"/>
    <p:sldId id="566" r:id="rId55"/>
    <p:sldId id="567" r:id="rId56"/>
    <p:sldId id="371" r:id="rId57"/>
    <p:sldId id="493" r:id="rId58"/>
    <p:sldId id="372" r:id="rId59"/>
    <p:sldId id="473" r:id="rId60"/>
    <p:sldId id="471" r:id="rId61"/>
    <p:sldId id="374" r:id="rId62"/>
    <p:sldId id="551" r:id="rId63"/>
    <p:sldId id="470" r:id="rId64"/>
    <p:sldId id="373" r:id="rId65"/>
    <p:sldId id="496" r:id="rId66"/>
    <p:sldId id="375" r:id="rId67"/>
    <p:sldId id="420" r:id="rId68"/>
    <p:sldId id="535" r:id="rId69"/>
    <p:sldId id="514" r:id="rId70"/>
    <p:sldId id="553" r:id="rId71"/>
    <p:sldId id="562" r:id="rId72"/>
    <p:sldId id="554" r:id="rId73"/>
    <p:sldId id="507" r:id="rId74"/>
    <p:sldId id="509" r:id="rId75"/>
    <p:sldId id="510" r:id="rId76"/>
    <p:sldId id="511" r:id="rId77"/>
    <p:sldId id="508" r:id="rId78"/>
    <p:sldId id="497" r:id="rId79"/>
    <p:sldId id="498" r:id="rId80"/>
    <p:sldId id="499" r:id="rId81"/>
    <p:sldId id="446" r:id="rId82"/>
    <p:sldId id="432" r:id="rId83"/>
    <p:sldId id="450" r:id="rId84"/>
    <p:sldId id="484" r:id="rId85"/>
    <p:sldId id="485" r:id="rId86"/>
    <p:sldId id="458" r:id="rId87"/>
    <p:sldId id="459" r:id="rId88"/>
    <p:sldId id="460" r:id="rId89"/>
    <p:sldId id="469" r:id="rId90"/>
    <p:sldId id="540" r:id="rId91"/>
    <p:sldId id="541" r:id="rId92"/>
    <p:sldId id="542" r:id="rId93"/>
    <p:sldId id="543" r:id="rId94"/>
    <p:sldId id="544" r:id="rId95"/>
    <p:sldId id="545" r:id="rId96"/>
    <p:sldId id="555" r:id="rId97"/>
    <p:sldId id="464" r:id="rId98"/>
    <p:sldId id="504" r:id="rId99"/>
    <p:sldId id="505" r:id="rId100"/>
    <p:sldId id="472" r:id="rId10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45EBA8-D9A0-449E-979D-1E7C4BE92C50}" type="datetimeFigureOut">
              <a:rPr lang="cs-CZ" smtClean="0"/>
              <a:pPr/>
              <a:t>06.11.2024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54149-0BA7-4F42-86F3-A6C187F82088}" type="slidenum">
              <a:rPr lang="cs-CZ" smtClean="0"/>
              <a:pPr/>
              <a:t>‹#›</a:t>
            </a:fld>
            <a:endParaRPr lang="cs-CZ"/>
          </a:p>
        </p:txBody>
      </p:sp>
    </p:spTree>
    <p:extLst>
      <p:ext uri="{BB962C8B-B14F-4D97-AF65-F5344CB8AC3E}">
        <p14:creationId xmlns:p14="http://schemas.microsoft.com/office/powerpoint/2010/main" val="374749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BF54149-0BA7-4F42-86F3-A6C187F82088}" type="slidenum">
              <a:rPr lang="cs-CZ" smtClean="0"/>
              <a:pPr/>
              <a:t>7</a:t>
            </a:fld>
            <a:endParaRPr lang="cs-CZ"/>
          </a:p>
        </p:txBody>
      </p:sp>
    </p:spTree>
    <p:extLst>
      <p:ext uri="{BB962C8B-B14F-4D97-AF65-F5344CB8AC3E}">
        <p14:creationId xmlns:p14="http://schemas.microsoft.com/office/powerpoint/2010/main" val="316243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 pamatovat si, že „přese všechno je život oním bájným Rájem“ – srov. logoterapii V. </a:t>
            </a:r>
            <a:r>
              <a:rPr lang="cs-CZ" dirty="0" err="1"/>
              <a:t>Frankla</a:t>
            </a:r>
            <a:r>
              <a:rPr lang="cs-CZ" dirty="0"/>
              <a:t>, mezní životní zážitky)</a:t>
            </a:r>
          </a:p>
          <a:p>
            <a:endParaRPr lang="cs-CZ" dirty="0"/>
          </a:p>
        </p:txBody>
      </p:sp>
      <p:sp>
        <p:nvSpPr>
          <p:cNvPr id="4" name="Zástupný symbol pro číslo snímku 3"/>
          <p:cNvSpPr>
            <a:spLocks noGrp="1"/>
          </p:cNvSpPr>
          <p:nvPr>
            <p:ph type="sldNum" sz="quarter" idx="10"/>
          </p:nvPr>
        </p:nvSpPr>
        <p:spPr/>
        <p:txBody>
          <a:bodyPr/>
          <a:lstStyle/>
          <a:p>
            <a:fld id="{6B6820EE-4E71-44CF-900B-A522F48BB6F4}" type="slidenum">
              <a:rPr lang="cs-CZ" smtClean="0"/>
              <a:pPr/>
              <a:t>37</a:t>
            </a:fld>
            <a:endParaRPr lang="cs-CZ"/>
          </a:p>
        </p:txBody>
      </p:sp>
    </p:spTree>
    <p:extLst>
      <p:ext uri="{BB962C8B-B14F-4D97-AF65-F5344CB8AC3E}">
        <p14:creationId xmlns:p14="http://schemas.microsoft.com/office/powerpoint/2010/main" val="189031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a:t>Kliknutím lze upravit styl.</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a:t>Kliknutím lze upravit styl předlohy.</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F58806B-DE02-48FE-8DF0-5145821CDD4D}"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Kliknutím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Kliknutím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F58806B-DE02-48FE-8DF0-5145821CDD4D}"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a:t>Kliknutím lze upravit styl.</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BE33C866-AEA6-4675-9AB0-C050BD5A5265}" type="datetimeFigureOut">
              <a:rPr lang="cs-CZ" smtClean="0"/>
              <a:pPr/>
              <a:t>06.11.2024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F58806B-DE02-48FE-8DF0-5145821CDD4D}"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a:t>Kliknutím lze upravit styl.</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BE33C866-AEA6-4675-9AB0-C050BD5A5265}" type="datetimeFigureOut">
              <a:rPr lang="cs-CZ" smtClean="0"/>
              <a:pPr/>
              <a:t>06.11.2024</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FF58806B-DE02-48FE-8DF0-5145821CDD4D}"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cs-CZ"/>
              <a:t>Kliknutím lze upravit styl.</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E33C866-AEA6-4675-9AB0-C050BD5A5265}" type="datetimeFigureOut">
              <a:rPr lang="cs-CZ" smtClean="0"/>
              <a:pPr/>
              <a:t>06.11.2024</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F58806B-DE02-48FE-8DF0-5145821CDD4D}"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sciencedirect.com/topics/neuroscience/procedural-memor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youtube.com/watch?v=ubNF9QNEQL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Paměť a učení u člověka</a:t>
            </a:r>
          </a:p>
        </p:txBody>
      </p:sp>
      <p:sp>
        <p:nvSpPr>
          <p:cNvPr id="3" name="Podnadpis 2"/>
          <p:cNvSpPr>
            <a:spLocks noGrp="1"/>
          </p:cNvSpPr>
          <p:nvPr>
            <p:ph type="subTitle" idx="1"/>
          </p:nvPr>
        </p:nvSpPr>
        <p:spPr>
          <a:xfrm>
            <a:off x="611560" y="5229200"/>
            <a:ext cx="8077200" cy="1499616"/>
          </a:xfrm>
        </p:spPr>
        <p:txBody>
          <a:bodyPr/>
          <a:lstStyle/>
          <a:p>
            <a:r>
              <a:rPr lang="cs-CZ" dirty="0"/>
              <a:t>Mgr. Jan Krása, </a:t>
            </a:r>
            <a:r>
              <a:rPr lang="cs-CZ" dirty="0" err="1"/>
              <a:t>Ph.D</a:t>
            </a:r>
            <a:r>
              <a:rPr lang="cs-CZ" dirty="0"/>
              <a:t>., Katedra psychologie, Pedagogická fakulta MU</a:t>
            </a:r>
          </a:p>
        </p:txBody>
      </p:sp>
      <p:sp>
        <p:nvSpPr>
          <p:cNvPr id="4" name="Podnadpis 2"/>
          <p:cNvSpPr txBox="1">
            <a:spLocks/>
          </p:cNvSpPr>
          <p:nvPr/>
        </p:nvSpPr>
        <p:spPr>
          <a:xfrm>
            <a:off x="1403648" y="4869160"/>
            <a:ext cx="6400800" cy="1752600"/>
          </a:xfrm>
          <a:prstGeom prst="rect">
            <a:avLst/>
          </a:prstGeom>
        </p:spPr>
        <p:txBody>
          <a:bodyPr vert="horz">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endParaRPr lang="cs-CZ" dirty="0"/>
          </a:p>
        </p:txBody>
      </p:sp>
    </p:spTree>
    <p:extLst>
      <p:ext uri="{BB962C8B-B14F-4D97-AF65-F5344CB8AC3E}">
        <p14:creationId xmlns:p14="http://schemas.microsoft.com/office/powerpoint/2010/main" val="90685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565150" y="316221"/>
            <a:ext cx="8229600" cy="880531"/>
          </a:xfrm>
        </p:spPr>
        <p:txBody>
          <a:bodyPr rIns="91440" anchor="b">
            <a:scene3d>
              <a:camera prst="orthographicFront"/>
              <a:lightRig rig="soft" dir="t">
                <a:rot lat="0" lon="0" rev="2400000"/>
              </a:lightRig>
            </a:scene3d>
            <a:sp3d>
              <a:bevelT w="19050" h="12700"/>
            </a:sp3d>
          </a:bodyPr>
          <a:lstStyle/>
          <a:p>
            <a:pPr marL="54864" algn="ctr" eaLnBrk="1" fontAlgn="auto" hangingPunct="1">
              <a:spcAft>
                <a:spcPts val="0"/>
              </a:spcAft>
              <a:defRPr/>
            </a:pPr>
            <a:r>
              <a:rPr lang="cs-CZ" sz="4600" b="0" dirty="0">
                <a:ln>
                  <a:noFill/>
                </a:ln>
                <a:solidFill>
                  <a:schemeClr val="tx1"/>
                </a:solidFill>
                <a:effectLst>
                  <a:outerShdw blurRad="38100" dist="25500" dir="5400000" algn="tl" rotWithShape="0">
                    <a:srgbClr val="000000">
                      <a:satMod val="180000"/>
                      <a:alpha val="75000"/>
                    </a:srgbClr>
                  </a:outerShdw>
                </a:effectLst>
              </a:rPr>
              <a:t>Paměť smyslů - paobrazy</a:t>
            </a:r>
          </a:p>
        </p:txBody>
      </p:sp>
      <p:sp>
        <p:nvSpPr>
          <p:cNvPr id="51202" name="Zástupný symbol pro obsah 4"/>
          <p:cNvSpPr>
            <a:spLocks noGrp="1"/>
          </p:cNvSpPr>
          <p:nvPr>
            <p:ph idx="4294967295"/>
          </p:nvPr>
        </p:nvSpPr>
        <p:spPr>
          <a:xfrm>
            <a:off x="914400" y="6178550"/>
            <a:ext cx="8229600" cy="649288"/>
          </a:xfrm>
        </p:spPr>
        <p:txBody>
          <a:bodyPr/>
          <a:lstStyle/>
          <a:p>
            <a:pPr marL="0" indent="0" algn="ctr" eaLnBrk="1" hangingPunct="1">
              <a:buNone/>
            </a:pPr>
            <a:r>
              <a:rPr lang="cs-CZ" dirty="0"/>
              <a:t>Jak dlouho vydrží paobraz?</a:t>
            </a:r>
          </a:p>
        </p:txBody>
      </p:sp>
      <p:pic>
        <p:nvPicPr>
          <p:cNvPr id="51203" name="Picture 2"/>
          <p:cNvPicPr>
            <a:picLocks noChangeAspect="1" noChangeArrowheads="1"/>
          </p:cNvPicPr>
          <p:nvPr/>
        </p:nvPicPr>
        <p:blipFill>
          <a:blip r:embed="rId2" cstate="print"/>
          <a:srcRect/>
          <a:stretch>
            <a:fillRect/>
          </a:stretch>
        </p:blipFill>
        <p:spPr bwMode="auto">
          <a:xfrm>
            <a:off x="0" y="1487751"/>
            <a:ext cx="4679950" cy="4681537"/>
          </a:xfrm>
          <a:prstGeom prst="rect">
            <a:avLst/>
          </a:prstGeom>
          <a:noFill/>
          <a:ln w="9525">
            <a:noFill/>
            <a:miter lim="800000"/>
            <a:headEnd/>
            <a:tailEnd/>
          </a:ln>
        </p:spPr>
      </p:pic>
      <p:pic>
        <p:nvPicPr>
          <p:cNvPr id="5" name="Picture 2" descr="C:\Users\uživatel\Pictures\Přednášky\Vnímání a paměť\paobraz.jpg"/>
          <p:cNvPicPr>
            <a:picLocks noChangeAspect="1" noChangeArrowheads="1"/>
          </p:cNvPicPr>
          <p:nvPr/>
        </p:nvPicPr>
        <p:blipFill>
          <a:blip r:embed="rId3" cstate="print"/>
          <a:srcRect/>
          <a:stretch>
            <a:fillRect/>
          </a:stretch>
        </p:blipFill>
        <p:spPr bwMode="auto">
          <a:xfrm>
            <a:off x="4932040" y="2060848"/>
            <a:ext cx="4062684" cy="3600400"/>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5" name="AutoShape 4" descr="VÃ½sledek obrÃ¡zku pro Goldstein, Chance, 1970 snowflakes"/>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88007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2569" y="261862"/>
            <a:ext cx="8229600" cy="850106"/>
          </a:xfrm>
        </p:spPr>
        <p:txBody>
          <a:bodyPr/>
          <a:lstStyle/>
          <a:p>
            <a:r>
              <a:rPr lang="cs-CZ" dirty="0"/>
              <a:t>Senzorická paměť</a:t>
            </a:r>
          </a:p>
        </p:txBody>
      </p:sp>
      <p:sp>
        <p:nvSpPr>
          <p:cNvPr id="3" name="Zástupný symbol pro obsah 2"/>
          <p:cNvSpPr>
            <a:spLocks noGrp="1"/>
          </p:cNvSpPr>
          <p:nvPr>
            <p:ph idx="1"/>
          </p:nvPr>
        </p:nvSpPr>
        <p:spPr>
          <a:xfrm>
            <a:off x="395536" y="1412776"/>
            <a:ext cx="8291264" cy="3167608"/>
          </a:xfrm>
        </p:spPr>
        <p:txBody>
          <a:bodyPr>
            <a:noAutofit/>
          </a:bodyPr>
          <a:lstStyle/>
          <a:p>
            <a:pPr>
              <a:buNone/>
            </a:pPr>
            <a:r>
              <a:rPr lang="cs-CZ" sz="2000" dirty="0"/>
              <a:t>Vizuální senzorická (</a:t>
            </a:r>
            <a:r>
              <a:rPr lang="cs-CZ" sz="2000" b="1" dirty="0"/>
              <a:t>ikonická</a:t>
            </a:r>
            <a:r>
              <a:rPr lang="cs-CZ" sz="2000" dirty="0"/>
              <a:t>) </a:t>
            </a:r>
            <a:r>
              <a:rPr lang="cs-CZ" sz="2000" b="1" dirty="0"/>
              <a:t>paměť</a:t>
            </a:r>
            <a:r>
              <a:rPr lang="cs-CZ" sz="2000" dirty="0"/>
              <a:t> se testovala takto:</a:t>
            </a:r>
          </a:p>
          <a:p>
            <a:pPr>
              <a:buNone/>
            </a:pPr>
            <a:r>
              <a:rPr lang="cs-CZ" sz="2000" dirty="0"/>
              <a:t>Na krátký okamžik (např. 50ms) promítnete respondentům soubor podnětů, např. písmen. Respondenti jsou schopni vybavit si 4-5 (max. 6) prvků, resp. průměrně 1/3. </a:t>
            </a:r>
          </a:p>
          <a:p>
            <a:pPr>
              <a:buNone/>
            </a:pPr>
            <a:r>
              <a:rPr lang="cs-CZ" sz="2000" dirty="0"/>
              <a:t>George </a:t>
            </a:r>
            <a:r>
              <a:rPr lang="cs-CZ" sz="2000" dirty="0" err="1"/>
              <a:t>Sperling</a:t>
            </a:r>
            <a:r>
              <a:rPr lang="cs-CZ" sz="2000" dirty="0"/>
              <a:t> (1960) provedl zajímavou variaci tohoto pokusu. Ihned po expozici podnětu byli respondenti navedeni (výškou tónu), aby zkoumali pouze jeden ze tří řádků. Takto si byli schopni vybavit většinou všechny 4 prvky v jakékoli řadě. Zajímavé je, že respondenti nevěděli, jakému řádku budou věnovat pozornost. Z toho </a:t>
            </a:r>
            <a:r>
              <a:rPr lang="cs-CZ" sz="2000" dirty="0" err="1"/>
              <a:t>Sperling</a:t>
            </a:r>
            <a:r>
              <a:rPr lang="cs-CZ" sz="2000" dirty="0"/>
              <a:t> odvodil nutnost existence jakési velmi krátkodobé vizuální paměti, která může být skenována, ale která se velmi rychle vytrácí.</a:t>
            </a:r>
          </a:p>
        </p:txBody>
      </p:sp>
      <p:sp>
        <p:nvSpPr>
          <p:cNvPr id="5" name="Zástupný symbol pro obsah 2"/>
          <p:cNvSpPr txBox="1">
            <a:spLocks/>
          </p:cNvSpPr>
          <p:nvPr/>
        </p:nvSpPr>
        <p:spPr>
          <a:xfrm>
            <a:off x="395536" y="4869160"/>
            <a:ext cx="8064896" cy="198884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cs-CZ" sz="2800" b="0" i="0" u="none" strike="noStrike" kern="1200" cap="none" spc="0" normalizeH="0" baseline="0" noProof="0" dirty="0" err="1">
                <a:ln>
                  <a:noFill/>
                </a:ln>
                <a:solidFill>
                  <a:schemeClr val="tx1"/>
                </a:solidFill>
                <a:effectLst/>
                <a:uLnTx/>
                <a:uFillTx/>
                <a:latin typeface="+mn-lt"/>
                <a:ea typeface="+mn-ea"/>
                <a:cs typeface="+mn-cs"/>
              </a:rPr>
              <a:t>Sperling</a:t>
            </a:r>
            <a:r>
              <a:rPr kumimoji="0" lang="cs-CZ" sz="2800" b="0" i="0" u="none" strike="noStrike" kern="1200" cap="none" spc="0" normalizeH="0" baseline="0" noProof="0" dirty="0">
                <a:ln>
                  <a:noFill/>
                </a:ln>
                <a:solidFill>
                  <a:schemeClr val="tx1"/>
                </a:solidFill>
                <a:effectLst/>
                <a:uLnTx/>
                <a:uFillTx/>
                <a:latin typeface="+mn-lt"/>
                <a:ea typeface="+mn-ea"/>
                <a:cs typeface="+mn-cs"/>
              </a:rPr>
              <a:t> dále prozkoumal vliv zpoždění tónu. Od 1,6s si respondenti pamatovali zhruba 1/3 prvků z řady (tedy jako bez nápovědy).</a:t>
            </a:r>
          </a:p>
        </p:txBody>
      </p:sp>
    </p:spTree>
    <p:extLst>
      <p:ext uri="{BB962C8B-B14F-4D97-AF65-F5344CB8AC3E}">
        <p14:creationId xmlns:p14="http://schemas.microsoft.com/office/powerpoint/2010/main" val="3109596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6E106-D324-FDAC-AE45-FCD279104E18}"/>
              </a:ext>
            </a:extLst>
          </p:cNvPr>
          <p:cNvSpPr>
            <a:spLocks noGrp="1"/>
          </p:cNvSpPr>
          <p:nvPr>
            <p:ph type="title"/>
          </p:nvPr>
        </p:nvSpPr>
        <p:spPr/>
        <p:txBody>
          <a:bodyPr/>
          <a:lstStyle/>
          <a:p>
            <a:endParaRPr lang="cs-CZ"/>
          </a:p>
        </p:txBody>
      </p:sp>
      <p:pic>
        <p:nvPicPr>
          <p:cNvPr id="4" name="Picture 2">
            <a:extLst>
              <a:ext uri="{FF2B5EF4-FFF2-40B4-BE49-F238E27FC236}">
                <a16:creationId xmlns:a16="http://schemas.microsoft.com/office/drawing/2014/main" id="{FBBF2496-4C37-1602-766E-A3CB5E81C9C2}"/>
              </a:ext>
            </a:extLst>
          </p:cNvPr>
          <p:cNvPicPr>
            <a:picLocks noGrp="1" noChangeAspect="1" noChangeArrowheads="1"/>
          </p:cNvPicPr>
          <p:nvPr>
            <p:ph idx="1"/>
          </p:nvPr>
        </p:nvPicPr>
        <p:blipFill>
          <a:blip r:embed="rId2" cstate="print"/>
          <a:srcRect/>
          <a:stretch>
            <a:fillRect/>
          </a:stretch>
        </p:blipFill>
        <p:spPr bwMode="auto">
          <a:xfrm>
            <a:off x="1621841" y="1844824"/>
            <a:ext cx="5900318" cy="4005064"/>
          </a:xfrm>
          <a:prstGeom prst="rect">
            <a:avLst/>
          </a:prstGeom>
          <a:noFill/>
          <a:ln w="9525">
            <a:noFill/>
            <a:miter lim="800000"/>
            <a:headEnd/>
            <a:tailEnd/>
          </a:ln>
        </p:spPr>
      </p:pic>
    </p:spTree>
    <p:extLst>
      <p:ext uri="{BB962C8B-B14F-4D97-AF65-F5344CB8AC3E}">
        <p14:creationId xmlns:p14="http://schemas.microsoft.com/office/powerpoint/2010/main" val="131735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B2EC3C-9120-A949-DE42-7D01506367A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8BB7C96-F13B-2B56-3EFB-89155C4D7B8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19468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Senzorická paměť </a:t>
            </a:r>
          </a:p>
        </p:txBody>
      </p:sp>
      <p:sp>
        <p:nvSpPr>
          <p:cNvPr id="3" name="Zástupný symbol pro obsah 2"/>
          <p:cNvSpPr>
            <a:spLocks noGrp="1"/>
          </p:cNvSpPr>
          <p:nvPr>
            <p:ph idx="1"/>
          </p:nvPr>
        </p:nvSpPr>
        <p:spPr/>
        <p:txBody>
          <a:bodyPr>
            <a:normAutofit fontScale="85000" lnSpcReduction="10000"/>
          </a:bodyPr>
          <a:lstStyle/>
          <a:p>
            <a:pPr>
              <a:buNone/>
            </a:pPr>
            <a:r>
              <a:rPr lang="cs-CZ" dirty="0"/>
              <a:t>Podobně krátce je omezená sluchová senzorická (</a:t>
            </a:r>
            <a:r>
              <a:rPr lang="cs-CZ" i="1" dirty="0" err="1"/>
              <a:t>echoická</a:t>
            </a:r>
            <a:r>
              <a:rPr lang="cs-CZ" dirty="0"/>
              <a:t>) paměť (srov. </a:t>
            </a:r>
            <a:r>
              <a:rPr lang="cs-CZ" b="1" dirty="0" err="1"/>
              <a:t>Ulric</a:t>
            </a:r>
            <a:r>
              <a:rPr lang="cs-CZ" b="1" dirty="0"/>
              <a:t> </a:t>
            </a:r>
            <a:r>
              <a:rPr lang="cs-CZ" b="1" dirty="0" err="1"/>
              <a:t>Neisser</a:t>
            </a:r>
            <a:r>
              <a:rPr lang="cs-CZ" b="1" dirty="0"/>
              <a:t>, 1976</a:t>
            </a:r>
            <a:r>
              <a:rPr lang="cs-CZ" dirty="0"/>
              <a:t>; </a:t>
            </a:r>
            <a:r>
              <a:rPr lang="cs-CZ" dirty="0" err="1"/>
              <a:t>Sams</a:t>
            </a:r>
            <a:r>
              <a:rPr lang="cs-CZ" dirty="0"/>
              <a:t>, </a:t>
            </a:r>
            <a:r>
              <a:rPr lang="cs-CZ" dirty="0" err="1"/>
              <a:t>Hari</a:t>
            </a:r>
            <a:r>
              <a:rPr lang="cs-CZ" dirty="0"/>
              <a:t>, Rif, </a:t>
            </a:r>
            <a:r>
              <a:rPr lang="cs-CZ" dirty="0" err="1"/>
              <a:t>Knuutila</a:t>
            </a:r>
            <a:r>
              <a:rPr lang="cs-CZ" dirty="0"/>
              <a:t>, 1993). Její trvání nepřesahuje 3-4 s (popř. 10 s). </a:t>
            </a:r>
          </a:p>
          <a:p>
            <a:pPr>
              <a:buNone/>
            </a:pPr>
            <a:r>
              <a:rPr lang="cs-CZ" dirty="0"/>
              <a:t>Srov.: Uč.: „Můžeš mi zopakovat, co jsem právě řekl!“</a:t>
            </a:r>
          </a:p>
          <a:p>
            <a:pPr>
              <a:buNone/>
            </a:pPr>
            <a:r>
              <a:rPr lang="cs-CZ" dirty="0"/>
              <a:t>Něco podobného existuje patrně u všech ostatních smyslových receptorů (srov. chuť, hmat, čich, rovnováha).</a:t>
            </a:r>
          </a:p>
          <a:p>
            <a:pPr>
              <a:buNone/>
            </a:pPr>
            <a:r>
              <a:rPr lang="cs-CZ" dirty="0"/>
              <a:t>Shrnutí:</a:t>
            </a:r>
          </a:p>
          <a:p>
            <a:pPr>
              <a:buNone/>
            </a:pPr>
            <a:r>
              <a:rPr lang="cs-CZ" dirty="0"/>
              <a:t>Aktivita primárních korových oblastí podrží po krátkou dobu aktivaci podnětu pro další zpracování. Pokud však podnětu nevěnujeme pozornost, ztrácí 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Teorie krátkodobé paměti</a:t>
            </a:r>
          </a:p>
        </p:txBody>
      </p:sp>
      <p:sp>
        <p:nvSpPr>
          <p:cNvPr id="3" name="Zástupný symbol pro obsah 2"/>
          <p:cNvSpPr>
            <a:spLocks noGrp="1"/>
          </p:cNvSpPr>
          <p:nvPr>
            <p:ph idx="1"/>
          </p:nvPr>
        </p:nvSpPr>
        <p:spPr>
          <a:xfrm>
            <a:off x="467544" y="1643771"/>
            <a:ext cx="8229600" cy="1077745"/>
          </a:xfrm>
        </p:spPr>
        <p:txBody>
          <a:bodyPr>
            <a:normAutofit lnSpcReduction="10000"/>
          </a:bodyPr>
          <a:lstStyle/>
          <a:p>
            <a:pPr>
              <a:buNone/>
            </a:pPr>
            <a:r>
              <a:rPr lang="cs-CZ" dirty="0"/>
              <a:t>Atkinson a </a:t>
            </a:r>
            <a:r>
              <a:rPr lang="cs-CZ" dirty="0" err="1"/>
              <a:t>Shiffrin</a:t>
            </a:r>
            <a:r>
              <a:rPr lang="cs-CZ" dirty="0"/>
              <a:t> (1968) završili vývoj teorie paměti tímto </a:t>
            </a:r>
            <a:r>
              <a:rPr lang="cs-CZ" b="1" dirty="0"/>
              <a:t>modelem</a:t>
            </a:r>
            <a:r>
              <a:rPr lang="cs-CZ" dirty="0"/>
              <a:t>:</a:t>
            </a:r>
          </a:p>
        </p:txBody>
      </p:sp>
      <p:sp>
        <p:nvSpPr>
          <p:cNvPr id="4" name="Obdélník 3"/>
          <p:cNvSpPr/>
          <p:nvPr/>
        </p:nvSpPr>
        <p:spPr>
          <a:xfrm>
            <a:off x="3131840" y="2708920"/>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3131840" y="5805264"/>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131840" y="4221088"/>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3275856" y="2852936"/>
            <a:ext cx="1800200" cy="646331"/>
          </a:xfrm>
          <a:prstGeom prst="rect">
            <a:avLst/>
          </a:prstGeom>
          <a:noFill/>
        </p:spPr>
        <p:txBody>
          <a:bodyPr wrap="square" rtlCol="0">
            <a:spAutoFit/>
          </a:bodyPr>
          <a:lstStyle/>
          <a:p>
            <a:pPr algn="ctr"/>
            <a:r>
              <a:rPr lang="cs-CZ" b="1" dirty="0">
                <a:latin typeface="Arial" pitchFamily="34" charset="0"/>
                <a:cs typeface="Arial" pitchFamily="34" charset="0"/>
              </a:rPr>
              <a:t>senzorická</a:t>
            </a:r>
          </a:p>
          <a:p>
            <a:pPr algn="ctr"/>
            <a:r>
              <a:rPr lang="cs-CZ" b="1" dirty="0">
                <a:latin typeface="Arial" pitchFamily="34" charset="0"/>
                <a:cs typeface="Arial" pitchFamily="34" charset="0"/>
              </a:rPr>
              <a:t>paměť</a:t>
            </a:r>
          </a:p>
        </p:txBody>
      </p:sp>
      <p:sp>
        <p:nvSpPr>
          <p:cNvPr id="8" name="TextovéPole 7"/>
          <p:cNvSpPr txBox="1"/>
          <p:nvPr/>
        </p:nvSpPr>
        <p:spPr>
          <a:xfrm>
            <a:off x="3275856" y="5877272"/>
            <a:ext cx="1800200" cy="646331"/>
          </a:xfrm>
          <a:prstGeom prst="rect">
            <a:avLst/>
          </a:prstGeom>
          <a:noFill/>
        </p:spPr>
        <p:txBody>
          <a:bodyPr wrap="square" rtlCol="0">
            <a:spAutoFit/>
          </a:bodyPr>
          <a:lstStyle/>
          <a:p>
            <a:pPr algn="ctr"/>
            <a:r>
              <a:rPr lang="cs-CZ" b="1" dirty="0">
                <a:latin typeface="Arial" pitchFamily="34" charset="0"/>
                <a:cs typeface="Arial" pitchFamily="34" charset="0"/>
              </a:rPr>
              <a:t>dlouhodobá</a:t>
            </a:r>
          </a:p>
          <a:p>
            <a:pPr algn="ctr"/>
            <a:r>
              <a:rPr lang="cs-CZ" b="1" dirty="0">
                <a:latin typeface="Arial" pitchFamily="34" charset="0"/>
                <a:cs typeface="Arial" pitchFamily="34" charset="0"/>
              </a:rPr>
              <a:t>paměť</a:t>
            </a:r>
          </a:p>
        </p:txBody>
      </p:sp>
      <p:sp>
        <p:nvSpPr>
          <p:cNvPr id="9" name="TextovéPole 8"/>
          <p:cNvSpPr txBox="1"/>
          <p:nvPr/>
        </p:nvSpPr>
        <p:spPr>
          <a:xfrm>
            <a:off x="3275856" y="4365104"/>
            <a:ext cx="1800200" cy="707886"/>
          </a:xfrm>
          <a:prstGeom prst="rect">
            <a:avLst/>
          </a:prstGeom>
          <a:noFill/>
        </p:spPr>
        <p:txBody>
          <a:bodyPr wrap="square" rtlCol="0">
            <a:spAutoFit/>
          </a:bodyPr>
          <a:lstStyle/>
          <a:p>
            <a:pPr algn="ctr"/>
            <a:r>
              <a:rPr lang="cs-CZ" sz="2000" b="1" cap="small" dirty="0">
                <a:latin typeface="Arial" pitchFamily="34" charset="0"/>
                <a:cs typeface="Arial" pitchFamily="34" charset="0"/>
              </a:rPr>
              <a:t>krátkodobá</a:t>
            </a:r>
          </a:p>
          <a:p>
            <a:pPr algn="ctr"/>
            <a:r>
              <a:rPr lang="cs-CZ" sz="2000" b="1" cap="small" dirty="0">
                <a:latin typeface="Arial" pitchFamily="34" charset="0"/>
                <a:cs typeface="Arial" pitchFamily="34" charset="0"/>
              </a:rPr>
              <a:t>paměť</a:t>
            </a:r>
          </a:p>
        </p:txBody>
      </p:sp>
      <p:cxnSp>
        <p:nvCxnSpPr>
          <p:cNvPr id="11" name="Přímá spojovací šipka 10"/>
          <p:cNvCxnSpPr/>
          <p:nvPr/>
        </p:nvCxnSpPr>
        <p:spPr>
          <a:xfrm>
            <a:off x="4211960" y="3717032"/>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a:off x="4211960" y="5229200"/>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427984" y="3717032"/>
            <a:ext cx="1872208" cy="369332"/>
          </a:xfrm>
          <a:prstGeom prst="rect">
            <a:avLst/>
          </a:prstGeom>
          <a:noFill/>
        </p:spPr>
        <p:txBody>
          <a:bodyPr wrap="square" rtlCol="0">
            <a:spAutoFit/>
          </a:bodyPr>
          <a:lstStyle/>
          <a:p>
            <a:r>
              <a:rPr lang="cs-CZ" b="1" dirty="0"/>
              <a:t>POZORNOST</a:t>
            </a:r>
          </a:p>
        </p:txBody>
      </p:sp>
      <p:sp>
        <p:nvSpPr>
          <p:cNvPr id="18" name="TextovéPole 17"/>
          <p:cNvSpPr txBox="1"/>
          <p:nvPr/>
        </p:nvSpPr>
        <p:spPr>
          <a:xfrm>
            <a:off x="4427984" y="5157192"/>
            <a:ext cx="1872208" cy="600164"/>
          </a:xfrm>
          <a:prstGeom prst="rect">
            <a:avLst/>
          </a:prstGeom>
          <a:noFill/>
        </p:spPr>
        <p:txBody>
          <a:bodyPr wrap="square" rtlCol="0">
            <a:spAutoFit/>
          </a:bodyPr>
          <a:lstStyle/>
          <a:p>
            <a:r>
              <a:rPr lang="cs-CZ" sz="1100" b="1" dirty="0"/>
              <a:t>KÓDOVÁNÍ, KONSOLIDACE, OPAKOVÁNÍ</a:t>
            </a:r>
          </a:p>
        </p:txBody>
      </p:sp>
      <p:cxnSp>
        <p:nvCxnSpPr>
          <p:cNvPr id="14" name="Přímá spojovací šipka 13"/>
          <p:cNvCxnSpPr/>
          <p:nvPr/>
        </p:nvCxnSpPr>
        <p:spPr>
          <a:xfrm>
            <a:off x="5220072" y="4653136"/>
            <a:ext cx="8640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6084168" y="4293096"/>
            <a:ext cx="15121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ovéPole 24"/>
          <p:cNvSpPr txBox="1"/>
          <p:nvPr/>
        </p:nvSpPr>
        <p:spPr>
          <a:xfrm>
            <a:off x="6084168" y="4293096"/>
            <a:ext cx="1512168" cy="707886"/>
          </a:xfrm>
          <a:prstGeom prst="rect">
            <a:avLst/>
          </a:prstGeom>
          <a:noFill/>
        </p:spPr>
        <p:txBody>
          <a:bodyPr wrap="square" rtlCol="0">
            <a:spAutoFit/>
          </a:bodyPr>
          <a:lstStyle/>
          <a:p>
            <a:pPr algn="ctr"/>
            <a:r>
              <a:rPr lang="cs-CZ" sz="2000" b="1" cap="small" dirty="0">
                <a:latin typeface="Arial" pitchFamily="34" charset="0"/>
                <a:cs typeface="Arial" pitchFamily="34" charset="0"/>
              </a:rPr>
              <a:t>Výstup</a:t>
            </a:r>
          </a:p>
          <a:p>
            <a:pPr algn="ctr"/>
            <a:r>
              <a:rPr lang="cs-CZ" sz="2000" b="1" cap="small" dirty="0">
                <a:latin typeface="Arial" pitchFamily="34" charset="0"/>
                <a:cs typeface="Arial" pitchFamily="34" charset="0"/>
              </a:rPr>
              <a:t>odpověď</a:t>
            </a:r>
          </a:p>
        </p:txBody>
      </p:sp>
      <p:cxnSp>
        <p:nvCxnSpPr>
          <p:cNvPr id="26" name="Přímá spojovací šipka 25"/>
          <p:cNvCxnSpPr/>
          <p:nvPr/>
        </p:nvCxnSpPr>
        <p:spPr>
          <a:xfrm flipV="1">
            <a:off x="3995936" y="5229200"/>
            <a:ext cx="0"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1763688" y="5229200"/>
            <a:ext cx="1872208" cy="369332"/>
          </a:xfrm>
          <a:prstGeom prst="rect">
            <a:avLst/>
          </a:prstGeom>
          <a:noFill/>
        </p:spPr>
        <p:txBody>
          <a:bodyPr wrap="square" rtlCol="0">
            <a:spAutoFit/>
          </a:bodyPr>
          <a:lstStyle/>
          <a:p>
            <a:r>
              <a:rPr lang="cs-CZ" b="1" dirty="0"/>
              <a:t>VYBAVOVÁNÍ</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16BFD6-E0B8-4F58-A06D-AF6D471D93B0}"/>
              </a:ext>
            </a:extLst>
          </p:cNvPr>
          <p:cNvSpPr>
            <a:spLocks noGrp="1"/>
          </p:cNvSpPr>
          <p:nvPr>
            <p:ph type="title"/>
          </p:nvPr>
        </p:nvSpPr>
        <p:spPr/>
        <p:txBody>
          <a:bodyPr/>
          <a:lstStyle/>
          <a:p>
            <a:r>
              <a:rPr lang="cs-CZ" dirty="0"/>
              <a:t>Krátkodobá paměť (KP)</a:t>
            </a:r>
          </a:p>
        </p:txBody>
      </p:sp>
      <p:sp>
        <p:nvSpPr>
          <p:cNvPr id="3" name="Zástupný obsah 2">
            <a:extLst>
              <a:ext uri="{FF2B5EF4-FFF2-40B4-BE49-F238E27FC236}">
                <a16:creationId xmlns:a16="http://schemas.microsoft.com/office/drawing/2014/main" id="{5FE5F03A-1EBD-48A0-9062-3A6CC0CDF982}"/>
              </a:ext>
            </a:extLst>
          </p:cNvPr>
          <p:cNvSpPr>
            <a:spLocks noGrp="1"/>
          </p:cNvSpPr>
          <p:nvPr>
            <p:ph idx="1"/>
          </p:nvPr>
        </p:nvSpPr>
        <p:spPr>
          <a:xfrm>
            <a:off x="457200" y="1556792"/>
            <a:ext cx="8229600" cy="5145759"/>
          </a:xfrm>
        </p:spPr>
        <p:txBody>
          <a:bodyPr>
            <a:normAutofit fontScale="55000" lnSpcReduction="20000"/>
          </a:bodyPr>
          <a:lstStyle/>
          <a:p>
            <a:pPr marL="292100" indent="-292100">
              <a:buNone/>
            </a:pPr>
            <a:r>
              <a:rPr lang="cs-CZ" sz="4000" dirty="0"/>
              <a:t>Když chceme vytočit telefonní číslo, vypočítat z paměti příklad, sestavit několik argumentů do věty, „uvařit“ pokrm nebo porozumět smyslu tohoto souvětí, spoléháme se na </a:t>
            </a:r>
            <a:r>
              <a:rPr lang="cs-CZ" sz="4000" b="1" dirty="0"/>
              <a:t>krátkodobou paměť</a:t>
            </a:r>
            <a:r>
              <a:rPr lang="cs-CZ" sz="4000" dirty="0"/>
              <a:t>.</a:t>
            </a:r>
          </a:p>
          <a:p>
            <a:pPr marL="292100" indent="-292100" eaLnBrk="1" hangingPunct="1">
              <a:buNone/>
            </a:pPr>
            <a:r>
              <a:rPr lang="cs-CZ" sz="4000" b="1" dirty="0"/>
              <a:t>Krátkodobá</a:t>
            </a:r>
            <a:r>
              <a:rPr lang="cs-CZ" sz="4000" dirty="0"/>
              <a:t> paměť zpracovává informace ze senzorické paměti a kóduje vjemy v reprezentace. Má </a:t>
            </a:r>
            <a:r>
              <a:rPr lang="cs-CZ" sz="4000" b="1" dirty="0"/>
              <a:t>dva limitující atributy </a:t>
            </a:r>
            <a:r>
              <a:rPr lang="cs-CZ" sz="4000" dirty="0"/>
              <a:t>(oproti DP):</a:t>
            </a:r>
          </a:p>
          <a:p>
            <a:pPr marL="292100" indent="-292100" eaLnBrk="1" hangingPunct="1">
              <a:buNone/>
            </a:pPr>
            <a:r>
              <a:rPr lang="cs-CZ" sz="4000" b="1" dirty="0"/>
              <a:t>1. Její kapacita (</a:t>
            </a:r>
            <a:r>
              <a:rPr lang="cs-CZ" sz="4000" b="1" i="1" dirty="0" err="1"/>
              <a:t>memory</a:t>
            </a:r>
            <a:r>
              <a:rPr lang="cs-CZ" sz="4000" b="1" i="1" dirty="0"/>
              <a:t> </a:t>
            </a:r>
            <a:r>
              <a:rPr lang="cs-CZ" sz="4000" b="1" i="1" dirty="0" err="1"/>
              <a:t>span</a:t>
            </a:r>
            <a:r>
              <a:rPr lang="cs-CZ" sz="4000" b="1" dirty="0"/>
              <a:t>) je limitována</a:t>
            </a:r>
            <a:r>
              <a:rPr lang="cs-CZ" sz="4000" dirty="0"/>
              <a:t>:</a:t>
            </a:r>
          </a:p>
          <a:p>
            <a:pPr marL="612140" lvl="1" indent="-292100"/>
            <a:r>
              <a:rPr lang="cs-CZ" sz="4000" b="1" dirty="0"/>
              <a:t>7±2 čísla, resp. štěpy (</a:t>
            </a:r>
            <a:r>
              <a:rPr lang="cs-CZ" sz="4000" b="1" dirty="0" err="1"/>
              <a:t>chunks</a:t>
            </a:r>
            <a:r>
              <a:rPr lang="cs-CZ" sz="4000" b="1" dirty="0"/>
              <a:t> </a:t>
            </a:r>
            <a:r>
              <a:rPr lang="cs-CZ" sz="4000" dirty="0"/>
              <a:t> = informace chápané jako jednota</a:t>
            </a:r>
            <a:r>
              <a:rPr lang="cs-CZ" sz="4000" b="1" dirty="0"/>
              <a:t>) </a:t>
            </a:r>
            <a:r>
              <a:rPr lang="cs-CZ" sz="4000" dirty="0"/>
              <a:t>– viz výzkumy </a:t>
            </a:r>
            <a:r>
              <a:rPr lang="cs-CZ" sz="4000" dirty="0" err="1"/>
              <a:t>Ebbinghause</a:t>
            </a:r>
            <a:r>
              <a:rPr lang="cs-CZ" sz="4000" dirty="0"/>
              <a:t> (Miller, 1965) - (max. cca 80 čísel skrze </a:t>
            </a:r>
            <a:r>
              <a:rPr lang="cs-CZ" sz="4000" i="1" dirty="0" err="1"/>
              <a:t>chunking</a:t>
            </a:r>
            <a:r>
              <a:rPr lang="cs-CZ" sz="4000" dirty="0"/>
              <a:t> – srov. Chase, Ericsson, 1981) </a:t>
            </a:r>
          </a:p>
          <a:p>
            <a:pPr marL="292100" indent="-292100">
              <a:buNone/>
            </a:pPr>
            <a:r>
              <a:rPr lang="cs-CZ" sz="4000" b="1" dirty="0"/>
              <a:t>2. Obsah časem zaniká=vyhasíná.</a:t>
            </a:r>
            <a:r>
              <a:rPr lang="cs-CZ" sz="4000" dirty="0">
                <a:solidFill>
                  <a:schemeClr val="accent1">
                    <a:lumMod val="60000"/>
                    <a:lumOff val="40000"/>
                  </a:schemeClr>
                </a:solidFill>
              </a:rPr>
              <a:t> </a:t>
            </a:r>
            <a:endParaRPr lang="cs-CZ" sz="4000" dirty="0"/>
          </a:p>
          <a:p>
            <a:pPr marL="292100" indent="-292100">
              <a:buNone/>
            </a:pPr>
            <a:endParaRPr lang="cs-CZ" sz="4000" dirty="0"/>
          </a:p>
          <a:p>
            <a:pPr marL="292100" indent="-292100">
              <a:buNone/>
            </a:pPr>
            <a:r>
              <a:rPr lang="cs-CZ" sz="4000" dirty="0"/>
              <a:t>KP lze „vymazat“ hypoxií, elektrošokem či intoxikací („okno“). DP většinou nikoli (krom demence – srov. průběh demence).</a:t>
            </a:r>
          </a:p>
          <a:p>
            <a:endParaRPr lang="cs-CZ" dirty="0"/>
          </a:p>
        </p:txBody>
      </p:sp>
    </p:spTree>
    <p:extLst>
      <p:ext uri="{BB962C8B-B14F-4D97-AF65-F5344CB8AC3E}">
        <p14:creationId xmlns:p14="http://schemas.microsoft.com/office/powerpoint/2010/main" val="16710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Kritika Atkinson-</a:t>
            </a:r>
            <a:r>
              <a:rPr lang="cs-CZ" dirty="0" err="1"/>
              <a:t>Shiffrinova</a:t>
            </a:r>
            <a:r>
              <a:rPr lang="cs-CZ" dirty="0"/>
              <a:t> modelu:</a:t>
            </a:r>
          </a:p>
        </p:txBody>
      </p:sp>
      <p:sp>
        <p:nvSpPr>
          <p:cNvPr id="3" name="Zástupný symbol pro obsah 2"/>
          <p:cNvSpPr>
            <a:spLocks noGrp="1"/>
          </p:cNvSpPr>
          <p:nvPr>
            <p:ph idx="1"/>
          </p:nvPr>
        </p:nvSpPr>
        <p:spPr/>
        <p:txBody>
          <a:bodyPr/>
          <a:lstStyle/>
          <a:p>
            <a:pPr marL="633222" indent="-514350">
              <a:buAutoNum type="arabicPeriod"/>
            </a:pPr>
            <a:r>
              <a:rPr lang="cs-CZ" dirty="0" err="1"/>
              <a:t>Craik</a:t>
            </a:r>
            <a:r>
              <a:rPr lang="cs-CZ" dirty="0"/>
              <a:t> &amp; </a:t>
            </a:r>
            <a:r>
              <a:rPr lang="cs-CZ" dirty="0" err="1"/>
              <a:t>Lockhart</a:t>
            </a:r>
            <a:r>
              <a:rPr lang="cs-CZ" dirty="0"/>
              <a:t> (1972): dle teorie pouhé podržení v KP stačilo k vštípení do DP, což je stěží pravdivé, neboť na hloubce zpracování v KP silně záleží.</a:t>
            </a:r>
          </a:p>
          <a:p>
            <a:pPr marL="633222" indent="-514350">
              <a:buAutoNum type="arabicPeriod"/>
            </a:pPr>
            <a:r>
              <a:rPr lang="cs-CZ" dirty="0"/>
              <a:t>Defekt v KP (2 štěpy) by měl vést k defektům v DP (kvůli vštěpování), což se klinicky vyvrátilo.</a:t>
            </a:r>
          </a:p>
          <a:p>
            <a:pPr marL="118872" indent="0">
              <a:buNone/>
            </a:pPr>
            <a:endParaRPr lang="cs-CZ" dirty="0"/>
          </a:p>
        </p:txBody>
      </p:sp>
    </p:spTree>
    <p:extLst>
      <p:ext uri="{BB962C8B-B14F-4D97-AF65-F5344CB8AC3E}">
        <p14:creationId xmlns:p14="http://schemas.microsoft.com/office/powerpoint/2010/main" val="295158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78E714-AA40-5719-E988-A74127735A7E}"/>
              </a:ext>
            </a:extLst>
          </p:cNvPr>
          <p:cNvSpPr>
            <a:spLocks noGrp="1"/>
          </p:cNvSpPr>
          <p:nvPr>
            <p:ph type="title"/>
          </p:nvPr>
        </p:nvSpPr>
        <p:spPr/>
        <p:txBody>
          <a:bodyPr/>
          <a:lstStyle/>
          <a:p>
            <a:r>
              <a:rPr lang="cs-CZ" dirty="0"/>
              <a:t>Rozdíl mezi KP a pracovní p.</a:t>
            </a:r>
          </a:p>
        </p:txBody>
      </p:sp>
      <p:sp>
        <p:nvSpPr>
          <p:cNvPr id="3" name="Zástupný obsah 2">
            <a:extLst>
              <a:ext uri="{FF2B5EF4-FFF2-40B4-BE49-F238E27FC236}">
                <a16:creationId xmlns:a16="http://schemas.microsoft.com/office/drawing/2014/main" id="{5D07F78E-38A8-94C4-D090-F2C9B123CDA3}"/>
              </a:ext>
            </a:extLst>
          </p:cNvPr>
          <p:cNvSpPr>
            <a:spLocks noGrp="1"/>
          </p:cNvSpPr>
          <p:nvPr>
            <p:ph idx="1"/>
          </p:nvPr>
        </p:nvSpPr>
        <p:spPr/>
        <p:txBody>
          <a:bodyPr/>
          <a:lstStyle/>
          <a:p>
            <a:r>
              <a:rPr lang="cs-CZ" dirty="0"/>
              <a:t>Krátkodobá paměť uchovává informace pasivně a krátce, zatímco pracovní paměť aktivně manipuluje informacemi během kognitivních procesů a má čtyři podsystémy.</a:t>
            </a:r>
          </a:p>
          <a:p>
            <a:endParaRPr lang="cs-CZ" dirty="0"/>
          </a:p>
        </p:txBody>
      </p:sp>
    </p:spTree>
    <p:extLst>
      <p:ext uri="{BB962C8B-B14F-4D97-AF65-F5344CB8AC3E}">
        <p14:creationId xmlns:p14="http://schemas.microsoft.com/office/powerpoint/2010/main" val="3893791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16E961-4022-4D68-B477-C9ECB1AEB564}"/>
              </a:ext>
            </a:extLst>
          </p:cNvPr>
          <p:cNvSpPr>
            <a:spLocks noGrp="1"/>
          </p:cNvSpPr>
          <p:nvPr>
            <p:ph type="title"/>
          </p:nvPr>
        </p:nvSpPr>
        <p:spPr/>
        <p:txBody>
          <a:bodyPr/>
          <a:lstStyle/>
          <a:p>
            <a:pPr algn="ctr"/>
            <a:r>
              <a:rPr lang="cs-CZ" dirty="0"/>
              <a:t>Pracovní paměť</a:t>
            </a:r>
          </a:p>
        </p:txBody>
      </p:sp>
      <p:sp>
        <p:nvSpPr>
          <p:cNvPr id="3" name="Zástupný obsah 2">
            <a:extLst>
              <a:ext uri="{FF2B5EF4-FFF2-40B4-BE49-F238E27FC236}">
                <a16:creationId xmlns:a16="http://schemas.microsoft.com/office/drawing/2014/main" id="{6359CE96-D053-4D58-BF7C-BF962FB24176}"/>
              </a:ext>
            </a:extLst>
          </p:cNvPr>
          <p:cNvSpPr>
            <a:spLocks noGrp="1"/>
          </p:cNvSpPr>
          <p:nvPr>
            <p:ph idx="1"/>
          </p:nvPr>
        </p:nvSpPr>
        <p:spPr/>
        <p:txBody>
          <a:bodyPr/>
          <a:lstStyle/>
          <a:p>
            <a:r>
              <a:rPr lang="cs-CZ" dirty="0"/>
              <a:t>„Jedná se o kapacitně omezený systém umožňující časově omezené uložení a manipulaci s informacemi pro výkon komplexních procesů jako </a:t>
            </a:r>
            <a:r>
              <a:rPr lang="cs-CZ" b="1" dirty="0"/>
              <a:t>porozumění</a:t>
            </a:r>
            <a:r>
              <a:rPr lang="cs-CZ" dirty="0"/>
              <a:t>, učení se a uvažování.“ (</a:t>
            </a:r>
            <a:r>
              <a:rPr lang="cs-CZ" dirty="0" err="1"/>
              <a:t>Baddeley</a:t>
            </a:r>
            <a:r>
              <a:rPr lang="cs-CZ" dirty="0"/>
              <a:t>, 2000)</a:t>
            </a:r>
          </a:p>
        </p:txBody>
      </p:sp>
    </p:spTree>
    <p:extLst>
      <p:ext uri="{BB962C8B-B14F-4D97-AF65-F5344CB8AC3E}">
        <p14:creationId xmlns:p14="http://schemas.microsoft.com/office/powerpoint/2010/main" val="427675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55B4D3-F717-4B32-816C-E5A4D2282E02}"/>
              </a:ext>
            </a:extLst>
          </p:cNvPr>
          <p:cNvSpPr>
            <a:spLocks noGrp="1"/>
          </p:cNvSpPr>
          <p:nvPr>
            <p:ph type="title"/>
          </p:nvPr>
        </p:nvSpPr>
        <p:spPr/>
        <p:txBody>
          <a:bodyPr/>
          <a:lstStyle/>
          <a:p>
            <a:r>
              <a:rPr lang="cs-CZ" dirty="0"/>
              <a:t>Paměť individuální a kolektivní</a:t>
            </a:r>
          </a:p>
        </p:txBody>
      </p:sp>
      <p:pic>
        <p:nvPicPr>
          <p:cNvPr id="1026" name="Picture 2">
            <a:extLst>
              <a:ext uri="{FF2B5EF4-FFF2-40B4-BE49-F238E27FC236}">
                <a16:creationId xmlns:a16="http://schemas.microsoft.com/office/drawing/2014/main" id="{53560EDD-458B-43FE-8D63-79FA495721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3605"/>
            <a:ext cx="8229600" cy="446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13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0823A6-C4AA-40AE-8BB0-4F4B6E83A05D}"/>
              </a:ext>
            </a:extLst>
          </p:cNvPr>
          <p:cNvSpPr>
            <a:spLocks noGrp="1"/>
          </p:cNvSpPr>
          <p:nvPr>
            <p:ph type="title"/>
          </p:nvPr>
        </p:nvSpPr>
        <p:spPr/>
        <p:txBody>
          <a:bodyPr/>
          <a:lstStyle/>
          <a:p>
            <a:r>
              <a:rPr lang="cs-CZ" dirty="0"/>
              <a:t>Pracovní paměť</a:t>
            </a:r>
          </a:p>
        </p:txBody>
      </p:sp>
      <p:sp>
        <p:nvSpPr>
          <p:cNvPr id="3" name="Zástupný obsah 2">
            <a:extLst>
              <a:ext uri="{FF2B5EF4-FFF2-40B4-BE49-F238E27FC236}">
                <a16:creationId xmlns:a16="http://schemas.microsoft.com/office/drawing/2014/main" id="{2275786E-5A3C-41ED-BFF6-2B357584E991}"/>
              </a:ext>
            </a:extLst>
          </p:cNvPr>
          <p:cNvSpPr>
            <a:spLocks noGrp="1"/>
          </p:cNvSpPr>
          <p:nvPr>
            <p:ph idx="1"/>
          </p:nvPr>
        </p:nvSpPr>
        <p:spPr>
          <a:xfrm>
            <a:off x="457200" y="1556793"/>
            <a:ext cx="8229600" cy="5040560"/>
          </a:xfrm>
        </p:spPr>
        <p:txBody>
          <a:bodyPr>
            <a:normAutofit fontScale="70000" lnSpcReduction="20000"/>
          </a:bodyPr>
          <a:lstStyle/>
          <a:p>
            <a:pPr marL="292100" indent="-292100">
              <a:buNone/>
            </a:pPr>
            <a:endParaRPr lang="cs-CZ" sz="3200" b="1" dirty="0"/>
          </a:p>
          <a:p>
            <a:pPr marL="292100" indent="-292100">
              <a:buNone/>
            </a:pPr>
            <a:r>
              <a:rPr lang="cs-CZ" sz="3200" b="1" dirty="0"/>
              <a:t>Alan </a:t>
            </a:r>
            <a:r>
              <a:rPr lang="cs-CZ" sz="3200" b="1" dirty="0" err="1"/>
              <a:t>Baddeley</a:t>
            </a:r>
            <a:r>
              <a:rPr lang="cs-CZ" sz="3200" dirty="0"/>
              <a:t> a </a:t>
            </a:r>
            <a:r>
              <a:rPr lang="cs-CZ" sz="3200" dirty="0" err="1"/>
              <a:t>Hitch</a:t>
            </a:r>
            <a:r>
              <a:rPr lang="cs-CZ" sz="3200" dirty="0"/>
              <a:t> (1974), nahradili pojetí KP pojetím </a:t>
            </a:r>
            <a:r>
              <a:rPr lang="cs-CZ" b="1" dirty="0"/>
              <a:t>pracovní (operační) paměti</a:t>
            </a:r>
            <a:r>
              <a:rPr lang="cs-CZ" dirty="0"/>
              <a:t>. Původní model KP počítal pouze s jedním obecným časově omezeným paměťovým skladem. </a:t>
            </a:r>
            <a:r>
              <a:rPr lang="cs-CZ" dirty="0" err="1"/>
              <a:t>Baddeley</a:t>
            </a:r>
            <a:r>
              <a:rPr lang="cs-CZ" dirty="0"/>
              <a:t> a </a:t>
            </a:r>
            <a:r>
              <a:rPr lang="cs-CZ" dirty="0" err="1"/>
              <a:t>Hitch</a:t>
            </a:r>
            <a:r>
              <a:rPr lang="cs-CZ" dirty="0"/>
              <a:t> </a:t>
            </a:r>
            <a:r>
              <a:rPr lang="cs-CZ" sz="3200" dirty="0"/>
              <a:t>popsali nejprve 3 nezávislé podsystémy v pracovní paměti:</a:t>
            </a:r>
          </a:p>
          <a:p>
            <a:pPr marL="292100" indent="-292100">
              <a:buNone/>
            </a:pPr>
            <a:r>
              <a:rPr lang="cs-CZ" sz="3200" dirty="0"/>
              <a:t>1. </a:t>
            </a:r>
            <a:r>
              <a:rPr lang="cs-CZ" sz="3200" b="1" dirty="0"/>
              <a:t>Centrální exekutiva </a:t>
            </a:r>
            <a:r>
              <a:rPr lang="cs-CZ" sz="3200" dirty="0"/>
              <a:t>– modalitně univerzální systém pozornosti.</a:t>
            </a:r>
          </a:p>
          <a:p>
            <a:pPr marL="292100" indent="-292100">
              <a:buNone/>
            </a:pPr>
            <a:r>
              <a:rPr lang="cs-CZ" sz="3200" dirty="0"/>
              <a:t>2. </a:t>
            </a:r>
            <a:r>
              <a:rPr lang="cs-CZ" sz="3200" b="1" dirty="0"/>
              <a:t>Fonologickou smyčku (FS) </a:t>
            </a:r>
            <a:r>
              <a:rPr lang="cs-CZ" sz="3200" dirty="0"/>
              <a:t>(</a:t>
            </a:r>
            <a:r>
              <a:rPr lang="cs-CZ" sz="3200" i="1" dirty="0" err="1"/>
              <a:t>phonological</a:t>
            </a:r>
            <a:r>
              <a:rPr lang="cs-CZ" sz="3200" i="1" dirty="0"/>
              <a:t> </a:t>
            </a:r>
            <a:r>
              <a:rPr lang="cs-CZ" sz="3200" i="1" dirty="0" err="1"/>
              <a:t>loop</a:t>
            </a:r>
            <a:r>
              <a:rPr lang="cs-CZ" sz="3200" dirty="0"/>
              <a:t>; něco jako „vnitřní hlas“): </a:t>
            </a:r>
            <a:r>
              <a:rPr lang="cs-CZ" sz="3200" b="1" dirty="0" err="1"/>
              <a:t>Phonological</a:t>
            </a:r>
            <a:r>
              <a:rPr lang="cs-CZ" sz="3200" b="1" dirty="0"/>
              <a:t> </a:t>
            </a:r>
            <a:r>
              <a:rPr lang="cs-CZ" sz="3200" b="1" dirty="0" err="1"/>
              <a:t>Similarity</a:t>
            </a:r>
            <a:r>
              <a:rPr lang="cs-CZ" sz="3200" b="1" dirty="0"/>
              <a:t> </a:t>
            </a:r>
            <a:r>
              <a:rPr lang="cs-CZ" sz="3200" b="1" dirty="0" err="1"/>
              <a:t>Effect</a:t>
            </a:r>
            <a:r>
              <a:rPr lang="cs-CZ" sz="3200" b="1" dirty="0"/>
              <a:t>, Word </a:t>
            </a:r>
            <a:r>
              <a:rPr lang="cs-CZ" sz="3200" b="1" dirty="0" err="1"/>
              <a:t>Length</a:t>
            </a:r>
            <a:r>
              <a:rPr lang="cs-CZ" sz="3200" b="1" dirty="0"/>
              <a:t> </a:t>
            </a:r>
            <a:r>
              <a:rPr lang="cs-CZ" sz="3200" b="1" dirty="0" err="1"/>
              <a:t>Effect</a:t>
            </a:r>
            <a:r>
              <a:rPr lang="cs-CZ" sz="3200" b="1" dirty="0"/>
              <a:t>, </a:t>
            </a:r>
            <a:r>
              <a:rPr lang="cs-CZ" sz="3200" b="1" dirty="0" err="1"/>
              <a:t>Articulatory</a:t>
            </a:r>
            <a:r>
              <a:rPr lang="cs-CZ" sz="3200" b="1" dirty="0"/>
              <a:t> </a:t>
            </a:r>
            <a:r>
              <a:rPr lang="cs-CZ" sz="3200" b="1" dirty="0" err="1"/>
              <a:t>Suppression</a:t>
            </a:r>
            <a:r>
              <a:rPr lang="cs-CZ" sz="3200" dirty="0"/>
              <a:t>. </a:t>
            </a:r>
            <a:r>
              <a:rPr lang="cs-CZ" sz="3200" dirty="0" err="1"/>
              <a:t>Brodmannova</a:t>
            </a:r>
            <a:r>
              <a:rPr lang="cs-CZ" sz="3200" dirty="0"/>
              <a:t> area 40 a 44. (</a:t>
            </a:r>
            <a:r>
              <a:rPr lang="cs-CZ" sz="3200" dirty="0" err="1"/>
              <a:t>Baddeley</a:t>
            </a:r>
            <a:r>
              <a:rPr lang="cs-CZ" sz="3200" dirty="0"/>
              <a:t>, 2000)</a:t>
            </a:r>
          </a:p>
          <a:p>
            <a:pPr marL="292100" indent="-292100" eaLnBrk="1" hangingPunct="1">
              <a:buNone/>
            </a:pPr>
            <a:endParaRPr lang="cs-CZ" sz="3200" dirty="0"/>
          </a:p>
          <a:p>
            <a:pPr marL="292100" indent="-292100">
              <a:buNone/>
            </a:pPr>
            <a:r>
              <a:rPr lang="cs-CZ" sz="3200" dirty="0"/>
              <a:t>3. </a:t>
            </a:r>
            <a:r>
              <a:rPr lang="cs-CZ" sz="3200" b="1" dirty="0"/>
              <a:t>Vizuálně-prostorový záznamník </a:t>
            </a:r>
            <a:r>
              <a:rPr lang="cs-CZ" sz="3200" dirty="0"/>
              <a:t>(</a:t>
            </a:r>
            <a:r>
              <a:rPr lang="cs-CZ" sz="3200" i="1" dirty="0" err="1"/>
              <a:t>visuo-spatial</a:t>
            </a:r>
            <a:r>
              <a:rPr lang="cs-CZ" sz="3200" i="1" dirty="0"/>
              <a:t> </a:t>
            </a:r>
            <a:r>
              <a:rPr lang="cs-CZ" sz="3200" i="1" dirty="0" err="1"/>
              <a:t>sketchpad</a:t>
            </a:r>
            <a:r>
              <a:rPr lang="cs-CZ" sz="3200" dirty="0"/>
              <a:t>; „představivost“): pravá hemisféra a tam </a:t>
            </a:r>
            <a:r>
              <a:rPr lang="cs-CZ" sz="3200" dirty="0" err="1"/>
              <a:t>Brodmannova</a:t>
            </a:r>
            <a:r>
              <a:rPr lang="cs-CZ" sz="3200" dirty="0"/>
              <a:t> area </a:t>
            </a:r>
            <a:r>
              <a:rPr lang="en-US" sz="3200" dirty="0"/>
              <a:t>6, 19, 40 a 47</a:t>
            </a:r>
            <a:r>
              <a:rPr lang="cs-CZ" sz="3200" dirty="0"/>
              <a:t>. (</a:t>
            </a:r>
            <a:r>
              <a:rPr lang="cs-CZ" sz="3200" dirty="0" err="1"/>
              <a:t>Baddeley</a:t>
            </a:r>
            <a:r>
              <a:rPr lang="cs-CZ" sz="3200" dirty="0"/>
              <a:t>, 2000)</a:t>
            </a:r>
          </a:p>
          <a:p>
            <a:pPr marL="292100" indent="-292100" eaLnBrk="1" hangingPunct="1">
              <a:buNone/>
            </a:pPr>
            <a:endParaRPr lang="cs-CZ" sz="3200" dirty="0"/>
          </a:p>
          <a:p>
            <a:pPr marL="292100" indent="-292100" eaLnBrk="1" hangingPunct="1">
              <a:buNone/>
            </a:pPr>
            <a:r>
              <a:rPr lang="cs-CZ" sz="3200" dirty="0" err="1"/>
              <a:t>Baddeley</a:t>
            </a:r>
            <a:r>
              <a:rPr lang="cs-CZ" sz="3200" dirty="0"/>
              <a:t> (2000) později, po 25 letech, připojil i další podsystém pracovní paměti:</a:t>
            </a:r>
          </a:p>
          <a:p>
            <a:pPr marL="292100" indent="-292100" eaLnBrk="1" hangingPunct="1">
              <a:buNone/>
            </a:pPr>
            <a:r>
              <a:rPr lang="cs-CZ" b="1" dirty="0"/>
              <a:t>4</a:t>
            </a:r>
            <a:r>
              <a:rPr lang="cs-CZ" sz="3200" b="1" dirty="0"/>
              <a:t>. Episodickou jednotku </a:t>
            </a:r>
            <a:r>
              <a:rPr lang="cs-CZ" sz="3200" dirty="0"/>
              <a:t>(</a:t>
            </a:r>
            <a:r>
              <a:rPr lang="cs-CZ" sz="3200" dirty="0" err="1"/>
              <a:t>episodic</a:t>
            </a:r>
            <a:r>
              <a:rPr lang="cs-CZ" sz="3200" dirty="0"/>
              <a:t> buffer).</a:t>
            </a:r>
            <a:endParaRPr lang="cs-CZ" sz="3200" b="1" dirty="0"/>
          </a:p>
          <a:p>
            <a:pPr marL="292100" indent="-292100" eaLnBrk="1" hangingPunct="1">
              <a:buNone/>
            </a:pPr>
            <a:endParaRPr lang="cs-CZ" sz="3200" dirty="0"/>
          </a:p>
        </p:txBody>
      </p:sp>
    </p:spTree>
    <p:extLst>
      <p:ext uri="{BB962C8B-B14F-4D97-AF65-F5344CB8AC3E}">
        <p14:creationId xmlns:p14="http://schemas.microsoft.com/office/powerpoint/2010/main" val="1441532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BB14EF-01C6-4082-BBBE-32BB4A7E7BD3}"/>
              </a:ext>
            </a:extLst>
          </p:cNvPr>
          <p:cNvSpPr>
            <a:spLocks noGrp="1"/>
          </p:cNvSpPr>
          <p:nvPr>
            <p:ph type="title"/>
          </p:nvPr>
        </p:nvSpPr>
        <p:spPr/>
        <p:txBody>
          <a:bodyPr/>
          <a:lstStyle/>
          <a:p>
            <a:endParaRPr lang="cs-CZ"/>
          </a:p>
        </p:txBody>
      </p:sp>
      <p:pic>
        <p:nvPicPr>
          <p:cNvPr id="5" name="Zástupný obsah 4">
            <a:extLst>
              <a:ext uri="{FF2B5EF4-FFF2-40B4-BE49-F238E27FC236}">
                <a16:creationId xmlns:a16="http://schemas.microsoft.com/office/drawing/2014/main" id="{EE6D6288-1395-461E-86CA-2AA7357313E5}"/>
              </a:ext>
            </a:extLst>
          </p:cNvPr>
          <p:cNvPicPr>
            <a:picLocks noGrp="1" noChangeAspect="1"/>
          </p:cNvPicPr>
          <p:nvPr>
            <p:ph idx="1"/>
          </p:nvPr>
        </p:nvPicPr>
        <p:blipFill>
          <a:blip r:embed="rId2"/>
          <a:stretch>
            <a:fillRect/>
          </a:stretch>
        </p:blipFill>
        <p:spPr>
          <a:xfrm>
            <a:off x="323528" y="1519237"/>
            <a:ext cx="8520807" cy="5340900"/>
          </a:xfrm>
        </p:spPr>
      </p:pic>
      <p:sp>
        <p:nvSpPr>
          <p:cNvPr id="6" name="TextovéPole 5">
            <a:extLst>
              <a:ext uri="{FF2B5EF4-FFF2-40B4-BE49-F238E27FC236}">
                <a16:creationId xmlns:a16="http://schemas.microsoft.com/office/drawing/2014/main" id="{F72A1281-A9E8-44CD-AAEE-4139C4E42AD4}"/>
              </a:ext>
            </a:extLst>
          </p:cNvPr>
          <p:cNvSpPr txBox="1"/>
          <p:nvPr/>
        </p:nvSpPr>
        <p:spPr>
          <a:xfrm>
            <a:off x="5144576" y="6333220"/>
            <a:ext cx="3528392" cy="369332"/>
          </a:xfrm>
          <a:prstGeom prst="rect">
            <a:avLst/>
          </a:prstGeom>
          <a:noFill/>
        </p:spPr>
        <p:txBody>
          <a:bodyPr wrap="square" rtlCol="0">
            <a:spAutoFit/>
          </a:bodyPr>
          <a:lstStyle/>
          <a:p>
            <a:r>
              <a:rPr lang="cs-CZ" dirty="0" err="1"/>
              <a:t>Eysenck</a:t>
            </a:r>
            <a:r>
              <a:rPr lang="cs-CZ" dirty="0"/>
              <a:t> &amp; </a:t>
            </a:r>
            <a:r>
              <a:rPr lang="cs-CZ" dirty="0" err="1"/>
              <a:t>Keane</a:t>
            </a:r>
            <a:r>
              <a:rPr lang="cs-CZ" dirty="0"/>
              <a:t>, 2015, s. 216</a:t>
            </a:r>
          </a:p>
        </p:txBody>
      </p:sp>
    </p:spTree>
    <p:extLst>
      <p:ext uri="{BB962C8B-B14F-4D97-AF65-F5344CB8AC3E}">
        <p14:creationId xmlns:p14="http://schemas.microsoft.com/office/powerpoint/2010/main" val="160445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261D0-CE6D-4BBF-A0D5-3CC8F4A1F62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964A994-A2C1-4CCE-8658-8884A8E6325E}"/>
              </a:ext>
            </a:extLst>
          </p:cNvPr>
          <p:cNvSpPr>
            <a:spLocks noGrp="1"/>
          </p:cNvSpPr>
          <p:nvPr>
            <p:ph idx="1"/>
          </p:nvPr>
        </p:nvSpPr>
        <p:spPr/>
        <p:txBody>
          <a:bodyPr>
            <a:normAutofit fontScale="92500" lnSpcReduction="20000"/>
          </a:bodyPr>
          <a:lstStyle/>
          <a:p>
            <a:r>
              <a:rPr lang="cs-CZ" dirty="0"/>
              <a:t>Nejdůležitější je </a:t>
            </a:r>
            <a:r>
              <a:rPr lang="cs-CZ" b="1" dirty="0"/>
              <a:t>c</a:t>
            </a:r>
            <a:r>
              <a:rPr lang="cs-CZ" sz="3200" b="1" dirty="0"/>
              <a:t>entrální ředitel </a:t>
            </a:r>
            <a:r>
              <a:rPr lang="cs-CZ" sz="3200" dirty="0"/>
              <a:t>(</a:t>
            </a:r>
            <a:r>
              <a:rPr lang="cs-CZ" sz="3200" i="1" dirty="0" err="1"/>
              <a:t>central</a:t>
            </a:r>
            <a:r>
              <a:rPr lang="cs-CZ" sz="3200" i="1" dirty="0"/>
              <a:t> </a:t>
            </a:r>
            <a:r>
              <a:rPr lang="cs-CZ" sz="3200" i="1" dirty="0" err="1"/>
              <a:t>executive</a:t>
            </a:r>
            <a:r>
              <a:rPr lang="cs-CZ" sz="3200" dirty="0"/>
              <a:t>). Ten má limitovanou kapacitu, připomíná pozornost, třídí a specifikuje informace, zapojuje jednotlivé podsystémy (</a:t>
            </a:r>
            <a:r>
              <a:rPr lang="cs-CZ" sz="3200" dirty="0" err="1"/>
              <a:t>Eysenck</a:t>
            </a:r>
            <a:r>
              <a:rPr lang="cs-CZ" sz="3200" dirty="0"/>
              <a:t>, </a:t>
            </a:r>
            <a:r>
              <a:rPr lang="cs-CZ" sz="3200" dirty="0" err="1"/>
              <a:t>Keane</a:t>
            </a:r>
            <a:r>
              <a:rPr lang="cs-CZ" sz="3200" dirty="0"/>
              <a:t>, 2008).</a:t>
            </a:r>
          </a:p>
          <a:p>
            <a:r>
              <a:rPr lang="cs-CZ" dirty="0"/>
              <a:t>Všechny subsystémy mají limitovanou kapacitu a fungují poměrně nezávisle na ostatních.</a:t>
            </a:r>
          </a:p>
          <a:p>
            <a:r>
              <a:rPr lang="cs-CZ" dirty="0"/>
              <a:t>1. jestliže dvě úlohy používají tentýž systém, nemohou být úspěšně uskutečněny obě zaráz.</a:t>
            </a:r>
          </a:p>
          <a:p>
            <a:r>
              <a:rPr lang="cs-CZ" dirty="0"/>
              <a:t>2. jestliže dvě úlohy používají odlišný systém, mohou být uskutečněny zaráz i odděleně.</a:t>
            </a:r>
          </a:p>
        </p:txBody>
      </p:sp>
    </p:spTree>
    <p:extLst>
      <p:ext uri="{BB962C8B-B14F-4D97-AF65-F5344CB8AC3E}">
        <p14:creationId xmlns:p14="http://schemas.microsoft.com/office/powerpoint/2010/main" val="39817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10489E-43DE-4DA7-BFC7-2726909B9F7F}"/>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5A8CF16-831C-4813-B425-7FA8C3E6B8FD}"/>
              </a:ext>
            </a:extLst>
          </p:cNvPr>
          <p:cNvSpPr>
            <a:spLocks noGrp="1"/>
          </p:cNvSpPr>
          <p:nvPr>
            <p:ph idx="1"/>
          </p:nvPr>
        </p:nvSpPr>
        <p:spPr/>
        <p:txBody>
          <a:bodyPr/>
          <a:lstStyle/>
          <a:p>
            <a:pPr marL="118872" indent="0">
              <a:buNone/>
            </a:pPr>
            <a:r>
              <a:rPr lang="cs-CZ" dirty="0"/>
              <a:t>Centrální vykonavatel užívá tři exekutivní funkce (</a:t>
            </a:r>
            <a:r>
              <a:rPr lang="cs-CZ" dirty="0" err="1"/>
              <a:t>Miyake</a:t>
            </a:r>
            <a:r>
              <a:rPr lang="cs-CZ" dirty="0"/>
              <a:t> et al., 2000):</a:t>
            </a:r>
          </a:p>
          <a:p>
            <a:r>
              <a:rPr lang="cs-CZ" dirty="0"/>
              <a:t>1. Inhibice dominantních reakcí, např. u </a:t>
            </a:r>
            <a:r>
              <a:rPr lang="cs-CZ" dirty="0" err="1"/>
              <a:t>Stroopova</a:t>
            </a:r>
            <a:r>
              <a:rPr lang="cs-CZ" dirty="0"/>
              <a:t> testu.</a:t>
            </a:r>
          </a:p>
          <a:p>
            <a:r>
              <a:rPr lang="cs-CZ" dirty="0"/>
              <a:t>2. Přepínání mezi úkoly</a:t>
            </a:r>
          </a:p>
          <a:p>
            <a:r>
              <a:rPr lang="cs-CZ" dirty="0"/>
              <a:t>3. </a:t>
            </a:r>
            <a:r>
              <a:rPr lang="cs-CZ" dirty="0" err="1"/>
              <a:t>Updating</a:t>
            </a:r>
            <a:r>
              <a:rPr lang="cs-CZ" dirty="0"/>
              <a:t>, např. při násobení čísel z paměti.</a:t>
            </a:r>
          </a:p>
        </p:txBody>
      </p:sp>
    </p:spTree>
    <p:extLst>
      <p:ext uri="{BB962C8B-B14F-4D97-AF65-F5344CB8AC3E}">
        <p14:creationId xmlns:p14="http://schemas.microsoft.com/office/powerpoint/2010/main" val="2927331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rs.els-cdn.com/content/image/1-s2.0-S1364661300015382-gr2.jpg"/>
          <p:cNvPicPr>
            <a:picLocks noChangeAspect="1" noChangeArrowheads="1"/>
          </p:cNvPicPr>
          <p:nvPr/>
        </p:nvPicPr>
        <p:blipFill>
          <a:blip r:embed="rId2" cstate="print"/>
          <a:srcRect/>
          <a:stretch>
            <a:fillRect/>
          </a:stretch>
        </p:blipFill>
        <p:spPr bwMode="auto">
          <a:xfrm>
            <a:off x="3815408" y="1628800"/>
            <a:ext cx="5216662" cy="3356053"/>
          </a:xfrm>
          <a:prstGeom prst="rect">
            <a:avLst/>
          </a:prstGeom>
          <a:noFill/>
        </p:spPr>
      </p:pic>
      <p:sp>
        <p:nvSpPr>
          <p:cNvPr id="3" name="TextovéPole 2"/>
          <p:cNvSpPr txBox="1"/>
          <p:nvPr/>
        </p:nvSpPr>
        <p:spPr>
          <a:xfrm>
            <a:off x="5436096" y="5085184"/>
            <a:ext cx="3707904" cy="369332"/>
          </a:xfrm>
          <a:prstGeom prst="rect">
            <a:avLst/>
          </a:prstGeom>
          <a:noFill/>
        </p:spPr>
        <p:txBody>
          <a:bodyPr wrap="square" rtlCol="0">
            <a:spAutoFit/>
          </a:bodyPr>
          <a:lstStyle/>
          <a:p>
            <a:r>
              <a:rPr lang="cs-CZ" dirty="0"/>
              <a:t>Novější pojetí: </a:t>
            </a:r>
            <a:r>
              <a:rPr lang="cs-CZ" dirty="0" err="1"/>
              <a:t>Baddeley</a:t>
            </a:r>
            <a:r>
              <a:rPr lang="cs-CZ" dirty="0"/>
              <a:t>, 2000.</a:t>
            </a:r>
          </a:p>
        </p:txBody>
      </p:sp>
      <p:pic>
        <p:nvPicPr>
          <p:cNvPr id="1027" name="Picture 3"/>
          <p:cNvPicPr>
            <a:picLocks noChangeAspect="1" noChangeArrowheads="1"/>
          </p:cNvPicPr>
          <p:nvPr/>
        </p:nvPicPr>
        <p:blipFill>
          <a:blip r:embed="rId3" cstate="print"/>
          <a:srcRect/>
          <a:stretch>
            <a:fillRect/>
          </a:stretch>
        </p:blipFill>
        <p:spPr bwMode="auto">
          <a:xfrm>
            <a:off x="107504" y="116633"/>
            <a:ext cx="3600400" cy="6408712"/>
          </a:xfrm>
          <a:prstGeom prst="rect">
            <a:avLst/>
          </a:prstGeom>
          <a:noFill/>
          <a:ln w="9525">
            <a:noFill/>
            <a:miter lim="800000"/>
            <a:headEnd/>
            <a:tailEnd/>
          </a:ln>
        </p:spPr>
      </p:pic>
      <p:sp>
        <p:nvSpPr>
          <p:cNvPr id="5" name="TextovéPole 4"/>
          <p:cNvSpPr txBox="1"/>
          <p:nvPr/>
        </p:nvSpPr>
        <p:spPr>
          <a:xfrm>
            <a:off x="395536" y="6488668"/>
            <a:ext cx="3312368" cy="369332"/>
          </a:xfrm>
          <a:prstGeom prst="rect">
            <a:avLst/>
          </a:prstGeom>
          <a:noFill/>
        </p:spPr>
        <p:txBody>
          <a:bodyPr wrap="square" rtlCol="0">
            <a:spAutoFit/>
          </a:bodyPr>
          <a:lstStyle/>
          <a:p>
            <a:r>
              <a:rPr lang="cs-CZ" dirty="0"/>
              <a:t>Starší pojetí: z </a:t>
            </a:r>
            <a:r>
              <a:rPr lang="cs-CZ" dirty="0" err="1"/>
              <a:t>Baddeley</a:t>
            </a:r>
            <a:r>
              <a:rPr lang="cs-CZ" dirty="0"/>
              <a:t>, 2000.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C8D9F-3C79-41F4-ADD3-E5FBF222041A}"/>
              </a:ext>
            </a:extLst>
          </p:cNvPr>
          <p:cNvSpPr>
            <a:spLocks noGrp="1"/>
          </p:cNvSpPr>
          <p:nvPr>
            <p:ph type="title"/>
          </p:nvPr>
        </p:nvSpPr>
        <p:spPr/>
        <p:txBody>
          <a:bodyPr>
            <a:normAutofit fontScale="90000"/>
          </a:bodyPr>
          <a:lstStyle/>
          <a:p>
            <a:pPr algn="ctr"/>
            <a:r>
              <a:rPr lang="cs-CZ" dirty="0"/>
              <a:t>Experimentálně zjištěné vlastnosti fonologické smyčky</a:t>
            </a:r>
          </a:p>
        </p:txBody>
      </p:sp>
      <p:sp>
        <p:nvSpPr>
          <p:cNvPr id="3" name="Zástupný obsah 2">
            <a:extLst>
              <a:ext uri="{FF2B5EF4-FFF2-40B4-BE49-F238E27FC236}">
                <a16:creationId xmlns:a16="http://schemas.microsoft.com/office/drawing/2014/main" id="{88EB49D7-79BC-4A49-BB02-F909D1B09A72}"/>
              </a:ext>
            </a:extLst>
          </p:cNvPr>
          <p:cNvSpPr>
            <a:spLocks noGrp="1"/>
          </p:cNvSpPr>
          <p:nvPr>
            <p:ph idx="1"/>
          </p:nvPr>
        </p:nvSpPr>
        <p:spPr/>
        <p:txBody>
          <a:bodyPr/>
          <a:lstStyle/>
          <a:p>
            <a:pPr marL="118872" indent="0">
              <a:buNone/>
            </a:pPr>
            <a:r>
              <a:rPr lang="cs-CZ" dirty="0"/>
              <a:t>Jde o tyto efekty v rámci fonologické smyčky:</a:t>
            </a:r>
          </a:p>
          <a:p>
            <a:r>
              <a:rPr lang="cs-CZ" dirty="0"/>
              <a:t>Efekt fonologické podobnosti</a:t>
            </a:r>
          </a:p>
          <a:p>
            <a:r>
              <a:rPr lang="cs-CZ" dirty="0"/>
              <a:t>Efekt délky slov</a:t>
            </a:r>
          </a:p>
          <a:p>
            <a:r>
              <a:rPr lang="cs-CZ" dirty="0"/>
              <a:t>Efekt potlačení artikulace</a:t>
            </a:r>
          </a:p>
          <a:p>
            <a:endParaRPr lang="cs-CZ" dirty="0"/>
          </a:p>
          <a:p>
            <a:endParaRPr lang="cs-CZ" dirty="0"/>
          </a:p>
        </p:txBody>
      </p:sp>
    </p:spTree>
    <p:extLst>
      <p:ext uri="{BB962C8B-B14F-4D97-AF65-F5344CB8AC3E}">
        <p14:creationId xmlns:p14="http://schemas.microsoft.com/office/powerpoint/2010/main" val="237148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Efekt fonologické podobnosti</a:t>
            </a:r>
          </a:p>
        </p:txBody>
      </p:sp>
      <p:sp>
        <p:nvSpPr>
          <p:cNvPr id="3" name="Zástupný symbol pro obsah 2"/>
          <p:cNvSpPr>
            <a:spLocks noGrp="1"/>
          </p:cNvSpPr>
          <p:nvPr>
            <p:ph idx="1"/>
          </p:nvPr>
        </p:nvSpPr>
        <p:spPr/>
        <p:txBody>
          <a:bodyPr/>
          <a:lstStyle/>
          <a:p>
            <a:r>
              <a:rPr lang="cs-CZ" dirty="0" err="1"/>
              <a:t>Baddeley</a:t>
            </a:r>
            <a:r>
              <a:rPr lang="cs-CZ" dirty="0"/>
              <a:t>, 2012 (s. 4): „[prof. </a:t>
            </a:r>
            <a:r>
              <a:rPr lang="cs-CZ" dirty="0" err="1"/>
              <a:t>Conrad</a:t>
            </a:r>
            <a:r>
              <a:rPr lang="cs-CZ" dirty="0"/>
              <a:t>] studoval paměť pro konkrétní kódy vytáčení telefonů, když si všiml, že i při vizuální prezentaci kódů chyby paměti připomínaly chyby nesprávného akustického slyšení (např. V za B) a že paměť pro podobné sekvence (</a:t>
            </a:r>
            <a:r>
              <a:rPr lang="cs-CZ" i="1" dirty="0" err="1"/>
              <a:t>bgtpc</a:t>
            </a:r>
            <a:r>
              <a:rPr lang="cs-CZ" dirty="0"/>
              <a:t>) byla horší než pro odlišné sekvence (</a:t>
            </a:r>
            <a:r>
              <a:rPr lang="cs-CZ" i="1" dirty="0" err="1"/>
              <a:t>krlqy</a:t>
            </a:r>
            <a:r>
              <a:rPr lang="cs-CZ" dirty="0"/>
              <a:t>). Došel tedy k závěru, že STM závisí na akustickém kódu (</a:t>
            </a:r>
            <a:r>
              <a:rPr lang="cs-CZ" dirty="0" err="1"/>
              <a:t>Conrad</a:t>
            </a:r>
            <a:r>
              <a:rPr lang="cs-CZ" dirty="0"/>
              <a:t> &amp; </a:t>
            </a:r>
            <a:r>
              <a:rPr lang="cs-CZ" dirty="0" err="1"/>
              <a:t>Hull</a:t>
            </a:r>
            <a:r>
              <a:rPr lang="cs-CZ" dirty="0"/>
              <a:t> 1964)“.</a:t>
            </a:r>
          </a:p>
        </p:txBody>
      </p:sp>
    </p:spTree>
    <p:extLst>
      <p:ext uri="{BB962C8B-B14F-4D97-AF65-F5344CB8AC3E}">
        <p14:creationId xmlns:p14="http://schemas.microsoft.com/office/powerpoint/2010/main" val="3997413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Efekt fonologické podobnosti</a:t>
            </a:r>
          </a:p>
        </p:txBody>
      </p:sp>
      <p:sp>
        <p:nvSpPr>
          <p:cNvPr id="3" name="Zástupný symbol pro obsah 2"/>
          <p:cNvSpPr>
            <a:spLocks noGrp="1"/>
          </p:cNvSpPr>
          <p:nvPr>
            <p:ph idx="1"/>
          </p:nvPr>
        </p:nvSpPr>
        <p:spPr/>
        <p:txBody>
          <a:bodyPr>
            <a:normAutofit fontScale="92500" lnSpcReduction="20000"/>
          </a:bodyPr>
          <a:lstStyle/>
          <a:p>
            <a:r>
              <a:rPr lang="cs-CZ" dirty="0" err="1"/>
              <a:t>Baddeley</a:t>
            </a:r>
            <a:r>
              <a:rPr lang="cs-CZ" dirty="0"/>
              <a:t>, 2012 (s. 4): „Testoval jsem to porovnáním pamatování sekvencí s pěti</a:t>
            </a:r>
            <a:r>
              <a:rPr lang="cs-CZ" b="1" dirty="0"/>
              <a:t> fonologicky podobnými slovy</a:t>
            </a:r>
            <a:r>
              <a:rPr lang="cs-CZ" dirty="0"/>
              <a:t> (</a:t>
            </a:r>
            <a:r>
              <a:rPr lang="en-US" i="1" dirty="0"/>
              <a:t>man,</a:t>
            </a:r>
            <a:r>
              <a:rPr lang="cs-CZ" i="1" dirty="0"/>
              <a:t> </a:t>
            </a:r>
            <a:r>
              <a:rPr lang="en-US" i="1" dirty="0"/>
              <a:t>mat, can, map, cat</a:t>
            </a:r>
            <a:r>
              <a:rPr lang="cs-CZ" dirty="0"/>
              <a:t>), pěti </a:t>
            </a:r>
            <a:r>
              <a:rPr lang="cs-CZ" b="1" dirty="0"/>
              <a:t>odlišnými slovy </a:t>
            </a:r>
            <a:r>
              <a:rPr lang="cs-CZ" dirty="0"/>
              <a:t>(např. </a:t>
            </a:r>
            <a:r>
              <a:rPr lang="en-US" i="1" dirty="0"/>
              <a:t>pit, day, cow, pen, sup</a:t>
            </a:r>
            <a:r>
              <a:rPr lang="cs-CZ" dirty="0"/>
              <a:t>) a pěti </a:t>
            </a:r>
            <a:r>
              <a:rPr lang="cs-CZ" b="1" dirty="0"/>
              <a:t>významově podobnými </a:t>
            </a:r>
            <a:r>
              <a:rPr lang="cs-CZ" dirty="0"/>
              <a:t>sekvencemi </a:t>
            </a:r>
            <a:r>
              <a:rPr lang="en-US" dirty="0"/>
              <a:t>(</a:t>
            </a:r>
            <a:r>
              <a:rPr lang="en-US" i="1" dirty="0"/>
              <a:t>huge, big, wide, large, tall </a:t>
            </a:r>
            <a:r>
              <a:rPr lang="en-US" dirty="0"/>
              <a:t>)</a:t>
            </a:r>
            <a:r>
              <a:rPr lang="cs-CZ" dirty="0"/>
              <a:t> s pěti </a:t>
            </a:r>
            <a:r>
              <a:rPr lang="cs-CZ" b="1" dirty="0"/>
              <a:t>odlišnými</a:t>
            </a:r>
            <a:r>
              <a:rPr lang="cs-CZ" dirty="0"/>
              <a:t> </a:t>
            </a:r>
            <a:r>
              <a:rPr lang="en-US" dirty="0"/>
              <a:t>(</a:t>
            </a:r>
            <a:r>
              <a:rPr lang="en-US" i="1" dirty="0"/>
              <a:t>wet, soft, old, late, good </a:t>
            </a:r>
            <a:r>
              <a:rPr lang="en-US" dirty="0"/>
              <a:t>)</a:t>
            </a:r>
            <a:r>
              <a:rPr lang="cs-CZ" dirty="0"/>
              <a:t>…</a:t>
            </a:r>
          </a:p>
          <a:p>
            <a:r>
              <a:rPr lang="cs-CZ" dirty="0"/>
              <a:t>Zjistil jsem (</a:t>
            </a:r>
            <a:r>
              <a:rPr lang="cs-CZ" dirty="0" err="1"/>
              <a:t>Baddeley</a:t>
            </a:r>
            <a:r>
              <a:rPr lang="cs-CZ" dirty="0"/>
              <a:t> 1966a) obrovský efekt fonologické podobnosti (správně 80% pro nepodobné sekvence, 10% pro podobné) a malý, ale významný účinek pro sémantickou podobnost (71% oproti 65%).“</a:t>
            </a:r>
          </a:p>
        </p:txBody>
      </p:sp>
    </p:spTree>
    <p:extLst>
      <p:ext uri="{BB962C8B-B14F-4D97-AF65-F5344CB8AC3E}">
        <p14:creationId xmlns:p14="http://schemas.microsoft.com/office/powerpoint/2010/main" val="2656352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Efekt délky slov</a:t>
            </a:r>
          </a:p>
        </p:txBody>
      </p:sp>
      <p:sp>
        <p:nvSpPr>
          <p:cNvPr id="3" name="Zástupný symbol pro obsah 2"/>
          <p:cNvSpPr>
            <a:spLocks noGrp="1"/>
          </p:cNvSpPr>
          <p:nvPr>
            <p:ph idx="1"/>
          </p:nvPr>
        </p:nvSpPr>
        <p:spPr>
          <a:xfrm>
            <a:off x="457200" y="1775191"/>
            <a:ext cx="8229600" cy="4822161"/>
          </a:xfrm>
        </p:spPr>
        <p:txBody>
          <a:bodyPr>
            <a:normAutofit fontScale="77500" lnSpcReduction="20000"/>
          </a:bodyPr>
          <a:lstStyle/>
          <a:p>
            <a:r>
              <a:rPr lang="cs-CZ" dirty="0"/>
              <a:t>Ve FS dochází k vokálnímu či </a:t>
            </a:r>
            <a:r>
              <a:rPr lang="cs-CZ" dirty="0" err="1"/>
              <a:t>subvokálnímu</a:t>
            </a:r>
            <a:r>
              <a:rPr lang="cs-CZ" dirty="0"/>
              <a:t> vyslovování, čili delší slova musí zaplnil omezenou PP dříve než slova krátká. </a:t>
            </a:r>
          </a:p>
          <a:p>
            <a:endParaRPr lang="cs-CZ" dirty="0"/>
          </a:p>
          <a:p>
            <a:r>
              <a:rPr lang="cs-CZ" dirty="0"/>
              <a:t>„Studovali jsme okamžité vybavení sekvencí pěti slov v délce od jedné slabiky (např. </a:t>
            </a:r>
            <a:r>
              <a:rPr lang="en-US" i="1" dirty="0"/>
              <a:t>pen day hot cow tub</a:t>
            </a:r>
            <a:r>
              <a:rPr lang="cs-CZ" dirty="0"/>
              <a:t>) až po pět slabik (např. </a:t>
            </a:r>
            <a:r>
              <a:rPr lang="en-US" i="1" dirty="0"/>
              <a:t>university, tuberculosis, opportunity,</a:t>
            </a:r>
            <a:r>
              <a:rPr lang="cs-CZ" i="1" dirty="0"/>
              <a:t> </a:t>
            </a:r>
            <a:r>
              <a:rPr lang="en-US" i="1" dirty="0"/>
              <a:t>hippopotamus, refrigerator</a:t>
            </a:r>
            <a:r>
              <a:rPr lang="cs-CZ" dirty="0"/>
              <a:t>) a zjistili jsme, že výkon se systematicky snižoval s délkou slov.„ (</a:t>
            </a:r>
            <a:r>
              <a:rPr lang="cs-CZ" dirty="0" err="1"/>
              <a:t>Baddeley</a:t>
            </a:r>
            <a:r>
              <a:rPr lang="cs-CZ" dirty="0"/>
              <a:t>, 2012, s. 8)</a:t>
            </a:r>
          </a:p>
          <a:p>
            <a:endParaRPr lang="cs-CZ" dirty="0"/>
          </a:p>
          <a:p>
            <a:endParaRPr lang="cs-CZ" dirty="0"/>
          </a:p>
          <a:p>
            <a:r>
              <a:rPr lang="cs-CZ" dirty="0"/>
              <a:t>„</a:t>
            </a:r>
            <a:r>
              <a:rPr lang="en-US" dirty="0" err="1"/>
              <a:t>Jednoduchým</a:t>
            </a:r>
            <a:r>
              <a:rPr lang="en-US" dirty="0"/>
              <a:t> </a:t>
            </a:r>
            <a:r>
              <a:rPr lang="en-US" dirty="0" err="1"/>
              <a:t>způsobem</a:t>
            </a:r>
            <a:r>
              <a:rPr lang="en-US" dirty="0"/>
              <a:t>, jak </a:t>
            </a:r>
            <a:r>
              <a:rPr lang="en-US" dirty="0" err="1"/>
              <a:t>vyjádřit</a:t>
            </a:r>
            <a:r>
              <a:rPr lang="en-US" dirty="0"/>
              <a:t> </a:t>
            </a:r>
            <a:r>
              <a:rPr lang="en-US" dirty="0" err="1"/>
              <a:t>naše</a:t>
            </a:r>
            <a:r>
              <a:rPr lang="en-US" dirty="0"/>
              <a:t> </a:t>
            </a:r>
            <a:r>
              <a:rPr lang="en-US" dirty="0" err="1"/>
              <a:t>výsledky</a:t>
            </a:r>
            <a:r>
              <a:rPr lang="en-US" dirty="0"/>
              <a:t>, </a:t>
            </a:r>
            <a:r>
              <a:rPr lang="en-US" dirty="0" err="1"/>
              <a:t>bylo</a:t>
            </a:r>
            <a:r>
              <a:rPr lang="en-US" dirty="0"/>
              <a:t> </a:t>
            </a:r>
            <a:r>
              <a:rPr lang="cs-CZ" dirty="0"/>
              <a:t>uzavřít</a:t>
            </a:r>
            <a:r>
              <a:rPr lang="en-US" dirty="0"/>
              <a:t>, </a:t>
            </a:r>
            <a:r>
              <a:rPr lang="en-US" dirty="0" err="1"/>
              <a:t>že</a:t>
            </a:r>
            <a:r>
              <a:rPr lang="en-US" dirty="0"/>
              <a:t> </a:t>
            </a:r>
            <a:r>
              <a:rPr lang="en-US" dirty="0" err="1"/>
              <a:t>lidé</a:t>
            </a:r>
            <a:r>
              <a:rPr lang="en-US" dirty="0"/>
              <a:t> </a:t>
            </a:r>
            <a:r>
              <a:rPr lang="en-US" dirty="0" err="1"/>
              <a:t>jsou</a:t>
            </a:r>
            <a:r>
              <a:rPr lang="en-US" dirty="0"/>
              <a:t> </a:t>
            </a:r>
            <a:r>
              <a:rPr lang="en-US" dirty="0" err="1"/>
              <a:t>schopni</a:t>
            </a:r>
            <a:r>
              <a:rPr lang="en-US" dirty="0"/>
              <a:t> </a:t>
            </a:r>
            <a:r>
              <a:rPr lang="en-US" dirty="0" err="1"/>
              <a:t>si</a:t>
            </a:r>
            <a:r>
              <a:rPr lang="en-US" dirty="0"/>
              <a:t> </a:t>
            </a:r>
            <a:r>
              <a:rPr lang="en-US" dirty="0" err="1"/>
              <a:t>zapamatovat</a:t>
            </a:r>
            <a:r>
              <a:rPr lang="en-US" dirty="0"/>
              <a:t> </a:t>
            </a:r>
            <a:r>
              <a:rPr lang="en-US" dirty="0" err="1"/>
              <a:t>tolik</a:t>
            </a:r>
            <a:r>
              <a:rPr lang="en-US" dirty="0"/>
              <a:t> </a:t>
            </a:r>
            <a:r>
              <a:rPr lang="en-US" dirty="0" err="1"/>
              <a:t>slov</a:t>
            </a:r>
            <a:r>
              <a:rPr lang="en-US" dirty="0"/>
              <a:t>, </a:t>
            </a:r>
            <a:r>
              <a:rPr lang="en-US" dirty="0" err="1"/>
              <a:t>kolik</a:t>
            </a:r>
            <a:r>
              <a:rPr lang="en-US" dirty="0"/>
              <a:t> </a:t>
            </a:r>
            <a:r>
              <a:rPr lang="en-US" dirty="0" err="1"/>
              <a:t>dokáží</a:t>
            </a:r>
            <a:r>
              <a:rPr lang="en-US" dirty="0"/>
              <a:t> </a:t>
            </a:r>
            <a:r>
              <a:rPr lang="en-US" dirty="0" err="1"/>
              <a:t>formulovat</a:t>
            </a:r>
            <a:r>
              <a:rPr lang="en-US" dirty="0"/>
              <a:t> </a:t>
            </a:r>
            <a:r>
              <a:rPr lang="en-US" dirty="0" err="1"/>
              <a:t>za</a:t>
            </a:r>
            <a:r>
              <a:rPr lang="en-US" dirty="0"/>
              <a:t> </a:t>
            </a:r>
            <a:r>
              <a:rPr lang="en-US" dirty="0" err="1"/>
              <a:t>dvě</a:t>
            </a:r>
            <a:r>
              <a:rPr lang="en-US" dirty="0"/>
              <a:t> </a:t>
            </a:r>
            <a:r>
              <a:rPr lang="en-US" dirty="0" err="1"/>
              <a:t>sekundy</a:t>
            </a:r>
            <a:r>
              <a:rPr lang="en-US" dirty="0"/>
              <a:t>.</a:t>
            </a:r>
            <a:r>
              <a:rPr lang="cs-CZ" dirty="0"/>
              <a:t>“</a:t>
            </a:r>
            <a:r>
              <a:rPr lang="en-US" dirty="0"/>
              <a:t> (Baddeley et al. 1975b).</a:t>
            </a:r>
            <a:endParaRPr lang="cs-CZ" dirty="0"/>
          </a:p>
        </p:txBody>
      </p:sp>
    </p:spTree>
    <p:extLst>
      <p:ext uri="{BB962C8B-B14F-4D97-AF65-F5344CB8AC3E}">
        <p14:creationId xmlns:p14="http://schemas.microsoft.com/office/powerpoint/2010/main" val="2677976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Efekt potlačení artikulace</a:t>
            </a:r>
          </a:p>
        </p:txBody>
      </p:sp>
      <p:sp>
        <p:nvSpPr>
          <p:cNvPr id="3" name="Zástupný symbol pro obsah 2"/>
          <p:cNvSpPr>
            <a:spLocks noGrp="1"/>
          </p:cNvSpPr>
          <p:nvPr>
            <p:ph idx="1"/>
          </p:nvPr>
        </p:nvSpPr>
        <p:spPr/>
        <p:txBody>
          <a:bodyPr/>
          <a:lstStyle/>
          <a:p>
            <a:r>
              <a:rPr lang="cs-CZ" dirty="0"/>
              <a:t>„Pokud je efekt délky slova závislý na </a:t>
            </a:r>
            <a:r>
              <a:rPr lang="cs-CZ" dirty="0" err="1"/>
              <a:t>subvocalizaci</a:t>
            </a:r>
            <a:r>
              <a:rPr lang="cs-CZ" dirty="0"/>
              <a:t>, mělo by zabránění </a:t>
            </a:r>
            <a:r>
              <a:rPr lang="cs-CZ" dirty="0" err="1"/>
              <a:t>subvocalizaci</a:t>
            </a:r>
            <a:r>
              <a:rPr lang="cs-CZ" dirty="0"/>
              <a:t> tento efekt eliminovat. A tak tomu skutečně je (</a:t>
            </a:r>
            <a:r>
              <a:rPr lang="cs-CZ" dirty="0" err="1"/>
              <a:t>Baddeley</a:t>
            </a:r>
            <a:r>
              <a:rPr lang="cs-CZ" dirty="0"/>
              <a:t> et al. 1975b). Když se od účastníků požaduje, aby neustále vyslovovali jedno slovo, například „</a:t>
            </a:r>
            <a:r>
              <a:rPr lang="cs-CZ" dirty="0" err="1"/>
              <a:t>the</a:t>
            </a:r>
            <a:r>
              <a:rPr lang="cs-CZ" dirty="0"/>
              <a:t>“, výkon klesá a je stejný pro dlouhá i krátká slova.“(</a:t>
            </a:r>
            <a:r>
              <a:rPr lang="cs-CZ" dirty="0" err="1"/>
              <a:t>Baddeley</a:t>
            </a:r>
            <a:r>
              <a:rPr lang="cs-CZ" dirty="0"/>
              <a:t>, 2012, s. 8)</a:t>
            </a:r>
          </a:p>
          <a:p>
            <a:pPr marL="118872" indent="0">
              <a:buNone/>
            </a:pPr>
            <a:endParaRPr lang="cs-CZ" dirty="0"/>
          </a:p>
        </p:txBody>
      </p:sp>
    </p:spTree>
    <p:extLst>
      <p:ext uri="{BB962C8B-B14F-4D97-AF65-F5344CB8AC3E}">
        <p14:creationId xmlns:p14="http://schemas.microsoft.com/office/powerpoint/2010/main" val="139356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Druhy pamětí</a:t>
            </a:r>
          </a:p>
        </p:txBody>
      </p:sp>
      <p:sp>
        <p:nvSpPr>
          <p:cNvPr id="3" name="Zástupný symbol pro obsah 2"/>
          <p:cNvSpPr>
            <a:spLocks noGrp="1"/>
          </p:cNvSpPr>
          <p:nvPr>
            <p:ph idx="1"/>
          </p:nvPr>
        </p:nvSpPr>
        <p:spPr>
          <a:xfrm>
            <a:off x="251520" y="1408176"/>
            <a:ext cx="8784976" cy="5449824"/>
          </a:xfrm>
        </p:spPr>
        <p:txBody>
          <a:bodyPr>
            <a:normAutofit fontScale="85000" lnSpcReduction="20000"/>
          </a:bodyPr>
          <a:lstStyle/>
          <a:p>
            <a:pPr marL="118872" indent="0">
              <a:buNone/>
            </a:pPr>
            <a:r>
              <a:rPr lang="cs-CZ" b="1" dirty="0"/>
              <a:t>1. Biologická</a:t>
            </a:r>
          </a:p>
          <a:p>
            <a:pPr marL="118872" indent="0">
              <a:buNone/>
            </a:pPr>
            <a:r>
              <a:rPr lang="cs-CZ" dirty="0"/>
              <a:t>1.1. </a:t>
            </a:r>
            <a:r>
              <a:rPr lang="cs-CZ" b="1" dirty="0"/>
              <a:t>Paměť genetická</a:t>
            </a:r>
            <a:r>
              <a:rPr lang="cs-CZ" dirty="0"/>
              <a:t>: našich 70 tis genů na 23 párech 	chromozomů a nitrobuněčný proteinový aparát</a:t>
            </a:r>
          </a:p>
          <a:p>
            <a:pPr marL="118872" indent="0">
              <a:buNone/>
            </a:pPr>
            <a:r>
              <a:rPr lang="cs-CZ" dirty="0"/>
              <a:t>1.2. </a:t>
            </a:r>
            <a:r>
              <a:rPr lang="cs-CZ" b="1" dirty="0"/>
              <a:t>Paměť epigenetická</a:t>
            </a:r>
            <a:r>
              <a:rPr lang="cs-CZ" dirty="0"/>
              <a:t>, </a:t>
            </a:r>
            <a:r>
              <a:rPr lang="cs-CZ" dirty="0" err="1"/>
              <a:t>epitransskriptomická</a:t>
            </a:r>
            <a:r>
              <a:rPr lang="cs-CZ" dirty="0"/>
              <a:t>.</a:t>
            </a:r>
          </a:p>
          <a:p>
            <a:pPr marL="118872" indent="0">
              <a:buNone/>
            </a:pPr>
            <a:r>
              <a:rPr lang="cs-CZ" dirty="0"/>
              <a:t>1.4. </a:t>
            </a:r>
            <a:r>
              <a:rPr lang="cs-CZ" b="1" dirty="0"/>
              <a:t>Paměť imunitní</a:t>
            </a:r>
            <a:r>
              <a:rPr lang="cs-CZ" dirty="0"/>
              <a:t>	</a:t>
            </a:r>
          </a:p>
          <a:p>
            <a:pPr marL="118872" indent="0">
              <a:buNone/>
            </a:pPr>
            <a:endParaRPr lang="cs-CZ" dirty="0"/>
          </a:p>
          <a:p>
            <a:pPr marL="118872" indent="0">
              <a:buNone/>
            </a:pPr>
            <a:endParaRPr lang="cs-CZ" dirty="0"/>
          </a:p>
          <a:p>
            <a:pPr marL="118872" indent="0">
              <a:buNone/>
            </a:pPr>
            <a:r>
              <a:rPr lang="cs-CZ" dirty="0"/>
              <a:t>2. </a:t>
            </a:r>
            <a:r>
              <a:rPr lang="cs-CZ" b="1" dirty="0"/>
              <a:t>Kulturní </a:t>
            </a:r>
            <a:r>
              <a:rPr lang="cs-CZ" dirty="0"/>
              <a:t>– zhruba 2,5 mil let lidské druhy (nepřestajně 	inovují svoje kultury (hmotné i nehmotné části 	kultury). Schopností rozvoje záměrné 	(</a:t>
            </a:r>
            <a:r>
              <a:rPr lang="cs-CZ" dirty="0" err="1"/>
              <a:t>mimogenetické</a:t>
            </a:r>
            <a:r>
              <a:rPr lang="cs-CZ" dirty="0"/>
              <a:t>) paměti se mj. lidé odlišují od 	ostatních živočichů. </a:t>
            </a:r>
          </a:p>
          <a:p>
            <a:pPr marL="118872" indent="0">
              <a:buNone/>
            </a:pPr>
            <a:r>
              <a:rPr lang="cs-CZ" dirty="0"/>
              <a:t>	 (2.1 </a:t>
            </a:r>
            <a:r>
              <a:rPr lang="cs-CZ" b="1" dirty="0"/>
              <a:t>behaviorální</a:t>
            </a:r>
            <a:r>
              <a:rPr lang="cs-CZ" dirty="0"/>
              <a:t> a 2.2 </a:t>
            </a:r>
            <a:r>
              <a:rPr lang="cs-CZ" b="1" dirty="0"/>
              <a:t>orální</a:t>
            </a:r>
            <a:r>
              <a:rPr lang="cs-CZ" dirty="0"/>
              <a:t>, </a:t>
            </a:r>
          </a:p>
          <a:p>
            <a:pPr marL="118872" indent="0">
              <a:buNone/>
            </a:pPr>
            <a:r>
              <a:rPr lang="cs-CZ" dirty="0"/>
              <a:t>	a od nedávna i 2.3 	</a:t>
            </a:r>
            <a:r>
              <a:rPr lang="cs-CZ" b="1" dirty="0" err="1"/>
              <a:t>skripturální</a:t>
            </a:r>
            <a:r>
              <a:rPr lang="cs-CZ" dirty="0"/>
              <a:t> </a:t>
            </a:r>
            <a:r>
              <a:rPr lang="cs-CZ" b="1" dirty="0"/>
              <a:t>paměť</a:t>
            </a:r>
            <a:r>
              <a:rPr lang="cs-CZ" dirty="0"/>
              <a:t>) </a:t>
            </a:r>
          </a:p>
          <a:p>
            <a:pPr marL="118872" indent="0">
              <a:buNone/>
            </a:pPr>
            <a:r>
              <a:rPr lang="cs-CZ" dirty="0"/>
              <a:t>3. </a:t>
            </a:r>
            <a:r>
              <a:rPr lang="cs-CZ" b="1" dirty="0"/>
              <a:t>Lidská individuální paměť: implicitní, explicitní atd.</a:t>
            </a:r>
            <a:endParaRPr lang="cs-CZ" dirty="0"/>
          </a:p>
        </p:txBody>
      </p:sp>
    </p:spTree>
    <p:extLst>
      <p:ext uri="{BB962C8B-B14F-4D97-AF65-F5344CB8AC3E}">
        <p14:creationId xmlns:p14="http://schemas.microsoft.com/office/powerpoint/2010/main" val="136281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2A3D40-57A7-43E3-BE9D-6409312CEABF}"/>
              </a:ext>
            </a:extLst>
          </p:cNvPr>
          <p:cNvSpPr>
            <a:spLocks noGrp="1"/>
          </p:cNvSpPr>
          <p:nvPr>
            <p:ph type="title"/>
          </p:nvPr>
        </p:nvSpPr>
        <p:spPr/>
        <p:txBody>
          <a:bodyPr>
            <a:normAutofit fontScale="90000"/>
          </a:bodyPr>
          <a:lstStyle/>
          <a:p>
            <a:r>
              <a:rPr lang="cs-CZ" dirty="0"/>
              <a:t>Vizuálně prostorový náčrtník (VPN)</a:t>
            </a:r>
          </a:p>
        </p:txBody>
      </p:sp>
      <p:sp>
        <p:nvSpPr>
          <p:cNvPr id="3" name="Zástupný obsah 2">
            <a:extLst>
              <a:ext uri="{FF2B5EF4-FFF2-40B4-BE49-F238E27FC236}">
                <a16:creationId xmlns:a16="http://schemas.microsoft.com/office/drawing/2014/main" id="{2623743E-6348-41C9-89E0-C92968D96173}"/>
              </a:ext>
            </a:extLst>
          </p:cNvPr>
          <p:cNvSpPr>
            <a:spLocks noGrp="1"/>
          </p:cNvSpPr>
          <p:nvPr>
            <p:ph idx="1"/>
          </p:nvPr>
        </p:nvSpPr>
        <p:spPr/>
        <p:txBody>
          <a:bodyPr/>
          <a:lstStyle/>
          <a:p>
            <a:pPr marL="118872" indent="0">
              <a:buNone/>
            </a:pPr>
            <a:r>
              <a:rPr lang="cs-CZ" dirty="0"/>
              <a:t>VPN krátkodobě skladuje zrakové vzory (co?) a pohyby v prostoru (kde?). </a:t>
            </a:r>
          </a:p>
          <a:p>
            <a:pPr marL="118872" indent="0">
              <a:buNone/>
            </a:pPr>
            <a:r>
              <a:rPr lang="cs-CZ" dirty="0"/>
              <a:t>Prostorové a vizuální komponenty VPN jsou částečně nezávislé, ale také vzájemně propojené.</a:t>
            </a:r>
          </a:p>
        </p:txBody>
      </p:sp>
    </p:spTree>
    <p:extLst>
      <p:ext uri="{BB962C8B-B14F-4D97-AF65-F5344CB8AC3E}">
        <p14:creationId xmlns:p14="http://schemas.microsoft.com/office/powerpoint/2010/main" val="1037479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41DEF1-6710-42CB-89BC-105630182DBB}"/>
              </a:ext>
            </a:extLst>
          </p:cNvPr>
          <p:cNvSpPr>
            <a:spLocks noGrp="1"/>
          </p:cNvSpPr>
          <p:nvPr>
            <p:ph type="title"/>
          </p:nvPr>
        </p:nvSpPr>
        <p:spPr/>
        <p:txBody>
          <a:bodyPr/>
          <a:lstStyle/>
          <a:p>
            <a:r>
              <a:rPr lang="cs-CZ" dirty="0"/>
              <a:t>Epizodický buffer (EB)</a:t>
            </a:r>
          </a:p>
        </p:txBody>
      </p:sp>
      <p:sp>
        <p:nvSpPr>
          <p:cNvPr id="3" name="Zástupný obsah 2">
            <a:extLst>
              <a:ext uri="{FF2B5EF4-FFF2-40B4-BE49-F238E27FC236}">
                <a16:creationId xmlns:a16="http://schemas.microsoft.com/office/drawing/2014/main" id="{12378126-D02D-4360-A204-FC8ADA396A76}"/>
              </a:ext>
            </a:extLst>
          </p:cNvPr>
          <p:cNvSpPr>
            <a:spLocks noGrp="1"/>
          </p:cNvSpPr>
          <p:nvPr>
            <p:ph idx="1"/>
          </p:nvPr>
        </p:nvSpPr>
        <p:spPr/>
        <p:txBody>
          <a:bodyPr>
            <a:normAutofit lnSpcReduction="10000"/>
          </a:bodyPr>
          <a:lstStyle/>
          <a:p>
            <a:pPr marL="118872" indent="0">
              <a:buNone/>
            </a:pPr>
            <a:r>
              <a:rPr lang="cs-CZ" dirty="0"/>
              <a:t>Vznik: Lidé jsou schopni si vzpomenout na pět samostatných slov, ale i až na 16 slov uspořádaných ve větě (</a:t>
            </a:r>
            <a:r>
              <a:rPr lang="cs-CZ" dirty="0" err="1"/>
              <a:t>Baddeley</a:t>
            </a:r>
            <a:r>
              <a:rPr lang="cs-CZ" dirty="0"/>
              <a:t> et al., 1987).</a:t>
            </a:r>
          </a:p>
          <a:p>
            <a:pPr marL="118872" indent="0">
              <a:buNone/>
            </a:pPr>
            <a:r>
              <a:rPr lang="cs-CZ" dirty="0"/>
              <a:t>EB pracuje s epizodami a událostmi jako se štěpy (</a:t>
            </a:r>
            <a:r>
              <a:rPr lang="cs-CZ" dirty="0" err="1"/>
              <a:t>chunks</a:t>
            </a:r>
            <a:r>
              <a:rPr lang="cs-CZ" dirty="0"/>
              <a:t>) v multimodálním kódu (zrak, hmat, sluch atd.). = situační model (dle </a:t>
            </a:r>
            <a:r>
              <a:rPr lang="cs-CZ" dirty="0" err="1"/>
              <a:t>Kintsch</a:t>
            </a:r>
            <a:r>
              <a:rPr lang="cs-CZ" dirty="0"/>
              <a:t>).</a:t>
            </a:r>
          </a:p>
          <a:p>
            <a:pPr marL="118872" indent="0">
              <a:buNone/>
            </a:pPr>
            <a:r>
              <a:rPr lang="cs-CZ" dirty="0"/>
              <a:t>EB pracuje jako buffer mezi ostatními subsystémy PP, a spojuje PP s vnímáním a dlouhodobou pamětí.</a:t>
            </a:r>
          </a:p>
          <a:p>
            <a:pPr marL="118872" indent="0">
              <a:buNone/>
            </a:pPr>
            <a:endParaRPr lang="cs-CZ" dirty="0"/>
          </a:p>
        </p:txBody>
      </p:sp>
    </p:spTree>
    <p:extLst>
      <p:ext uri="{BB962C8B-B14F-4D97-AF65-F5344CB8AC3E}">
        <p14:creationId xmlns:p14="http://schemas.microsoft.com/office/powerpoint/2010/main" val="3098787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Krátkodobá paměť</a:t>
            </a:r>
          </a:p>
        </p:txBody>
      </p:sp>
      <p:sp>
        <p:nvSpPr>
          <p:cNvPr id="3" name="Zástupný symbol pro obsah 2"/>
          <p:cNvSpPr>
            <a:spLocks noGrp="1"/>
          </p:cNvSpPr>
          <p:nvPr>
            <p:ph idx="1"/>
          </p:nvPr>
        </p:nvSpPr>
        <p:spPr/>
        <p:txBody>
          <a:bodyPr/>
          <a:lstStyle/>
          <a:p>
            <a:pPr marL="137160" indent="0">
              <a:buNone/>
            </a:pPr>
            <a:r>
              <a:rPr lang="cs-CZ" dirty="0"/>
              <a:t>Žák by měl na druhém stupni umět počítat základní operace s vícecifernými čísly z paměti: </a:t>
            </a:r>
          </a:p>
          <a:p>
            <a:pPr marL="137160" indent="0">
              <a:buNone/>
            </a:pPr>
            <a:r>
              <a:rPr lang="cs-CZ" dirty="0"/>
              <a:t>k tomu si musí v paměti „kreslit“ ve vizuálně-prostorovém záznamníku, jakoby výpočet psal. Musí si pamatovat čísla, která zapsal, protože na rozdíl od papíru paměť, když přejdeme od jedné představy ke druhé, neuchová původní představu.</a:t>
            </a:r>
          </a:p>
        </p:txBody>
      </p:sp>
    </p:spTree>
    <p:extLst>
      <p:ext uri="{BB962C8B-B14F-4D97-AF65-F5344CB8AC3E}">
        <p14:creationId xmlns:p14="http://schemas.microsoft.com/office/powerpoint/2010/main" val="2570984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F3DC28-5466-4860-ADB8-28E290D83FC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D52495B0-5891-4192-862E-7495495285F0}"/>
              </a:ext>
            </a:extLst>
          </p:cNvPr>
          <p:cNvSpPr>
            <a:spLocks noGrp="1"/>
          </p:cNvSpPr>
          <p:nvPr>
            <p:ph idx="1"/>
          </p:nvPr>
        </p:nvSpPr>
        <p:spPr/>
        <p:txBody>
          <a:bodyPr/>
          <a:lstStyle/>
          <a:p>
            <a:r>
              <a:rPr lang="cs-CZ" dirty="0"/>
              <a:t>Co si pamatujete o pracovní paměti?</a:t>
            </a:r>
          </a:p>
          <a:p>
            <a:endParaRPr lang="cs-CZ" dirty="0"/>
          </a:p>
          <a:p>
            <a:r>
              <a:rPr lang="cs-CZ" dirty="0"/>
              <a:t>Co je to vizuálně-prostorový náčrtník a kdy ho používáme? </a:t>
            </a:r>
          </a:p>
          <a:p>
            <a:endParaRPr lang="cs-CZ" dirty="0"/>
          </a:p>
          <a:p>
            <a:r>
              <a:rPr lang="cs-CZ" dirty="0"/>
              <a:t>Jakou (časovou) kapacitu má fonologická smyčka?</a:t>
            </a:r>
          </a:p>
        </p:txBody>
      </p:sp>
    </p:spTree>
    <p:extLst>
      <p:ext uri="{BB962C8B-B14F-4D97-AF65-F5344CB8AC3E}">
        <p14:creationId xmlns:p14="http://schemas.microsoft.com/office/powerpoint/2010/main" val="440699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09D8CC-E90B-4853-A1F7-E0C1FD942030}"/>
              </a:ext>
            </a:extLst>
          </p:cNvPr>
          <p:cNvSpPr>
            <a:spLocks noGrp="1"/>
          </p:cNvSpPr>
          <p:nvPr>
            <p:ph type="title"/>
          </p:nvPr>
        </p:nvSpPr>
        <p:spPr/>
        <p:txBody>
          <a:bodyPr/>
          <a:lstStyle/>
          <a:p>
            <a:pPr algn="ctr"/>
            <a:r>
              <a:rPr lang="cs-CZ" dirty="0"/>
              <a:t>Dlouhodobá paměť</a:t>
            </a:r>
          </a:p>
        </p:txBody>
      </p:sp>
      <p:sp>
        <p:nvSpPr>
          <p:cNvPr id="3" name="Zástupný obsah 2">
            <a:extLst>
              <a:ext uri="{FF2B5EF4-FFF2-40B4-BE49-F238E27FC236}">
                <a16:creationId xmlns:a16="http://schemas.microsoft.com/office/drawing/2014/main" id="{A77578BA-97F6-49B6-A5F6-2964D5774A04}"/>
              </a:ext>
            </a:extLst>
          </p:cNvPr>
          <p:cNvSpPr>
            <a:spLocks noGrp="1"/>
          </p:cNvSpPr>
          <p:nvPr>
            <p:ph idx="1"/>
          </p:nvPr>
        </p:nvSpPr>
        <p:spPr/>
        <p:txBody>
          <a:bodyPr/>
          <a:lstStyle/>
          <a:p>
            <a:pPr marL="118872" indent="0">
              <a:buNone/>
            </a:pPr>
            <a:r>
              <a:rPr lang="cs-CZ" dirty="0"/>
              <a:t>Klíčové termíny: </a:t>
            </a:r>
          </a:p>
          <a:p>
            <a:r>
              <a:rPr lang="cs-CZ" b="1" dirty="0"/>
              <a:t>Vybavení (</a:t>
            </a:r>
            <a:r>
              <a:rPr lang="cs-CZ" b="1" dirty="0" err="1"/>
              <a:t>recall</a:t>
            </a:r>
            <a:r>
              <a:rPr lang="cs-CZ" b="1" dirty="0"/>
              <a:t>)</a:t>
            </a:r>
          </a:p>
          <a:p>
            <a:r>
              <a:rPr lang="cs-CZ" b="1" dirty="0"/>
              <a:t>deklarativní (explicitní)</a:t>
            </a:r>
            <a:r>
              <a:rPr lang="cs-CZ" dirty="0"/>
              <a:t> paměť </a:t>
            </a:r>
          </a:p>
          <a:p>
            <a:r>
              <a:rPr lang="cs-CZ" b="1" dirty="0"/>
              <a:t>procedurální</a:t>
            </a:r>
            <a:r>
              <a:rPr lang="cs-CZ" dirty="0"/>
              <a:t> (</a:t>
            </a:r>
            <a:r>
              <a:rPr lang="cs-CZ" b="1" dirty="0"/>
              <a:t>implicitní</a:t>
            </a:r>
            <a:r>
              <a:rPr lang="cs-CZ" dirty="0"/>
              <a:t>) paměť</a:t>
            </a:r>
          </a:p>
          <a:p>
            <a:r>
              <a:rPr lang="cs-CZ" b="1" dirty="0"/>
              <a:t>sémantická paměť</a:t>
            </a:r>
          </a:p>
          <a:p>
            <a:r>
              <a:rPr lang="cs-CZ" b="1" dirty="0"/>
              <a:t>episodická paměť</a:t>
            </a:r>
          </a:p>
          <a:p>
            <a:endParaRPr lang="cs-CZ" dirty="0"/>
          </a:p>
          <a:p>
            <a:endParaRPr lang="cs-CZ" dirty="0"/>
          </a:p>
        </p:txBody>
      </p:sp>
    </p:spTree>
    <p:extLst>
      <p:ext uri="{BB962C8B-B14F-4D97-AF65-F5344CB8AC3E}">
        <p14:creationId xmlns:p14="http://schemas.microsoft.com/office/powerpoint/2010/main" val="1975950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a:t>
            </a:r>
          </a:p>
        </p:txBody>
      </p:sp>
      <p:sp>
        <p:nvSpPr>
          <p:cNvPr id="3" name="Zástupný symbol pro obsah 2"/>
          <p:cNvSpPr>
            <a:spLocks noGrp="1"/>
          </p:cNvSpPr>
          <p:nvPr>
            <p:ph idx="1"/>
          </p:nvPr>
        </p:nvSpPr>
        <p:spPr/>
        <p:txBody>
          <a:bodyPr>
            <a:normAutofit fontScale="92500" lnSpcReduction="20000"/>
          </a:bodyPr>
          <a:lstStyle/>
          <a:p>
            <a:r>
              <a:rPr lang="cs-CZ" dirty="0"/>
              <a:t>Co víme o (vývoji) paměti?</a:t>
            </a:r>
          </a:p>
          <a:p>
            <a:endParaRPr lang="cs-CZ" dirty="0"/>
          </a:p>
          <a:p>
            <a:r>
              <a:rPr lang="cs-CZ" dirty="0"/>
              <a:t>Zvíře si musí pamatovat nejen zdroje potravy (tj. své teritorium = mentální mapa), ale musí také odlišit potravu známou od neznámé: má 1. paměť prostorovou a 2. paměť (sémantickou p.). </a:t>
            </a:r>
          </a:p>
          <a:p>
            <a:endParaRPr lang="cs-CZ" dirty="0"/>
          </a:p>
          <a:p>
            <a:r>
              <a:rPr lang="cs-CZ" dirty="0"/>
              <a:t>Schopnost si pamatovat (=učit se) má klíčový význam při fylogenetickém vývoji, protože výrazně preferuje ty druhy, které mají největší schopnost učit se a pamatovat si co nejširší paletu potravních zdrojů. (Veselovský, 1992)</a:t>
            </a:r>
          </a:p>
        </p:txBody>
      </p:sp>
    </p:spTree>
    <p:extLst>
      <p:ext uri="{BB962C8B-B14F-4D97-AF65-F5344CB8AC3E}">
        <p14:creationId xmlns:p14="http://schemas.microsoft.com/office/powerpoint/2010/main" val="3955734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Kolibřík si pamatuje navštívené květy, při dalším krmení (za cca 1 hod a více) to (záměrně) zapomíná – je to již nerelevantní, neb v květech se již vytvořil nový nektar.</a:t>
            </a:r>
          </a:p>
          <a:p>
            <a:r>
              <a:rPr lang="cs-CZ" dirty="0"/>
              <a:t>Včely si pamatují směry zdrojů potravy i 170 dní (přes zimní spánek).</a:t>
            </a:r>
          </a:p>
          <a:p>
            <a:r>
              <a:rPr lang="cs-CZ" dirty="0"/>
              <a:t>Slon si pamatoval po roce 12 ze 13 naučených úloh (bez procvičování).</a:t>
            </a:r>
          </a:p>
          <a:p>
            <a:r>
              <a:rPr lang="cs-CZ" dirty="0"/>
              <a:t>Kůň si pamatoval více než rok 19 z 20 dvojic znaků.</a:t>
            </a:r>
          </a:p>
        </p:txBody>
      </p:sp>
    </p:spTree>
    <p:extLst>
      <p:ext uri="{BB962C8B-B14F-4D97-AF65-F5344CB8AC3E}">
        <p14:creationId xmlns:p14="http://schemas.microsoft.com/office/powerpoint/2010/main" val="2864162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a:t>Člověk si pamatuje  (=vzpomene si), co dělal včera přes den, ale ne již tak dobře po týdnu.</a:t>
            </a:r>
          </a:p>
          <a:p>
            <a:r>
              <a:rPr lang="cs-CZ" dirty="0"/>
              <a:t>Avšak i po mnoha letech si může vzpomenout na (=rozpoznat) místo, které navštívil, či tvář, kterou viděl (role kontextové paměti).</a:t>
            </a:r>
          </a:p>
          <a:p>
            <a:r>
              <a:rPr lang="cs-CZ" dirty="0"/>
              <a:t>Velmi záleží, jaký vztah k oné vzpomínce má aktuální=pracovní paměť, tj. záleží na naladění aktuální pozornosti.</a:t>
            </a:r>
          </a:p>
          <a:p>
            <a:r>
              <a:rPr lang="cs-CZ" dirty="0"/>
              <a:t>Úkolem žáka a tedy i naším úkolem je „vše si pamatovat“ a „ze všeho se poučit“ </a:t>
            </a:r>
          </a:p>
        </p:txBody>
      </p:sp>
    </p:spTree>
    <p:extLst>
      <p:ext uri="{BB962C8B-B14F-4D97-AF65-F5344CB8AC3E}">
        <p14:creationId xmlns:p14="http://schemas.microsoft.com/office/powerpoint/2010/main" val="4182133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16DBA1-0FB6-4522-9315-2EF37D0A0BFE}"/>
              </a:ext>
            </a:extLst>
          </p:cNvPr>
          <p:cNvSpPr>
            <a:spLocks noGrp="1"/>
          </p:cNvSpPr>
          <p:nvPr>
            <p:ph type="title"/>
          </p:nvPr>
        </p:nvSpPr>
        <p:spPr/>
        <p:txBody>
          <a:bodyPr/>
          <a:lstStyle/>
          <a:p>
            <a:r>
              <a:rPr lang="cs-CZ" dirty="0"/>
              <a:t>Dlouhodobá paměť (DP)</a:t>
            </a:r>
          </a:p>
        </p:txBody>
      </p:sp>
      <p:sp>
        <p:nvSpPr>
          <p:cNvPr id="3" name="Zástupný obsah 2">
            <a:extLst>
              <a:ext uri="{FF2B5EF4-FFF2-40B4-BE49-F238E27FC236}">
                <a16:creationId xmlns:a16="http://schemas.microsoft.com/office/drawing/2014/main" id="{EA003220-0254-4A3D-9578-0BA9AB1A59A0}"/>
              </a:ext>
            </a:extLst>
          </p:cNvPr>
          <p:cNvSpPr>
            <a:spLocks noGrp="1"/>
          </p:cNvSpPr>
          <p:nvPr>
            <p:ph idx="1"/>
          </p:nvPr>
        </p:nvSpPr>
        <p:spPr/>
        <p:txBody>
          <a:bodyPr>
            <a:normAutofit lnSpcReduction="10000"/>
          </a:bodyPr>
          <a:lstStyle/>
          <a:p>
            <a:pPr marL="292100" indent="-292100" eaLnBrk="1" hangingPunct="1">
              <a:buFont typeface="Wingdings 2" pitchFamily="18" charset="2"/>
              <a:buNone/>
            </a:pPr>
            <a:r>
              <a:rPr lang="cs-CZ" dirty="0"/>
              <a:t>Pozor na nejednoznačnost v terminologii:</a:t>
            </a:r>
          </a:p>
          <a:p>
            <a:pPr marL="292100" indent="-292100" eaLnBrk="1" hangingPunct="1">
              <a:buFont typeface="Wingdings 2" pitchFamily="18" charset="2"/>
              <a:buNone/>
            </a:pPr>
            <a:r>
              <a:rPr lang="cs-CZ" dirty="0"/>
              <a:t>V rámci DP lze odlišit složku relativně krátkodobou (hodiny, dny, týdny) a dlouhodobou (týdny až desetiletí).</a:t>
            </a:r>
          </a:p>
          <a:p>
            <a:pPr marL="292100" indent="-292100">
              <a:buNone/>
            </a:pPr>
            <a:r>
              <a:rPr lang="cs-CZ" dirty="0"/>
              <a:t>Krátkodobá složka DP: co nakoupit?, zamkl jsem?, počet dětí na výletě?, cíl cesty autem? Dnes nesmím zapomenout na…, výsledek neefektivního učení atd. </a:t>
            </a:r>
          </a:p>
          <a:p>
            <a:pPr marL="292100" indent="-292100">
              <a:buNone/>
            </a:pPr>
            <a:r>
              <a:rPr lang="cs-CZ" dirty="0"/>
              <a:t>Tato krátkodobá složka má analogie v živočišné říši (opylovač květů; srov. Veselovský, 2005).</a:t>
            </a:r>
          </a:p>
          <a:p>
            <a:pPr marL="118872" indent="0">
              <a:buNone/>
            </a:pPr>
            <a:endParaRPr lang="cs-CZ" dirty="0"/>
          </a:p>
        </p:txBody>
      </p:sp>
    </p:spTree>
    <p:extLst>
      <p:ext uri="{BB962C8B-B14F-4D97-AF65-F5344CB8AC3E}">
        <p14:creationId xmlns:p14="http://schemas.microsoft.com/office/powerpoint/2010/main" val="1055674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82C0AE-A7D2-4717-9F4E-364CB8A95C3E}"/>
              </a:ext>
            </a:extLst>
          </p:cNvPr>
          <p:cNvSpPr>
            <a:spLocks noGrp="1"/>
          </p:cNvSpPr>
          <p:nvPr>
            <p:ph type="title"/>
          </p:nvPr>
        </p:nvSpPr>
        <p:spPr/>
        <p:txBody>
          <a:bodyPr/>
          <a:lstStyle/>
          <a:p>
            <a:r>
              <a:rPr lang="cs-CZ" dirty="0"/>
              <a:t>Dlouhodobá paměť</a:t>
            </a:r>
          </a:p>
        </p:txBody>
      </p:sp>
      <p:sp>
        <p:nvSpPr>
          <p:cNvPr id="3" name="Zástupný obsah 2">
            <a:extLst>
              <a:ext uri="{FF2B5EF4-FFF2-40B4-BE49-F238E27FC236}">
                <a16:creationId xmlns:a16="http://schemas.microsoft.com/office/drawing/2014/main" id="{81FAE670-ADA3-40E3-BA97-06D7AD212B75}"/>
              </a:ext>
            </a:extLst>
          </p:cNvPr>
          <p:cNvSpPr>
            <a:spLocks noGrp="1"/>
          </p:cNvSpPr>
          <p:nvPr>
            <p:ph idx="1"/>
          </p:nvPr>
        </p:nvSpPr>
        <p:spPr>
          <a:xfrm>
            <a:off x="457200" y="1628801"/>
            <a:ext cx="8229600" cy="5073752"/>
          </a:xfrm>
        </p:spPr>
        <p:txBody>
          <a:bodyPr>
            <a:normAutofit fontScale="92500" lnSpcReduction="20000"/>
          </a:bodyPr>
          <a:lstStyle/>
          <a:p>
            <a:pPr marL="292100" indent="-292100" eaLnBrk="1" hangingPunct="1"/>
            <a:r>
              <a:rPr lang="cs-CZ" dirty="0"/>
              <a:t>Oproti KP je DP z velké části mimo vědomí = není aktuálně vybavovaná – je v jakémsi přístupném skladu.</a:t>
            </a:r>
          </a:p>
          <a:p>
            <a:pPr marL="292100" indent="-292100" eaLnBrk="1" hangingPunct="1"/>
            <a:r>
              <a:rPr lang="cs-CZ" dirty="0"/>
              <a:t>Od KP se liší v parametru trvání a kapacity. J</a:t>
            </a:r>
            <a:r>
              <a:rPr lang="es-ES" dirty="0"/>
              <a:t>ejí kapacita je hypoteticky neomezená</a:t>
            </a:r>
            <a:r>
              <a:rPr lang="cs-CZ" dirty="0"/>
              <a:t> (srov. „celý život před očima“ u NDE).</a:t>
            </a:r>
          </a:p>
          <a:p>
            <a:pPr marL="292100" indent="-292100" eaLnBrk="1" hangingPunct="1"/>
            <a:r>
              <a:rPr lang="cs-CZ" dirty="0"/>
              <a:t>Mechanismus dlouhodobé paměti spočívá patrně v zapojení neuronových sítí (propojení neuronů a snad i tvorbě určitých proteinů).</a:t>
            </a:r>
          </a:p>
          <a:p>
            <a:pPr marL="292100" indent="-292100" eaLnBrk="1" hangingPunct="1"/>
            <a:endParaRPr lang="cs-CZ" dirty="0"/>
          </a:p>
          <a:p>
            <a:pPr marL="292100" indent="-292100"/>
            <a:r>
              <a:rPr lang="cs-CZ" dirty="0"/>
              <a:t>Role spánku (2. fáze, SWS, REM) pro konsolidaci deklarativních reprezentací.</a:t>
            </a:r>
          </a:p>
        </p:txBody>
      </p:sp>
    </p:spTree>
    <p:extLst>
      <p:ext uri="{BB962C8B-B14F-4D97-AF65-F5344CB8AC3E}">
        <p14:creationId xmlns:p14="http://schemas.microsoft.com/office/powerpoint/2010/main" val="582114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9C1DF-A15A-46CA-BBED-A574623F87C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2FCE63D-F61A-48E9-AADB-D4C2F6A1B7F1}"/>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946408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D6AF49-0EC5-678C-98DD-E99C9652397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8D9E61C-066A-B7C8-142E-A20BDEEBA0DB}"/>
              </a:ext>
            </a:extLst>
          </p:cNvPr>
          <p:cNvSpPr>
            <a:spLocks noGrp="1"/>
          </p:cNvSpPr>
          <p:nvPr>
            <p:ph idx="1"/>
          </p:nvPr>
        </p:nvSpPr>
        <p:spPr>
          <a:xfrm>
            <a:off x="457200" y="1775191"/>
            <a:ext cx="8229600" cy="4822161"/>
          </a:xfrm>
        </p:spPr>
        <p:txBody>
          <a:bodyPr>
            <a:normAutofit fontScale="85000" lnSpcReduction="20000"/>
          </a:bodyPr>
          <a:lstStyle/>
          <a:p>
            <a:pPr marL="292100" indent="-292100" eaLnBrk="1" hangingPunct="1"/>
            <a:r>
              <a:rPr lang="cs-CZ" dirty="0"/>
              <a:t>Existují poruchy DP: amnézie, demence (Alzheimerova d.).</a:t>
            </a:r>
          </a:p>
          <a:p>
            <a:pPr marL="292100" indent="-292100" eaLnBrk="1" hangingPunct="1"/>
            <a:r>
              <a:rPr lang="cs-CZ" b="1" dirty="0"/>
              <a:t>Demence</a:t>
            </a:r>
            <a:r>
              <a:rPr lang="cs-CZ" dirty="0"/>
              <a:t> v průběhu času způsobuje zhoršování různých funkcí mozku, mezi které patří paměť, myšlení, jazyk, plánování, rozpoznávání věcí a také osobnost. </a:t>
            </a:r>
            <a:r>
              <a:rPr lang="cs-CZ" b="1" dirty="0"/>
              <a:t>Alzheimerova choroba </a:t>
            </a:r>
            <a:r>
              <a:rPr lang="cs-CZ" dirty="0"/>
              <a:t>stojí za 50–60 % případů demence, dalšími typy demence jsou například vaskulární demence, demence s </a:t>
            </a:r>
            <a:r>
              <a:rPr lang="cs-CZ" dirty="0" err="1"/>
              <a:t>Lewyho</a:t>
            </a:r>
            <a:r>
              <a:rPr lang="cs-CZ" dirty="0"/>
              <a:t> tělísky a </a:t>
            </a:r>
            <a:r>
              <a:rPr lang="cs-CZ" dirty="0" err="1"/>
              <a:t>frontotemporální</a:t>
            </a:r>
            <a:r>
              <a:rPr lang="cs-CZ" dirty="0"/>
              <a:t> demence. (cit: Alzheimer.cz)</a:t>
            </a:r>
          </a:p>
          <a:p>
            <a:pPr marL="292100" indent="-292100"/>
            <a:r>
              <a:rPr lang="cs-CZ" b="1" dirty="0"/>
              <a:t>Mírná kognitivní porucha </a:t>
            </a:r>
            <a:r>
              <a:rPr lang="cs-CZ" dirty="0"/>
              <a:t>(</a:t>
            </a:r>
            <a:r>
              <a:rPr lang="cs-CZ" dirty="0" err="1"/>
              <a:t>Mild</a:t>
            </a:r>
            <a:r>
              <a:rPr lang="cs-CZ" dirty="0"/>
              <a:t> </a:t>
            </a:r>
            <a:r>
              <a:rPr lang="cs-CZ" dirty="0" err="1"/>
              <a:t>Cognitive</a:t>
            </a:r>
            <a:r>
              <a:rPr lang="cs-CZ" dirty="0"/>
              <a:t> </a:t>
            </a:r>
            <a:r>
              <a:rPr lang="cs-CZ" dirty="0" err="1"/>
              <a:t>Impairment</a:t>
            </a:r>
            <a:r>
              <a:rPr lang="cs-CZ" dirty="0"/>
              <a:t> - MCI) je poměrně široký pojem používaný k popsání mírných, ale měřitelných poruch paměti či poznávacích funkcí, například soustředění, rozhodování nebo orientace. (cit: Alzheimer.cz)</a:t>
            </a:r>
          </a:p>
          <a:p>
            <a:endParaRPr lang="cs-CZ" dirty="0"/>
          </a:p>
        </p:txBody>
      </p:sp>
    </p:spTree>
    <p:extLst>
      <p:ext uri="{BB962C8B-B14F-4D97-AF65-F5344CB8AC3E}">
        <p14:creationId xmlns:p14="http://schemas.microsoft.com/office/powerpoint/2010/main" val="100585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78098"/>
          </a:xfrm>
        </p:spPr>
        <p:txBody>
          <a:bodyPr/>
          <a:lstStyle/>
          <a:p>
            <a:r>
              <a:rPr lang="cs-CZ" sz="4400" dirty="0">
                <a:ln>
                  <a:noFill/>
                </a:ln>
                <a:solidFill>
                  <a:srgbClr val="FFFF00"/>
                </a:solidFill>
                <a:effectLst>
                  <a:outerShdw blurRad="38100" dist="25500" dir="5400000" algn="tl" rotWithShape="0">
                    <a:srgbClr val="000000">
                      <a:satMod val="180000"/>
                      <a:alpha val="75000"/>
                    </a:srgbClr>
                  </a:outerShdw>
                </a:effectLst>
              </a:rPr>
              <a:t>Dlouhodobá paměť</a:t>
            </a:r>
            <a:endParaRPr lang="cs-CZ" dirty="0">
              <a:solidFill>
                <a:srgbClr val="FFFF00"/>
              </a:solidFill>
            </a:endParaRPr>
          </a:p>
        </p:txBody>
      </p:sp>
      <p:sp>
        <p:nvSpPr>
          <p:cNvPr id="3" name="Zástupný symbol pro obsah 2"/>
          <p:cNvSpPr>
            <a:spLocks noGrp="1"/>
          </p:cNvSpPr>
          <p:nvPr>
            <p:ph idx="1"/>
          </p:nvPr>
        </p:nvSpPr>
        <p:spPr>
          <a:xfrm>
            <a:off x="467544" y="1556792"/>
            <a:ext cx="8208912" cy="5112568"/>
          </a:xfrm>
        </p:spPr>
        <p:txBody>
          <a:bodyPr>
            <a:normAutofit fontScale="92500" lnSpcReduction="20000"/>
          </a:bodyPr>
          <a:lstStyle/>
          <a:p>
            <a:pPr marL="137160" indent="0">
              <a:buNone/>
            </a:pPr>
            <a:r>
              <a:rPr lang="cs-CZ" dirty="0"/>
              <a:t>Oproti KP platí v DP režim: </a:t>
            </a:r>
          </a:p>
          <a:p>
            <a:pPr marL="137160" indent="0">
              <a:buNone/>
            </a:pPr>
            <a:r>
              <a:rPr lang="cs-CZ" dirty="0"/>
              <a:t>1. ukládání, vštěpování (</a:t>
            </a:r>
            <a:r>
              <a:rPr lang="cs-CZ" i="1" dirty="0" err="1"/>
              <a:t>encoding</a:t>
            </a:r>
            <a:r>
              <a:rPr lang="cs-CZ" dirty="0"/>
              <a:t>)</a:t>
            </a:r>
          </a:p>
          <a:p>
            <a:pPr marL="137160" indent="0">
              <a:buNone/>
            </a:pPr>
            <a:r>
              <a:rPr lang="cs-CZ" dirty="0"/>
              <a:t>2. uchování</a:t>
            </a:r>
          </a:p>
          <a:p>
            <a:pPr marL="137160" indent="0">
              <a:buNone/>
            </a:pPr>
            <a:r>
              <a:rPr lang="cs-CZ" dirty="0"/>
              <a:t>3. vybavení.</a:t>
            </a:r>
          </a:p>
          <a:p>
            <a:pPr marL="137160" indent="0">
              <a:buNone/>
            </a:pPr>
            <a:r>
              <a:rPr lang="cs-CZ" dirty="0"/>
              <a:t>K chybám může dojít na každé ze třech úrovní.</a:t>
            </a:r>
          </a:p>
          <a:p>
            <a:pPr marL="137160" indent="0">
              <a:buNone/>
            </a:pPr>
            <a:endParaRPr lang="cs-CZ" dirty="0"/>
          </a:p>
          <a:p>
            <a:pPr marL="137160" indent="0">
              <a:buNone/>
            </a:pPr>
            <a:r>
              <a:rPr lang="cs-CZ" dirty="0" err="1"/>
              <a:t>Tulving</a:t>
            </a:r>
            <a:r>
              <a:rPr lang="cs-CZ" dirty="0"/>
              <a:t> (1966) upozornil na to, že často nezkoumáme schopnost si pamatovat (ukládat, podržet), ale spíše schopnost si </a:t>
            </a:r>
            <a:r>
              <a:rPr lang="cs-CZ" b="1" dirty="0"/>
              <a:t>vybavit</a:t>
            </a:r>
            <a:r>
              <a:rPr lang="cs-CZ" dirty="0"/>
              <a:t> (=v paměti je toho často mnohem víc, než se zdá – jen se k tomu dostat!). </a:t>
            </a:r>
          </a:p>
          <a:p>
            <a:pPr marL="137160" indent="0">
              <a:buNone/>
            </a:pPr>
            <a:r>
              <a:rPr lang="cs-CZ" dirty="0"/>
              <a:t>Vybaven (</a:t>
            </a:r>
            <a:r>
              <a:rPr lang="cs-CZ" i="1" dirty="0" err="1"/>
              <a:t>retrieval</a:t>
            </a:r>
            <a:r>
              <a:rPr lang="cs-CZ" i="1" dirty="0"/>
              <a:t>)</a:t>
            </a:r>
            <a:r>
              <a:rPr lang="cs-CZ" dirty="0"/>
              <a:t>: </a:t>
            </a:r>
            <a:r>
              <a:rPr lang="cs-CZ" b="1" i="1" dirty="0" err="1"/>
              <a:t>recall</a:t>
            </a:r>
            <a:r>
              <a:rPr lang="cs-CZ" i="1" dirty="0"/>
              <a:t> (</a:t>
            </a:r>
            <a:r>
              <a:rPr lang="en-US" i="1" dirty="0"/>
              <a:t>free recall, cued recall </a:t>
            </a:r>
            <a:r>
              <a:rPr lang="cs-CZ" i="1" dirty="0"/>
              <a:t>	</a:t>
            </a:r>
            <a:r>
              <a:rPr lang="en-US" dirty="0"/>
              <a:t>a</a:t>
            </a:r>
            <a:r>
              <a:rPr lang="en-US" i="1" dirty="0"/>
              <a:t> serial recall</a:t>
            </a:r>
            <a:r>
              <a:rPr lang="cs-CZ" i="1" dirty="0"/>
              <a:t>), </a:t>
            </a:r>
            <a:r>
              <a:rPr lang="cs-CZ" i="1" dirty="0" err="1"/>
              <a:t>recognition</a:t>
            </a:r>
            <a:r>
              <a:rPr lang="cs-CZ" dirty="0"/>
              <a:t>.</a:t>
            </a:r>
          </a:p>
        </p:txBody>
      </p:sp>
    </p:spTree>
    <p:extLst>
      <p:ext uri="{BB962C8B-B14F-4D97-AF65-F5344CB8AC3E}">
        <p14:creationId xmlns:p14="http://schemas.microsoft.com/office/powerpoint/2010/main" val="3729885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Sémantická paměť a vodítka</a:t>
            </a:r>
          </a:p>
        </p:txBody>
      </p:sp>
      <p:sp>
        <p:nvSpPr>
          <p:cNvPr id="3" name="Zástupný symbol pro obsah 2"/>
          <p:cNvSpPr>
            <a:spLocks noGrp="1"/>
          </p:cNvSpPr>
          <p:nvPr>
            <p:ph idx="1"/>
          </p:nvPr>
        </p:nvSpPr>
        <p:spPr>
          <a:xfrm>
            <a:off x="457200" y="1556792"/>
            <a:ext cx="8229600" cy="5301208"/>
          </a:xfrm>
        </p:spPr>
        <p:txBody>
          <a:bodyPr>
            <a:normAutofit fontScale="70000" lnSpcReduction="20000"/>
          </a:bodyPr>
          <a:lstStyle/>
          <a:p>
            <a:pPr marL="118872" indent="0">
              <a:buNone/>
            </a:pPr>
            <a:r>
              <a:rPr lang="cs-CZ" dirty="0"/>
              <a:t>Vštípení do dlouhodobé paměti vyžaduje čas a většinou i úsilí (</a:t>
            </a:r>
            <a:r>
              <a:rPr lang="cs-CZ" dirty="0" err="1"/>
              <a:t>Craik</a:t>
            </a:r>
            <a:r>
              <a:rPr lang="cs-CZ" dirty="0"/>
              <a:t> &amp; </a:t>
            </a:r>
            <a:r>
              <a:rPr lang="cs-CZ" dirty="0" err="1"/>
              <a:t>Lockhart</a:t>
            </a:r>
            <a:r>
              <a:rPr lang="cs-CZ" dirty="0"/>
              <a:t>, 1972). Musíme si nové reprezentace propojit s již uloženými – to vyžaduje úsilí.</a:t>
            </a:r>
          </a:p>
          <a:p>
            <a:pPr marL="118872" indent="0">
              <a:buNone/>
            </a:pPr>
            <a:r>
              <a:rPr lang="cs-CZ" dirty="0"/>
              <a:t>Každý z nás v procesu zapamatování  obsahů = při vytváření paměťové stopy (reprezentace) využívá tzv. </a:t>
            </a:r>
            <a:r>
              <a:rPr lang="cs-CZ" b="1" dirty="0"/>
              <a:t>vodítka</a:t>
            </a:r>
            <a:r>
              <a:rPr lang="cs-CZ" dirty="0"/>
              <a:t> (</a:t>
            </a:r>
            <a:r>
              <a:rPr lang="cs-CZ" i="1" dirty="0" err="1"/>
              <a:t>cues</a:t>
            </a:r>
            <a:r>
              <a:rPr lang="cs-CZ" dirty="0"/>
              <a:t>). (</a:t>
            </a:r>
            <a:r>
              <a:rPr lang="cs-CZ" dirty="0" err="1"/>
              <a:t>Tulving</a:t>
            </a:r>
            <a:r>
              <a:rPr lang="cs-CZ" dirty="0"/>
              <a:t>, 1983) Pro každý učební předmět a každé téma je vytváření vodítek specifické. Srov. geologii, biologii, chemii, jazykovědu, matematiku. </a:t>
            </a:r>
          </a:p>
          <a:p>
            <a:pPr marL="118872" indent="0">
              <a:buNone/>
            </a:pPr>
            <a:endParaRPr lang="cs-CZ" dirty="0"/>
          </a:p>
          <a:p>
            <a:pPr marL="118872" indent="0">
              <a:buNone/>
            </a:pPr>
            <a:r>
              <a:rPr lang="cs-CZ" dirty="0"/>
              <a:t>Tato vodítka si většinou potřebujeme vybavit předem, aby ke zdárnému vybavení došlo.</a:t>
            </a:r>
          </a:p>
          <a:p>
            <a:pPr marL="118872" indent="0">
              <a:buNone/>
            </a:pPr>
            <a:endParaRPr lang="cs-CZ" dirty="0"/>
          </a:p>
          <a:p>
            <a:pPr marL="0" indent="0">
              <a:buNone/>
            </a:pPr>
            <a:r>
              <a:rPr lang="cs-CZ" dirty="0"/>
              <a:t>Čím méně vodítek použijeme, tím více vzpomínek se aktivuje, takže se v jejich množství ztratíme. (asi jako ve vyhledávači)</a:t>
            </a:r>
          </a:p>
          <a:p>
            <a:pPr marL="0" indent="0">
              <a:buNone/>
            </a:pPr>
            <a:r>
              <a:rPr lang="cs-CZ" dirty="0"/>
              <a:t>Čím více vodítek použijeme, tím konkrétnější vzpomínky se nám vybaví. </a:t>
            </a:r>
          </a:p>
          <a:p>
            <a:pPr marL="118872" indent="0">
              <a:buNone/>
            </a:pPr>
            <a:endParaRPr lang="cs-CZ" dirty="0"/>
          </a:p>
          <a:p>
            <a:pPr marL="118872" indent="0">
              <a:buNone/>
            </a:pPr>
            <a:r>
              <a:rPr lang="cs-CZ" dirty="0"/>
              <a:t>Práce dětí s vodítky (od prvního stupně): mnemotechnika slovní, číselná, obrazná, prostorová, jiné? Příběh.</a:t>
            </a:r>
          </a:p>
        </p:txBody>
      </p:sp>
    </p:spTree>
    <p:extLst>
      <p:ext uri="{BB962C8B-B14F-4D97-AF65-F5344CB8AC3E}">
        <p14:creationId xmlns:p14="http://schemas.microsoft.com/office/powerpoint/2010/main" val="1609269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t>Deklarativní</a:t>
            </a:r>
            <a:r>
              <a:rPr lang="cs-CZ" dirty="0"/>
              <a:t> a </a:t>
            </a:r>
            <a:r>
              <a:rPr lang="cs-CZ" b="1" dirty="0"/>
              <a:t>procedurální</a:t>
            </a:r>
            <a:r>
              <a:rPr lang="cs-CZ" dirty="0"/>
              <a:t> paměť</a:t>
            </a:r>
          </a:p>
        </p:txBody>
      </p:sp>
      <p:sp>
        <p:nvSpPr>
          <p:cNvPr id="3" name="Zástupný symbol pro obsah 2"/>
          <p:cNvSpPr>
            <a:spLocks noGrp="1"/>
          </p:cNvSpPr>
          <p:nvPr>
            <p:ph idx="1"/>
          </p:nvPr>
        </p:nvSpPr>
        <p:spPr>
          <a:xfrm>
            <a:off x="457200" y="1775191"/>
            <a:ext cx="8229600" cy="4966177"/>
          </a:xfrm>
        </p:spPr>
        <p:txBody>
          <a:bodyPr>
            <a:normAutofit lnSpcReduction="10000"/>
          </a:bodyPr>
          <a:lstStyle/>
          <a:p>
            <a:pPr marL="118872" indent="0">
              <a:buNone/>
            </a:pPr>
            <a:r>
              <a:rPr lang="cs-CZ" dirty="0"/>
              <a:t>Nutno rozlišit </a:t>
            </a:r>
            <a:r>
              <a:rPr lang="cs-CZ" i="1" dirty="0"/>
              <a:t>deklarativní paměť </a:t>
            </a:r>
            <a:r>
              <a:rPr lang="cs-CZ" dirty="0"/>
              <a:t>(obsahy) a </a:t>
            </a:r>
            <a:r>
              <a:rPr lang="cs-CZ" i="1" dirty="0"/>
              <a:t>procedurální paměť </a:t>
            </a:r>
            <a:r>
              <a:rPr lang="cs-CZ" dirty="0"/>
              <a:t>(paměť na úkony s obsahy). </a:t>
            </a:r>
          </a:p>
          <a:p>
            <a:pPr marL="118872" indent="0">
              <a:buNone/>
            </a:pPr>
            <a:r>
              <a:rPr lang="cs-CZ" dirty="0"/>
              <a:t>Odlišení </a:t>
            </a:r>
            <a:r>
              <a:rPr lang="cs-CZ" b="1" dirty="0"/>
              <a:t>deklarativní</a:t>
            </a:r>
            <a:r>
              <a:rPr lang="cs-CZ" dirty="0"/>
              <a:t> a </a:t>
            </a:r>
            <a:r>
              <a:rPr lang="cs-CZ" b="1" dirty="0"/>
              <a:t>procedurální</a:t>
            </a:r>
            <a:r>
              <a:rPr lang="cs-CZ" dirty="0"/>
              <a:t> paměti (reprezentace) pochází od </a:t>
            </a:r>
            <a:r>
              <a:rPr lang="cs-CZ" dirty="0" err="1"/>
              <a:t>Winograda</a:t>
            </a:r>
            <a:r>
              <a:rPr lang="cs-CZ" dirty="0"/>
              <a:t> (1975) a </a:t>
            </a:r>
            <a:r>
              <a:rPr lang="cs-CZ" dirty="0" err="1"/>
              <a:t>Rumelharta</a:t>
            </a:r>
            <a:r>
              <a:rPr lang="cs-CZ" dirty="0"/>
              <a:t> (1979). </a:t>
            </a:r>
          </a:p>
          <a:p>
            <a:pPr marL="118872" indent="0">
              <a:buNone/>
            </a:pPr>
            <a:r>
              <a:rPr lang="cs-CZ" dirty="0"/>
              <a:t>K jejich odlišení došlo vlivem poznatků v oboru vývoje počítačů (ač právě tyto poznatky ukázaly kvalitativní rozdíly organizace paměti člověka a počítače – ne/vybavitelnost, </a:t>
            </a:r>
            <a:r>
              <a:rPr lang="cs-CZ" dirty="0" err="1"/>
              <a:t>kontextovost</a:t>
            </a:r>
            <a:r>
              <a:rPr lang="cs-CZ" dirty="0"/>
              <a:t>, ne/zapomínání, ne/přepsání ad.).</a:t>
            </a:r>
          </a:p>
        </p:txBody>
      </p:sp>
    </p:spTree>
    <p:extLst>
      <p:ext uri="{BB962C8B-B14F-4D97-AF65-F5344CB8AC3E}">
        <p14:creationId xmlns:p14="http://schemas.microsoft.com/office/powerpoint/2010/main" val="1845193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189856-F66E-49BD-9034-F9D616C2E271}"/>
              </a:ext>
            </a:extLst>
          </p:cNvPr>
          <p:cNvSpPr>
            <a:spLocks noGrp="1"/>
          </p:cNvSpPr>
          <p:nvPr>
            <p:ph type="title"/>
          </p:nvPr>
        </p:nvSpPr>
        <p:spPr/>
        <p:txBody>
          <a:bodyPr>
            <a:normAutofit fontScale="90000"/>
          </a:bodyPr>
          <a:lstStyle/>
          <a:p>
            <a:r>
              <a:rPr lang="cs-CZ" b="1" dirty="0"/>
              <a:t>Deklarativní</a:t>
            </a:r>
            <a:r>
              <a:rPr lang="cs-CZ" dirty="0"/>
              <a:t> a </a:t>
            </a:r>
            <a:r>
              <a:rPr lang="cs-CZ" b="1" dirty="0"/>
              <a:t>procedurální</a:t>
            </a:r>
            <a:r>
              <a:rPr lang="cs-CZ" dirty="0"/>
              <a:t> paměť</a:t>
            </a:r>
          </a:p>
        </p:txBody>
      </p:sp>
      <p:sp>
        <p:nvSpPr>
          <p:cNvPr id="3" name="Zástupný obsah 2">
            <a:extLst>
              <a:ext uri="{FF2B5EF4-FFF2-40B4-BE49-F238E27FC236}">
                <a16:creationId xmlns:a16="http://schemas.microsoft.com/office/drawing/2014/main" id="{99253937-E3FE-40D9-AD0D-7A228E38DB41}"/>
              </a:ext>
            </a:extLst>
          </p:cNvPr>
          <p:cNvSpPr>
            <a:spLocks noGrp="1"/>
          </p:cNvSpPr>
          <p:nvPr>
            <p:ph idx="1"/>
          </p:nvPr>
        </p:nvSpPr>
        <p:spPr>
          <a:xfrm>
            <a:off x="457200" y="1775191"/>
            <a:ext cx="8229600" cy="4927361"/>
          </a:xfrm>
        </p:spPr>
        <p:txBody>
          <a:bodyPr>
            <a:normAutofit fontScale="85000" lnSpcReduction="20000"/>
          </a:bodyPr>
          <a:lstStyle/>
          <a:p>
            <a:r>
              <a:rPr lang="cs-CZ" dirty="0"/>
              <a:t>„</a:t>
            </a:r>
            <a:r>
              <a:rPr lang="cs-CZ" b="1" dirty="0"/>
              <a:t>Deklarativní p</a:t>
            </a:r>
            <a:r>
              <a:rPr lang="cs-CZ" dirty="0"/>
              <a:t>. představuje jakousi banku dat, obsahem </a:t>
            </a:r>
            <a:r>
              <a:rPr lang="cs-CZ" b="1" dirty="0"/>
              <a:t>procedurální</a:t>
            </a:r>
            <a:r>
              <a:rPr lang="cs-CZ" dirty="0"/>
              <a:t> p. jsou pravidla zpracování již osvojených i právě přijímaných informací. Operační paměť… je vřazena mezi oba bloky paměti, zprostředkovává jejich interakci a je chápána jako centrum realizace všech paměťových operací.“ (Sedláková, 2004, s. 64) </a:t>
            </a:r>
          </a:p>
          <a:p>
            <a:r>
              <a:rPr lang="cs-CZ" b="1" dirty="0"/>
              <a:t>Deklarativní p</a:t>
            </a:r>
            <a:r>
              <a:rPr lang="cs-CZ" dirty="0"/>
              <a:t>. dodává fakta a data, </a:t>
            </a:r>
            <a:r>
              <a:rPr lang="cs-CZ" b="1" dirty="0"/>
              <a:t>procedurální p</a:t>
            </a:r>
            <a:r>
              <a:rPr lang="cs-CZ" dirty="0"/>
              <a:t>. návody k vykonávání příslušných procedur.</a:t>
            </a:r>
          </a:p>
          <a:p>
            <a:r>
              <a:rPr lang="cs-CZ" dirty="0"/>
              <a:t>V operační paměti probíhají i „všechny procesy, v nichž se uplatňuje kontakt mezi krátkodobou a dlouhodobou pamětí“. (Sedláková, 2004, s. 64) </a:t>
            </a:r>
          </a:p>
          <a:p>
            <a:r>
              <a:rPr lang="cs-CZ" dirty="0" err="1"/>
              <a:t>Andersonův</a:t>
            </a:r>
            <a:r>
              <a:rPr lang="cs-CZ" dirty="0"/>
              <a:t> (1983) model ACT* je také založen na analogii s počítačem.</a:t>
            </a:r>
          </a:p>
          <a:p>
            <a:endParaRPr lang="cs-CZ" dirty="0"/>
          </a:p>
        </p:txBody>
      </p:sp>
    </p:spTree>
    <p:extLst>
      <p:ext uri="{BB962C8B-B14F-4D97-AF65-F5344CB8AC3E}">
        <p14:creationId xmlns:p14="http://schemas.microsoft.com/office/powerpoint/2010/main" val="909072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E4ECF6-BB4F-4552-B34B-0AC114F9E4F6}"/>
              </a:ext>
            </a:extLst>
          </p:cNvPr>
          <p:cNvSpPr>
            <a:spLocks noGrp="1"/>
          </p:cNvSpPr>
          <p:nvPr>
            <p:ph type="title"/>
          </p:nvPr>
        </p:nvSpPr>
        <p:spPr/>
        <p:txBody>
          <a:bodyPr>
            <a:normAutofit fontScale="90000"/>
          </a:bodyPr>
          <a:lstStyle/>
          <a:p>
            <a:r>
              <a:rPr lang="cs-CZ" b="1" dirty="0"/>
              <a:t>Deklarativní</a:t>
            </a:r>
            <a:r>
              <a:rPr lang="cs-CZ" dirty="0"/>
              <a:t> a </a:t>
            </a:r>
            <a:r>
              <a:rPr lang="cs-CZ" b="1" dirty="0"/>
              <a:t>procedurální</a:t>
            </a:r>
            <a:r>
              <a:rPr lang="cs-CZ" dirty="0"/>
              <a:t> paměť</a:t>
            </a:r>
          </a:p>
        </p:txBody>
      </p:sp>
      <p:sp>
        <p:nvSpPr>
          <p:cNvPr id="3" name="Zástupný obsah 2">
            <a:extLst>
              <a:ext uri="{FF2B5EF4-FFF2-40B4-BE49-F238E27FC236}">
                <a16:creationId xmlns:a16="http://schemas.microsoft.com/office/drawing/2014/main" id="{B2736363-0219-42C7-9884-B6B396F1E0C6}"/>
              </a:ext>
            </a:extLst>
          </p:cNvPr>
          <p:cNvSpPr>
            <a:spLocks noGrp="1"/>
          </p:cNvSpPr>
          <p:nvPr>
            <p:ph idx="1"/>
          </p:nvPr>
        </p:nvSpPr>
        <p:spPr/>
        <p:txBody>
          <a:bodyPr>
            <a:normAutofit/>
          </a:bodyPr>
          <a:lstStyle/>
          <a:p>
            <a:pPr marL="292100" indent="-292100">
              <a:lnSpc>
                <a:spcPct val="80000"/>
              </a:lnSpc>
              <a:buNone/>
            </a:pPr>
            <a:r>
              <a:rPr lang="cs-CZ" b="1" dirty="0"/>
              <a:t>Deklarativní</a:t>
            </a:r>
            <a:r>
              <a:rPr lang="cs-CZ" dirty="0"/>
              <a:t>  </a:t>
            </a:r>
            <a:r>
              <a:rPr lang="cs-CZ" b="1" dirty="0"/>
              <a:t>paměť</a:t>
            </a:r>
            <a:r>
              <a:rPr lang="cs-CZ" dirty="0"/>
              <a:t> – uchovává vzpomínky a fakta. Odpovědi na otázky: co?, kdo?; znalosti: že…</a:t>
            </a:r>
          </a:p>
          <a:p>
            <a:pPr marL="292100" indent="-292100">
              <a:lnSpc>
                <a:spcPct val="80000"/>
              </a:lnSpc>
              <a:buNone/>
            </a:pPr>
            <a:r>
              <a:rPr lang="cs-CZ" dirty="0"/>
              <a:t>	Její obsahy lze většinou popsat a musely projít vědomým zpracováním. (= souvisí s konceptuálním=pojmovým systémem). Souvisí s korovými oblastmi koncového mozku.</a:t>
            </a:r>
          </a:p>
          <a:p>
            <a:pPr marL="292100" indent="-292100">
              <a:lnSpc>
                <a:spcPct val="80000"/>
              </a:lnSpc>
              <a:buNone/>
            </a:pPr>
            <a:r>
              <a:rPr lang="cs-CZ" dirty="0"/>
              <a:t>	</a:t>
            </a:r>
          </a:p>
          <a:p>
            <a:pPr marL="292100" indent="-292100">
              <a:lnSpc>
                <a:spcPct val="80000"/>
              </a:lnSpc>
              <a:buNone/>
            </a:pPr>
            <a:endParaRPr lang="cs-CZ" dirty="0"/>
          </a:p>
        </p:txBody>
      </p:sp>
    </p:spTree>
    <p:extLst>
      <p:ext uri="{BB962C8B-B14F-4D97-AF65-F5344CB8AC3E}">
        <p14:creationId xmlns:p14="http://schemas.microsoft.com/office/powerpoint/2010/main" val="2211408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177D87-A567-D339-71CC-3C9B9694B750}"/>
              </a:ext>
            </a:extLst>
          </p:cNvPr>
          <p:cNvSpPr>
            <a:spLocks noGrp="1"/>
          </p:cNvSpPr>
          <p:nvPr>
            <p:ph type="title"/>
          </p:nvPr>
        </p:nvSpPr>
        <p:spPr/>
        <p:txBody>
          <a:bodyPr/>
          <a:lstStyle/>
          <a:p>
            <a:r>
              <a:rPr lang="cs-CZ" dirty="0"/>
              <a:t>Procedurální paměť</a:t>
            </a:r>
          </a:p>
        </p:txBody>
      </p:sp>
      <p:sp>
        <p:nvSpPr>
          <p:cNvPr id="3" name="Zástupný obsah 2">
            <a:extLst>
              <a:ext uri="{FF2B5EF4-FFF2-40B4-BE49-F238E27FC236}">
                <a16:creationId xmlns:a16="http://schemas.microsoft.com/office/drawing/2014/main" id="{C592A248-F1E9-C02E-282B-C157FDAFBE9F}"/>
              </a:ext>
            </a:extLst>
          </p:cNvPr>
          <p:cNvSpPr>
            <a:spLocks noGrp="1"/>
          </p:cNvSpPr>
          <p:nvPr>
            <p:ph idx="1"/>
          </p:nvPr>
        </p:nvSpPr>
        <p:spPr>
          <a:xfrm>
            <a:off x="457200" y="1775191"/>
            <a:ext cx="8229600" cy="4927361"/>
          </a:xfrm>
        </p:spPr>
        <p:txBody>
          <a:bodyPr>
            <a:normAutofit fontScale="92500" lnSpcReduction="10000"/>
          </a:bodyPr>
          <a:lstStyle/>
          <a:p>
            <a:pPr marL="292100" indent="-292100">
              <a:lnSpc>
                <a:spcPct val="80000"/>
              </a:lnSpc>
              <a:buNone/>
            </a:pPr>
            <a:r>
              <a:rPr lang="cs-CZ" b="1" dirty="0"/>
              <a:t>Procedurální paměť</a:t>
            </a:r>
            <a:r>
              <a:rPr lang="cs-CZ" dirty="0"/>
              <a:t> – odpovědi na otázky typu: jak? – tj. pravidla a návody k aktivitám (motorickým i kognitivním), postupy, rutiny naučené opakováním a vedoucí k automatizaci.</a:t>
            </a:r>
          </a:p>
          <a:p>
            <a:pPr marL="292100" indent="-292100">
              <a:lnSpc>
                <a:spcPct val="80000"/>
              </a:lnSpc>
              <a:buNone/>
            </a:pPr>
            <a:r>
              <a:rPr lang="cs-CZ" dirty="0"/>
              <a:t>Např.: jak si objednat v restauraci, jak utvořit větu, jak číst text, jak se obléct atd.</a:t>
            </a:r>
          </a:p>
          <a:p>
            <a:pPr marL="292100" indent="-292100">
              <a:lnSpc>
                <a:spcPct val="80000"/>
              </a:lnSpc>
              <a:buNone/>
            </a:pPr>
            <a:r>
              <a:rPr lang="cs-CZ" dirty="0"/>
              <a:t>	Týká se mj. motorického učení: pohyby, chůze, zvyky, pravidla atd. Je téměř </a:t>
            </a:r>
            <a:r>
              <a:rPr lang="cs-CZ" dirty="0" err="1"/>
              <a:t>neverbalizovatelná</a:t>
            </a:r>
            <a:r>
              <a:rPr lang="cs-CZ" dirty="0"/>
              <a:t> (ač je pozorovatelná). Je mimo vědomou kontrolu. Souvisí spíše s procesy v mozečku a bazálních gangliích.</a:t>
            </a:r>
          </a:p>
          <a:p>
            <a:pPr marL="292100" indent="-292100">
              <a:lnSpc>
                <a:spcPct val="80000"/>
              </a:lnSpc>
              <a:buNone/>
            </a:pPr>
            <a:endParaRPr lang="cs-CZ" dirty="0"/>
          </a:p>
          <a:p>
            <a:pPr marL="292100" indent="-292100">
              <a:lnSpc>
                <a:spcPct val="80000"/>
              </a:lnSpc>
              <a:buNone/>
            </a:pPr>
            <a:r>
              <a:rPr lang="cs-CZ" sz="2200" dirty="0"/>
              <a:t>Srov.: </a:t>
            </a:r>
            <a:r>
              <a:rPr lang="cs-CZ" sz="2200" dirty="0">
                <a:hlinkClick r:id="rId2"/>
              </a:rPr>
              <a:t>https://www.sciencedirect.com/topics/neuroscience/procedural-memory</a:t>
            </a:r>
            <a:r>
              <a:rPr lang="cs-CZ" sz="2200" dirty="0"/>
              <a:t> </a:t>
            </a:r>
          </a:p>
          <a:p>
            <a:endParaRPr lang="cs-CZ" dirty="0"/>
          </a:p>
        </p:txBody>
      </p:sp>
    </p:spTree>
    <p:extLst>
      <p:ext uri="{BB962C8B-B14F-4D97-AF65-F5344CB8AC3E}">
        <p14:creationId xmlns:p14="http://schemas.microsoft.com/office/powerpoint/2010/main" val="4105959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Procedurální</a:t>
            </a:r>
            <a:r>
              <a:rPr lang="cs-CZ" dirty="0"/>
              <a:t> paměť</a:t>
            </a:r>
          </a:p>
        </p:txBody>
      </p:sp>
      <p:sp>
        <p:nvSpPr>
          <p:cNvPr id="3" name="Zástupný symbol pro obsah 2"/>
          <p:cNvSpPr>
            <a:spLocks noGrp="1"/>
          </p:cNvSpPr>
          <p:nvPr>
            <p:ph idx="1"/>
          </p:nvPr>
        </p:nvSpPr>
        <p:spPr/>
        <p:txBody>
          <a:bodyPr>
            <a:normAutofit fontScale="77500" lnSpcReduction="20000"/>
          </a:bodyPr>
          <a:lstStyle/>
          <a:p>
            <a:pPr marL="118872" indent="0">
              <a:buNone/>
            </a:pPr>
            <a:r>
              <a:rPr lang="cs-CZ" dirty="0"/>
              <a:t>Procedura je jednání (=sekvence motorických úkonů), které má vlastní motivační hodnotu (bazální ganglia).</a:t>
            </a:r>
          </a:p>
          <a:p>
            <a:pPr marL="118872" indent="0">
              <a:buNone/>
            </a:pPr>
            <a:r>
              <a:rPr lang="cs-CZ" dirty="0"/>
              <a:t>K některým procedurám nepotřebujeme deklarativní data (zavázat si tkaničky, rozštípnout poleno atd.) – stačí nám senzorická data.</a:t>
            </a:r>
          </a:p>
          <a:p>
            <a:pPr marL="118872" indent="0">
              <a:buNone/>
            </a:pPr>
            <a:r>
              <a:rPr lang="cs-CZ" dirty="0"/>
              <a:t>K některým procedurám deklarativní data potřebujeme (jak napsat písemku ze zeměpisu, jak napsat diplomku, jak vést dialog). </a:t>
            </a:r>
          </a:p>
          <a:p>
            <a:pPr marL="118872" indent="0">
              <a:buNone/>
            </a:pPr>
            <a:endParaRPr lang="cs-CZ" dirty="0"/>
          </a:p>
          <a:p>
            <a:pPr marL="118872" indent="0">
              <a:buNone/>
            </a:pPr>
            <a:r>
              <a:rPr lang="cs-CZ" b="1" dirty="0"/>
              <a:t>Každá verbální činnost vyžaduje deklarativní znalosti </a:t>
            </a:r>
            <a:r>
              <a:rPr lang="cs-CZ" dirty="0"/>
              <a:t>– jinak vzniká </a:t>
            </a:r>
            <a:r>
              <a:rPr lang="cs-CZ" i="1" dirty="0"/>
              <a:t>slovní salát</a:t>
            </a:r>
            <a:r>
              <a:rPr lang="cs-CZ" dirty="0"/>
              <a:t>. </a:t>
            </a:r>
          </a:p>
          <a:p>
            <a:pPr marL="118872" indent="0">
              <a:buNone/>
            </a:pPr>
            <a:r>
              <a:rPr lang="cs-CZ" dirty="0"/>
              <a:t>Srov. </a:t>
            </a:r>
            <a:r>
              <a:rPr lang="cs-CZ" dirty="0" err="1"/>
              <a:t>Wernickeovu</a:t>
            </a:r>
            <a:r>
              <a:rPr lang="cs-CZ" dirty="0"/>
              <a:t> afázii: „Jaké je Vaše zaměstnání?“ – odpověď: „Já </a:t>
            </a:r>
            <a:r>
              <a:rPr lang="cs-CZ" dirty="0" err="1"/>
              <a:t>tó</a:t>
            </a:r>
            <a:r>
              <a:rPr lang="cs-CZ" dirty="0"/>
              <a:t> </a:t>
            </a:r>
            <a:r>
              <a:rPr lang="cs-CZ" dirty="0" err="1"/>
              <a:t>tekutilo</a:t>
            </a:r>
            <a:r>
              <a:rPr lang="cs-CZ" dirty="0"/>
              <a:t> pá </a:t>
            </a:r>
            <a:r>
              <a:rPr lang="cs-CZ" dirty="0" err="1"/>
              <a:t>teleť</a:t>
            </a:r>
            <a:r>
              <a:rPr lang="cs-CZ" dirty="0"/>
              <a:t>.“</a:t>
            </a:r>
            <a:r>
              <a:rPr lang="cs-CZ" i="1" dirty="0"/>
              <a:t>„Jaké máte obtíže?“</a:t>
            </a:r>
            <a:r>
              <a:rPr lang="cs-CZ" dirty="0"/>
              <a:t> – odpověď: </a:t>
            </a:r>
            <a:r>
              <a:rPr lang="cs-CZ" i="1" dirty="0"/>
              <a:t>„</a:t>
            </a:r>
            <a:r>
              <a:rPr lang="cs-CZ" i="1" dirty="0" err="1"/>
              <a:t>Pítak</a:t>
            </a:r>
            <a:r>
              <a:rPr lang="cs-CZ" i="1" dirty="0"/>
              <a:t> </a:t>
            </a:r>
            <a:r>
              <a:rPr lang="cs-CZ" i="1" dirty="0" err="1"/>
              <a:t>semá</a:t>
            </a:r>
            <a:r>
              <a:rPr lang="cs-CZ" i="1" dirty="0"/>
              <a:t> </a:t>
            </a:r>
            <a:r>
              <a:rPr lang="cs-CZ" i="1" dirty="0" err="1"/>
              <a:t>zostouženo</a:t>
            </a:r>
            <a:r>
              <a:rPr lang="cs-CZ" i="1" dirty="0"/>
              <a:t>.“ (kredit: UK v Praze)</a:t>
            </a:r>
            <a:endParaRPr lang="cs-CZ" dirty="0"/>
          </a:p>
        </p:txBody>
      </p:sp>
    </p:spTree>
    <p:extLst>
      <p:ext uri="{BB962C8B-B14F-4D97-AF65-F5344CB8AC3E}">
        <p14:creationId xmlns:p14="http://schemas.microsoft.com/office/powerpoint/2010/main" val="3718649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6299B8-2A0E-630E-5ABE-E11C6ED8538C}"/>
              </a:ext>
            </a:extLst>
          </p:cNvPr>
          <p:cNvSpPr>
            <a:spLocks noGrp="1"/>
          </p:cNvSpPr>
          <p:nvPr>
            <p:ph type="title"/>
          </p:nvPr>
        </p:nvSpPr>
        <p:spPr/>
        <p:txBody>
          <a:bodyPr/>
          <a:lstStyle/>
          <a:p>
            <a:r>
              <a:rPr lang="cs-CZ" dirty="0"/>
              <a:t>Procedurální paměť</a:t>
            </a:r>
          </a:p>
        </p:txBody>
      </p:sp>
      <p:sp>
        <p:nvSpPr>
          <p:cNvPr id="3" name="Zástupný obsah 2">
            <a:extLst>
              <a:ext uri="{FF2B5EF4-FFF2-40B4-BE49-F238E27FC236}">
                <a16:creationId xmlns:a16="http://schemas.microsoft.com/office/drawing/2014/main" id="{5437384A-1ECC-9ACB-09B5-4DA9A9FE5173}"/>
              </a:ext>
            </a:extLst>
          </p:cNvPr>
          <p:cNvSpPr>
            <a:spLocks noGrp="1"/>
          </p:cNvSpPr>
          <p:nvPr>
            <p:ph idx="1"/>
          </p:nvPr>
        </p:nvSpPr>
        <p:spPr/>
        <p:txBody>
          <a:bodyPr/>
          <a:lstStyle/>
          <a:p>
            <a:pPr marL="118872" indent="0">
              <a:buNone/>
            </a:pPr>
            <a:r>
              <a:rPr lang="cs-CZ" dirty="0"/>
              <a:t>Kde je na klávesnici písmeno?: </a:t>
            </a:r>
          </a:p>
          <a:p>
            <a:pPr marL="118872" indent="0">
              <a:buNone/>
            </a:pPr>
            <a:r>
              <a:rPr lang="cs-CZ" dirty="0"/>
              <a:t>S</a:t>
            </a:r>
          </a:p>
          <a:p>
            <a:pPr marL="118872" indent="0">
              <a:buNone/>
            </a:pPr>
            <a:r>
              <a:rPr lang="cs-CZ" dirty="0"/>
              <a:t>M</a:t>
            </a:r>
          </a:p>
          <a:p>
            <a:pPr marL="118872" indent="0">
              <a:buNone/>
            </a:pPr>
            <a:r>
              <a:rPr lang="cs-CZ" dirty="0"/>
              <a:t>V</a:t>
            </a:r>
          </a:p>
          <a:p>
            <a:pPr marL="118872" indent="0">
              <a:buNone/>
            </a:pPr>
            <a:r>
              <a:rPr lang="cs-CZ" dirty="0"/>
              <a:t>C </a:t>
            </a:r>
          </a:p>
          <a:p>
            <a:pPr marL="118872" indent="0">
              <a:buNone/>
            </a:pPr>
            <a:r>
              <a:rPr lang="cs-CZ" dirty="0"/>
              <a:t>B</a:t>
            </a:r>
          </a:p>
          <a:p>
            <a:pPr marL="118872" indent="0">
              <a:buNone/>
            </a:pPr>
            <a:r>
              <a:rPr lang="cs-CZ" dirty="0"/>
              <a:t>T</a:t>
            </a:r>
          </a:p>
        </p:txBody>
      </p:sp>
    </p:spTree>
    <p:extLst>
      <p:ext uri="{BB962C8B-B14F-4D97-AF65-F5344CB8AC3E}">
        <p14:creationId xmlns:p14="http://schemas.microsoft.com/office/powerpoint/2010/main" val="2290222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F0E173-89A4-4D50-A5EC-B90F7201BEBC}"/>
              </a:ext>
            </a:extLst>
          </p:cNvPr>
          <p:cNvSpPr>
            <a:spLocks noGrp="1"/>
          </p:cNvSpPr>
          <p:nvPr>
            <p:ph type="title"/>
          </p:nvPr>
        </p:nvSpPr>
        <p:spPr/>
        <p:txBody>
          <a:bodyPr/>
          <a:lstStyle/>
          <a:p>
            <a:r>
              <a:rPr lang="cs-CZ" dirty="0"/>
              <a:t>Deklarativní paměť</a:t>
            </a:r>
          </a:p>
        </p:txBody>
      </p:sp>
      <p:sp>
        <p:nvSpPr>
          <p:cNvPr id="3" name="Zástupný obsah 2">
            <a:extLst>
              <a:ext uri="{FF2B5EF4-FFF2-40B4-BE49-F238E27FC236}">
                <a16:creationId xmlns:a16="http://schemas.microsoft.com/office/drawing/2014/main" id="{C095D509-62D5-4C47-8101-AC51395B6722}"/>
              </a:ext>
            </a:extLst>
          </p:cNvPr>
          <p:cNvSpPr>
            <a:spLocks noGrp="1"/>
          </p:cNvSpPr>
          <p:nvPr>
            <p:ph idx="1"/>
          </p:nvPr>
        </p:nvSpPr>
        <p:spPr>
          <a:xfrm>
            <a:off x="457200" y="1700809"/>
            <a:ext cx="8229600" cy="5001744"/>
          </a:xfrm>
        </p:spPr>
        <p:txBody>
          <a:bodyPr>
            <a:normAutofit fontScale="92500" lnSpcReduction="10000"/>
          </a:bodyPr>
          <a:lstStyle/>
          <a:p>
            <a:pPr marL="292100" indent="-292100">
              <a:buNone/>
            </a:pPr>
            <a:r>
              <a:rPr lang="en-US" sz="2400" b="1" dirty="0" err="1"/>
              <a:t>Endel</a:t>
            </a:r>
            <a:r>
              <a:rPr lang="en-US" sz="2400" b="1" dirty="0"/>
              <a:t> Tulving</a:t>
            </a:r>
            <a:r>
              <a:rPr lang="en-US" sz="2400" dirty="0"/>
              <a:t> (</a:t>
            </a:r>
            <a:r>
              <a:rPr lang="cs-CZ" sz="2400" dirty="0"/>
              <a:t>nar. </a:t>
            </a:r>
            <a:r>
              <a:rPr lang="en-US" sz="2400" dirty="0"/>
              <a:t>1927)</a:t>
            </a:r>
            <a:r>
              <a:rPr lang="cs-CZ" sz="2400" dirty="0"/>
              <a:t> v díle z roku 1972 odlišil od sebe </a:t>
            </a:r>
            <a:r>
              <a:rPr lang="cs-CZ" sz="2400" b="1" dirty="0"/>
              <a:t>epizodickou</a:t>
            </a:r>
            <a:r>
              <a:rPr lang="cs-CZ" sz="2400" dirty="0"/>
              <a:t> a </a:t>
            </a:r>
            <a:r>
              <a:rPr lang="cs-CZ" sz="2400" b="1" dirty="0"/>
              <a:t>sémantickou</a:t>
            </a:r>
            <a:r>
              <a:rPr lang="cs-CZ" sz="2400" dirty="0"/>
              <a:t> část </a:t>
            </a:r>
            <a:r>
              <a:rPr lang="cs-CZ" sz="2400" b="1" dirty="0"/>
              <a:t>deklarativní</a:t>
            </a:r>
            <a:r>
              <a:rPr lang="cs-CZ" sz="2400" dirty="0"/>
              <a:t> paměti.</a:t>
            </a:r>
          </a:p>
          <a:p>
            <a:pPr marL="292100" indent="-292100">
              <a:buNone/>
            </a:pPr>
            <a:endParaRPr lang="cs-CZ" sz="2400" dirty="0"/>
          </a:p>
          <a:p>
            <a:pPr marL="292100" indent="-292100">
              <a:buFont typeface="Wingdings 2" pitchFamily="18" charset="2"/>
              <a:buAutoNum type="arabicPeriod"/>
            </a:pPr>
            <a:r>
              <a:rPr lang="cs-CZ" sz="2400" b="1" dirty="0"/>
              <a:t>Epizodická</a:t>
            </a:r>
            <a:r>
              <a:rPr lang="cs-CZ" sz="2400" dirty="0"/>
              <a:t> </a:t>
            </a:r>
            <a:r>
              <a:rPr lang="cs-CZ" sz="2400" b="1" dirty="0"/>
              <a:t>P</a:t>
            </a:r>
            <a:r>
              <a:rPr lang="cs-CZ" sz="2400" dirty="0"/>
              <a:t> – obsahy v čase a místě s osobním podtextem, s emocí (příběhy, zážitky, autobiografická paměť). (</a:t>
            </a:r>
            <a:r>
              <a:rPr lang="cs-CZ" sz="2400" dirty="0" err="1"/>
              <a:t>Tulving</a:t>
            </a:r>
            <a:r>
              <a:rPr lang="cs-CZ" sz="2400" dirty="0"/>
              <a:t>, 1983). „Vybavujeme si nějakou epizodu nebo stav tak, jak jsme je kdysi prožívali“ (</a:t>
            </a:r>
            <a:r>
              <a:rPr lang="cs-CZ" sz="2400" dirty="0" err="1"/>
              <a:t>Wheeler</a:t>
            </a:r>
            <a:r>
              <a:rPr lang="cs-CZ" sz="2400" dirty="0"/>
              <a:t>, </a:t>
            </a:r>
            <a:r>
              <a:rPr lang="cs-CZ" sz="2400" dirty="0" err="1"/>
              <a:t>Stuss</a:t>
            </a:r>
            <a:r>
              <a:rPr lang="cs-CZ" sz="2400" dirty="0"/>
              <a:t>, </a:t>
            </a:r>
            <a:r>
              <a:rPr lang="cs-CZ" sz="2400" dirty="0" err="1"/>
              <a:t>Tulving</a:t>
            </a:r>
            <a:r>
              <a:rPr lang="cs-CZ" sz="2400" dirty="0"/>
              <a:t>, 1997, s. 333)</a:t>
            </a:r>
          </a:p>
          <a:p>
            <a:pPr marL="292100" indent="-292100">
              <a:buFont typeface="Wingdings 2" pitchFamily="18" charset="2"/>
              <a:buAutoNum type="arabicPeriod"/>
            </a:pPr>
            <a:r>
              <a:rPr lang="cs-CZ" sz="2400" b="1" dirty="0"/>
              <a:t>Sémantická</a:t>
            </a:r>
            <a:r>
              <a:rPr lang="cs-CZ" sz="2400" dirty="0"/>
              <a:t> </a:t>
            </a:r>
            <a:r>
              <a:rPr lang="cs-CZ" sz="2400" b="1" dirty="0"/>
              <a:t>P</a:t>
            </a:r>
            <a:r>
              <a:rPr lang="cs-CZ" sz="2400" dirty="0"/>
              <a:t> – obsahy bez vztahu k místu a času osvojení – obecná fakta (hlavní města, Pythagorova věta, protonové číslo uhlíku aj.). „… </a:t>
            </a:r>
            <a:r>
              <a:rPr lang="cs-CZ" sz="2400" b="1" dirty="0"/>
              <a:t>mentální tezaurus organizovaných vědomostí</a:t>
            </a:r>
            <a:r>
              <a:rPr lang="cs-CZ" sz="2400" dirty="0"/>
              <a:t>…“(</a:t>
            </a:r>
            <a:r>
              <a:rPr lang="cs-CZ" sz="2400" dirty="0" err="1"/>
              <a:t>Wheeler</a:t>
            </a:r>
            <a:r>
              <a:rPr lang="cs-CZ" sz="2400" dirty="0"/>
              <a:t>, </a:t>
            </a:r>
            <a:r>
              <a:rPr lang="cs-CZ" sz="2400" dirty="0" err="1"/>
              <a:t>Stuss</a:t>
            </a:r>
            <a:r>
              <a:rPr lang="cs-CZ" sz="2400" dirty="0"/>
              <a:t>, </a:t>
            </a:r>
            <a:r>
              <a:rPr lang="cs-CZ" sz="2400" dirty="0" err="1"/>
              <a:t>Tulving</a:t>
            </a:r>
            <a:r>
              <a:rPr lang="cs-CZ" sz="2400" dirty="0"/>
              <a:t>, 1997, s. 333)</a:t>
            </a:r>
          </a:p>
          <a:p>
            <a:pPr marL="292100" indent="-292100">
              <a:buNone/>
            </a:pPr>
            <a:endParaRPr lang="cs-CZ" sz="2400" dirty="0"/>
          </a:p>
          <a:p>
            <a:pPr marL="292100" indent="-292100">
              <a:buNone/>
            </a:pPr>
            <a:r>
              <a:rPr lang="cs-CZ" sz="2400" dirty="0"/>
              <a:t>Ač se o nich hovoří odděleně, jsou navzájem propojeny – nelze si osvojit stopu v sémantické paměti, aniž by došlo k tvorbě odpovídající informace v epizodické paměti (</a:t>
            </a:r>
            <a:r>
              <a:rPr lang="cs-CZ" sz="2400" dirty="0" err="1"/>
              <a:t>Eysenck</a:t>
            </a:r>
            <a:r>
              <a:rPr lang="cs-CZ" sz="2400" dirty="0"/>
              <a:t>, </a:t>
            </a:r>
            <a:r>
              <a:rPr lang="cs-CZ" sz="2400" dirty="0" err="1"/>
              <a:t>Keane</a:t>
            </a:r>
            <a:r>
              <a:rPr lang="cs-CZ" sz="2400" dirty="0"/>
              <a:t>, 2008, s. 231)</a:t>
            </a:r>
          </a:p>
        </p:txBody>
      </p:sp>
    </p:spTree>
    <p:extLst>
      <p:ext uri="{BB962C8B-B14F-4D97-AF65-F5344CB8AC3E}">
        <p14:creationId xmlns:p14="http://schemas.microsoft.com/office/powerpoint/2010/main" val="252600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4824536" cy="1143000"/>
          </a:xfrm>
        </p:spPr>
        <p:txBody>
          <a:bodyPr/>
          <a:lstStyle/>
          <a:p>
            <a:r>
              <a:rPr lang="cs-CZ" dirty="0"/>
              <a:t>Učení</a:t>
            </a:r>
          </a:p>
        </p:txBody>
      </p:sp>
      <p:sp>
        <p:nvSpPr>
          <p:cNvPr id="3" name="Zástupný symbol pro obsah 2"/>
          <p:cNvSpPr>
            <a:spLocks noGrp="1"/>
          </p:cNvSpPr>
          <p:nvPr>
            <p:ph idx="1"/>
          </p:nvPr>
        </p:nvSpPr>
        <p:spPr>
          <a:xfrm>
            <a:off x="251520" y="1556792"/>
            <a:ext cx="4968552" cy="4968552"/>
          </a:xfrm>
        </p:spPr>
        <p:txBody>
          <a:bodyPr>
            <a:normAutofit fontScale="92500" lnSpcReduction="10000"/>
          </a:bodyPr>
          <a:lstStyle/>
          <a:p>
            <a:pPr marL="137160" indent="0">
              <a:buNone/>
            </a:pPr>
            <a:r>
              <a:rPr lang="cs-CZ" dirty="0"/>
              <a:t>To nejstarší představuje výzkum asocianisty </a:t>
            </a:r>
            <a:r>
              <a:rPr lang="cs-CZ" b="1" dirty="0"/>
              <a:t>Hermana </a:t>
            </a:r>
            <a:r>
              <a:rPr lang="cs-CZ" b="1" dirty="0" err="1"/>
              <a:t>Ebbinghause</a:t>
            </a:r>
            <a:r>
              <a:rPr lang="cs-CZ" b="1" dirty="0"/>
              <a:t> </a:t>
            </a:r>
            <a:r>
              <a:rPr lang="cs-CZ" dirty="0"/>
              <a:t>(1850-1909) o možnostech paměti (jeho P).</a:t>
            </a:r>
          </a:p>
          <a:p>
            <a:pPr marL="137160" indent="0">
              <a:buNone/>
            </a:pPr>
            <a:r>
              <a:rPr lang="cs-CZ" dirty="0"/>
              <a:t>Vytvořil seznam nesmyslných slabik (typu KVK) a ty se učil. Sledoval počet opakování nutných k osvojení i míru zapamatovaného materiálu.</a:t>
            </a:r>
          </a:p>
          <a:p>
            <a:pPr marL="137160" indent="0">
              <a:buNone/>
            </a:pPr>
            <a:r>
              <a:rPr lang="cs-CZ" dirty="0"/>
              <a:t>Pokus opakoval cca 15.000x.</a:t>
            </a:r>
          </a:p>
          <a:p>
            <a:pPr marL="137160" indent="0">
              <a:buNone/>
            </a:pPr>
            <a:r>
              <a:rPr lang="cs-CZ" dirty="0"/>
              <a:t>Své dílo publikoval </a:t>
            </a:r>
            <a:r>
              <a:rPr lang="cs-CZ" b="1" dirty="0"/>
              <a:t>1885</a:t>
            </a:r>
            <a:r>
              <a:rPr lang="cs-CZ" dirty="0"/>
              <a:t>.</a:t>
            </a:r>
          </a:p>
        </p:txBody>
      </p:sp>
      <p:pic>
        <p:nvPicPr>
          <p:cNvPr id="5" name="Picture 5"/>
          <p:cNvPicPr>
            <a:picLocks noChangeAspect="1" noChangeArrowheads="1"/>
          </p:cNvPicPr>
          <p:nvPr/>
        </p:nvPicPr>
        <p:blipFill>
          <a:blip r:embed="rId2" cstate="print"/>
          <a:srcRect/>
          <a:stretch>
            <a:fillRect/>
          </a:stretch>
        </p:blipFill>
        <p:spPr bwMode="auto">
          <a:xfrm>
            <a:off x="5364088" y="3773248"/>
            <a:ext cx="3131840" cy="3083806"/>
          </a:xfrm>
          <a:prstGeom prst="rect">
            <a:avLst/>
          </a:prstGeom>
          <a:noFill/>
          <a:ln w="9525">
            <a:noFill/>
            <a:miter lim="800000"/>
            <a:headEnd/>
            <a:tailEnd/>
          </a:ln>
        </p:spPr>
      </p:pic>
      <p:pic>
        <p:nvPicPr>
          <p:cNvPr id="6" name="Picture 2" descr="http://upload.wikimedia.org/wikipedia/commons/9/92/Ebbinghau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2816"/>
            <a:ext cx="3131840" cy="381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4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dlouhodobé paměti</a:t>
            </a:r>
          </a:p>
        </p:txBody>
      </p:sp>
      <p:pic>
        <p:nvPicPr>
          <p:cNvPr id="1028" name="Picture 4" descr="VÃ½sledek obrÃ¡zku pro memory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989264"/>
            <a:ext cx="8229600" cy="4197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339752" y="6309320"/>
            <a:ext cx="4824536" cy="369332"/>
          </a:xfrm>
          <a:prstGeom prst="rect">
            <a:avLst/>
          </a:prstGeom>
          <a:noFill/>
        </p:spPr>
        <p:txBody>
          <a:bodyPr wrap="square" rtlCol="0">
            <a:spAutoFit/>
          </a:bodyPr>
          <a:lstStyle/>
          <a:p>
            <a:r>
              <a:rPr lang="cs-CZ" dirty="0"/>
              <a:t>dle: Thompson &amp; Kim, 1996</a:t>
            </a:r>
          </a:p>
        </p:txBody>
      </p:sp>
    </p:spTree>
    <p:extLst>
      <p:ext uri="{BB962C8B-B14F-4D97-AF65-F5344CB8AC3E}">
        <p14:creationId xmlns:p14="http://schemas.microsoft.com/office/powerpoint/2010/main" val="253490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A38E1-F4C8-1E48-869E-CEBB0A340A31}"/>
              </a:ext>
            </a:extLst>
          </p:cNvPr>
          <p:cNvSpPr>
            <a:spLocks noGrp="1"/>
          </p:cNvSpPr>
          <p:nvPr>
            <p:ph type="title"/>
          </p:nvPr>
        </p:nvSpPr>
        <p:spPr/>
        <p:txBody>
          <a:bodyPr/>
          <a:lstStyle/>
          <a:p>
            <a:endParaRPr lang="cs-CZ"/>
          </a:p>
        </p:txBody>
      </p:sp>
      <p:pic>
        <p:nvPicPr>
          <p:cNvPr id="1026" name="Picture 2">
            <a:extLst>
              <a:ext uri="{FF2B5EF4-FFF2-40B4-BE49-F238E27FC236}">
                <a16:creationId xmlns:a16="http://schemas.microsoft.com/office/drawing/2014/main" id="{FEB0799D-2DE0-A1EA-B2EE-60D27A8637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7984343" cy="3841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2638A131-B126-8351-4A03-DADF93CE12F5}"/>
              </a:ext>
            </a:extLst>
          </p:cNvPr>
          <p:cNvSpPr txBox="1"/>
          <p:nvPr/>
        </p:nvSpPr>
        <p:spPr>
          <a:xfrm>
            <a:off x="4860032" y="6298171"/>
            <a:ext cx="4610100" cy="369332"/>
          </a:xfrm>
          <a:prstGeom prst="rect">
            <a:avLst/>
          </a:prstGeom>
          <a:noFill/>
        </p:spPr>
        <p:txBody>
          <a:bodyPr wrap="square">
            <a:spAutoFit/>
          </a:bodyPr>
          <a:lstStyle/>
          <a:p>
            <a:r>
              <a:rPr lang="cs-CZ" dirty="0"/>
              <a:t> </a:t>
            </a:r>
            <a:r>
              <a:rPr lang="cs-CZ" dirty="0" err="1"/>
              <a:t>Eustache</a:t>
            </a:r>
            <a:r>
              <a:rPr lang="cs-CZ" dirty="0"/>
              <a:t> and </a:t>
            </a:r>
            <a:r>
              <a:rPr lang="cs-CZ" dirty="0" err="1"/>
              <a:t>Desgranges</a:t>
            </a:r>
            <a:r>
              <a:rPr lang="cs-CZ" dirty="0"/>
              <a:t>, 2008</a:t>
            </a:r>
          </a:p>
        </p:txBody>
      </p:sp>
      <p:sp>
        <p:nvSpPr>
          <p:cNvPr id="9" name="TextovéPole 8">
            <a:extLst>
              <a:ext uri="{FF2B5EF4-FFF2-40B4-BE49-F238E27FC236}">
                <a16:creationId xmlns:a16="http://schemas.microsoft.com/office/drawing/2014/main" id="{A1D592C5-6AA5-69E0-E3FF-DAD1C92C268F}"/>
              </a:ext>
            </a:extLst>
          </p:cNvPr>
          <p:cNvSpPr txBox="1"/>
          <p:nvPr/>
        </p:nvSpPr>
        <p:spPr>
          <a:xfrm>
            <a:off x="179512" y="5360109"/>
            <a:ext cx="4752528" cy="1477328"/>
          </a:xfrm>
          <a:prstGeom prst="rect">
            <a:avLst/>
          </a:prstGeom>
          <a:noFill/>
        </p:spPr>
        <p:txBody>
          <a:bodyPr wrap="square">
            <a:spAutoFit/>
          </a:bodyPr>
          <a:lstStyle/>
          <a:p>
            <a:r>
              <a:rPr lang="en-US" b="0" i="0" dirty="0">
                <a:solidFill>
                  <a:srgbClr val="1F1F1F"/>
                </a:solidFill>
                <a:effectLst/>
                <a:latin typeface="ElsevierGulliver"/>
              </a:rPr>
              <a:t>Of the many components of memory, episodic memory is hierarchically the highest memory syst</a:t>
            </a:r>
            <a:r>
              <a:rPr lang="cs-CZ" dirty="0">
                <a:solidFill>
                  <a:srgbClr val="1F1F1F"/>
                </a:solidFill>
                <a:latin typeface="ElsevierGulliver"/>
              </a:rPr>
              <a:t>e</a:t>
            </a:r>
            <a:r>
              <a:rPr lang="en-US" b="0" i="0">
                <a:solidFill>
                  <a:srgbClr val="1F1F1F"/>
                </a:solidFill>
                <a:effectLst/>
                <a:latin typeface="ElsevierGulliver"/>
              </a:rPr>
              <a:t>m</a:t>
            </a:r>
            <a:r>
              <a:rPr lang="cs-CZ" b="0" i="0" dirty="0">
                <a:solidFill>
                  <a:srgbClr val="1F1F1F"/>
                </a:solidFill>
                <a:effectLst/>
                <a:latin typeface="ElsevierGulliver"/>
              </a:rPr>
              <a:t> </a:t>
            </a:r>
            <a:r>
              <a:rPr lang="en-US" b="0" i="0" dirty="0">
                <a:solidFill>
                  <a:srgbClr val="1F1F1F"/>
                </a:solidFill>
                <a:effectLst/>
                <a:latin typeface="ElsevierGulliver"/>
              </a:rPr>
              <a:t>– the most sophisticated but also the most sensitive to pathology, trauma, and toxicity.</a:t>
            </a:r>
            <a:endParaRPr lang="cs-CZ" b="0" i="0" dirty="0">
              <a:solidFill>
                <a:srgbClr val="1F1F1F"/>
              </a:solidFill>
              <a:effectLst/>
              <a:latin typeface="ElsevierGulliver"/>
            </a:endParaRPr>
          </a:p>
          <a:p>
            <a:r>
              <a:rPr lang="cs-CZ" dirty="0">
                <a:solidFill>
                  <a:srgbClr val="1F1F1F"/>
                </a:solidFill>
                <a:latin typeface="ElsevierGulliver"/>
              </a:rPr>
              <a:t>(</a:t>
            </a:r>
            <a:r>
              <a:rPr lang="cs-CZ" dirty="0" err="1">
                <a:solidFill>
                  <a:srgbClr val="1F1F1F"/>
                </a:solidFill>
                <a:latin typeface="ElsevierGulliver"/>
              </a:rPr>
              <a:t>Pitel</a:t>
            </a:r>
            <a:r>
              <a:rPr lang="cs-CZ" dirty="0">
                <a:solidFill>
                  <a:srgbClr val="1F1F1F"/>
                </a:solidFill>
                <a:latin typeface="ElsevierGulliver"/>
              </a:rPr>
              <a:t> et al., 2014)</a:t>
            </a:r>
            <a:endParaRPr lang="cs-CZ" dirty="0"/>
          </a:p>
        </p:txBody>
      </p:sp>
    </p:spTree>
    <p:extLst>
      <p:ext uri="{BB962C8B-B14F-4D97-AF65-F5344CB8AC3E}">
        <p14:creationId xmlns:p14="http://schemas.microsoft.com/office/powerpoint/2010/main" val="4015004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lstStyle/>
          <a:p>
            <a:r>
              <a:rPr lang="cs-CZ" dirty="0"/>
              <a:t>Paměť a smysluplnost</a:t>
            </a:r>
          </a:p>
        </p:txBody>
      </p:sp>
      <p:sp>
        <p:nvSpPr>
          <p:cNvPr id="3" name="Zástupný symbol pro obsah 2"/>
          <p:cNvSpPr>
            <a:spLocks noGrp="1"/>
          </p:cNvSpPr>
          <p:nvPr>
            <p:ph idx="1"/>
          </p:nvPr>
        </p:nvSpPr>
        <p:spPr>
          <a:xfrm>
            <a:off x="251520" y="1412776"/>
            <a:ext cx="8435280" cy="5184576"/>
          </a:xfrm>
        </p:spPr>
        <p:txBody>
          <a:bodyPr>
            <a:normAutofit/>
          </a:bodyPr>
          <a:lstStyle/>
          <a:p>
            <a:pPr>
              <a:buNone/>
            </a:pPr>
            <a:r>
              <a:rPr lang="cs-CZ" dirty="0"/>
              <a:t>Lépe si pamatujeme materiál, který nám dává smysl, než materiál beze smyslu. </a:t>
            </a:r>
          </a:p>
          <a:p>
            <a:pPr>
              <a:buNone/>
            </a:pPr>
            <a:endParaRPr lang="cs-CZ" dirty="0"/>
          </a:p>
          <a:p>
            <a:pPr>
              <a:buNone/>
            </a:pPr>
            <a:r>
              <a:rPr lang="cs-CZ" dirty="0"/>
              <a:t>To platí jak pro text a verbální materiál (</a:t>
            </a:r>
            <a:r>
              <a:rPr lang="cs-CZ" dirty="0" err="1"/>
              <a:t>Bransford</a:t>
            </a:r>
            <a:r>
              <a:rPr lang="cs-CZ" dirty="0"/>
              <a:t>, Johnson, 1972), tak i pro obrazový materiál (pamatujeme si lépe tváře, 74%, než sněhové vločky, 30%, ač vločky mají větší variabilitu; </a:t>
            </a:r>
            <a:r>
              <a:rPr lang="cs-CZ" dirty="0" err="1"/>
              <a:t>Goldstein</a:t>
            </a:r>
            <a:r>
              <a:rPr lang="cs-CZ" dirty="0"/>
              <a:t>, </a:t>
            </a:r>
            <a:r>
              <a:rPr lang="cs-CZ" dirty="0" err="1"/>
              <a:t>Chance</a:t>
            </a:r>
            <a:r>
              <a:rPr lang="cs-CZ" dirty="0"/>
              <a:t>, 1970). </a:t>
            </a:r>
          </a:p>
          <a:p>
            <a:pPr>
              <a:buNone/>
            </a:pPr>
            <a:endParaRPr lang="cs-CZ" dirty="0"/>
          </a:p>
        </p:txBody>
      </p:sp>
      <p:pic>
        <p:nvPicPr>
          <p:cNvPr id="7" name="Obrázek 6"/>
          <p:cNvPicPr>
            <a:picLocks noChangeAspect="1"/>
          </p:cNvPicPr>
          <p:nvPr/>
        </p:nvPicPr>
        <p:blipFill>
          <a:blip r:embed="rId2"/>
          <a:stretch>
            <a:fillRect/>
          </a:stretch>
        </p:blipFill>
        <p:spPr>
          <a:xfrm>
            <a:off x="2339752" y="5394007"/>
            <a:ext cx="4310806" cy="1484606"/>
          </a:xfrm>
          <a:prstGeom prst="rect">
            <a:avLst/>
          </a:prstGeom>
        </p:spPr>
      </p:pic>
    </p:spTree>
    <p:extLst>
      <p:ext uri="{BB962C8B-B14F-4D97-AF65-F5344CB8AC3E}">
        <p14:creationId xmlns:p14="http://schemas.microsoft.com/office/powerpoint/2010/main" val="1499026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a smysluplnost</a:t>
            </a:r>
          </a:p>
        </p:txBody>
      </p:sp>
      <p:sp>
        <p:nvSpPr>
          <p:cNvPr id="3" name="Zástupný symbol pro obsah 2"/>
          <p:cNvSpPr>
            <a:spLocks noGrp="1"/>
          </p:cNvSpPr>
          <p:nvPr>
            <p:ph idx="1"/>
          </p:nvPr>
        </p:nvSpPr>
        <p:spPr>
          <a:xfrm>
            <a:off x="457200" y="1412776"/>
            <a:ext cx="8229600" cy="2016224"/>
          </a:xfrm>
        </p:spPr>
        <p:txBody>
          <a:bodyPr>
            <a:normAutofit fontScale="92500" lnSpcReduction="20000"/>
          </a:bodyPr>
          <a:lstStyle/>
          <a:p>
            <a:pPr marL="137160" indent="0">
              <a:buNone/>
            </a:pPr>
            <a:r>
              <a:rPr lang="cs-CZ" dirty="0"/>
              <a:t>Podobně jiná studie (</a:t>
            </a:r>
            <a:r>
              <a:rPr lang="cs-CZ" dirty="0" err="1"/>
              <a:t>Bower</a:t>
            </a:r>
            <a:r>
              <a:rPr lang="cs-CZ" dirty="0"/>
              <a:t>, Karlin, </a:t>
            </a:r>
            <a:r>
              <a:rPr lang="cs-CZ" dirty="0" err="1"/>
              <a:t>Dueck</a:t>
            </a:r>
            <a:r>
              <a:rPr lang="cs-CZ" dirty="0"/>
              <a:t>, 1975) ukazuje, že paměť na podivné kresby je lepší, když byl podán významový klíč (</a:t>
            </a:r>
            <a:r>
              <a:rPr lang="cs-CZ" b="1" dirty="0"/>
              <a:t>70%</a:t>
            </a:r>
            <a:r>
              <a:rPr lang="cs-CZ" dirty="0"/>
              <a:t> dobře zapamatovaných), než když respondentům klíč k těmto kresbám podán nebyl (</a:t>
            </a:r>
            <a:r>
              <a:rPr lang="cs-CZ" b="1" dirty="0"/>
              <a:t>51%</a:t>
            </a:r>
            <a:r>
              <a:rPr lang="cs-CZ" dirty="0"/>
              <a:t>).</a:t>
            </a:r>
          </a:p>
          <a:p>
            <a:pPr marL="137160" indent="0">
              <a:buNone/>
            </a:pPr>
            <a:endParaRPr lang="cs-CZ" dirty="0"/>
          </a:p>
        </p:txBody>
      </p:sp>
      <p:pic>
        <p:nvPicPr>
          <p:cNvPr id="4" name="Picture 2" descr="http://madang.ajou.ac.kr/~yjkim/bow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999" y="3415075"/>
            <a:ext cx="4888001"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4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98CC7A-3007-358F-0825-81548983054D}"/>
              </a:ext>
            </a:extLst>
          </p:cNvPr>
          <p:cNvSpPr>
            <a:spLocks noGrp="1"/>
          </p:cNvSpPr>
          <p:nvPr>
            <p:ph type="title"/>
          </p:nvPr>
        </p:nvSpPr>
        <p:spPr/>
        <p:txBody>
          <a:bodyPr/>
          <a:lstStyle/>
          <a:p>
            <a:r>
              <a:rPr lang="cs-CZ" dirty="0"/>
              <a:t>Přečtěte si tento text:</a:t>
            </a:r>
          </a:p>
        </p:txBody>
      </p:sp>
      <p:sp>
        <p:nvSpPr>
          <p:cNvPr id="3" name="Zástupný obsah 2">
            <a:extLst>
              <a:ext uri="{FF2B5EF4-FFF2-40B4-BE49-F238E27FC236}">
                <a16:creationId xmlns:a16="http://schemas.microsoft.com/office/drawing/2014/main" id="{74EFCA88-B1AE-DC9F-D612-46E8023A4F21}"/>
              </a:ext>
            </a:extLst>
          </p:cNvPr>
          <p:cNvSpPr>
            <a:spLocks noGrp="1"/>
          </p:cNvSpPr>
          <p:nvPr>
            <p:ph idx="1"/>
          </p:nvPr>
        </p:nvSpPr>
        <p:spPr>
          <a:xfrm>
            <a:off x="457200" y="1628801"/>
            <a:ext cx="8229600" cy="5073752"/>
          </a:xfrm>
        </p:spPr>
        <p:txBody>
          <a:bodyPr>
            <a:normAutofit fontScale="92500"/>
          </a:bodyPr>
          <a:lstStyle/>
          <a:p>
            <a:pPr marL="118872" indent="0">
              <a:buNone/>
            </a:pPr>
            <a:r>
              <a:rPr lang="cs-CZ" sz="2400" dirty="0"/>
              <a:t>Postup je ve skutečnosti docela jednoduchý. Nejprve se předměty rozdělí do různých skupin. Samozřejmě, jedna hromada může být postačující v závislosti na množství práce. Pokud kvůli nedostatku zařízení musíte jít jinam, je to další krok; jinak jste docela dobře nastaveni. Je důležité nepřehánět to. To znamená, že je lepší dělat najednou méně věcí než příliš mnoho. Krátkodobě se to nemusí zdát důležité, ale mohou snadno vzniknout komplikace. Také se může vyskytnout chyba. Při prvním pohledu bude celý postup složitý. Brzy se však stane další složkou života. Je obtížné předvídat konec potřeby tohoto úkolu v nejbližší budoucnosti, ale nedá se to říci určitě. Po dokončení postupu se materiály znovu rozdělí do různých skupin. Potom je lze umístit na svá příslušná místa. Nakonec budou znovu použity a celý cyklus se bude muset opakovat. To však je součástí života.</a:t>
            </a:r>
          </a:p>
        </p:txBody>
      </p:sp>
    </p:spTree>
    <p:extLst>
      <p:ext uri="{BB962C8B-B14F-4D97-AF65-F5344CB8AC3E}">
        <p14:creationId xmlns:p14="http://schemas.microsoft.com/office/powerpoint/2010/main" val="139282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BB2605-D293-9F76-90AE-0CAEF763654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ADECA75-EEAB-B297-97B3-E7EF823B9E0C}"/>
              </a:ext>
            </a:extLst>
          </p:cNvPr>
          <p:cNvSpPr>
            <a:spLocks noGrp="1"/>
          </p:cNvSpPr>
          <p:nvPr>
            <p:ph idx="1"/>
          </p:nvPr>
        </p:nvSpPr>
        <p:spPr/>
        <p:txBody>
          <a:bodyPr>
            <a:normAutofit lnSpcReduction="10000"/>
          </a:bodyPr>
          <a:lstStyle/>
          <a:p>
            <a:r>
              <a:rPr lang="cs-CZ" sz="3200" dirty="0"/>
              <a:t>Krátkodobě se to nemusí jevit jako zásadní, ale mohou snadno vyvstat komplikace.</a:t>
            </a:r>
          </a:p>
          <a:p>
            <a:endParaRPr lang="cs-CZ" sz="3200" dirty="0"/>
          </a:p>
          <a:p>
            <a:r>
              <a:rPr lang="cs-CZ" sz="3200" dirty="0"/>
              <a:t>Brzy se však stane další částí života.</a:t>
            </a:r>
          </a:p>
          <a:p>
            <a:endParaRPr lang="cs-CZ" sz="3200" dirty="0"/>
          </a:p>
          <a:p>
            <a:r>
              <a:rPr lang="cs-CZ" sz="3200" dirty="0"/>
              <a:t>Pokud kvůli nedostatku zařízení musíte jít jinam, je to další krok.</a:t>
            </a:r>
          </a:p>
          <a:p>
            <a:endParaRPr lang="cs-CZ" sz="3200" dirty="0"/>
          </a:p>
          <a:p>
            <a:r>
              <a:rPr lang="cs-CZ" sz="3200" dirty="0"/>
              <a:t>Jedna hromada je postačující v závislosti na množství námahy.</a:t>
            </a:r>
          </a:p>
          <a:p>
            <a:endParaRPr lang="cs-CZ" sz="3200" dirty="0"/>
          </a:p>
          <a:p>
            <a:endParaRPr lang="cs-CZ" dirty="0"/>
          </a:p>
        </p:txBody>
      </p:sp>
    </p:spTree>
    <p:extLst>
      <p:ext uri="{BB962C8B-B14F-4D97-AF65-F5344CB8AC3E}">
        <p14:creationId xmlns:p14="http://schemas.microsoft.com/office/powerpoint/2010/main" val="2697020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a smysluplnost</a:t>
            </a:r>
          </a:p>
        </p:txBody>
      </p:sp>
      <p:sp>
        <p:nvSpPr>
          <p:cNvPr id="3" name="Zástupný symbol pro obsah 2"/>
          <p:cNvSpPr>
            <a:spLocks noGrp="1"/>
          </p:cNvSpPr>
          <p:nvPr>
            <p:ph idx="1"/>
          </p:nvPr>
        </p:nvSpPr>
        <p:spPr>
          <a:xfrm>
            <a:off x="457200" y="1628801"/>
            <a:ext cx="8229600" cy="5040560"/>
          </a:xfrm>
        </p:spPr>
        <p:txBody>
          <a:bodyPr>
            <a:normAutofit fontScale="92500" lnSpcReduction="10000"/>
          </a:bodyPr>
          <a:lstStyle/>
          <a:p>
            <a:pPr marL="137160" indent="0">
              <a:buNone/>
            </a:pPr>
            <a:r>
              <a:rPr lang="cs-CZ" sz="2400" dirty="0" err="1"/>
              <a:t>Bransford</a:t>
            </a:r>
            <a:r>
              <a:rPr lang="cs-CZ" sz="2400" dirty="0"/>
              <a:t> a Johnsonová (1972) provedli důmyslný experiment, v němž si lidé četli a vzpomínali na text, který jim nedával smysl (zapamatovali si 3,6 ze 14 prvků) a nebo který jim dával smysl po doplnění názvu textu – 8 ze 14 prvků.</a:t>
            </a:r>
          </a:p>
          <a:p>
            <a:pPr marL="137160" indent="0">
              <a:buNone/>
            </a:pPr>
            <a:endParaRPr lang="cs-CZ" sz="2400" dirty="0"/>
          </a:p>
          <a:p>
            <a:pPr marL="137160" indent="0">
              <a:buNone/>
            </a:pPr>
            <a:r>
              <a:rPr lang="cs-CZ" sz="2400" dirty="0"/>
              <a:t>Učitel musí žákům poskytnout právě </a:t>
            </a:r>
            <a:r>
              <a:rPr lang="cs-CZ" sz="2400" i="1" dirty="0"/>
              <a:t>ekvivalent názvu textu</a:t>
            </a:r>
            <a:r>
              <a:rPr lang="cs-CZ" sz="2400" dirty="0"/>
              <a:t>, který mají číst. Pokud jim dává samostudium, i pokud chce, aby pochopili nějakou látku. Tzn. Musí jim dát širší kontext, který musí předem rozmyslet. </a:t>
            </a:r>
          </a:p>
          <a:p>
            <a:pPr marL="137160" indent="0">
              <a:buNone/>
            </a:pPr>
            <a:endParaRPr lang="cs-CZ" sz="2400" dirty="0"/>
          </a:p>
          <a:p>
            <a:pPr marL="137160" indent="0">
              <a:buNone/>
            </a:pPr>
            <a:endParaRPr lang="cs-CZ" sz="2400" dirty="0"/>
          </a:p>
          <a:p>
            <a:pPr marL="118872" indent="0">
              <a:buNone/>
            </a:pPr>
            <a:r>
              <a:rPr lang="cs-CZ" sz="2400" dirty="0" err="1"/>
              <a:t>Bransford</a:t>
            </a:r>
            <a:r>
              <a:rPr lang="cs-CZ" sz="2400" dirty="0"/>
              <a:t> a </a:t>
            </a:r>
            <a:r>
              <a:rPr lang="cs-CZ" sz="2400" dirty="0" err="1"/>
              <a:t>McCarrell</a:t>
            </a:r>
            <a:r>
              <a:rPr lang="cs-CZ" sz="2400" dirty="0"/>
              <a:t> (1974):</a:t>
            </a:r>
          </a:p>
          <a:p>
            <a:pPr marL="118872" indent="0">
              <a:buNone/>
            </a:pPr>
            <a:r>
              <a:rPr lang="cs-CZ" sz="2400" dirty="0"/>
              <a:t>„Hrály hrubě, protože popraskaly ve švech.“</a:t>
            </a:r>
          </a:p>
          <a:p>
            <a:pPr marL="118872" indent="0">
              <a:buNone/>
            </a:pPr>
            <a:endParaRPr lang="cs-CZ" sz="2400" dirty="0"/>
          </a:p>
          <a:p>
            <a:pPr marL="118872" indent="0">
              <a:buNone/>
            </a:pPr>
            <a:r>
              <a:rPr lang="cs-CZ" sz="2400" dirty="0"/>
              <a:t>Jde o to vybavit si při porozumění to správné </a:t>
            </a:r>
            <a:r>
              <a:rPr lang="cs-CZ" sz="2400" b="1" dirty="0"/>
              <a:t>kognitivní schéma</a:t>
            </a:r>
            <a:r>
              <a:rPr lang="cs-CZ" sz="2400" dirty="0"/>
              <a:t>.</a:t>
            </a:r>
          </a:p>
        </p:txBody>
      </p:sp>
    </p:spTree>
    <p:extLst>
      <p:ext uri="{BB962C8B-B14F-4D97-AF65-F5344CB8AC3E}">
        <p14:creationId xmlns:p14="http://schemas.microsoft.com/office/powerpoint/2010/main" val="3390602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28801"/>
            <a:ext cx="8229600" cy="4968552"/>
          </a:xfrm>
        </p:spPr>
        <p:txBody>
          <a:bodyPr>
            <a:normAutofit fontScale="92500" lnSpcReduction="20000"/>
          </a:bodyPr>
          <a:lstStyle/>
          <a:p>
            <a:pPr marL="137160" indent="0">
              <a:buNone/>
            </a:pPr>
            <a:r>
              <a:rPr lang="cs-CZ" dirty="0"/>
              <a:t>Někteří studenti si myslí, že, aby se něco naučili, postačí být přítomni na hodině a přitom si dělat jiné věci – to je iluze. </a:t>
            </a:r>
          </a:p>
          <a:p>
            <a:pPr marL="137160" indent="0">
              <a:buNone/>
            </a:pPr>
            <a:endParaRPr lang="cs-CZ" dirty="0"/>
          </a:p>
          <a:p>
            <a:pPr marL="137160" indent="0">
              <a:buNone/>
            </a:pPr>
            <a:r>
              <a:rPr lang="cs-CZ" dirty="0"/>
              <a:t>Aktivní aspekt učení se (=jedinec musí sám aktivně vytvářet paměťové stopy) je jedním z důvodů, proč je vhodné v hodině zanechat všech jiných činností (jako: připravovat se na další předmět, surfovat po netu, chatovat, psát </a:t>
            </a:r>
            <a:r>
              <a:rPr lang="cs-CZ" dirty="0" err="1"/>
              <a:t>sms</a:t>
            </a:r>
            <a:r>
              <a:rPr lang="cs-CZ" dirty="0"/>
              <a:t>, sledovat fotky, hrát hry atp.). </a:t>
            </a:r>
          </a:p>
          <a:p>
            <a:pPr marL="137160" indent="0">
              <a:buNone/>
            </a:pPr>
            <a:r>
              <a:rPr lang="cs-CZ" dirty="0"/>
              <a:t>Kreslení, čmárání i pletení je možná více neškodné – u první skupiny se totiž zapojuje fonologická smyčka.</a:t>
            </a:r>
          </a:p>
          <a:p>
            <a:pPr marL="137160" indent="0">
              <a:buNone/>
            </a:pPr>
            <a:endParaRPr lang="cs-CZ" dirty="0"/>
          </a:p>
          <a:p>
            <a:pPr marL="137160" indent="0">
              <a:buNone/>
            </a:pPr>
            <a:endParaRPr lang="cs-CZ" dirty="0"/>
          </a:p>
        </p:txBody>
      </p:sp>
    </p:spTree>
    <p:extLst>
      <p:ext uri="{BB962C8B-B14F-4D97-AF65-F5344CB8AC3E}">
        <p14:creationId xmlns:p14="http://schemas.microsoft.com/office/powerpoint/2010/main" val="4136254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Ã½sledek obrÃ¡zku pro Craik, Lockhart, 19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865" y="3933056"/>
            <a:ext cx="4280135" cy="3210102"/>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Paměť a smysluplnost</a:t>
            </a:r>
          </a:p>
        </p:txBody>
      </p:sp>
      <p:sp>
        <p:nvSpPr>
          <p:cNvPr id="3" name="Zástupný symbol pro obsah 2"/>
          <p:cNvSpPr>
            <a:spLocks noGrp="1"/>
          </p:cNvSpPr>
          <p:nvPr>
            <p:ph idx="1"/>
          </p:nvPr>
        </p:nvSpPr>
        <p:spPr>
          <a:xfrm>
            <a:off x="457200" y="1556791"/>
            <a:ext cx="8229600" cy="2520281"/>
          </a:xfrm>
        </p:spPr>
        <p:txBody>
          <a:bodyPr>
            <a:noAutofit/>
          </a:bodyPr>
          <a:lstStyle/>
          <a:p>
            <a:pPr>
              <a:buNone/>
            </a:pPr>
            <a:r>
              <a:rPr lang="cs-CZ" sz="2400" dirty="0" err="1"/>
              <a:t>Craik</a:t>
            </a:r>
            <a:r>
              <a:rPr lang="cs-CZ" sz="2400" dirty="0"/>
              <a:t>, </a:t>
            </a:r>
            <a:r>
              <a:rPr lang="cs-CZ" sz="2400" dirty="0" err="1"/>
              <a:t>Lockhart</a:t>
            </a:r>
            <a:r>
              <a:rPr lang="cs-CZ" sz="2400" dirty="0"/>
              <a:t>, 1972 – </a:t>
            </a:r>
            <a:r>
              <a:rPr lang="cs-CZ" sz="2400" b="1" dirty="0"/>
              <a:t>hloubka zpracování</a:t>
            </a:r>
            <a:r>
              <a:rPr lang="cs-CZ" sz="2400" dirty="0"/>
              <a:t>. 60 slov bylo dotazováno třemi typy otázek: 1. vzhled napsaného slova, 2. fonetická struktura (hledat homonymii, či hledat určité samohlásky) a 3. sémantické zpracování  (hledání synonymie, nadřazené kategorie). Tato slova rozpoznávali mezi 180 jinými slovy. Nejvíce zapamatovaných slov bylo z poslední skupiny (sémantické zpracování).</a:t>
            </a:r>
          </a:p>
          <a:p>
            <a:pPr>
              <a:buNone/>
            </a:pPr>
            <a:endParaRPr lang="cs-CZ" sz="2400" dirty="0"/>
          </a:p>
        </p:txBody>
      </p:sp>
    </p:spTree>
    <p:extLst>
      <p:ext uri="{BB962C8B-B14F-4D97-AF65-F5344CB8AC3E}">
        <p14:creationId xmlns:p14="http://schemas.microsoft.com/office/powerpoint/2010/main" val="3866426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buNone/>
            </a:pPr>
            <a:r>
              <a:rPr lang="cs-CZ" dirty="0"/>
              <a:t>Dokonce ani záměrné (oproti nezáměrnému) učení a ani větší počet opakování nevede k lepšímu osvojení (Atkinson, </a:t>
            </a:r>
            <a:r>
              <a:rPr lang="cs-CZ" dirty="0" err="1"/>
              <a:t>Shiffrin</a:t>
            </a:r>
            <a:r>
              <a:rPr lang="cs-CZ" dirty="0"/>
              <a:t>, 1968), pokud zůstává učení </a:t>
            </a:r>
            <a:r>
              <a:rPr lang="cs-CZ" b="1" dirty="0"/>
              <a:t>povrchním</a:t>
            </a:r>
            <a:r>
              <a:rPr lang="cs-CZ" dirty="0"/>
              <a:t> (oproti hloubkovému, tj. když hledáme souvislosti apod.). </a:t>
            </a:r>
          </a:p>
        </p:txBody>
      </p:sp>
    </p:spTree>
    <p:extLst>
      <p:ext uri="{BB962C8B-B14F-4D97-AF65-F5344CB8AC3E}">
        <p14:creationId xmlns:p14="http://schemas.microsoft.com/office/powerpoint/2010/main" val="3910980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788024" y="1556791"/>
            <a:ext cx="4224412" cy="5301209"/>
          </a:xfrm>
        </p:spPr>
        <p:txBody>
          <a:bodyPr>
            <a:noAutofit/>
          </a:bodyPr>
          <a:lstStyle/>
          <a:p>
            <a:pPr marL="137160" indent="0">
              <a:buNone/>
            </a:pPr>
            <a:r>
              <a:rPr lang="cs-CZ" sz="2200" dirty="0"/>
              <a:t>Exponenciální průběh křivky zapamatování/zapomínání se nazývá </a:t>
            </a:r>
            <a:r>
              <a:rPr lang="cs-CZ" sz="2200" b="1" dirty="0" err="1"/>
              <a:t>Ebbinghausovým</a:t>
            </a:r>
            <a:r>
              <a:rPr lang="cs-CZ" sz="2200" b="1" dirty="0"/>
              <a:t> zákonem</a:t>
            </a:r>
            <a:r>
              <a:rPr lang="cs-CZ" sz="2200" dirty="0"/>
              <a:t>: nejvíce zapomínáme brzo po osvojení. Co zůstává v paměti několik dní po naučení již později tolik nepodléhá zapomínání.</a:t>
            </a:r>
          </a:p>
          <a:p>
            <a:pPr marL="137160" indent="0">
              <a:buNone/>
            </a:pPr>
            <a:endParaRPr lang="cs-CZ" sz="2200" dirty="0"/>
          </a:p>
          <a:p>
            <a:pPr marL="137160" indent="0">
              <a:buNone/>
            </a:pPr>
            <a:r>
              <a:rPr lang="cs-CZ" sz="2200" dirty="0" err="1"/>
              <a:t>Ebbinghaus</a:t>
            </a:r>
            <a:r>
              <a:rPr lang="cs-CZ" sz="2200" dirty="0"/>
              <a:t> (G. Miller, 1965) byl také blízko objevu, že (pracovní) paměť má kapacitu (</a:t>
            </a:r>
            <a:r>
              <a:rPr lang="cs-CZ" sz="2200" i="1" dirty="0" err="1"/>
              <a:t>memory</a:t>
            </a:r>
            <a:r>
              <a:rPr lang="cs-CZ" sz="2200" i="1" dirty="0"/>
              <a:t> </a:t>
            </a:r>
            <a:r>
              <a:rPr lang="cs-CZ" sz="2200" i="1" dirty="0" err="1"/>
              <a:t>span</a:t>
            </a:r>
            <a:r>
              <a:rPr lang="cs-CZ" sz="2200" dirty="0"/>
              <a:t>) na </a:t>
            </a:r>
            <a:r>
              <a:rPr lang="cs-CZ" sz="2200" b="1" dirty="0"/>
              <a:t>7±2 </a:t>
            </a:r>
            <a:r>
              <a:rPr lang="cs-CZ" sz="2200" dirty="0"/>
              <a:t>prvků, tj. štěpů (</a:t>
            </a:r>
            <a:r>
              <a:rPr lang="cs-CZ" sz="2200" i="1" dirty="0" err="1"/>
              <a:t>chunks</a:t>
            </a:r>
            <a:r>
              <a:rPr lang="cs-CZ" sz="2200" dirty="0"/>
              <a:t>): </a:t>
            </a:r>
            <a:r>
              <a:rPr lang="cs-CZ" sz="2200" dirty="0" err="1"/>
              <a:t>Ebb</a:t>
            </a:r>
            <a:r>
              <a:rPr lang="cs-CZ" sz="2200" dirty="0"/>
              <a:t>. si osvojoval najednou až 7-slabičná slova. </a:t>
            </a:r>
          </a:p>
        </p:txBody>
      </p:sp>
      <p:pic>
        <p:nvPicPr>
          <p:cNvPr id="4" name="Picture 4"/>
          <p:cNvPicPr>
            <a:picLocks noChangeAspect="1" noChangeArrowheads="1"/>
          </p:cNvPicPr>
          <p:nvPr/>
        </p:nvPicPr>
        <p:blipFill>
          <a:blip r:embed="rId2" cstate="print"/>
          <a:srcRect/>
          <a:stretch>
            <a:fillRect/>
          </a:stretch>
        </p:blipFill>
        <p:spPr bwMode="auto">
          <a:xfrm>
            <a:off x="251520" y="1556791"/>
            <a:ext cx="4452180" cy="5152413"/>
          </a:xfrm>
          <a:prstGeom prst="rect">
            <a:avLst/>
          </a:prstGeom>
          <a:noFill/>
          <a:ln w="9525">
            <a:noFill/>
            <a:miter lim="800000"/>
            <a:headEnd/>
            <a:tailEnd/>
          </a:ln>
        </p:spPr>
      </p:pic>
      <p:sp>
        <p:nvSpPr>
          <p:cNvPr id="5" name="Nadpis 1"/>
          <p:cNvSpPr>
            <a:spLocks noGrp="1"/>
          </p:cNvSpPr>
          <p:nvPr>
            <p:ph type="title"/>
          </p:nvPr>
        </p:nvSpPr>
        <p:spPr>
          <a:xfrm>
            <a:off x="323528" y="260648"/>
            <a:ext cx="8280920" cy="1143000"/>
          </a:xfrm>
        </p:spPr>
        <p:txBody>
          <a:bodyPr>
            <a:normAutofit fontScale="90000"/>
          </a:bodyPr>
          <a:lstStyle/>
          <a:p>
            <a:r>
              <a:rPr lang="cs-CZ" sz="4800" dirty="0" err="1"/>
              <a:t>Ebbinghausův</a:t>
            </a:r>
            <a:r>
              <a:rPr lang="cs-CZ" sz="4800" dirty="0"/>
              <a:t> zákon=</a:t>
            </a:r>
            <a:br>
              <a:rPr lang="cs-CZ" sz="4800" dirty="0"/>
            </a:br>
            <a:r>
              <a:rPr lang="cs-CZ" sz="4800" dirty="0"/>
              <a:t>průběh zapomínání</a:t>
            </a:r>
            <a:endParaRPr lang="cs-CZ" dirty="0"/>
          </a:p>
        </p:txBody>
      </p:sp>
    </p:spTree>
    <p:extLst>
      <p:ext uri="{BB962C8B-B14F-4D97-AF65-F5344CB8AC3E}">
        <p14:creationId xmlns:p14="http://schemas.microsoft.com/office/powerpoint/2010/main" val="3371640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hlinkClick r:id="rId2"/>
              </a:rPr>
              <a:t>https://www.youtube.com/watch?v=ubNF9QNEQLA</a:t>
            </a:r>
            <a:r>
              <a:rPr lang="cs-CZ" dirty="0"/>
              <a:t> </a:t>
            </a:r>
          </a:p>
        </p:txBody>
      </p:sp>
    </p:spTree>
    <p:extLst>
      <p:ext uri="{BB962C8B-B14F-4D97-AF65-F5344CB8AC3E}">
        <p14:creationId xmlns:p14="http://schemas.microsoft.com/office/powerpoint/2010/main" val="708101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Výběrovost paměti</a:t>
            </a:r>
          </a:p>
        </p:txBody>
      </p:sp>
      <p:sp>
        <p:nvSpPr>
          <p:cNvPr id="3" name="Zástupný symbol pro obsah 2"/>
          <p:cNvSpPr>
            <a:spLocks noGrp="1"/>
          </p:cNvSpPr>
          <p:nvPr>
            <p:ph idx="1"/>
          </p:nvPr>
        </p:nvSpPr>
        <p:spPr/>
        <p:txBody>
          <a:bodyPr>
            <a:normAutofit/>
          </a:bodyPr>
          <a:lstStyle/>
          <a:p>
            <a:pPr>
              <a:buNone/>
            </a:pPr>
            <a:r>
              <a:rPr lang="cs-CZ" dirty="0"/>
              <a:t>Podle dalších studií (</a:t>
            </a:r>
            <a:r>
              <a:rPr lang="cs-CZ" dirty="0" err="1"/>
              <a:t>Nickerson</a:t>
            </a:r>
            <a:r>
              <a:rPr lang="cs-CZ" dirty="0"/>
              <a:t>, </a:t>
            </a:r>
            <a:r>
              <a:rPr lang="cs-CZ" dirty="0" err="1"/>
              <a:t>Adams</a:t>
            </a:r>
            <a:r>
              <a:rPr lang="cs-CZ" dirty="0"/>
              <a:t>, 1979; </a:t>
            </a:r>
            <a:r>
              <a:rPr lang="cs-CZ" dirty="0" err="1"/>
              <a:t>Marmie</a:t>
            </a:r>
            <a:r>
              <a:rPr lang="cs-CZ" dirty="0"/>
              <a:t>, </a:t>
            </a:r>
            <a:r>
              <a:rPr lang="cs-CZ" dirty="0" err="1"/>
              <a:t>Healy</a:t>
            </a:r>
            <a:r>
              <a:rPr lang="cs-CZ" dirty="0"/>
              <a:t>, 2004) jde však o to, že si pamatujeme </a:t>
            </a:r>
            <a:r>
              <a:rPr lang="cs-CZ" b="1" dirty="0"/>
              <a:t>obecné rysy </a:t>
            </a:r>
            <a:r>
              <a:rPr lang="cs-CZ" dirty="0"/>
              <a:t>obrazového materiálu, ale mnohem hůře </a:t>
            </a:r>
            <a:r>
              <a:rPr lang="cs-CZ" b="1" dirty="0"/>
              <a:t>detaily</a:t>
            </a:r>
            <a:r>
              <a:rPr lang="cs-CZ" dirty="0"/>
              <a:t>, pokud na ně nejsme přímo upozorněni.</a:t>
            </a:r>
          </a:p>
          <a:p>
            <a:pPr>
              <a:buNone/>
            </a:pPr>
            <a:r>
              <a:rPr lang="cs-CZ" dirty="0"/>
              <a:t>Obecně se ukazuje, že lidé jsou více pozorní ke změnám </a:t>
            </a:r>
            <a:r>
              <a:rPr lang="cs-CZ" b="1" dirty="0"/>
              <a:t>obsahu-významu</a:t>
            </a:r>
            <a:r>
              <a:rPr lang="cs-CZ" dirty="0"/>
              <a:t> obrazu (</a:t>
            </a:r>
            <a:r>
              <a:rPr lang="cs-CZ" dirty="0" err="1"/>
              <a:t>Mandler</a:t>
            </a:r>
            <a:r>
              <a:rPr lang="cs-CZ" dirty="0"/>
              <a:t>, </a:t>
            </a:r>
            <a:r>
              <a:rPr lang="cs-CZ" dirty="0" err="1"/>
              <a:t>Ritchey</a:t>
            </a:r>
            <a:r>
              <a:rPr lang="cs-CZ" dirty="0"/>
              <a:t>, 1977)  či vět (</a:t>
            </a:r>
            <a:r>
              <a:rPr lang="cs-CZ" dirty="0" err="1"/>
              <a:t>Wanner</a:t>
            </a:r>
            <a:r>
              <a:rPr lang="cs-CZ" dirty="0"/>
              <a:t>, 1968), než ke změnám </a:t>
            </a:r>
            <a:r>
              <a:rPr lang="cs-CZ" b="1" dirty="0"/>
              <a:t>detailů</a:t>
            </a:r>
            <a:r>
              <a:rPr lang="cs-CZ" dirty="0"/>
              <a:t> (např. slovosled).</a:t>
            </a:r>
          </a:p>
          <a:p>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29817B-E797-4966-BDE4-1977CDCB092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58C7AD3-DCA2-4D5F-926B-007BFF7EA8F9}"/>
              </a:ext>
            </a:extLst>
          </p:cNvPr>
          <p:cNvSpPr>
            <a:spLocks noGrp="1"/>
          </p:cNvSpPr>
          <p:nvPr>
            <p:ph idx="1"/>
          </p:nvPr>
        </p:nvSpPr>
        <p:spPr/>
        <p:txBody>
          <a:bodyPr/>
          <a:lstStyle/>
          <a:p>
            <a:r>
              <a:rPr lang="cs-CZ" dirty="0"/>
              <a:t>Co je vyobrazeno na naší desetikoruně a dvacetikoruně?</a:t>
            </a:r>
          </a:p>
          <a:p>
            <a:endParaRPr lang="cs-CZ" dirty="0"/>
          </a:p>
        </p:txBody>
      </p:sp>
    </p:spTree>
    <p:extLst>
      <p:ext uri="{BB962C8B-B14F-4D97-AF65-F5344CB8AC3E}">
        <p14:creationId xmlns:p14="http://schemas.microsoft.com/office/powerpoint/2010/main" val="2656827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VÃ½sledek obrÃ¡zku pro desetikoru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28800"/>
            <a:ext cx="2393727" cy="2393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dvacetikoru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475" y="1497463"/>
            <a:ext cx="5368305" cy="265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Ã½sledek obrÃ¡zku pro dvacetikoru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548" y="4090458"/>
            <a:ext cx="5192916" cy="255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692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792088"/>
          </a:xfrm>
        </p:spPr>
        <p:txBody>
          <a:bodyPr>
            <a:normAutofit/>
          </a:bodyPr>
          <a:lstStyle/>
          <a:p>
            <a:r>
              <a:rPr lang="cs-CZ" dirty="0"/>
              <a:t>Paradox smysluplnosti</a:t>
            </a:r>
          </a:p>
        </p:txBody>
      </p:sp>
      <p:sp>
        <p:nvSpPr>
          <p:cNvPr id="3" name="Zástupný symbol pro obsah 2"/>
          <p:cNvSpPr>
            <a:spLocks noGrp="1"/>
          </p:cNvSpPr>
          <p:nvPr>
            <p:ph idx="1"/>
          </p:nvPr>
        </p:nvSpPr>
        <p:spPr>
          <a:xfrm>
            <a:off x="457200" y="1484784"/>
            <a:ext cx="8229600" cy="5256584"/>
          </a:xfrm>
        </p:spPr>
        <p:txBody>
          <a:bodyPr>
            <a:noAutofit/>
          </a:bodyPr>
          <a:lstStyle/>
          <a:p>
            <a:pPr>
              <a:buNone/>
            </a:pPr>
            <a:r>
              <a:rPr lang="cs-CZ" sz="2100" dirty="0"/>
              <a:t>Pokud bychom posuzovali „velikost“ informace, mělo by být snazší zapamatovat si několik písmen či číslic oproti několika slovům.</a:t>
            </a:r>
          </a:p>
          <a:p>
            <a:pPr>
              <a:buNone/>
            </a:pPr>
            <a:r>
              <a:rPr lang="cs-CZ" sz="2100" dirty="0"/>
              <a:t>Praxe ovšem ukazuje pravý opak: lépe si zapamatujeme větu (nebo dokonce příběh), která je vlastně informačně mnohem složitější, než (nepropojený) sled několika slov. </a:t>
            </a:r>
          </a:p>
          <a:p>
            <a:pPr>
              <a:buNone/>
            </a:pPr>
            <a:r>
              <a:rPr lang="cs-CZ" sz="2100" dirty="0"/>
              <a:t>Toho využívá mnemotechnika, např. </a:t>
            </a:r>
            <a:r>
              <a:rPr lang="cs-CZ" sz="2100" b="1" dirty="0"/>
              <a:t>akrostich</a:t>
            </a:r>
            <a:r>
              <a:rPr lang="cs-CZ" sz="2100" dirty="0"/>
              <a:t>: </a:t>
            </a:r>
          </a:p>
          <a:p>
            <a:pPr>
              <a:buNone/>
            </a:pPr>
            <a:r>
              <a:rPr lang="cs-CZ" sz="2100" dirty="0"/>
              <a:t>Poloměr Země = 6378 km – „šetři se osle“</a:t>
            </a:r>
          </a:p>
          <a:p>
            <a:pPr>
              <a:buNone/>
            </a:pPr>
            <a:r>
              <a:rPr lang="cs-CZ" sz="2100" dirty="0"/>
              <a:t>Spektrální třídy hvězd dle jejich teploty (sestupně): </a:t>
            </a:r>
            <a:r>
              <a:rPr lang="cs-CZ" sz="2100" b="1" dirty="0" err="1"/>
              <a:t>O</a:t>
            </a:r>
            <a:r>
              <a:rPr lang="cs-CZ" sz="2100" dirty="0" err="1"/>
              <a:t>h</a:t>
            </a:r>
            <a:r>
              <a:rPr lang="cs-CZ" sz="2100" dirty="0"/>
              <a:t> </a:t>
            </a:r>
            <a:r>
              <a:rPr lang="cs-CZ" sz="2100" b="1" dirty="0" err="1"/>
              <a:t>B</a:t>
            </a:r>
            <a:r>
              <a:rPr lang="cs-CZ" sz="2100" dirty="0" err="1"/>
              <a:t>e</a:t>
            </a:r>
            <a:r>
              <a:rPr lang="cs-CZ" sz="2100" dirty="0"/>
              <a:t> </a:t>
            </a:r>
            <a:r>
              <a:rPr lang="cs-CZ" sz="2100" b="1" dirty="0"/>
              <a:t>A</a:t>
            </a:r>
            <a:r>
              <a:rPr lang="cs-CZ" sz="2100" dirty="0"/>
              <a:t> </a:t>
            </a:r>
            <a:r>
              <a:rPr lang="cs-CZ" sz="2100" b="1" dirty="0"/>
              <a:t>F</a:t>
            </a:r>
            <a:r>
              <a:rPr lang="cs-CZ" sz="2100" dirty="0"/>
              <a:t>ine </a:t>
            </a:r>
            <a:r>
              <a:rPr lang="cs-CZ" sz="2100" b="1" dirty="0"/>
              <a:t>G</a:t>
            </a:r>
            <a:r>
              <a:rPr lang="cs-CZ" sz="2100" dirty="0"/>
              <a:t>irl, </a:t>
            </a:r>
            <a:r>
              <a:rPr lang="cs-CZ" sz="2100" b="1" dirty="0" err="1"/>
              <a:t>K</a:t>
            </a:r>
            <a:r>
              <a:rPr lang="cs-CZ" sz="2100" dirty="0" err="1"/>
              <a:t>iss</a:t>
            </a:r>
            <a:r>
              <a:rPr lang="cs-CZ" sz="2100" dirty="0"/>
              <a:t> </a:t>
            </a:r>
            <a:r>
              <a:rPr lang="cs-CZ" sz="2100" b="1" dirty="0" err="1"/>
              <a:t>M</a:t>
            </a:r>
            <a:r>
              <a:rPr lang="cs-CZ" sz="2100" dirty="0" err="1"/>
              <a:t>e</a:t>
            </a:r>
            <a:endParaRPr lang="cs-CZ" sz="2100" dirty="0"/>
          </a:p>
          <a:p>
            <a:pPr>
              <a:buNone/>
            </a:pPr>
            <a:r>
              <a:rPr lang="cs-CZ" sz="2100" dirty="0"/>
              <a:t>Sloupec I.a periodické tabulky prvků: </a:t>
            </a:r>
            <a:r>
              <a:rPr lang="cs-CZ" sz="2100" b="1" i="1" dirty="0"/>
              <a:t>H</a:t>
            </a:r>
            <a:r>
              <a:rPr lang="cs-CZ" sz="2100" i="1" dirty="0"/>
              <a:t>elenu </a:t>
            </a:r>
            <a:r>
              <a:rPr lang="cs-CZ" sz="2100" b="1" i="1" dirty="0"/>
              <a:t>Lí</a:t>
            </a:r>
            <a:r>
              <a:rPr lang="cs-CZ" sz="2100" i="1" dirty="0"/>
              <a:t>bal </a:t>
            </a:r>
            <a:r>
              <a:rPr lang="cs-CZ" sz="2100" b="1" i="1" dirty="0"/>
              <a:t>Na K</a:t>
            </a:r>
            <a:r>
              <a:rPr lang="cs-CZ" sz="2100" i="1" dirty="0"/>
              <a:t>rk </a:t>
            </a:r>
            <a:r>
              <a:rPr lang="cs-CZ" sz="2100" b="1" i="1" dirty="0"/>
              <a:t>R</a:t>
            </a:r>
            <a:r>
              <a:rPr lang="cs-CZ" sz="2100" i="1" dirty="0"/>
              <a:t>o</a:t>
            </a:r>
            <a:r>
              <a:rPr lang="cs-CZ" sz="2100" b="1" i="1" dirty="0"/>
              <a:t>b</a:t>
            </a:r>
            <a:r>
              <a:rPr lang="cs-CZ" sz="2100" i="1" dirty="0"/>
              <a:t>ustní </a:t>
            </a:r>
            <a:r>
              <a:rPr lang="cs-CZ" sz="2100" b="1" i="1" dirty="0"/>
              <a:t>C</a:t>
            </a:r>
            <a:r>
              <a:rPr lang="cs-CZ" sz="2100" i="1" dirty="0"/>
              <a:t>e</a:t>
            </a:r>
            <a:r>
              <a:rPr lang="cs-CZ" sz="2100" b="1" i="1" dirty="0"/>
              <a:t>s</a:t>
            </a:r>
            <a:r>
              <a:rPr lang="cs-CZ" sz="2100" i="1" dirty="0"/>
              <a:t>tář </a:t>
            </a:r>
            <a:r>
              <a:rPr lang="cs-CZ" sz="2100" b="1" i="1" dirty="0"/>
              <a:t>Fr</a:t>
            </a:r>
            <a:r>
              <a:rPr lang="cs-CZ" sz="2100" i="1" dirty="0"/>
              <a:t>anc</a:t>
            </a:r>
          </a:p>
          <a:p>
            <a:pPr>
              <a:buNone/>
            </a:pPr>
            <a:r>
              <a:rPr lang="cs-CZ" sz="2100" dirty="0"/>
              <a:t>Atd. (viz: </a:t>
            </a:r>
            <a:r>
              <a:rPr lang="cs-CZ" sz="2100" dirty="0" err="1"/>
              <a:t>cs.wikipedia.org</a:t>
            </a:r>
            <a:r>
              <a:rPr lang="cs-CZ" sz="2100" dirty="0"/>
              <a:t>/mnemotechnická pomůcka aj.)</a:t>
            </a:r>
          </a:p>
          <a:p>
            <a:pPr>
              <a:buNone/>
            </a:pPr>
            <a:endParaRPr lang="cs-CZ" sz="2100" dirty="0"/>
          </a:p>
          <a:p>
            <a:pPr>
              <a:buNone/>
            </a:pPr>
            <a:r>
              <a:rPr lang="cs-CZ" sz="2100" dirty="0"/>
              <a:t>Souvisí to patrně s lidskou schopností myslet v příbězích.</a:t>
            </a:r>
          </a:p>
          <a:p>
            <a:pPr>
              <a:buNone/>
            </a:pPr>
            <a:r>
              <a:rPr lang="cs-CZ" sz="2100" dirty="0"/>
              <a:t>(např. J. </a:t>
            </a:r>
            <a:r>
              <a:rPr lang="cs-CZ" sz="2100" dirty="0" err="1"/>
              <a:t>Bruner</a:t>
            </a:r>
            <a:r>
              <a:rPr lang="cs-CZ" sz="2100" dirty="0"/>
              <a:t>; </a:t>
            </a:r>
            <a:r>
              <a:rPr lang="cs-CZ" sz="2100" dirty="0" err="1"/>
              <a:t>McAdams</a:t>
            </a:r>
            <a:r>
              <a:rPr lang="cs-CZ" sz="2100" dirty="0"/>
              <a:t> ad.)</a:t>
            </a:r>
          </a:p>
        </p:txBody>
      </p:sp>
    </p:spTree>
    <p:extLst>
      <p:ext uri="{BB962C8B-B14F-4D97-AF65-F5344CB8AC3E}">
        <p14:creationId xmlns:p14="http://schemas.microsoft.com/office/powerpoint/2010/main" val="31019096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Využití poznatků o paměti v pedagogice</a:t>
            </a:r>
          </a:p>
        </p:txBody>
      </p:sp>
      <p:sp>
        <p:nvSpPr>
          <p:cNvPr id="3" name="Zástupný symbol pro obsah 2"/>
          <p:cNvSpPr>
            <a:spLocks noGrp="1"/>
          </p:cNvSpPr>
          <p:nvPr>
            <p:ph idx="1"/>
          </p:nvPr>
        </p:nvSpPr>
        <p:spPr/>
        <p:txBody>
          <a:bodyPr/>
          <a:lstStyle/>
          <a:p>
            <a:pPr>
              <a:buNone/>
            </a:pPr>
            <a:r>
              <a:rPr lang="cs-CZ" dirty="0"/>
              <a:t>Pokud se máme naučit soubor slov, velmi záleží na způsobu jejich prezentace (</a:t>
            </a:r>
            <a:r>
              <a:rPr lang="cs-CZ" dirty="0" err="1"/>
              <a:t>Bower</a:t>
            </a:r>
            <a:r>
              <a:rPr lang="cs-CZ" dirty="0"/>
              <a:t>, </a:t>
            </a:r>
            <a:r>
              <a:rPr lang="cs-CZ" dirty="0" err="1"/>
              <a:t>Clark</a:t>
            </a:r>
            <a:r>
              <a:rPr lang="cs-CZ" dirty="0"/>
              <a:t>, </a:t>
            </a:r>
            <a:r>
              <a:rPr lang="cs-CZ" dirty="0" err="1"/>
              <a:t>Lesgold</a:t>
            </a:r>
            <a:r>
              <a:rPr lang="cs-CZ" dirty="0"/>
              <a:t>, </a:t>
            </a:r>
            <a:r>
              <a:rPr lang="cs-CZ" dirty="0" err="1"/>
              <a:t>Winzenz</a:t>
            </a:r>
            <a:r>
              <a:rPr lang="cs-CZ" dirty="0"/>
              <a:t>, 1969). Pokud byla slova prezentována v náhodném pořadí, respondenti si vybavili 19%. Pokud byla slova prezentována např. ve formě „stromu“ (minerál – rudy+drahé kameny - atd.; srov. </a:t>
            </a:r>
            <a:r>
              <a:rPr lang="cs-CZ" dirty="0" err="1"/>
              <a:t>Porfyriův</a:t>
            </a:r>
            <a:r>
              <a:rPr lang="cs-CZ" dirty="0"/>
              <a:t> strom), vybavili si 65% slov.</a:t>
            </a:r>
          </a:p>
        </p:txBody>
      </p:sp>
    </p:spTree>
    <p:extLst>
      <p:ext uri="{BB962C8B-B14F-4D97-AF65-F5344CB8AC3E}">
        <p14:creationId xmlns:p14="http://schemas.microsoft.com/office/powerpoint/2010/main" val="3571658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Využití poznatků o paměti v pedagogice</a:t>
            </a:r>
          </a:p>
        </p:txBody>
      </p:sp>
      <p:sp>
        <p:nvSpPr>
          <p:cNvPr id="3" name="Zástupný symbol pro obsah 2"/>
          <p:cNvSpPr>
            <a:spLocks noGrp="1"/>
          </p:cNvSpPr>
          <p:nvPr>
            <p:ph idx="1"/>
          </p:nvPr>
        </p:nvSpPr>
        <p:spPr/>
        <p:txBody>
          <a:bodyPr/>
          <a:lstStyle/>
          <a:p>
            <a:pPr marL="137160" indent="0">
              <a:buNone/>
            </a:pPr>
            <a:r>
              <a:rPr lang="cs-CZ" dirty="0"/>
              <a:t>Nová slova/termíny, které mají více než 3 slabiky budou pro žáka prvního stupně představovat větší výzvu, než pro žáky starší. Srov. termíny v biologii, matematice, fyzice, zeměpisu (jména měst a států), dějepisu (jména osob). Porozumění je dobré podpořit např. etymologickým rozborem, příběhem o jménu, mnemotechnikou).</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205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Rady k učení</a:t>
            </a:r>
          </a:p>
        </p:txBody>
      </p:sp>
      <p:sp>
        <p:nvSpPr>
          <p:cNvPr id="3" name="Zástupný symbol pro obsah 2"/>
          <p:cNvSpPr>
            <a:spLocks noGrp="1"/>
          </p:cNvSpPr>
          <p:nvPr>
            <p:ph idx="1"/>
          </p:nvPr>
        </p:nvSpPr>
        <p:spPr>
          <a:xfrm>
            <a:off x="457200" y="1775191"/>
            <a:ext cx="8229600" cy="4927361"/>
          </a:xfrm>
        </p:spPr>
        <p:txBody>
          <a:bodyPr>
            <a:normAutofit fontScale="92500" lnSpcReduction="10000"/>
          </a:bodyPr>
          <a:lstStyle/>
          <a:p>
            <a:r>
              <a:rPr lang="cs-CZ" sz="2400" dirty="0"/>
              <a:t>3 krát po dvaceti minutách s přestávkami je více než 60 minut v zátahu – tzv. rozložené učení x nakupené učení. </a:t>
            </a:r>
            <a:r>
              <a:rPr lang="cs-CZ" sz="2400" dirty="0" err="1"/>
              <a:t>Bahrick</a:t>
            </a:r>
            <a:r>
              <a:rPr lang="cs-CZ" sz="2400" dirty="0"/>
              <a:t>, </a:t>
            </a:r>
            <a:r>
              <a:rPr lang="cs-CZ" sz="2400" dirty="0" err="1"/>
              <a:t>Phelpsová</a:t>
            </a:r>
            <a:r>
              <a:rPr lang="cs-CZ" sz="2400" dirty="0"/>
              <a:t> (1987) zjistili, že po rozloženém učení si látku pamatujeme déle.</a:t>
            </a:r>
          </a:p>
          <a:p>
            <a:r>
              <a:rPr lang="cs-CZ" sz="2400" dirty="0"/>
              <a:t>Čím delší učení, tím delší pauzy – dělat jiné činnosti (motorické č. aj.)</a:t>
            </a:r>
          </a:p>
          <a:p>
            <a:r>
              <a:rPr lang="cs-CZ" sz="2400" dirty="0"/>
              <a:t>Dbát na zdravý spánek – vliv na zapamatování (role snění, resp. REM fáze spánku při učení?)</a:t>
            </a:r>
          </a:p>
          <a:p>
            <a:r>
              <a:rPr lang="cs-CZ" sz="2400" dirty="0"/>
              <a:t>Poznat celek, rozdělit si ho na části a ty se učit.</a:t>
            </a:r>
          </a:p>
          <a:p>
            <a:r>
              <a:rPr lang="cs-CZ" sz="2400" dirty="0"/>
              <a:t>Nezapomenout na </a:t>
            </a:r>
            <a:r>
              <a:rPr lang="cs-CZ" sz="2400" dirty="0" err="1"/>
              <a:t>sebetestování</a:t>
            </a:r>
            <a:r>
              <a:rPr lang="cs-CZ" sz="2400" dirty="0"/>
              <a:t>.</a:t>
            </a:r>
          </a:p>
          <a:p>
            <a:r>
              <a:rPr lang="cs-CZ" sz="2400" dirty="0"/>
              <a:t>Rozsáhlou látku se učit po kapitolách (částech – tzv. rozložené učení) vždy na jiném místě (v jiných „dekoracích“).</a:t>
            </a:r>
          </a:p>
          <a:p>
            <a:r>
              <a:rPr lang="cs-CZ" sz="2400" dirty="0"/>
              <a:t>Zapojte co nejvíce smyslových modalit.</a:t>
            </a:r>
          </a:p>
          <a:p>
            <a:r>
              <a:rPr lang="cs-CZ" sz="2400" dirty="0"/>
              <a:t>Zvětšovat štěpy pracovní paměti: kódováním, mnemotechnikou jiné?</a:t>
            </a:r>
          </a:p>
        </p:txBody>
      </p:sp>
    </p:spTree>
    <p:extLst>
      <p:ext uri="{BB962C8B-B14F-4D97-AF65-F5344CB8AC3E}">
        <p14:creationId xmlns:p14="http://schemas.microsoft.com/office/powerpoint/2010/main" val="11021172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B8A89E-86E8-43C2-B6BC-4208174EB24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B6145AE-1328-4A56-9495-683BEEAA623A}"/>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69092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3789040"/>
            <a:ext cx="8229600" cy="2880320"/>
          </a:xfrm>
        </p:spPr>
        <p:txBody>
          <a:bodyPr/>
          <a:lstStyle/>
          <a:p>
            <a:pPr marL="137160" indent="0">
              <a:buNone/>
            </a:pPr>
            <a:r>
              <a:rPr lang="cs-CZ" dirty="0" err="1"/>
              <a:t>Ebbinghaus</a:t>
            </a:r>
            <a:r>
              <a:rPr lang="cs-CZ" dirty="0"/>
              <a:t> „objevil“ taktéž </a:t>
            </a:r>
            <a:r>
              <a:rPr lang="cs-CZ" b="1" i="1" dirty="0"/>
              <a:t>sériový poziční efekt</a:t>
            </a:r>
            <a:r>
              <a:rPr lang="cs-CZ" i="1" dirty="0"/>
              <a:t>:</a:t>
            </a:r>
          </a:p>
          <a:p>
            <a:pPr marL="137160" indent="0">
              <a:buNone/>
            </a:pPr>
            <a:r>
              <a:rPr lang="cs-CZ" dirty="0"/>
              <a:t>Lépe si vybavujeme první a poslední položky verbální řady (popř. seznamů apod.) – srov. doklady tohoto jevu.</a:t>
            </a:r>
          </a:p>
        </p:txBody>
      </p:sp>
      <p:pic>
        <p:nvPicPr>
          <p:cNvPr id="1026" name="Picture 2" descr="http://www.jakstudovat.cz/wp-content/uploads/zapom%C3%ADn%C3%A1n%C3%AD_k%C5%99ivka_srovn%C3%A1n%C3%AD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879" y="116633"/>
            <a:ext cx="6192688" cy="3254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995936" y="3371185"/>
            <a:ext cx="3816424" cy="246221"/>
          </a:xfrm>
          <a:prstGeom prst="rect">
            <a:avLst/>
          </a:prstGeom>
          <a:noFill/>
        </p:spPr>
        <p:txBody>
          <a:bodyPr wrap="square" rtlCol="0">
            <a:spAutoFit/>
          </a:bodyPr>
          <a:lstStyle/>
          <a:p>
            <a:r>
              <a:rPr lang="cs-CZ" sz="1000" dirty="0"/>
              <a:t>Obrázek se nachází na: http://www.jakstudovat.cz/?p=126</a:t>
            </a:r>
          </a:p>
        </p:txBody>
      </p:sp>
    </p:spTree>
    <p:extLst>
      <p:ext uri="{BB962C8B-B14F-4D97-AF65-F5344CB8AC3E}">
        <p14:creationId xmlns:p14="http://schemas.microsoft.com/office/powerpoint/2010/main" val="38815005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13A24C-FC7F-4DA4-9A84-0951E1CCD0B7}"/>
              </a:ext>
            </a:extLst>
          </p:cNvPr>
          <p:cNvSpPr>
            <a:spLocks noGrp="1"/>
          </p:cNvSpPr>
          <p:nvPr>
            <p:ph type="title"/>
          </p:nvPr>
        </p:nvSpPr>
        <p:spPr/>
        <p:txBody>
          <a:bodyPr/>
          <a:lstStyle/>
          <a:p>
            <a:r>
              <a:rPr lang="cs-CZ" dirty="0"/>
              <a:t>Otázky:</a:t>
            </a:r>
          </a:p>
        </p:txBody>
      </p:sp>
      <p:sp>
        <p:nvSpPr>
          <p:cNvPr id="3" name="Zástupný obsah 2">
            <a:extLst>
              <a:ext uri="{FF2B5EF4-FFF2-40B4-BE49-F238E27FC236}">
                <a16:creationId xmlns:a16="http://schemas.microsoft.com/office/drawing/2014/main" id="{219E7064-DA7D-40EB-A3F3-C670D5030ED7}"/>
              </a:ext>
            </a:extLst>
          </p:cNvPr>
          <p:cNvSpPr>
            <a:spLocks noGrp="1"/>
          </p:cNvSpPr>
          <p:nvPr>
            <p:ph idx="1"/>
          </p:nvPr>
        </p:nvSpPr>
        <p:spPr>
          <a:xfrm>
            <a:off x="457200" y="1628801"/>
            <a:ext cx="8229600" cy="5073752"/>
          </a:xfrm>
        </p:spPr>
        <p:txBody>
          <a:bodyPr>
            <a:normAutofit fontScale="92500" lnSpcReduction="20000"/>
          </a:bodyPr>
          <a:lstStyle/>
          <a:p>
            <a:r>
              <a:rPr lang="cs-CZ" dirty="0"/>
              <a:t>Jak může cvičení ovlivnit výkonnost krátkodobé a pracovní paměti? </a:t>
            </a:r>
          </a:p>
          <a:p>
            <a:r>
              <a:rPr lang="cs-CZ" dirty="0"/>
              <a:t>Jaký je vztah mezi těmito dvěma formami paměti a celkovou kognitivní funkcí?</a:t>
            </a:r>
          </a:p>
          <a:p>
            <a:r>
              <a:rPr lang="cs-CZ" dirty="0"/>
              <a:t>Jak funguje výpadek paměti a následná obnova informací? Např. během otřesu mozku atd. </a:t>
            </a:r>
          </a:p>
          <a:p>
            <a:r>
              <a:rPr lang="cs-CZ" dirty="0"/>
              <a:t>Souvisí systém 1 s tím, že si snáze pamatujeme informace/zážitky spjaté se silnými emocemi? Mají emoce vliv na ukládání informací do paměti? </a:t>
            </a:r>
          </a:p>
          <a:p>
            <a:r>
              <a:rPr lang="cs-CZ" dirty="0"/>
              <a:t>Jak pracovat s žáky a jejich pamětí co nejefektivněji? (paměťové strategie…)</a:t>
            </a:r>
          </a:p>
        </p:txBody>
      </p:sp>
    </p:spTree>
    <p:extLst>
      <p:ext uri="{BB962C8B-B14F-4D97-AF65-F5344CB8AC3E}">
        <p14:creationId xmlns:p14="http://schemas.microsoft.com/office/powerpoint/2010/main" val="1418552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A7331E-1D5B-562A-19A9-C88136D01EE4}"/>
              </a:ext>
            </a:extLst>
          </p:cNvPr>
          <p:cNvSpPr>
            <a:spLocks noGrp="1"/>
          </p:cNvSpPr>
          <p:nvPr>
            <p:ph type="title"/>
          </p:nvPr>
        </p:nvSpPr>
        <p:spPr/>
        <p:txBody>
          <a:bodyPr/>
          <a:lstStyle/>
          <a:p>
            <a:r>
              <a:rPr lang="cs-CZ" dirty="0"/>
              <a:t>Otázky:</a:t>
            </a:r>
          </a:p>
        </p:txBody>
      </p:sp>
      <p:sp>
        <p:nvSpPr>
          <p:cNvPr id="3" name="Zástupný obsah 2">
            <a:extLst>
              <a:ext uri="{FF2B5EF4-FFF2-40B4-BE49-F238E27FC236}">
                <a16:creationId xmlns:a16="http://schemas.microsoft.com/office/drawing/2014/main" id="{CDF11EF1-86C7-D0FD-42BC-9DDCEFF74885}"/>
              </a:ext>
            </a:extLst>
          </p:cNvPr>
          <p:cNvSpPr>
            <a:spLocks noGrp="1"/>
          </p:cNvSpPr>
          <p:nvPr>
            <p:ph idx="1"/>
          </p:nvPr>
        </p:nvSpPr>
        <p:spPr/>
        <p:txBody>
          <a:bodyPr>
            <a:normAutofit fontScale="92500" lnSpcReduction="20000"/>
          </a:bodyPr>
          <a:lstStyle/>
          <a:p>
            <a:r>
              <a:rPr lang="cs-CZ" dirty="0"/>
              <a:t>Kde jsou neurologicky uložena centra krátkodobé a pracovní paměti? </a:t>
            </a:r>
          </a:p>
          <a:p>
            <a:r>
              <a:rPr lang="cs-CZ" dirty="0"/>
              <a:t>Dojde-li k narušení či zkreslení vzpomínek v pracovní paměti (např. drogami), je možné, že se tyto vzpomínky nepředají do krátkodobé paměti a tím pádem nepřejdou do dlouhodobé paměti? (příklad – „okno“ po alkoholovém tahu)</a:t>
            </a:r>
          </a:p>
          <a:p>
            <a:r>
              <a:rPr lang="cs-CZ" dirty="0"/>
              <a:t>Proč si někteří lidé pamatují epizody z raného dětství (cca 2-3 roky) a jiní si vzpomenou stěží na epizody prožité v pubertě? </a:t>
            </a:r>
          </a:p>
          <a:p>
            <a:r>
              <a:rPr lang="cs-CZ" dirty="0"/>
              <a:t>Jak je možné, že něco jako nemoc způsobená virem může ovlivňovat naši paměť?</a:t>
            </a:r>
          </a:p>
          <a:p>
            <a:endParaRPr lang="cs-CZ" dirty="0"/>
          </a:p>
        </p:txBody>
      </p:sp>
    </p:spTree>
    <p:extLst>
      <p:ext uri="{BB962C8B-B14F-4D97-AF65-F5344CB8AC3E}">
        <p14:creationId xmlns:p14="http://schemas.microsoft.com/office/powerpoint/2010/main" val="4055544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413CB9-A4C8-42B7-9ECA-8C2BFDB4853B}"/>
              </a:ext>
            </a:extLst>
          </p:cNvPr>
          <p:cNvSpPr>
            <a:spLocks noGrp="1"/>
          </p:cNvSpPr>
          <p:nvPr>
            <p:ph type="title"/>
          </p:nvPr>
        </p:nvSpPr>
        <p:spPr/>
        <p:txBody>
          <a:bodyPr/>
          <a:lstStyle/>
          <a:p>
            <a:r>
              <a:rPr lang="cs-CZ" dirty="0"/>
              <a:t>Otázky:</a:t>
            </a:r>
          </a:p>
        </p:txBody>
      </p:sp>
      <p:sp>
        <p:nvSpPr>
          <p:cNvPr id="3" name="Zástupný obsah 2">
            <a:extLst>
              <a:ext uri="{FF2B5EF4-FFF2-40B4-BE49-F238E27FC236}">
                <a16:creationId xmlns:a16="http://schemas.microsoft.com/office/drawing/2014/main" id="{B88D5508-EF5B-4FD5-AD71-C9A3F55340D4}"/>
              </a:ext>
            </a:extLst>
          </p:cNvPr>
          <p:cNvSpPr>
            <a:spLocks noGrp="1"/>
          </p:cNvSpPr>
          <p:nvPr>
            <p:ph idx="1"/>
          </p:nvPr>
        </p:nvSpPr>
        <p:spPr/>
        <p:txBody>
          <a:bodyPr/>
          <a:lstStyle/>
          <a:p>
            <a:r>
              <a:rPr lang="cs-CZ" dirty="0"/>
              <a:t>Čím je způsobeno zkreslování vzpomínek? </a:t>
            </a:r>
          </a:p>
          <a:p>
            <a:r>
              <a:rPr lang="cs-CZ" dirty="0"/>
              <a:t>Kdy si mozek ukládá informace do dlouhodobé paměti?</a:t>
            </a:r>
          </a:p>
        </p:txBody>
      </p:sp>
    </p:spTree>
    <p:extLst>
      <p:ext uri="{BB962C8B-B14F-4D97-AF65-F5344CB8AC3E}">
        <p14:creationId xmlns:p14="http://schemas.microsoft.com/office/powerpoint/2010/main" val="2939087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2020</a:t>
            </a:r>
          </a:p>
        </p:txBody>
      </p:sp>
      <p:sp>
        <p:nvSpPr>
          <p:cNvPr id="3" name="Zástupný symbol pro obsah 2"/>
          <p:cNvSpPr>
            <a:spLocks noGrp="1"/>
          </p:cNvSpPr>
          <p:nvPr>
            <p:ph idx="1"/>
          </p:nvPr>
        </p:nvSpPr>
        <p:spPr/>
        <p:txBody>
          <a:bodyPr/>
          <a:lstStyle/>
          <a:p>
            <a:r>
              <a:rPr lang="cs-CZ" dirty="0"/>
              <a:t>Jak se informace do paměti ukládají? </a:t>
            </a:r>
          </a:p>
          <a:p>
            <a:r>
              <a:rPr lang="cs-CZ" dirty="0"/>
              <a:t>Podle čeho třídí krátkodobá paměť informace, které uchová do dlouhodobé paměti a které zapomene?</a:t>
            </a:r>
          </a:p>
          <a:p>
            <a:r>
              <a:rPr lang="cs-CZ" dirty="0"/>
              <a:t>Co dělat proto, aby se funkce paměťových procesů ve stáří co nejpomaleji zhoršovala? </a:t>
            </a:r>
          </a:p>
          <a:p>
            <a:r>
              <a:rPr lang="cs-CZ" dirty="0"/>
              <a:t>Může mít přetěžování paměti vliv na vznik Alzheimerovy choroby?</a:t>
            </a:r>
          </a:p>
        </p:txBody>
      </p:sp>
    </p:spTree>
    <p:extLst>
      <p:ext uri="{BB962C8B-B14F-4D97-AF65-F5344CB8AC3E}">
        <p14:creationId xmlns:p14="http://schemas.microsoft.com/office/powerpoint/2010/main" val="2733555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775191"/>
            <a:ext cx="8229600" cy="4894169"/>
          </a:xfrm>
        </p:spPr>
        <p:txBody>
          <a:bodyPr>
            <a:normAutofit fontScale="70000" lnSpcReduction="20000"/>
          </a:bodyPr>
          <a:lstStyle/>
          <a:p>
            <a:r>
              <a:rPr lang="cs-CZ" dirty="0"/>
              <a:t>Amnézie – co se děje v paměti při traumatických událostech (např. nehoda), jak je možné, že si člověk často nepamatuje, co se mu stalo? </a:t>
            </a:r>
          </a:p>
          <a:p>
            <a:r>
              <a:rPr lang="cs-CZ" dirty="0"/>
              <a:t>Jak je možné, že i když něco zapomenu, pamatuju si, že si mám něco pamatovat?</a:t>
            </a:r>
          </a:p>
          <a:p>
            <a:r>
              <a:rPr lang="cs-CZ" dirty="0"/>
              <a:t>Proč si z některých věcí/informací pamatujeme pouze polovinu? Proč si to nepamatuji celé anebo rovnou vše nezapomenu? -Např. jenom půlku nákupního listu, pamatuji si zadání úkolu, ale už ne datum odevzdání… </a:t>
            </a:r>
          </a:p>
          <a:p>
            <a:r>
              <a:rPr lang="cs-CZ" dirty="0"/>
              <a:t>Proč se nám někdy pletou lidé/obličeje, i když je na první pohled zřejmé, že se jedná o někoho jiného? -Např. máma má v práci 2 blonďaté kolegyně, mají jiné rysy v tváři, jiný hlas, jméno, pracovní pozici a stále si je já i jiní lidé pleteme </a:t>
            </a:r>
          </a:p>
          <a:p>
            <a:r>
              <a:rPr lang="cs-CZ" dirty="0"/>
              <a:t>Existují nějaké zajímavé „poruchy“ paměti? Lidé s geniální pamětí (na obličeje, data, co bylo řečeno) anebo na opak? </a:t>
            </a:r>
          </a:p>
        </p:txBody>
      </p:sp>
    </p:spTree>
    <p:extLst>
      <p:ext uri="{BB962C8B-B14F-4D97-AF65-F5344CB8AC3E}">
        <p14:creationId xmlns:p14="http://schemas.microsoft.com/office/powerpoint/2010/main" val="2995410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r>
              <a:rPr lang="cs-CZ" dirty="0"/>
              <a:t>Zajímavá pro mě je problematika neslyšících děti, velmi mě zaujalo, že neslyšící děti se naučí svojí znakovou řeč téměř stejně rychle jako děti slyšící. Je to pro mne překvapení, myslela jsem si, že těmto dětem naučení trvá déle. Ráda bych věděla, jak je to možné, když se na tento problém může přijít později a také si myslím, že děti nemají ještě tak vyvinutou jemnou motoriku, aby se mohli dobře naučit znakovou řeč, která je mimo jiné i o jemné motorice. </a:t>
            </a:r>
          </a:p>
          <a:p>
            <a:r>
              <a:rPr lang="cs-CZ" dirty="0"/>
              <a:t>Co vy osobně si myslíte o tom, když na dítě jeden z rodičů mluví cizím jazykem ačkoliv to není jeho mateřským jazykem (toho rodiče). Myslíte si, že to má podobný vliv, jako kdyby to byl jazyk mateřský?</a:t>
            </a:r>
          </a:p>
        </p:txBody>
      </p:sp>
    </p:spTree>
    <p:extLst>
      <p:ext uri="{BB962C8B-B14F-4D97-AF65-F5344CB8AC3E}">
        <p14:creationId xmlns:p14="http://schemas.microsoft.com/office/powerpoint/2010/main" val="35924909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a:t>Čím </a:t>
            </a:r>
            <a:r>
              <a:rPr lang="cs-CZ" dirty="0" err="1"/>
              <a:t>všetkým</a:t>
            </a:r>
            <a:r>
              <a:rPr lang="cs-CZ" dirty="0"/>
              <a:t> </a:t>
            </a:r>
            <a:r>
              <a:rPr lang="cs-CZ" dirty="0" err="1"/>
              <a:t>sa</a:t>
            </a:r>
            <a:r>
              <a:rPr lang="cs-CZ" dirty="0"/>
              <a:t> </a:t>
            </a:r>
            <a:r>
              <a:rPr lang="cs-CZ" dirty="0" err="1"/>
              <a:t>môžu</a:t>
            </a:r>
            <a:r>
              <a:rPr lang="cs-CZ" dirty="0"/>
              <a:t> </a:t>
            </a:r>
            <a:r>
              <a:rPr lang="cs-CZ" dirty="0" err="1"/>
              <a:t>skresliť</a:t>
            </a:r>
            <a:r>
              <a:rPr lang="cs-CZ" dirty="0"/>
              <a:t> </a:t>
            </a:r>
            <a:r>
              <a:rPr lang="cs-CZ" dirty="0" err="1"/>
              <a:t>spomienky</a:t>
            </a:r>
            <a:r>
              <a:rPr lang="cs-CZ" dirty="0"/>
              <a:t> a dá </a:t>
            </a:r>
            <a:r>
              <a:rPr lang="cs-CZ" dirty="0" err="1"/>
              <a:t>sa</a:t>
            </a:r>
            <a:r>
              <a:rPr lang="cs-CZ" dirty="0"/>
              <a:t> tomu </a:t>
            </a:r>
            <a:r>
              <a:rPr lang="cs-CZ" dirty="0" err="1"/>
              <a:t>zabrániť</a:t>
            </a:r>
            <a:r>
              <a:rPr lang="cs-CZ" dirty="0"/>
              <a:t>? </a:t>
            </a:r>
          </a:p>
          <a:p>
            <a:r>
              <a:rPr lang="cs-CZ" dirty="0"/>
              <a:t>Je pravda, že </a:t>
            </a:r>
            <a:r>
              <a:rPr lang="cs-CZ" dirty="0" err="1"/>
              <a:t>ľaváci</a:t>
            </a:r>
            <a:r>
              <a:rPr lang="cs-CZ" dirty="0"/>
              <a:t> </a:t>
            </a:r>
            <a:r>
              <a:rPr lang="cs-CZ" dirty="0" err="1"/>
              <a:t>majú</a:t>
            </a:r>
            <a:r>
              <a:rPr lang="cs-CZ" dirty="0"/>
              <a:t> </a:t>
            </a:r>
            <a:r>
              <a:rPr lang="cs-CZ" dirty="0" err="1"/>
              <a:t>lepšiu</a:t>
            </a:r>
            <a:r>
              <a:rPr lang="cs-CZ" dirty="0"/>
              <a:t> </a:t>
            </a:r>
            <a:r>
              <a:rPr lang="cs-CZ" dirty="0" err="1"/>
              <a:t>pamäť</a:t>
            </a:r>
            <a:r>
              <a:rPr lang="cs-CZ" dirty="0"/>
              <a:t> </a:t>
            </a:r>
            <a:r>
              <a:rPr lang="cs-CZ" dirty="0" err="1"/>
              <a:t>ako</a:t>
            </a:r>
            <a:r>
              <a:rPr lang="cs-CZ" dirty="0"/>
              <a:t> praváci? </a:t>
            </a:r>
            <a:r>
              <a:rPr lang="cs-CZ" dirty="0" err="1"/>
              <a:t>Ak</a:t>
            </a:r>
            <a:r>
              <a:rPr lang="cs-CZ" dirty="0"/>
              <a:t> </a:t>
            </a:r>
            <a:r>
              <a:rPr lang="cs-CZ" dirty="0" err="1"/>
              <a:t>áno</a:t>
            </a:r>
            <a:r>
              <a:rPr lang="cs-CZ" dirty="0"/>
              <a:t>, </a:t>
            </a:r>
            <a:r>
              <a:rPr lang="cs-CZ" dirty="0" err="1"/>
              <a:t>prečo</a:t>
            </a:r>
            <a:r>
              <a:rPr lang="cs-CZ" dirty="0"/>
              <a:t>?</a:t>
            </a:r>
          </a:p>
          <a:p>
            <a:r>
              <a:rPr lang="cs-CZ" dirty="0"/>
              <a:t>Jsou v paměti uchovány i nějaké události z prenatálního období? </a:t>
            </a:r>
          </a:p>
          <a:p>
            <a:r>
              <a:rPr lang="cs-CZ" dirty="0"/>
              <a:t>Proč po zkoušce s odstupem týdnů až měsíců „zapomenu“ hodně z toho, co jsem se naučila, ačkoli informací bylo mnohem víc, než by se vešlo do krátkodobé paměti, a měly by tedy existovat v paměti dlouhodobé s neomezenou kapacitou?</a:t>
            </a:r>
          </a:p>
        </p:txBody>
      </p:sp>
    </p:spTree>
    <p:extLst>
      <p:ext uri="{BB962C8B-B14F-4D97-AF65-F5344CB8AC3E}">
        <p14:creationId xmlns:p14="http://schemas.microsoft.com/office/powerpoint/2010/main" val="37135179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10000"/>
          </a:bodyPr>
          <a:lstStyle/>
          <a:p>
            <a:r>
              <a:rPr lang="cs-CZ" dirty="0"/>
              <a:t>Vždy mě zajímalo, jak lidé vidí barvy. Jako malá jsem se naučila, že tráva je zelená. Ale co když já vidím zelenou „jako zelenou“, ale někdo jiný vidí zelenou jako „já vidím modrou“? Jak se dá popsat barva třeba pro slepého člověka (vím, že existuje připodobnění barevného spektra k hudebním tónům, ale i tak si přece slepý člověk nemůže vybavit, jak vypadá modrá. </a:t>
            </a:r>
          </a:p>
          <a:p>
            <a:r>
              <a:rPr lang="cs-CZ" dirty="0"/>
              <a:t>Co je to přesně </a:t>
            </a:r>
            <a:r>
              <a:rPr lang="cs-CZ" dirty="0" err="1"/>
              <a:t>déjà</a:t>
            </a:r>
            <a:r>
              <a:rPr lang="cs-CZ" dirty="0"/>
              <a:t> </a:t>
            </a:r>
            <a:r>
              <a:rPr lang="cs-CZ" dirty="0" err="1"/>
              <a:t>vu</a:t>
            </a:r>
            <a:r>
              <a:rPr lang="cs-CZ" dirty="0"/>
              <a:t>? </a:t>
            </a:r>
            <a:r>
              <a:rPr lang="cs-CZ" dirty="0" err="1"/>
              <a:t>Jaktože</a:t>
            </a:r>
            <a:r>
              <a:rPr lang="cs-CZ" dirty="0"/>
              <a:t> je člověk schopen „vědět co se stane za vteřinu“ nebo „co kdo řekne“, i když se taková situace nikdy předtím nestala, a tedy nemůže vycházet z podmíněného opakování? </a:t>
            </a:r>
          </a:p>
        </p:txBody>
      </p:sp>
    </p:spTree>
    <p:extLst>
      <p:ext uri="{BB962C8B-B14F-4D97-AF65-F5344CB8AC3E}">
        <p14:creationId xmlns:p14="http://schemas.microsoft.com/office/powerpoint/2010/main" val="34322874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1CE453-ABFF-4C6A-B98E-0E44F904F7C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EBD50C5-F045-4450-8FC2-35FAB48F8BB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821760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B1C43B-CDB9-4FB3-96B1-5C3AF0466C7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B676330-B22D-49CB-897B-20B498CD8B8E}"/>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300186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D8861B-9DC2-2EE4-289D-35648433DCB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47EEDB22-77D5-ACB5-1E23-36B5AA8F91B9}"/>
              </a:ext>
            </a:extLst>
          </p:cNvPr>
          <p:cNvSpPr>
            <a:spLocks noGrp="1"/>
          </p:cNvSpPr>
          <p:nvPr>
            <p:ph idx="1"/>
          </p:nvPr>
        </p:nvSpPr>
        <p:spPr/>
        <p:txBody>
          <a:bodyPr/>
          <a:lstStyle/>
          <a:p>
            <a:r>
              <a:rPr lang="cs-CZ" dirty="0"/>
              <a:t>Tehdy ještě mohla platit chybná představa, že paměť si cokoli pamatuje úplně stejně: slova (jména) jako obličeje; postupy jako pohyby atd.</a:t>
            </a:r>
          </a:p>
        </p:txBody>
      </p:sp>
    </p:spTree>
    <p:extLst>
      <p:ext uri="{BB962C8B-B14F-4D97-AF65-F5344CB8AC3E}">
        <p14:creationId xmlns:p14="http://schemas.microsoft.com/office/powerpoint/2010/main" val="1210416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8BAA86-E847-49E9-AC93-EDAE59BED73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756EC83-3C5E-49DF-8DF0-362FC6A57985}"/>
              </a:ext>
            </a:extLst>
          </p:cNvPr>
          <p:cNvSpPr>
            <a:spLocks noGrp="1"/>
          </p:cNvSpPr>
          <p:nvPr>
            <p:ph idx="1"/>
          </p:nvPr>
        </p:nvSpPr>
        <p:spPr/>
        <p:txBody>
          <a:bodyPr/>
          <a:lstStyle/>
          <a:p>
            <a:pPr marL="118872" indent="0">
              <a:buNone/>
            </a:pPr>
            <a:r>
              <a:rPr lang="cs-CZ" dirty="0"/>
              <a:t>Rozum (logika) a analýza vědomí v evropském kontextu:</a:t>
            </a:r>
          </a:p>
          <a:p>
            <a:pPr marL="633222" indent="-514350">
              <a:buAutoNum type="arabicPeriod"/>
            </a:pPr>
            <a:r>
              <a:rPr lang="cs-CZ" dirty="0"/>
              <a:t>Duchovědný přístup – vnitřní život ducha</a:t>
            </a:r>
          </a:p>
          <a:p>
            <a:pPr marL="633222" indent="-514350">
              <a:buAutoNum type="arabicPeriod"/>
            </a:pPr>
            <a:r>
              <a:rPr lang="cs-CZ" dirty="0"/>
              <a:t>Behaviorismus – z elementů, „nevědomé“ učení</a:t>
            </a:r>
          </a:p>
          <a:p>
            <a:pPr marL="633222" indent="-514350">
              <a:buAutoNum type="arabicPeriod"/>
            </a:pPr>
            <a:r>
              <a:rPr lang="cs-CZ" dirty="0"/>
              <a:t>Moderní přístup: psychika je společensko-historicky utvářená = zkoumatelná! </a:t>
            </a:r>
            <a:r>
              <a:rPr lang="cs-CZ" dirty="0" err="1"/>
              <a:t>Durkheim</a:t>
            </a:r>
            <a:r>
              <a:rPr lang="cs-CZ" dirty="0"/>
              <a:t> – Janet – </a:t>
            </a:r>
            <a:r>
              <a:rPr lang="cs-CZ" dirty="0" err="1"/>
              <a:t>Vygotskij</a:t>
            </a:r>
            <a:r>
              <a:rPr lang="cs-CZ" dirty="0"/>
              <a:t>, </a:t>
            </a:r>
            <a:r>
              <a:rPr lang="cs-CZ" dirty="0" err="1"/>
              <a:t>Lurija</a:t>
            </a:r>
            <a:r>
              <a:rPr lang="cs-CZ" dirty="0"/>
              <a:t> + </a:t>
            </a:r>
            <a:r>
              <a:rPr lang="cs-CZ" dirty="0" err="1"/>
              <a:t>Bruner</a:t>
            </a:r>
            <a:r>
              <a:rPr lang="cs-CZ" dirty="0"/>
              <a:t> + </a:t>
            </a:r>
            <a:r>
              <a:rPr lang="cs-CZ" dirty="0" err="1"/>
              <a:t>Lévi</a:t>
            </a:r>
            <a:r>
              <a:rPr lang="cs-CZ" dirty="0"/>
              <a:t>-Strauss ad.</a:t>
            </a:r>
          </a:p>
          <a:p>
            <a:endParaRPr lang="cs-CZ" dirty="0"/>
          </a:p>
        </p:txBody>
      </p:sp>
    </p:spTree>
    <p:extLst>
      <p:ext uri="{BB962C8B-B14F-4D97-AF65-F5344CB8AC3E}">
        <p14:creationId xmlns:p14="http://schemas.microsoft.com/office/powerpoint/2010/main" val="6931063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Modularita mysli a modularita učení</a:t>
            </a:r>
          </a:p>
        </p:txBody>
      </p:sp>
      <p:sp>
        <p:nvSpPr>
          <p:cNvPr id="3" name="Zástupný symbol pro obsah 2"/>
          <p:cNvSpPr>
            <a:spLocks noGrp="1"/>
          </p:cNvSpPr>
          <p:nvPr>
            <p:ph idx="1"/>
          </p:nvPr>
        </p:nvSpPr>
        <p:spPr/>
        <p:txBody>
          <a:bodyPr>
            <a:normAutofit fontScale="85000" lnSpcReduction="10000"/>
          </a:bodyPr>
          <a:lstStyle/>
          <a:p>
            <a:pPr marL="118872" indent="0">
              <a:buNone/>
            </a:pPr>
            <a:r>
              <a:rPr lang="cs-CZ" dirty="0"/>
              <a:t>U mnoha živočichů nepozorujeme </a:t>
            </a:r>
            <a:r>
              <a:rPr lang="cs-CZ" b="1" dirty="0"/>
              <a:t>žádný</a:t>
            </a:r>
            <a:r>
              <a:rPr lang="cs-CZ" dirty="0"/>
              <a:t> mechanismus učení (většina schopností je jim vrozená), kromě zmíněného </a:t>
            </a:r>
            <a:r>
              <a:rPr lang="cs-CZ" b="1" dirty="0"/>
              <a:t>asociativního učení </a:t>
            </a:r>
            <a:r>
              <a:rPr lang="cs-CZ" dirty="0"/>
              <a:t>(popisovaného Pavlovem a behaviorismem). </a:t>
            </a:r>
          </a:p>
          <a:p>
            <a:pPr marL="118872" indent="0">
              <a:buNone/>
            </a:pPr>
            <a:endParaRPr lang="cs-CZ" dirty="0"/>
          </a:p>
          <a:p>
            <a:pPr marL="118872" indent="0">
              <a:buNone/>
            </a:pPr>
            <a:r>
              <a:rPr lang="cs-CZ" dirty="0"/>
              <a:t>Člověk se však učí i </a:t>
            </a:r>
            <a:r>
              <a:rPr lang="cs-CZ" b="1" dirty="0"/>
              <a:t>pojmově</a:t>
            </a:r>
            <a:r>
              <a:rPr lang="cs-CZ" dirty="0"/>
              <a:t> (chápe, že pojem je součástí rozsáhlého pojmového systému).</a:t>
            </a:r>
          </a:p>
          <a:p>
            <a:pPr marL="118872" indent="0">
              <a:buNone/>
            </a:pPr>
            <a:endParaRPr lang="cs-CZ" dirty="0"/>
          </a:p>
          <a:p>
            <a:pPr marL="118872" indent="0">
              <a:buNone/>
            </a:pPr>
            <a:r>
              <a:rPr lang="cs-CZ" dirty="0"/>
              <a:t>?Disponuje člověk nějakým obecným mechanismem učení? Nebo je učení v každé doméně specifické? </a:t>
            </a:r>
          </a:p>
          <a:p>
            <a:pPr marL="118872" indent="0">
              <a:buNone/>
            </a:pPr>
            <a:r>
              <a:rPr lang="cs-CZ" dirty="0"/>
              <a:t>Srov. např. učení se novým tvářím, chůzi, učení se lovu žab a učení se angličtině.</a:t>
            </a:r>
          </a:p>
        </p:txBody>
      </p:sp>
    </p:spTree>
    <p:extLst>
      <p:ext uri="{BB962C8B-B14F-4D97-AF65-F5344CB8AC3E}">
        <p14:creationId xmlns:p14="http://schemas.microsoft.com/office/powerpoint/2010/main" val="18475017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Více druhů paměti</a:t>
            </a:r>
          </a:p>
        </p:txBody>
      </p:sp>
      <p:sp>
        <p:nvSpPr>
          <p:cNvPr id="3" name="Zástupný symbol pro obsah 2"/>
          <p:cNvSpPr>
            <a:spLocks noGrp="1"/>
          </p:cNvSpPr>
          <p:nvPr>
            <p:ph idx="1"/>
          </p:nvPr>
        </p:nvSpPr>
        <p:spPr/>
        <p:txBody>
          <a:bodyPr>
            <a:normAutofit fontScale="85000" lnSpcReduction="10000"/>
          </a:bodyPr>
          <a:lstStyle/>
          <a:p>
            <a:pPr marL="118872" indent="0">
              <a:buNone/>
            </a:pPr>
            <a:r>
              <a:rPr lang="cs-CZ" dirty="0" err="1"/>
              <a:t>There</a:t>
            </a:r>
            <a:r>
              <a:rPr lang="cs-CZ" dirty="0"/>
              <a:t> are </a:t>
            </a:r>
            <a:r>
              <a:rPr lang="cs-CZ" dirty="0" err="1"/>
              <a:t>powerful</a:t>
            </a:r>
            <a:r>
              <a:rPr lang="cs-CZ" dirty="0"/>
              <a:t> </a:t>
            </a:r>
            <a:r>
              <a:rPr lang="cs-CZ" dirty="0" err="1"/>
              <a:t>evolutionary</a:t>
            </a:r>
            <a:r>
              <a:rPr lang="cs-CZ" dirty="0"/>
              <a:t> </a:t>
            </a:r>
            <a:r>
              <a:rPr lang="en-US" dirty="0"/>
              <a:t>arguments (as well as neurological evidence)</a:t>
            </a:r>
            <a:r>
              <a:rPr lang="cs-CZ" dirty="0"/>
              <a:t> </a:t>
            </a:r>
            <a:r>
              <a:rPr lang="en-US" b="1" dirty="0"/>
              <a:t>for multiple systems of learning and</a:t>
            </a:r>
            <a:r>
              <a:rPr lang="cs-CZ" b="1" dirty="0"/>
              <a:t> </a:t>
            </a:r>
            <a:r>
              <a:rPr lang="en-US" b="1" dirty="0"/>
              <a:t>memory in both humans and other animals</a:t>
            </a:r>
            <a:r>
              <a:rPr lang="cs-CZ" b="1" dirty="0"/>
              <a:t> </a:t>
            </a:r>
            <a:r>
              <a:rPr lang="en-US" dirty="0"/>
              <a:t>(Carruthers 2006, Sherry &amp; </a:t>
            </a:r>
            <a:r>
              <a:rPr lang="en-US" dirty="0" err="1"/>
              <a:t>Schacter</a:t>
            </a:r>
            <a:r>
              <a:rPr lang="en-US" dirty="0"/>
              <a:t> 1987).</a:t>
            </a:r>
            <a:r>
              <a:rPr lang="cs-CZ" dirty="0"/>
              <a:t> </a:t>
            </a:r>
            <a:r>
              <a:rPr lang="en-US" dirty="0"/>
              <a:t>For example, Sherry &amp; </a:t>
            </a:r>
            <a:r>
              <a:rPr lang="en-US" dirty="0" err="1"/>
              <a:t>Schacter</a:t>
            </a:r>
            <a:r>
              <a:rPr lang="en-US" dirty="0"/>
              <a:t> (1987), who</a:t>
            </a:r>
            <a:r>
              <a:rPr lang="cs-CZ" dirty="0"/>
              <a:t> </a:t>
            </a:r>
            <a:r>
              <a:rPr lang="en-US" dirty="0"/>
              <a:t>interestingly referred to System 1 and 2 memory,</a:t>
            </a:r>
            <a:r>
              <a:rPr lang="cs-CZ" dirty="0"/>
              <a:t> </a:t>
            </a:r>
            <a:r>
              <a:rPr lang="en-US" dirty="0"/>
              <a:t>noted that “ </a:t>
            </a:r>
            <a:r>
              <a:rPr lang="en-US" i="1" dirty="0"/>
              <a:t>. . . </a:t>
            </a:r>
            <a:r>
              <a:rPr lang="en-US" dirty="0"/>
              <a:t>a strong case can be made</a:t>
            </a:r>
            <a:r>
              <a:rPr lang="cs-CZ" dirty="0"/>
              <a:t> </a:t>
            </a:r>
            <a:r>
              <a:rPr lang="en-US" dirty="0"/>
              <a:t>for a distinction between a memory system</a:t>
            </a:r>
            <a:r>
              <a:rPr lang="cs-CZ" dirty="0"/>
              <a:t> </a:t>
            </a:r>
            <a:r>
              <a:rPr lang="en-US" dirty="0"/>
              <a:t>that supports gradual or incremental learning</a:t>
            </a:r>
            <a:r>
              <a:rPr lang="cs-CZ" dirty="0"/>
              <a:t> </a:t>
            </a:r>
            <a:r>
              <a:rPr lang="en-US" dirty="0"/>
              <a:t>and is involved in the acquisition </a:t>
            </a:r>
            <a:r>
              <a:rPr lang="en-US" b="1" dirty="0"/>
              <a:t>of habits</a:t>
            </a:r>
            <a:r>
              <a:rPr lang="cs-CZ" b="1" dirty="0"/>
              <a:t> </a:t>
            </a:r>
            <a:r>
              <a:rPr lang="en-US" b="1" dirty="0"/>
              <a:t>and skills </a:t>
            </a:r>
            <a:r>
              <a:rPr lang="en-US" dirty="0"/>
              <a:t>and a system that supports rapid</a:t>
            </a:r>
            <a:r>
              <a:rPr lang="cs-CZ" dirty="0"/>
              <a:t> </a:t>
            </a:r>
            <a:r>
              <a:rPr lang="en-US" dirty="0"/>
              <a:t>one-trial learning and is necessary for forming</a:t>
            </a:r>
            <a:r>
              <a:rPr lang="cs-CZ" dirty="0"/>
              <a:t> </a:t>
            </a:r>
            <a:r>
              <a:rPr lang="en-US" dirty="0"/>
              <a:t>memories that represent </a:t>
            </a:r>
            <a:r>
              <a:rPr lang="en-US" b="1" dirty="0"/>
              <a:t>specific situations</a:t>
            </a:r>
            <a:r>
              <a:rPr lang="cs-CZ" b="1" dirty="0"/>
              <a:t> and </a:t>
            </a:r>
            <a:r>
              <a:rPr lang="cs-CZ" b="1" dirty="0" err="1"/>
              <a:t>episodes</a:t>
            </a:r>
            <a:r>
              <a:rPr lang="cs-CZ" dirty="0"/>
              <a:t>” (</a:t>
            </a:r>
            <a:r>
              <a:rPr lang="cs-CZ" dirty="0" err="1"/>
              <a:t>Evans</a:t>
            </a:r>
            <a:r>
              <a:rPr lang="cs-CZ" dirty="0"/>
              <a:t>, 2008, p. 260).</a:t>
            </a:r>
          </a:p>
        </p:txBody>
      </p:sp>
    </p:spTree>
    <p:extLst>
      <p:ext uri="{BB962C8B-B14F-4D97-AF65-F5344CB8AC3E}">
        <p14:creationId xmlns:p14="http://schemas.microsoft.com/office/powerpoint/2010/main" val="37838222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Více druhů paměti</a:t>
            </a:r>
          </a:p>
        </p:txBody>
      </p:sp>
      <p:sp>
        <p:nvSpPr>
          <p:cNvPr id="3" name="Zástupný symbol pro obsah 2"/>
          <p:cNvSpPr>
            <a:spLocks noGrp="1"/>
          </p:cNvSpPr>
          <p:nvPr>
            <p:ph idx="1"/>
          </p:nvPr>
        </p:nvSpPr>
        <p:spPr/>
        <p:txBody>
          <a:bodyPr/>
          <a:lstStyle/>
          <a:p>
            <a:pPr marL="118872" indent="0">
              <a:buNone/>
            </a:pPr>
            <a:r>
              <a:rPr lang="cs-CZ" dirty="0"/>
              <a:t>Učení se neurologicky:</a:t>
            </a:r>
          </a:p>
          <a:p>
            <a:r>
              <a:rPr lang="cs-CZ" dirty="0"/>
              <a:t>Pohyby a procedury v mozečku (3 vrstvy: jemná m., hrubá m. a souhyby)</a:t>
            </a:r>
          </a:p>
          <a:p>
            <a:r>
              <a:rPr lang="cs-CZ" dirty="0"/>
              <a:t>v bazálních gangliích (pomocí dopaminu)</a:t>
            </a:r>
          </a:p>
          <a:p>
            <a:r>
              <a:rPr lang="cs-CZ" dirty="0"/>
              <a:t>v mozkové kůře.</a:t>
            </a:r>
          </a:p>
        </p:txBody>
      </p:sp>
    </p:spTree>
    <p:extLst>
      <p:ext uri="{BB962C8B-B14F-4D97-AF65-F5344CB8AC3E}">
        <p14:creationId xmlns:p14="http://schemas.microsoft.com/office/powerpoint/2010/main" val="1650247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DCE3A8-B0EC-45F2-ADE2-572EC29FD38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6A8DC94-F582-4274-9788-F5C4AA42B8FC}"/>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5985895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B564B4-A639-45A6-A6DB-031AB8B9B1F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93F1A00-E2EA-4BCC-A12E-AEC5635C7818}"/>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9934723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Zpracování informací</a:t>
            </a:r>
          </a:p>
        </p:txBody>
      </p:sp>
      <p:sp>
        <p:nvSpPr>
          <p:cNvPr id="3" name="Zástupný symbol pro obsah 2"/>
          <p:cNvSpPr>
            <a:spLocks noGrp="1"/>
          </p:cNvSpPr>
          <p:nvPr>
            <p:ph idx="1"/>
          </p:nvPr>
        </p:nvSpPr>
        <p:spPr/>
        <p:txBody>
          <a:bodyPr>
            <a:normAutofit lnSpcReduction="10000"/>
          </a:bodyPr>
          <a:lstStyle/>
          <a:p>
            <a:pPr marL="118872" indent="0">
              <a:buNone/>
            </a:pPr>
            <a:r>
              <a:rPr lang="cs-CZ" dirty="0"/>
              <a:t>1. </a:t>
            </a:r>
            <a:r>
              <a:rPr lang="cs-CZ" b="1" dirty="0"/>
              <a:t>vnímání</a:t>
            </a:r>
          </a:p>
          <a:p>
            <a:pPr marL="118872" indent="0">
              <a:buNone/>
            </a:pPr>
            <a:r>
              <a:rPr lang="cs-CZ" dirty="0"/>
              <a:t>2. Interpretace (</a:t>
            </a:r>
            <a:r>
              <a:rPr lang="cs-CZ" b="1" dirty="0"/>
              <a:t>kategorizace</a:t>
            </a:r>
            <a:r>
              <a:rPr lang="cs-CZ" dirty="0"/>
              <a:t>) &amp;</a:t>
            </a:r>
            <a:r>
              <a:rPr lang="cs-CZ" b="1" dirty="0"/>
              <a:t> kódování </a:t>
            </a:r>
            <a:r>
              <a:rPr lang="cs-CZ" dirty="0"/>
              <a:t>= rozpoznání &amp; uložení v paměti – role minulé zkušenosti. Kategorizují i ptáci (pro přehled </a:t>
            </a:r>
            <a:r>
              <a:rPr lang="cs-CZ" dirty="0" err="1"/>
              <a:t>Zentall</a:t>
            </a:r>
            <a:r>
              <a:rPr lang="cs-CZ" dirty="0"/>
              <a:t>, </a:t>
            </a:r>
            <a:r>
              <a:rPr lang="cs-CZ" dirty="0" err="1"/>
              <a:t>Wasserman</a:t>
            </a:r>
            <a:r>
              <a:rPr lang="cs-CZ" dirty="0"/>
              <a:t>, </a:t>
            </a:r>
            <a:r>
              <a:rPr lang="cs-CZ" dirty="0" err="1"/>
              <a:t>Lazareva</a:t>
            </a:r>
            <a:r>
              <a:rPr lang="cs-CZ" dirty="0"/>
              <a:t>, Thompson &amp; </a:t>
            </a:r>
            <a:r>
              <a:rPr lang="cs-CZ" dirty="0" err="1"/>
              <a:t>Rattermann</a:t>
            </a:r>
            <a:r>
              <a:rPr lang="cs-CZ" dirty="0"/>
              <a:t>, 2008).</a:t>
            </a:r>
          </a:p>
          <a:p>
            <a:pPr marL="118872" indent="0">
              <a:buNone/>
            </a:pPr>
            <a:r>
              <a:rPr lang="cs-CZ" dirty="0"/>
              <a:t>3. další zpracování informace vede k </a:t>
            </a:r>
            <a:r>
              <a:rPr lang="cs-CZ" b="1" dirty="0"/>
              <a:t>úsudkům</a:t>
            </a:r>
            <a:r>
              <a:rPr lang="cs-CZ" dirty="0"/>
              <a:t> (</a:t>
            </a:r>
            <a:r>
              <a:rPr lang="cs-CZ" b="1" dirty="0"/>
              <a:t>inferencím</a:t>
            </a:r>
            <a:r>
              <a:rPr lang="cs-CZ" dirty="0"/>
              <a:t>) a příp. i k proměně kategorizace</a:t>
            </a:r>
          </a:p>
          <a:p>
            <a:pPr marL="118872" indent="0">
              <a:buNone/>
            </a:pPr>
            <a:r>
              <a:rPr lang="cs-CZ" dirty="0"/>
              <a:t>4. </a:t>
            </a:r>
            <a:r>
              <a:rPr lang="cs-CZ" b="1" dirty="0"/>
              <a:t>behaviorální reakce</a:t>
            </a:r>
            <a:r>
              <a:rPr lang="cs-CZ" dirty="0"/>
              <a:t> = akce, chování (nemusí  následovat)</a:t>
            </a:r>
          </a:p>
        </p:txBody>
      </p:sp>
    </p:spTree>
    <p:extLst>
      <p:ext uri="{BB962C8B-B14F-4D97-AF65-F5344CB8AC3E}">
        <p14:creationId xmlns:p14="http://schemas.microsoft.com/office/powerpoint/2010/main" val="2267876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Stádia zpracování informací </a:t>
            </a:r>
            <a:br>
              <a:rPr lang="cs-CZ" dirty="0"/>
            </a:br>
            <a:r>
              <a:rPr lang="cs-CZ" sz="2800" dirty="0"/>
              <a:t>(dle Fiedler &amp; </a:t>
            </a:r>
            <a:r>
              <a:rPr lang="cs-CZ" sz="2800" dirty="0" err="1"/>
              <a:t>Bless</a:t>
            </a:r>
            <a:r>
              <a:rPr lang="cs-CZ" sz="2800" dirty="0"/>
              <a:t>, 2006, s. 158) </a:t>
            </a:r>
          </a:p>
        </p:txBody>
      </p:sp>
      <p:sp>
        <p:nvSpPr>
          <p:cNvPr id="5" name="Obdélník 4"/>
          <p:cNvSpPr/>
          <p:nvPr/>
        </p:nvSpPr>
        <p:spPr>
          <a:xfrm>
            <a:off x="4115677" y="5598532"/>
            <a:ext cx="2866554" cy="646331"/>
          </a:xfrm>
          <a:prstGeom prst="rect">
            <a:avLst/>
          </a:prstGeom>
        </p:spPr>
        <p:txBody>
          <a:bodyPr wrap="none">
            <a:spAutoFit/>
          </a:bodyPr>
          <a:lstStyle/>
          <a:p>
            <a:pPr marL="118872" indent="0">
              <a:buNone/>
            </a:pPr>
            <a:r>
              <a:rPr lang="cs-CZ" b="1" dirty="0"/>
              <a:t>BEHAVIORÁLNÍ REAKCE,</a:t>
            </a:r>
          </a:p>
          <a:p>
            <a:pPr marL="118872" indent="0">
              <a:buNone/>
            </a:pPr>
            <a:r>
              <a:rPr lang="cs-CZ" b="1" dirty="0"/>
              <a:t>CHOVÁNÍ</a:t>
            </a:r>
          </a:p>
        </p:txBody>
      </p:sp>
      <p:sp>
        <p:nvSpPr>
          <p:cNvPr id="8" name="Obdélník 7"/>
          <p:cNvSpPr/>
          <p:nvPr/>
        </p:nvSpPr>
        <p:spPr>
          <a:xfrm>
            <a:off x="395536" y="3864738"/>
            <a:ext cx="1388201" cy="369332"/>
          </a:xfrm>
          <a:prstGeom prst="rect">
            <a:avLst/>
          </a:prstGeom>
        </p:spPr>
        <p:txBody>
          <a:bodyPr wrap="none">
            <a:spAutoFit/>
          </a:bodyPr>
          <a:lstStyle/>
          <a:p>
            <a:pPr marL="118872" indent="0">
              <a:buNone/>
            </a:pPr>
            <a:r>
              <a:rPr lang="cs-CZ" b="1" dirty="0"/>
              <a:t>PERCEPCE</a:t>
            </a:r>
          </a:p>
        </p:txBody>
      </p:sp>
      <p:sp>
        <p:nvSpPr>
          <p:cNvPr id="9" name="Obdélník 8"/>
          <p:cNvSpPr/>
          <p:nvPr/>
        </p:nvSpPr>
        <p:spPr>
          <a:xfrm>
            <a:off x="2699792" y="2492896"/>
            <a:ext cx="3049461" cy="369332"/>
          </a:xfrm>
          <a:prstGeom prst="rect">
            <a:avLst/>
          </a:prstGeom>
          <a:ln w="19050">
            <a:solidFill>
              <a:schemeClr val="tx1"/>
            </a:solidFill>
          </a:ln>
        </p:spPr>
        <p:txBody>
          <a:bodyPr wrap="square">
            <a:spAutoFit/>
          </a:bodyPr>
          <a:lstStyle/>
          <a:p>
            <a:pPr marL="118872" indent="0" algn="ctr">
              <a:buNone/>
            </a:pPr>
            <a:r>
              <a:rPr lang="cs-CZ" b="1" dirty="0"/>
              <a:t>PAMĚŤ</a:t>
            </a:r>
          </a:p>
        </p:txBody>
      </p:sp>
      <p:sp>
        <p:nvSpPr>
          <p:cNvPr id="10" name="Obdélník 9"/>
          <p:cNvSpPr/>
          <p:nvPr/>
        </p:nvSpPr>
        <p:spPr>
          <a:xfrm>
            <a:off x="4860032" y="3789040"/>
            <a:ext cx="1260153" cy="646331"/>
          </a:xfrm>
          <a:prstGeom prst="rect">
            <a:avLst/>
          </a:prstGeom>
        </p:spPr>
        <p:txBody>
          <a:bodyPr wrap="none">
            <a:spAutoFit/>
          </a:bodyPr>
          <a:lstStyle/>
          <a:p>
            <a:pPr marL="118872" indent="0">
              <a:buNone/>
            </a:pPr>
            <a:r>
              <a:rPr lang="cs-CZ" b="1" dirty="0"/>
              <a:t>ZÁVĚRY, </a:t>
            </a:r>
          </a:p>
          <a:p>
            <a:pPr marL="118872" indent="0">
              <a:buNone/>
            </a:pPr>
            <a:r>
              <a:rPr lang="cs-CZ" b="1" dirty="0"/>
              <a:t>ÚSUDKY</a:t>
            </a:r>
          </a:p>
        </p:txBody>
      </p:sp>
      <p:sp>
        <p:nvSpPr>
          <p:cNvPr id="11" name="Obdélník 10"/>
          <p:cNvSpPr/>
          <p:nvPr/>
        </p:nvSpPr>
        <p:spPr>
          <a:xfrm>
            <a:off x="2114629" y="3729422"/>
            <a:ext cx="2493375" cy="646331"/>
          </a:xfrm>
          <a:prstGeom prst="rect">
            <a:avLst/>
          </a:prstGeom>
        </p:spPr>
        <p:txBody>
          <a:bodyPr wrap="none">
            <a:spAutoFit/>
          </a:bodyPr>
          <a:lstStyle/>
          <a:p>
            <a:pPr marL="118872"/>
            <a:r>
              <a:rPr lang="cs-CZ" b="1" dirty="0">
                <a:solidFill>
                  <a:schemeClr val="accent6">
                    <a:lumMod val="75000"/>
                  </a:schemeClr>
                </a:solidFill>
              </a:rPr>
              <a:t>KATEGORIZACE</a:t>
            </a:r>
          </a:p>
          <a:p>
            <a:pPr marL="118872" indent="0">
              <a:buNone/>
            </a:pPr>
            <a:r>
              <a:rPr lang="cs-CZ" b="1" dirty="0"/>
              <a:t>ÚVODNÍ KÓDOVÁNÍ </a:t>
            </a:r>
          </a:p>
        </p:txBody>
      </p:sp>
      <p:sp>
        <p:nvSpPr>
          <p:cNvPr id="12" name="Obdélník 11"/>
          <p:cNvSpPr/>
          <p:nvPr/>
        </p:nvSpPr>
        <p:spPr>
          <a:xfrm>
            <a:off x="467544" y="5598532"/>
            <a:ext cx="1202252" cy="369332"/>
          </a:xfrm>
          <a:prstGeom prst="rect">
            <a:avLst/>
          </a:prstGeom>
        </p:spPr>
        <p:txBody>
          <a:bodyPr wrap="none">
            <a:spAutoFit/>
          </a:bodyPr>
          <a:lstStyle/>
          <a:p>
            <a:pPr marL="118872" indent="0">
              <a:buNone/>
            </a:pPr>
            <a:r>
              <a:rPr lang="cs-CZ" b="1" dirty="0"/>
              <a:t>PODNĚT</a:t>
            </a:r>
          </a:p>
        </p:txBody>
      </p:sp>
      <p:sp>
        <p:nvSpPr>
          <p:cNvPr id="13" name="Obdélník 12"/>
          <p:cNvSpPr/>
          <p:nvPr/>
        </p:nvSpPr>
        <p:spPr>
          <a:xfrm>
            <a:off x="6562588" y="4941168"/>
            <a:ext cx="2581412" cy="369332"/>
          </a:xfrm>
          <a:prstGeom prst="rect">
            <a:avLst/>
          </a:prstGeom>
        </p:spPr>
        <p:txBody>
          <a:bodyPr wrap="none">
            <a:spAutoFit/>
          </a:bodyPr>
          <a:lstStyle/>
          <a:p>
            <a:pPr marL="118872" indent="0">
              <a:buNone/>
            </a:pPr>
            <a:r>
              <a:rPr lang="cs-CZ" b="1" dirty="0"/>
              <a:t>SENZORICKÁ OBLAST</a:t>
            </a:r>
          </a:p>
        </p:txBody>
      </p:sp>
      <p:cxnSp>
        <p:nvCxnSpPr>
          <p:cNvPr id="16" name="Přímá spojnice 15"/>
          <p:cNvCxnSpPr/>
          <p:nvPr/>
        </p:nvCxnSpPr>
        <p:spPr>
          <a:xfrm>
            <a:off x="395536" y="4869160"/>
            <a:ext cx="842493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1068670" y="4372570"/>
            <a:ext cx="0" cy="10726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a:off x="1774180" y="4049404"/>
            <a:ext cx="3305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a:off x="4644008" y="4077072"/>
            <a:ext cx="33050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flipH="1" flipV="1">
            <a:off x="2915816" y="3172762"/>
            <a:ext cx="9490" cy="4946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a:off x="3230310" y="3173730"/>
            <a:ext cx="0" cy="493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flipH="1" flipV="1">
            <a:off x="5148064" y="3165306"/>
            <a:ext cx="9490" cy="4946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5548954" y="3212068"/>
            <a:ext cx="0" cy="493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5508104" y="4437112"/>
            <a:ext cx="0" cy="10300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ál 2"/>
          <p:cNvSpPr/>
          <p:nvPr/>
        </p:nvSpPr>
        <p:spPr>
          <a:xfrm>
            <a:off x="1835696" y="3415108"/>
            <a:ext cx="4608512" cy="12380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p:cNvSpPr txBox="1"/>
          <p:nvPr/>
        </p:nvSpPr>
        <p:spPr>
          <a:xfrm>
            <a:off x="6110873" y="3127030"/>
            <a:ext cx="2061730" cy="369332"/>
          </a:xfrm>
          <a:prstGeom prst="rect">
            <a:avLst/>
          </a:prstGeom>
          <a:noFill/>
        </p:spPr>
        <p:txBody>
          <a:bodyPr wrap="square" rtlCol="0">
            <a:spAutoFit/>
          </a:bodyPr>
          <a:lstStyle/>
          <a:p>
            <a:r>
              <a:rPr lang="cs-CZ" dirty="0"/>
              <a:t>v pracovní paměti</a:t>
            </a:r>
          </a:p>
        </p:txBody>
      </p:sp>
      <p:cxnSp>
        <p:nvCxnSpPr>
          <p:cNvPr id="21" name="Přímá spojnice se šipkou 20"/>
          <p:cNvCxnSpPr/>
          <p:nvPr/>
        </p:nvCxnSpPr>
        <p:spPr>
          <a:xfrm flipH="1">
            <a:off x="6110873" y="3496362"/>
            <a:ext cx="871358" cy="55304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39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Kategorizace </a:t>
            </a:r>
          </a:p>
        </p:txBody>
      </p:sp>
      <p:sp>
        <p:nvSpPr>
          <p:cNvPr id="3" name="Zástupný symbol pro obsah 2"/>
          <p:cNvSpPr>
            <a:spLocks noGrp="1"/>
          </p:cNvSpPr>
          <p:nvPr>
            <p:ph idx="1"/>
          </p:nvPr>
        </p:nvSpPr>
        <p:spPr>
          <a:xfrm>
            <a:off x="467544" y="1628800"/>
            <a:ext cx="8229600" cy="4625609"/>
          </a:xfrm>
        </p:spPr>
        <p:txBody>
          <a:bodyPr>
            <a:normAutofit/>
          </a:bodyPr>
          <a:lstStyle/>
          <a:p>
            <a:pPr marL="118872" indent="0">
              <a:buNone/>
            </a:pPr>
            <a:r>
              <a:rPr lang="cs-CZ" b="1" dirty="0"/>
              <a:t>Senzorické kategorie </a:t>
            </a:r>
            <a:r>
              <a:rPr lang="cs-CZ" dirty="0"/>
              <a:t>(sladký, pes, vůně atd.) jsou v paměti uloženy v podobě </a:t>
            </a:r>
            <a:r>
              <a:rPr lang="cs-CZ" b="1" dirty="0"/>
              <a:t>prototypů</a:t>
            </a:r>
            <a:r>
              <a:rPr lang="cs-CZ" dirty="0"/>
              <a:t>. </a:t>
            </a:r>
          </a:p>
          <a:p>
            <a:pPr marL="118872" indent="0">
              <a:buNone/>
            </a:pPr>
            <a:r>
              <a:rPr lang="cs-CZ" dirty="0" err="1"/>
              <a:t>Eleanor</a:t>
            </a:r>
            <a:r>
              <a:rPr lang="cs-CZ" dirty="0"/>
              <a:t> </a:t>
            </a:r>
            <a:r>
              <a:rPr lang="cs-CZ" dirty="0" err="1"/>
              <a:t>Roschová</a:t>
            </a:r>
            <a:r>
              <a:rPr lang="cs-CZ" dirty="0"/>
              <a:t> (1975) potvrdila existenci prototypů: reakční čas je kratší, když lidé posuzují, jestli je ptákem </a:t>
            </a:r>
            <a:r>
              <a:rPr lang="cs-CZ" i="1" dirty="0"/>
              <a:t>vrabec</a:t>
            </a:r>
            <a:r>
              <a:rPr lang="cs-CZ" dirty="0"/>
              <a:t>, než když je jím </a:t>
            </a:r>
            <a:r>
              <a:rPr lang="cs-CZ" i="1" dirty="0"/>
              <a:t>tučňák</a:t>
            </a:r>
            <a:r>
              <a:rPr lang="cs-CZ" dirty="0"/>
              <a:t> či </a:t>
            </a:r>
            <a:r>
              <a:rPr lang="cs-CZ" i="1" dirty="0"/>
              <a:t>kiwi</a:t>
            </a:r>
            <a:r>
              <a:rPr lang="cs-CZ" dirty="0"/>
              <a:t>. Vrabec je bližší prototypu ptáka.</a:t>
            </a:r>
          </a:p>
        </p:txBody>
      </p:sp>
    </p:spTree>
    <p:extLst>
      <p:ext uri="{BB962C8B-B14F-4D97-AF65-F5344CB8AC3E}">
        <p14:creationId xmlns:p14="http://schemas.microsoft.com/office/powerpoint/2010/main" val="39753110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106663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a:bodyPr>
          <a:lstStyle/>
          <a:p>
            <a:r>
              <a:rPr lang="cs-CZ" dirty="0"/>
              <a:t>DRUHY PAMĚTI</a:t>
            </a:r>
          </a:p>
        </p:txBody>
      </p:sp>
      <p:sp>
        <p:nvSpPr>
          <p:cNvPr id="3" name="Zástupný symbol pro obsah 2"/>
          <p:cNvSpPr>
            <a:spLocks noGrp="1"/>
          </p:cNvSpPr>
          <p:nvPr>
            <p:ph idx="1"/>
          </p:nvPr>
        </p:nvSpPr>
        <p:spPr>
          <a:xfrm>
            <a:off x="2627784" y="1600200"/>
            <a:ext cx="6059016" cy="4637112"/>
          </a:xfrm>
        </p:spPr>
        <p:txBody>
          <a:bodyPr>
            <a:normAutofit/>
          </a:bodyPr>
          <a:lstStyle/>
          <a:p>
            <a:pPr marL="137160" indent="0">
              <a:buNone/>
            </a:pPr>
            <a:r>
              <a:rPr lang="cs-CZ" dirty="0"/>
              <a:t>Klíčové termíny: </a:t>
            </a:r>
          </a:p>
          <a:p>
            <a:r>
              <a:rPr lang="cs-CZ" dirty="0"/>
              <a:t>senzorická paměť </a:t>
            </a:r>
          </a:p>
          <a:p>
            <a:r>
              <a:rPr lang="cs-CZ" dirty="0"/>
              <a:t>krátkodobá paměť </a:t>
            </a:r>
          </a:p>
          <a:p>
            <a:r>
              <a:rPr lang="cs-CZ" dirty="0"/>
              <a:t>pracovní paměť</a:t>
            </a:r>
          </a:p>
          <a:p>
            <a:r>
              <a:rPr lang="cs-CZ" dirty="0"/>
              <a:t>dlouhodobá paměť</a:t>
            </a:r>
          </a:p>
          <a:p>
            <a:pPr marL="137160" indent="0" algn="ctr">
              <a:buNone/>
            </a:pPr>
            <a:endParaRPr lang="cs-CZ"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a:t>
            </a:r>
          </a:p>
        </p:txBody>
      </p:sp>
      <p:sp>
        <p:nvSpPr>
          <p:cNvPr id="3" name="Zástupný symbol pro obsah 2"/>
          <p:cNvSpPr>
            <a:spLocks noGrp="1"/>
          </p:cNvSpPr>
          <p:nvPr>
            <p:ph idx="1"/>
          </p:nvPr>
        </p:nvSpPr>
        <p:spPr/>
        <p:txBody>
          <a:bodyPr>
            <a:normAutofit/>
          </a:bodyPr>
          <a:lstStyle/>
          <a:p>
            <a:pPr marL="137160" indent="0">
              <a:buNone/>
            </a:pPr>
            <a:r>
              <a:rPr lang="cs-CZ" dirty="0"/>
              <a:t>Co můžeme děti naučit?</a:t>
            </a:r>
          </a:p>
          <a:p>
            <a:pPr>
              <a:buFontTx/>
              <a:buChar char="-"/>
            </a:pPr>
            <a:r>
              <a:rPr lang="cs-CZ" dirty="0"/>
              <a:t>Poznatky (názvy, data a jejich systém - </a:t>
            </a:r>
            <a:r>
              <a:rPr lang="cs-CZ" i="1" dirty="0"/>
              <a:t>poznání </a:t>
            </a:r>
            <a:r>
              <a:rPr lang="cs-CZ" dirty="0"/>
              <a:t>tj.</a:t>
            </a:r>
            <a:r>
              <a:rPr lang="cs-CZ" i="1" dirty="0"/>
              <a:t> </a:t>
            </a:r>
            <a:r>
              <a:rPr lang="cs-CZ" dirty="0"/>
              <a:t>potrava pro sémantickou paměť</a:t>
            </a:r>
          </a:p>
          <a:p>
            <a:pPr>
              <a:buFontTx/>
              <a:buChar char="-"/>
            </a:pPr>
            <a:endParaRPr lang="cs-CZ" dirty="0"/>
          </a:p>
          <a:p>
            <a:pPr>
              <a:buFontTx/>
              <a:buChar char="-"/>
            </a:pPr>
            <a:r>
              <a:rPr lang="cs-CZ" dirty="0"/>
              <a:t>Způsoby řešení problémů, cviky – </a:t>
            </a:r>
            <a:r>
              <a:rPr lang="cs-CZ" i="1" dirty="0"/>
              <a:t>dovednosti</a:t>
            </a:r>
          </a:p>
          <a:p>
            <a:pPr marL="136525" indent="400050">
              <a:buNone/>
            </a:pPr>
            <a:r>
              <a:rPr lang="cs-CZ" dirty="0"/>
              <a:t>tj. potrava pro procedurální paměť</a:t>
            </a:r>
          </a:p>
          <a:p>
            <a:pPr marL="136525" indent="400050">
              <a:buNone/>
            </a:pPr>
            <a:endParaRPr lang="cs-CZ" dirty="0"/>
          </a:p>
          <a:p>
            <a:pPr marL="136525" indent="400050">
              <a:buNone/>
            </a:pPr>
            <a:r>
              <a:rPr lang="cs-CZ" dirty="0"/>
              <a:t>Jaké učíme děti dovednosti na ZŠ?</a:t>
            </a:r>
          </a:p>
        </p:txBody>
      </p:sp>
    </p:spTree>
    <p:extLst>
      <p:ext uri="{BB962C8B-B14F-4D97-AF65-F5344CB8AC3E}">
        <p14:creationId xmlns:p14="http://schemas.microsoft.com/office/powerpoint/2010/main" val="5153354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43408"/>
            <a:ext cx="8229600" cy="1143000"/>
          </a:xfrm>
        </p:spPr>
        <p:txBody>
          <a:bodyPr/>
          <a:lstStyle/>
          <a:p>
            <a:endParaRPr lang="cs-CZ"/>
          </a:p>
        </p:txBody>
      </p:sp>
      <p:sp>
        <p:nvSpPr>
          <p:cNvPr id="3" name="Zástupný symbol pro obsah 2"/>
          <p:cNvSpPr>
            <a:spLocks noGrp="1"/>
          </p:cNvSpPr>
          <p:nvPr>
            <p:ph idx="1"/>
          </p:nvPr>
        </p:nvSpPr>
        <p:spPr>
          <a:xfrm>
            <a:off x="467544" y="1556792"/>
            <a:ext cx="8229600" cy="4968552"/>
          </a:xfrm>
        </p:spPr>
        <p:txBody>
          <a:bodyPr>
            <a:normAutofit fontScale="92500" lnSpcReduction="20000"/>
          </a:bodyPr>
          <a:lstStyle/>
          <a:p>
            <a:pPr marL="136525" indent="46038">
              <a:buNone/>
            </a:pPr>
            <a:endParaRPr lang="cs-CZ" dirty="0"/>
          </a:p>
          <a:p>
            <a:pPr marL="136525" indent="46038">
              <a:buNone/>
            </a:pPr>
            <a:r>
              <a:rPr lang="cs-CZ" dirty="0"/>
              <a:t>Kognitivní věda rozlišuje tyto 3 typy přístupů k řešení problémů:</a:t>
            </a:r>
          </a:p>
          <a:p>
            <a:pPr marL="650875" indent="-514350">
              <a:buFont typeface="+mj-lt"/>
              <a:buAutoNum type="arabicPeriod"/>
            </a:pPr>
            <a:r>
              <a:rPr lang="cs-CZ" dirty="0"/>
              <a:t>pokus &amp; omyl</a:t>
            </a:r>
          </a:p>
          <a:p>
            <a:pPr marL="650875" indent="-514350">
              <a:buFont typeface="+mj-lt"/>
              <a:buAutoNum type="arabicPeriod"/>
            </a:pPr>
            <a:r>
              <a:rPr lang="cs-CZ" dirty="0"/>
              <a:t>algoritmus</a:t>
            </a:r>
          </a:p>
          <a:p>
            <a:pPr marL="650875" indent="-514350">
              <a:buFont typeface="+mj-lt"/>
              <a:buAutoNum type="arabicPeriod"/>
            </a:pPr>
            <a:r>
              <a:rPr lang="cs-CZ" dirty="0"/>
              <a:t>heuristika</a:t>
            </a:r>
          </a:p>
          <a:p>
            <a:pPr marL="137160" indent="0">
              <a:buNone/>
            </a:pPr>
            <a:r>
              <a:rPr lang="cs-CZ" dirty="0"/>
              <a:t>(ne u každého problému lze využít všechny 3 typy řešení)</a:t>
            </a:r>
          </a:p>
          <a:p>
            <a:pPr marL="137160" indent="0">
              <a:buNone/>
            </a:pPr>
            <a:endParaRPr lang="cs-CZ" dirty="0"/>
          </a:p>
          <a:p>
            <a:pPr marL="137160" indent="0">
              <a:buNone/>
            </a:pPr>
            <a:r>
              <a:rPr lang="cs-CZ" dirty="0"/>
              <a:t>Učitel může děti učit algoritmům (</a:t>
            </a:r>
            <a:r>
              <a:rPr lang="cs-CZ" dirty="0" err="1"/>
              <a:t>p&amp;o</a:t>
            </a:r>
            <a:r>
              <a:rPr lang="cs-CZ" dirty="0"/>
              <a:t> učit nemusí a heuristiku může „učit“ snad jen tím, že žáka uschopňuje k samostatnosti – viz problém motivačního systému).</a:t>
            </a:r>
          </a:p>
        </p:txBody>
      </p:sp>
    </p:spTree>
    <p:extLst>
      <p:ext uri="{BB962C8B-B14F-4D97-AF65-F5344CB8AC3E}">
        <p14:creationId xmlns:p14="http://schemas.microsoft.com/office/powerpoint/2010/main" val="2063631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772816"/>
            <a:ext cx="8229600" cy="4061088"/>
          </a:xfrm>
        </p:spPr>
        <p:txBody>
          <a:bodyPr>
            <a:normAutofit fontScale="92500" lnSpcReduction="10000"/>
          </a:bodyPr>
          <a:lstStyle/>
          <a:p>
            <a:pPr marL="137160" indent="0">
              <a:buNone/>
            </a:pPr>
            <a:r>
              <a:rPr lang="cs-CZ" dirty="0"/>
              <a:t>Jaké učíme děti algoritmy?</a:t>
            </a:r>
          </a:p>
          <a:p>
            <a:pPr marL="137160" indent="0">
              <a:buNone/>
            </a:pPr>
            <a:endParaRPr lang="cs-CZ" dirty="0"/>
          </a:p>
          <a:p>
            <a:pPr marL="137160" indent="0">
              <a:buNone/>
            </a:pPr>
            <a:r>
              <a:rPr lang="cs-CZ" dirty="0"/>
              <a:t>Jak hledat věci</a:t>
            </a:r>
          </a:p>
          <a:p>
            <a:pPr marL="137160" indent="0">
              <a:buNone/>
            </a:pPr>
            <a:r>
              <a:rPr lang="cs-CZ" dirty="0"/>
              <a:t>Jak utvořit anglickou větu</a:t>
            </a:r>
          </a:p>
          <a:p>
            <a:pPr marL="137160" indent="0">
              <a:buNone/>
            </a:pPr>
            <a:r>
              <a:rPr lang="cs-CZ" dirty="0"/>
              <a:t>Jak pracovat chemicky</a:t>
            </a:r>
          </a:p>
          <a:p>
            <a:pPr marL="137160" indent="0">
              <a:buNone/>
            </a:pPr>
            <a:r>
              <a:rPr lang="cs-CZ" dirty="0"/>
              <a:t>Jak chápat přirozené jevy fyzicko-matematicky, Jak přeskočit překážku, jak vyrobit budku…</a:t>
            </a:r>
          </a:p>
          <a:p>
            <a:pPr marL="137160" indent="0">
              <a:buNone/>
            </a:pPr>
            <a:endParaRPr lang="cs-CZ" dirty="0"/>
          </a:p>
          <a:p>
            <a:pPr marL="137160" indent="0">
              <a:buNone/>
            </a:pPr>
            <a:r>
              <a:rPr lang="cs-CZ" dirty="0"/>
              <a:t>Jak naučit děti se správně učit? Lze to?</a:t>
            </a:r>
          </a:p>
        </p:txBody>
      </p:sp>
    </p:spTree>
    <p:extLst>
      <p:ext uri="{BB962C8B-B14F-4D97-AF65-F5344CB8AC3E}">
        <p14:creationId xmlns:p14="http://schemas.microsoft.com/office/powerpoint/2010/main" val="4678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V RVP a ŠVP je učivo (náplň hodin) vymezeno příjemně obecně a volně (nestanovuje se postup, pořadí, způsob propojení). To nám dává prostor k jakékoli tvořivosti.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16333851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Učení </a:t>
            </a:r>
            <a:r>
              <a:rPr lang="cs-CZ" dirty="0" err="1"/>
              <a:t>averzivní</a:t>
            </a:r>
            <a:endParaRPr lang="cs-CZ" dirty="0"/>
          </a:p>
        </p:txBody>
      </p:sp>
      <p:sp>
        <p:nvSpPr>
          <p:cNvPr id="3" name="Zástupný symbol pro obsah 2"/>
          <p:cNvSpPr>
            <a:spLocks noGrp="1"/>
          </p:cNvSpPr>
          <p:nvPr>
            <p:ph idx="1"/>
          </p:nvPr>
        </p:nvSpPr>
        <p:spPr>
          <a:xfrm>
            <a:off x="467544" y="1628800"/>
            <a:ext cx="8229600" cy="4709160"/>
          </a:xfrm>
        </p:spPr>
        <p:txBody>
          <a:bodyPr>
            <a:normAutofit fontScale="92500" lnSpcReduction="10000"/>
          </a:bodyPr>
          <a:lstStyle/>
          <a:p>
            <a:pPr marL="137160" indent="0">
              <a:buNone/>
            </a:pPr>
            <a:r>
              <a:rPr lang="cs-CZ" dirty="0"/>
              <a:t>Velkou výhodou lidského učení je zavedení učení verbální cestou.</a:t>
            </a:r>
          </a:p>
          <a:p>
            <a:pPr marL="137160" indent="0">
              <a:buNone/>
            </a:pPr>
            <a:endParaRPr lang="cs-CZ" dirty="0"/>
          </a:p>
          <a:p>
            <a:pPr marL="137160" indent="0">
              <a:buNone/>
            </a:pPr>
            <a:r>
              <a:rPr lang="cs-CZ" dirty="0"/>
              <a:t>Do té doby se dítě učí:</a:t>
            </a:r>
          </a:p>
          <a:p>
            <a:r>
              <a:rPr lang="cs-CZ" dirty="0"/>
              <a:t>nápodobou</a:t>
            </a:r>
          </a:p>
          <a:p>
            <a:r>
              <a:rPr lang="cs-CZ" dirty="0" err="1"/>
              <a:t>pokusem&amp;omylem</a:t>
            </a:r>
            <a:r>
              <a:rPr lang="cs-CZ" dirty="0"/>
              <a:t>, tzn. i </a:t>
            </a:r>
            <a:r>
              <a:rPr lang="cs-CZ" dirty="0" err="1"/>
              <a:t>tzv</a:t>
            </a:r>
            <a:r>
              <a:rPr lang="cs-CZ" dirty="0"/>
              <a:t> </a:t>
            </a:r>
            <a:r>
              <a:rPr lang="cs-CZ" b="1" i="1" dirty="0" err="1"/>
              <a:t>averzivním</a:t>
            </a:r>
            <a:r>
              <a:rPr lang="cs-CZ" b="1" i="1" dirty="0"/>
              <a:t> učením</a:t>
            </a:r>
            <a:r>
              <a:rPr lang="cs-CZ" dirty="0"/>
              <a:t> =co bolí, to neopakuji, z čeho mně je špatně, to nejím… je to učení cukrem&amp;bičem, resp. trestem</a:t>
            </a:r>
          </a:p>
          <a:p>
            <a:r>
              <a:rPr lang="cs-CZ" dirty="0"/>
              <a:t>Toto učení je univerzální – funguje i u bezobratlých (učí se i bezhlaví švábi – Veselovský, 1992)</a:t>
            </a:r>
          </a:p>
          <a:p>
            <a:pPr marL="137160" indent="0">
              <a:buNone/>
            </a:pPr>
            <a:endParaRPr lang="cs-CZ" dirty="0"/>
          </a:p>
        </p:txBody>
      </p:sp>
    </p:spTree>
    <p:extLst>
      <p:ext uri="{BB962C8B-B14F-4D97-AF65-F5344CB8AC3E}">
        <p14:creationId xmlns:p14="http://schemas.microsoft.com/office/powerpoint/2010/main" val="39973303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Dítě, dokud se nenaučí mluvit, můžeme učit v zásadě jen </a:t>
            </a:r>
            <a:r>
              <a:rPr lang="cs-CZ" dirty="0" err="1"/>
              <a:t>averzívně</a:t>
            </a:r>
            <a:r>
              <a:rPr lang="cs-CZ" dirty="0"/>
              <a:t>… což ho pochopitelně strašně štve a narušuje to jinak velmi pozitivní soužití. – nutnost naučit se kárat a chránit dítě co nejpříjemněji.</a:t>
            </a:r>
          </a:p>
          <a:p>
            <a:r>
              <a:rPr lang="cs-CZ" dirty="0"/>
              <a:t>Srov. pozitivní roli zásadních životních zkušeností (=pádů) v raném dětství i později v životě. Aneb co tě nezabije, to tě „posílí“.</a:t>
            </a:r>
          </a:p>
          <a:p>
            <a:r>
              <a:rPr lang="cs-CZ" dirty="0"/>
              <a:t>Srov. roli trestu ve výchově, roli 5ky</a:t>
            </a:r>
          </a:p>
        </p:txBody>
      </p:sp>
    </p:spTree>
    <p:extLst>
      <p:ext uri="{BB962C8B-B14F-4D97-AF65-F5344CB8AC3E}">
        <p14:creationId xmlns:p14="http://schemas.microsoft.com/office/powerpoint/2010/main" val="11328210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87DEA-5963-491C-89EB-CB7501DD7F7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4E33A15-60F1-428D-A314-8B2361713F44}"/>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4782378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Phonological</a:t>
            </a:r>
            <a:r>
              <a:rPr lang="cs-CZ" dirty="0"/>
              <a:t> </a:t>
            </a:r>
            <a:r>
              <a:rPr lang="cs-CZ" dirty="0" err="1"/>
              <a:t>Similarity</a:t>
            </a:r>
            <a:r>
              <a:rPr lang="cs-CZ" dirty="0"/>
              <a:t> </a:t>
            </a:r>
            <a:r>
              <a:rPr lang="cs-CZ" dirty="0" err="1"/>
              <a:t>Effect</a:t>
            </a:r>
            <a:endParaRPr lang="cs-CZ" dirty="0"/>
          </a:p>
        </p:txBody>
      </p:sp>
      <p:sp>
        <p:nvSpPr>
          <p:cNvPr id="3" name="Zástupný symbol pro obsah 2"/>
          <p:cNvSpPr>
            <a:spLocks noGrp="1"/>
          </p:cNvSpPr>
          <p:nvPr>
            <p:ph idx="1"/>
          </p:nvPr>
        </p:nvSpPr>
        <p:spPr/>
        <p:txBody>
          <a:bodyPr>
            <a:normAutofit/>
          </a:bodyPr>
          <a:lstStyle/>
          <a:p>
            <a:r>
              <a:rPr lang="cs-CZ" dirty="0" err="1"/>
              <a:t>Baddeley</a:t>
            </a:r>
            <a:r>
              <a:rPr lang="cs-CZ" dirty="0"/>
              <a:t>, 2012 (s. 4): „He [</a:t>
            </a:r>
            <a:r>
              <a:rPr lang="cs-CZ" dirty="0" err="1"/>
              <a:t>prof</a:t>
            </a:r>
            <a:r>
              <a:rPr lang="cs-CZ" dirty="0"/>
              <a:t> . </a:t>
            </a:r>
            <a:r>
              <a:rPr lang="cs-CZ" dirty="0" err="1"/>
              <a:t>Conrad</a:t>
            </a:r>
            <a:r>
              <a:rPr lang="cs-CZ" dirty="0"/>
              <a:t>] </a:t>
            </a:r>
            <a:r>
              <a:rPr lang="en-US" dirty="0"/>
              <a:t>was studying memory for proposed telephone</a:t>
            </a:r>
            <a:r>
              <a:rPr lang="cs-CZ" dirty="0"/>
              <a:t> </a:t>
            </a:r>
            <a:r>
              <a:rPr lang="en-US" dirty="0"/>
              <a:t>dialing codes when he noted that </a:t>
            </a:r>
            <a:r>
              <a:rPr lang="en-US" b="1" dirty="0"/>
              <a:t>even with</a:t>
            </a:r>
            <a:r>
              <a:rPr lang="cs-CZ" b="1" dirty="0"/>
              <a:t> </a:t>
            </a:r>
            <a:r>
              <a:rPr lang="en-US" b="1" dirty="0"/>
              <a:t>visual presentation</a:t>
            </a:r>
            <a:r>
              <a:rPr lang="en-US" dirty="0"/>
              <a:t>, memory errors </a:t>
            </a:r>
            <a:r>
              <a:rPr lang="cs-CZ" dirty="0"/>
              <a:t>r</a:t>
            </a:r>
            <a:r>
              <a:rPr lang="en-US" dirty="0" err="1"/>
              <a:t>esembled</a:t>
            </a:r>
            <a:r>
              <a:rPr lang="cs-CZ" dirty="0"/>
              <a:t> </a:t>
            </a:r>
            <a:r>
              <a:rPr lang="en-US" dirty="0"/>
              <a:t>acoustic </a:t>
            </a:r>
            <a:r>
              <a:rPr lang="en-US" dirty="0" err="1"/>
              <a:t>mis</a:t>
            </a:r>
            <a:r>
              <a:rPr lang="en-US" dirty="0"/>
              <a:t>-hearing errors (e.g., </a:t>
            </a:r>
            <a:r>
              <a:rPr lang="en-US" i="1" dirty="0"/>
              <a:t>v </a:t>
            </a:r>
            <a:r>
              <a:rPr lang="en-US" dirty="0"/>
              <a:t>for </a:t>
            </a:r>
            <a:r>
              <a:rPr lang="en-US" i="1" dirty="0"/>
              <a:t>b</a:t>
            </a:r>
            <a:r>
              <a:rPr lang="en-US" dirty="0"/>
              <a:t>), and</a:t>
            </a:r>
            <a:r>
              <a:rPr lang="cs-CZ" dirty="0"/>
              <a:t> </a:t>
            </a:r>
            <a:r>
              <a:rPr lang="en-US" dirty="0"/>
              <a:t>that memory for similar sequences (</a:t>
            </a:r>
            <a:r>
              <a:rPr lang="en-US" i="1" dirty="0"/>
              <a:t>b g t p</a:t>
            </a:r>
            <a:r>
              <a:rPr lang="cs-CZ" i="1" dirty="0"/>
              <a:t> </a:t>
            </a:r>
            <a:r>
              <a:rPr lang="en-US" i="1" dirty="0"/>
              <a:t>c</a:t>
            </a:r>
            <a:r>
              <a:rPr lang="en-US" dirty="0"/>
              <a:t>) was poorer than for dissimilar (</a:t>
            </a:r>
            <a:r>
              <a:rPr lang="en-US" i="1" dirty="0"/>
              <a:t>k r l q y</a:t>
            </a:r>
            <a:r>
              <a:rPr lang="en-US" dirty="0"/>
              <a:t>),</a:t>
            </a:r>
            <a:r>
              <a:rPr lang="cs-CZ" dirty="0"/>
              <a:t> </a:t>
            </a:r>
            <a:r>
              <a:rPr lang="en-US" dirty="0"/>
              <a:t>concluding that </a:t>
            </a:r>
            <a:r>
              <a:rPr lang="en-US" b="1" dirty="0"/>
              <a:t>STM depends on an acoustic</a:t>
            </a:r>
            <a:r>
              <a:rPr lang="cs-CZ" b="1" dirty="0"/>
              <a:t> </a:t>
            </a:r>
            <a:r>
              <a:rPr lang="cs-CZ" b="1" dirty="0" err="1"/>
              <a:t>code</a:t>
            </a:r>
            <a:r>
              <a:rPr lang="cs-CZ" b="1" dirty="0"/>
              <a:t> </a:t>
            </a:r>
            <a:r>
              <a:rPr lang="cs-CZ" dirty="0"/>
              <a:t>(</a:t>
            </a:r>
            <a:r>
              <a:rPr lang="cs-CZ" dirty="0" err="1"/>
              <a:t>Conrad</a:t>
            </a:r>
            <a:r>
              <a:rPr lang="cs-CZ" dirty="0"/>
              <a:t> &amp; </a:t>
            </a:r>
            <a:r>
              <a:rPr lang="cs-CZ" dirty="0" err="1"/>
              <a:t>Hull</a:t>
            </a:r>
            <a:r>
              <a:rPr lang="cs-CZ" dirty="0"/>
              <a:t> 1964)“.</a:t>
            </a:r>
          </a:p>
        </p:txBody>
      </p:sp>
    </p:spTree>
    <p:extLst>
      <p:ext uri="{BB962C8B-B14F-4D97-AF65-F5344CB8AC3E}">
        <p14:creationId xmlns:p14="http://schemas.microsoft.com/office/powerpoint/2010/main" val="31016941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Articulatory</a:t>
            </a:r>
            <a:r>
              <a:rPr lang="cs-CZ" dirty="0"/>
              <a:t> </a:t>
            </a:r>
            <a:r>
              <a:rPr lang="cs-CZ" dirty="0" err="1"/>
              <a:t>Suppression</a:t>
            </a:r>
            <a:endParaRPr lang="cs-CZ" dirty="0"/>
          </a:p>
        </p:txBody>
      </p:sp>
      <p:sp>
        <p:nvSpPr>
          <p:cNvPr id="3" name="Zástupný symbol pro obsah 2"/>
          <p:cNvSpPr>
            <a:spLocks noGrp="1"/>
          </p:cNvSpPr>
          <p:nvPr>
            <p:ph idx="1"/>
          </p:nvPr>
        </p:nvSpPr>
        <p:spPr/>
        <p:txBody>
          <a:bodyPr/>
          <a:lstStyle/>
          <a:p>
            <a:r>
              <a:rPr lang="cs-CZ" dirty="0"/>
              <a:t>„</a:t>
            </a:r>
            <a:r>
              <a:rPr lang="en-US" dirty="0"/>
              <a:t> If the word length effect is dependent on</a:t>
            </a:r>
            <a:r>
              <a:rPr lang="cs-CZ" dirty="0"/>
              <a:t> </a:t>
            </a:r>
            <a:r>
              <a:rPr lang="en-US" dirty="0" err="1"/>
              <a:t>subvocalization</a:t>
            </a:r>
            <a:r>
              <a:rPr lang="en-US" dirty="0"/>
              <a:t>, then preventing it should</a:t>
            </a:r>
            <a:r>
              <a:rPr lang="cs-CZ" dirty="0"/>
              <a:t> </a:t>
            </a:r>
            <a:r>
              <a:rPr lang="en-US" dirty="0"/>
              <a:t>eliminate the effect. This is indeed the case</a:t>
            </a:r>
            <a:r>
              <a:rPr lang="cs-CZ" dirty="0"/>
              <a:t> (</a:t>
            </a:r>
            <a:r>
              <a:rPr lang="cs-CZ" dirty="0" err="1"/>
              <a:t>Baddeley</a:t>
            </a:r>
            <a:r>
              <a:rPr lang="cs-CZ" dirty="0"/>
              <a:t> et al. 1975b). </a:t>
            </a:r>
            <a:r>
              <a:rPr lang="cs-CZ" dirty="0" err="1"/>
              <a:t>When</a:t>
            </a:r>
            <a:r>
              <a:rPr lang="cs-CZ" dirty="0"/>
              <a:t> </a:t>
            </a:r>
            <a:r>
              <a:rPr lang="cs-CZ" dirty="0" err="1"/>
              <a:t>participants</a:t>
            </a:r>
            <a:r>
              <a:rPr lang="cs-CZ" dirty="0"/>
              <a:t> </a:t>
            </a:r>
            <a:r>
              <a:rPr lang="en-US" dirty="0"/>
              <a:t>are required to continuously utter a single</a:t>
            </a:r>
            <a:r>
              <a:rPr lang="cs-CZ" dirty="0"/>
              <a:t> </a:t>
            </a:r>
            <a:r>
              <a:rPr lang="en-US" dirty="0"/>
              <a:t>word such as “the,” performance drops and is</a:t>
            </a:r>
            <a:r>
              <a:rPr lang="cs-CZ" dirty="0"/>
              <a:t> </a:t>
            </a:r>
            <a:r>
              <a:rPr lang="en-US" dirty="0"/>
              <a:t>equivalent for long and short words.</a:t>
            </a:r>
            <a:r>
              <a:rPr lang="cs-CZ" dirty="0"/>
              <a:t>“ (</a:t>
            </a:r>
            <a:r>
              <a:rPr lang="cs-CZ" dirty="0" err="1"/>
              <a:t>Baddeley</a:t>
            </a:r>
            <a:r>
              <a:rPr lang="cs-CZ" dirty="0"/>
              <a:t>, 2012, s. 8)</a:t>
            </a:r>
          </a:p>
          <a:p>
            <a:endParaRPr lang="cs-CZ" dirty="0"/>
          </a:p>
        </p:txBody>
      </p:sp>
    </p:spTree>
    <p:extLst>
      <p:ext uri="{BB962C8B-B14F-4D97-AF65-F5344CB8AC3E}">
        <p14:creationId xmlns:p14="http://schemas.microsoft.com/office/powerpoint/2010/main" val="24071511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Phonological</a:t>
            </a:r>
            <a:r>
              <a:rPr lang="cs-CZ" dirty="0"/>
              <a:t> </a:t>
            </a:r>
            <a:r>
              <a:rPr lang="cs-CZ" dirty="0" err="1"/>
              <a:t>Similarity</a:t>
            </a:r>
            <a:r>
              <a:rPr lang="cs-CZ" dirty="0"/>
              <a:t> </a:t>
            </a:r>
            <a:r>
              <a:rPr lang="cs-CZ" dirty="0" err="1"/>
              <a:t>Effect</a:t>
            </a:r>
            <a:endParaRPr lang="cs-CZ" dirty="0"/>
          </a:p>
        </p:txBody>
      </p:sp>
      <p:sp>
        <p:nvSpPr>
          <p:cNvPr id="3" name="Zástupný symbol pro obsah 2"/>
          <p:cNvSpPr>
            <a:spLocks noGrp="1"/>
          </p:cNvSpPr>
          <p:nvPr>
            <p:ph idx="1"/>
          </p:nvPr>
        </p:nvSpPr>
        <p:spPr/>
        <p:txBody>
          <a:bodyPr>
            <a:normAutofit fontScale="92500" lnSpcReduction="20000"/>
          </a:bodyPr>
          <a:lstStyle/>
          <a:p>
            <a:pPr marL="118872" indent="0">
              <a:buNone/>
            </a:pPr>
            <a:r>
              <a:rPr lang="cs-CZ" dirty="0" err="1"/>
              <a:t>Baddeley</a:t>
            </a:r>
            <a:r>
              <a:rPr lang="cs-CZ" dirty="0"/>
              <a:t>, 2012 (s. 4): „</a:t>
            </a:r>
            <a:r>
              <a:rPr lang="en-US" dirty="0"/>
              <a:t>I tested this, comparing recall of sequences</a:t>
            </a:r>
            <a:r>
              <a:rPr lang="cs-CZ" dirty="0"/>
              <a:t> </a:t>
            </a:r>
            <a:r>
              <a:rPr lang="en-US" dirty="0"/>
              <a:t>with five phonologically similar words (</a:t>
            </a:r>
            <a:r>
              <a:rPr lang="en-US" i="1" dirty="0"/>
              <a:t>man,</a:t>
            </a:r>
            <a:r>
              <a:rPr lang="cs-CZ" i="1" dirty="0"/>
              <a:t> </a:t>
            </a:r>
            <a:r>
              <a:rPr lang="en-US" i="1" dirty="0"/>
              <a:t>mat, can, map, cat</a:t>
            </a:r>
            <a:r>
              <a:rPr lang="en-US" dirty="0"/>
              <a:t>), five dissimilar words (e.g.</a:t>
            </a:r>
            <a:r>
              <a:rPr lang="cs-CZ" dirty="0"/>
              <a:t> </a:t>
            </a:r>
            <a:r>
              <a:rPr lang="en-US" i="1" dirty="0"/>
              <a:t>pit, day, cow, pen, sup</a:t>
            </a:r>
            <a:r>
              <a:rPr lang="en-US" dirty="0"/>
              <a:t>), and five semantically similar</a:t>
            </a:r>
            <a:r>
              <a:rPr lang="cs-CZ" dirty="0"/>
              <a:t> </a:t>
            </a:r>
            <a:r>
              <a:rPr lang="en-US" dirty="0"/>
              <a:t>sequences (</a:t>
            </a:r>
            <a:r>
              <a:rPr lang="en-US" i="1" dirty="0"/>
              <a:t>huge, big, wide, large, tall </a:t>
            </a:r>
            <a:r>
              <a:rPr lang="en-US" dirty="0"/>
              <a:t>) with</a:t>
            </a:r>
            <a:r>
              <a:rPr lang="cs-CZ" dirty="0"/>
              <a:t> </a:t>
            </a:r>
            <a:r>
              <a:rPr lang="en-US" dirty="0"/>
              <a:t>five dissimilar (</a:t>
            </a:r>
            <a:r>
              <a:rPr lang="en-US" i="1" dirty="0"/>
              <a:t>wet, soft, old, late, good </a:t>
            </a:r>
            <a:r>
              <a:rPr lang="en-US" dirty="0"/>
              <a:t>). </a:t>
            </a:r>
            <a:endParaRPr lang="cs-CZ" dirty="0"/>
          </a:p>
          <a:p>
            <a:pPr marL="118872" indent="0">
              <a:buNone/>
            </a:pPr>
            <a:r>
              <a:rPr lang="en-US" dirty="0"/>
              <a:t>I found</a:t>
            </a:r>
            <a:r>
              <a:rPr lang="cs-CZ" dirty="0"/>
              <a:t> </a:t>
            </a:r>
            <a:r>
              <a:rPr lang="en-US" dirty="0"/>
              <a:t>(Baddeley 1966a) a </a:t>
            </a:r>
            <a:r>
              <a:rPr lang="en-US" b="1" dirty="0"/>
              <a:t>huge effect of phonological</a:t>
            </a:r>
            <a:r>
              <a:rPr lang="cs-CZ" b="1" dirty="0"/>
              <a:t> </a:t>
            </a:r>
            <a:r>
              <a:rPr lang="en-US" b="1" dirty="0"/>
              <a:t>similarity </a:t>
            </a:r>
            <a:r>
              <a:rPr lang="en-US" dirty="0"/>
              <a:t>(80% sequences correct for dissimilar,10% for similar) and a small but significant</a:t>
            </a:r>
            <a:r>
              <a:rPr lang="cs-CZ" dirty="0"/>
              <a:t> </a:t>
            </a:r>
            <a:r>
              <a:rPr lang="en-US" dirty="0"/>
              <a:t>effect for semantic similarity (71% versus</a:t>
            </a:r>
            <a:r>
              <a:rPr lang="cs-CZ" dirty="0"/>
              <a:t> </a:t>
            </a:r>
            <a:r>
              <a:rPr lang="en-US" dirty="0"/>
              <a:t>65%).</a:t>
            </a:r>
            <a:r>
              <a:rPr lang="cs-CZ" dirty="0"/>
              <a:t>“</a:t>
            </a:r>
          </a:p>
        </p:txBody>
      </p:sp>
    </p:spTree>
    <p:extLst>
      <p:ext uri="{BB962C8B-B14F-4D97-AF65-F5344CB8AC3E}">
        <p14:creationId xmlns:p14="http://schemas.microsoft.com/office/powerpoint/2010/main" val="3398039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6465</TotalTime>
  <Words>6335</Words>
  <Application>Microsoft Office PowerPoint</Application>
  <PresentationFormat>Předvádění na obrazovce (4:3)</PresentationFormat>
  <Paragraphs>405</Paragraphs>
  <Slides>100</Slides>
  <Notes>2</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100</vt:i4>
      </vt:variant>
    </vt:vector>
  </HeadingPairs>
  <TitlesOfParts>
    <vt:vector size="108" baseType="lpstr">
      <vt:lpstr>Arial</vt:lpstr>
      <vt:lpstr>Calibri</vt:lpstr>
      <vt:lpstr>Corbel</vt:lpstr>
      <vt:lpstr>ElsevierGulliver</vt:lpstr>
      <vt:lpstr>Wingdings</vt:lpstr>
      <vt:lpstr>Wingdings 2</vt:lpstr>
      <vt:lpstr>Wingdings 3</vt:lpstr>
      <vt:lpstr>Modul</vt:lpstr>
      <vt:lpstr>Paměť a učení u člověka</vt:lpstr>
      <vt:lpstr>Paměť individuální a kolektivní</vt:lpstr>
      <vt:lpstr>Druhy pamětí</vt:lpstr>
      <vt:lpstr>Prezentace aplikace PowerPoint</vt:lpstr>
      <vt:lpstr>Učení</vt:lpstr>
      <vt:lpstr>Ebbinghausův zákon= průběh zapomínání</vt:lpstr>
      <vt:lpstr>Prezentace aplikace PowerPoint</vt:lpstr>
      <vt:lpstr>Prezentace aplikace PowerPoint</vt:lpstr>
      <vt:lpstr>DRUHY PAMĚTI</vt:lpstr>
      <vt:lpstr>Paměť smyslů - paobrazy</vt:lpstr>
      <vt:lpstr>Senzorická paměť</vt:lpstr>
      <vt:lpstr>Prezentace aplikace PowerPoint</vt:lpstr>
      <vt:lpstr>Prezentace aplikace PowerPoint</vt:lpstr>
      <vt:lpstr>Senzorická paměť </vt:lpstr>
      <vt:lpstr>Teorie krátkodobé paměti</vt:lpstr>
      <vt:lpstr>Krátkodobá paměť (KP)</vt:lpstr>
      <vt:lpstr>Kritika Atkinson-Shiffrinova modelu:</vt:lpstr>
      <vt:lpstr>Rozdíl mezi KP a pracovní p.</vt:lpstr>
      <vt:lpstr>Pracovní paměť</vt:lpstr>
      <vt:lpstr>Pracovní paměť</vt:lpstr>
      <vt:lpstr>Prezentace aplikace PowerPoint</vt:lpstr>
      <vt:lpstr>Prezentace aplikace PowerPoint</vt:lpstr>
      <vt:lpstr>Prezentace aplikace PowerPoint</vt:lpstr>
      <vt:lpstr>Prezentace aplikace PowerPoint</vt:lpstr>
      <vt:lpstr>Experimentálně zjištěné vlastnosti fonologické smyčky</vt:lpstr>
      <vt:lpstr>Efekt fonologické podobnosti</vt:lpstr>
      <vt:lpstr>Efekt fonologické podobnosti</vt:lpstr>
      <vt:lpstr>Efekt délky slov</vt:lpstr>
      <vt:lpstr>Efekt potlačení artikulace</vt:lpstr>
      <vt:lpstr>Vizuálně prostorový náčrtník (VPN)</vt:lpstr>
      <vt:lpstr>Epizodický buffer (EB)</vt:lpstr>
      <vt:lpstr>Krátkodobá paměť</vt:lpstr>
      <vt:lpstr>Prezentace aplikace PowerPoint</vt:lpstr>
      <vt:lpstr>Dlouhodobá paměť</vt:lpstr>
      <vt:lpstr>PAMĚŤ </vt:lpstr>
      <vt:lpstr>Prezentace aplikace PowerPoint</vt:lpstr>
      <vt:lpstr>Prezentace aplikace PowerPoint</vt:lpstr>
      <vt:lpstr>Dlouhodobá paměť (DP)</vt:lpstr>
      <vt:lpstr>Dlouhodobá paměť</vt:lpstr>
      <vt:lpstr>Prezentace aplikace PowerPoint</vt:lpstr>
      <vt:lpstr>Dlouhodobá paměť</vt:lpstr>
      <vt:lpstr>Sémantická paměť a vodítka</vt:lpstr>
      <vt:lpstr>Deklarativní a procedurální paměť</vt:lpstr>
      <vt:lpstr>Deklarativní a procedurální paměť</vt:lpstr>
      <vt:lpstr>Deklarativní a procedurální paměť</vt:lpstr>
      <vt:lpstr>Procedurální paměť</vt:lpstr>
      <vt:lpstr>Procedurální paměť</vt:lpstr>
      <vt:lpstr>Procedurální paměť</vt:lpstr>
      <vt:lpstr>Deklarativní paměť</vt:lpstr>
      <vt:lpstr>Druhy dlouhodobé paměti</vt:lpstr>
      <vt:lpstr>Prezentace aplikace PowerPoint</vt:lpstr>
      <vt:lpstr>Paměť a smysluplnost</vt:lpstr>
      <vt:lpstr>Paměť a smysluplnost</vt:lpstr>
      <vt:lpstr>Přečtěte si tento text:</vt:lpstr>
      <vt:lpstr>Prezentace aplikace PowerPoint</vt:lpstr>
      <vt:lpstr>Paměť a smysluplnost</vt:lpstr>
      <vt:lpstr>Prezentace aplikace PowerPoint</vt:lpstr>
      <vt:lpstr>Paměť a smysluplnost</vt:lpstr>
      <vt:lpstr>Prezentace aplikace PowerPoint</vt:lpstr>
      <vt:lpstr>Prezentace aplikace PowerPoint</vt:lpstr>
      <vt:lpstr>Výběrovost paměti</vt:lpstr>
      <vt:lpstr>Prezentace aplikace PowerPoint</vt:lpstr>
      <vt:lpstr>Prezentace aplikace PowerPoint</vt:lpstr>
      <vt:lpstr>Paradox smysluplnosti</vt:lpstr>
      <vt:lpstr>Využití poznatků o paměti v pedagogice</vt:lpstr>
      <vt:lpstr>Využití poznatků o paměti v pedagogice</vt:lpstr>
      <vt:lpstr>Prezentace aplikace PowerPoint</vt:lpstr>
      <vt:lpstr>Rady k učení</vt:lpstr>
      <vt:lpstr>Prezentace aplikace PowerPoint</vt:lpstr>
      <vt:lpstr>Otázky:</vt:lpstr>
      <vt:lpstr>Otázky:</vt:lpstr>
      <vt:lpstr>Otázky:</vt:lpstr>
      <vt:lpstr>Otázky 2020</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Modularita mysli a modularita učení</vt:lpstr>
      <vt:lpstr>Více druhů paměti</vt:lpstr>
      <vt:lpstr>Více druhů paměti</vt:lpstr>
      <vt:lpstr>Prezentace aplikace PowerPoint</vt:lpstr>
      <vt:lpstr>Prezentace aplikace PowerPoint</vt:lpstr>
      <vt:lpstr>Zpracování informací</vt:lpstr>
      <vt:lpstr>Stádia zpracování informací  (dle Fiedler &amp; Bless, 2006, s. 158) </vt:lpstr>
      <vt:lpstr>Kategorizace </vt:lpstr>
      <vt:lpstr>Prezentace aplikace PowerPoint</vt:lpstr>
      <vt:lpstr>Paměť </vt:lpstr>
      <vt:lpstr>Prezentace aplikace PowerPoint</vt:lpstr>
      <vt:lpstr>Prezentace aplikace PowerPoint</vt:lpstr>
      <vt:lpstr>Prezentace aplikace PowerPoint</vt:lpstr>
      <vt:lpstr>Učení averzivní</vt:lpstr>
      <vt:lpstr>Prezentace aplikace PowerPoint</vt:lpstr>
      <vt:lpstr>Prezentace aplikace PowerPoint</vt:lpstr>
      <vt:lpstr>Phonological Similarity Effect</vt:lpstr>
      <vt:lpstr>Articulatory Suppression</vt:lpstr>
      <vt:lpstr>Phonological Similarity Effect</vt:lpstr>
      <vt:lpstr>Prezentace aplikace PowerPoint</vt:lpstr>
    </vt:vector>
  </TitlesOfParts>
  <Company>VUT Brno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ucitel</dc:creator>
  <cp:lastModifiedBy>Jan Krása</cp:lastModifiedBy>
  <cp:revision>443</cp:revision>
  <dcterms:created xsi:type="dcterms:W3CDTF">2015-02-16T07:32:26Z</dcterms:created>
  <dcterms:modified xsi:type="dcterms:W3CDTF">2024-11-06T09:12:18Z</dcterms:modified>
</cp:coreProperties>
</file>