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62" r:id="rId6"/>
    <p:sldId id="263" r:id="rId7"/>
    <p:sldId id="258" r:id="rId8"/>
    <p:sldId id="274" r:id="rId9"/>
    <p:sldId id="275" r:id="rId10"/>
    <p:sldId id="265" r:id="rId11"/>
    <p:sldId id="261" r:id="rId12"/>
    <p:sldId id="276" r:id="rId13"/>
    <p:sldId id="277" r:id="rId14"/>
    <p:sldId id="259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63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41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56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91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85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21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91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2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04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9106F-BDE0-4966-931D-E202BBF1B506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3D2F-2F44-423D-9C1B-ED4D40A8E9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10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file/52551_1_1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Legislativa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9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IVP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1125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1. Individuální vzdělávací plán má vycházet ze školního vzdělávacího programu příslušné školy, závěrů psychologického vyšetření a souhlasu zákonného zástupce. </a:t>
            </a:r>
          </a:p>
          <a:p>
            <a:pPr marL="0" indent="0">
              <a:buNone/>
            </a:pPr>
            <a:r>
              <a:rPr lang="cs-CZ" dirty="0" smtClean="0"/>
              <a:t>2. Individuální vzdělávací plán má obsahovat : </a:t>
            </a:r>
          </a:p>
          <a:p>
            <a:pPr marL="0" indent="0">
              <a:buNone/>
            </a:pPr>
            <a:r>
              <a:rPr lang="cs-CZ" dirty="0" smtClean="0"/>
              <a:t>a) závěry psychologických vyšetření, která blíže popisují oblast, typ a rozsah nadání a vzdělávací potřeby mimořádně nadaného žáka;</a:t>
            </a:r>
          </a:p>
          <a:p>
            <a:pPr marL="0" indent="0">
              <a:buNone/>
            </a:pPr>
            <a:r>
              <a:rPr lang="cs-CZ" dirty="0" smtClean="0"/>
              <a:t>b) údaje o evidenci žáka v některém ze školských poradenských zařízení (</a:t>
            </a:r>
            <a:r>
              <a:rPr lang="cs-CZ" dirty="0" err="1" smtClean="0"/>
              <a:t>pedagogicko</a:t>
            </a:r>
            <a:r>
              <a:rPr lang="cs-CZ" dirty="0" smtClean="0"/>
              <a:t> -psychologická poradna (PPP), speciální pedagogické centrum (SPC) apod.), </a:t>
            </a:r>
          </a:p>
          <a:p>
            <a:pPr marL="0" indent="0">
              <a:buNone/>
            </a:pPr>
            <a:r>
              <a:rPr lang="cs-CZ" dirty="0" smtClean="0"/>
              <a:t>c) vzdělávací model pro nadaného žáka (zda bude vzděláván přístupem akceleračním, obohacujícím či zda půjde o kombinaci obou variant); </a:t>
            </a:r>
          </a:p>
          <a:p>
            <a:pPr marL="0" indent="0">
              <a:buNone/>
            </a:pPr>
            <a:r>
              <a:rPr lang="cs-CZ" dirty="0" smtClean="0"/>
              <a:t>d) časové a obsahové rozvržení učiva, preferenci konkrétních metod práce (např. projektové úkoly), způsob zadávání a plnění úkolů, způsob hodnocení a klasifikace, úpravu zkoušek; </a:t>
            </a:r>
          </a:p>
          <a:p>
            <a:pPr marL="0" indent="0">
              <a:buNone/>
            </a:pPr>
            <a:r>
              <a:rPr lang="cs-CZ" dirty="0" smtClean="0"/>
              <a:t>e) seznam nezbytných učebních pomůcek, učebnic a materiálů, které jsou nad rámec materiálů pro ostatní žáky v dané třídě a daném předmětu; </a:t>
            </a:r>
          </a:p>
          <a:p>
            <a:pPr marL="0" indent="0">
              <a:buNone/>
            </a:pPr>
            <a:r>
              <a:rPr lang="cs-CZ" dirty="0"/>
              <a:t>f</a:t>
            </a:r>
            <a:r>
              <a:rPr lang="cs-CZ" dirty="0" smtClean="0"/>
              <a:t>) určení osoby ve škole, která bude dohlížet na plnění IVP, popř. seznam osob, které budou na vzdělávání nadaného žáka participovat; </a:t>
            </a:r>
          </a:p>
          <a:p>
            <a:pPr marL="0" indent="0">
              <a:buNone/>
            </a:pPr>
            <a:r>
              <a:rPr lang="cs-CZ" dirty="0" smtClean="0"/>
              <a:t>g) předpokládanou potřebu navýšení finančních prostředků, které s sebou speciální péče o tohoto žáka pro školu přinese (např. nadstandardní pomůcky, materiály, učebnice, nároky na další vzdělávání pedagogických pracovníků (DVPP) apod.).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04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7862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 smtClean="0"/>
              <a:t>Vyhláška 27/2016 Sb. o vzdělávání žáků  studentů se speciálními vzdělávacími </a:t>
            </a:r>
            <a:r>
              <a:rPr lang="cs-CZ" sz="3200" b="1" dirty="0" smtClean="0"/>
              <a:t>potřebami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>
                <a:solidFill>
                  <a:srgbClr val="FF0000"/>
                </a:solidFill>
              </a:rPr>
              <a:t>§ </a:t>
            </a:r>
            <a:r>
              <a:rPr lang="cs-CZ" sz="3200" b="1" dirty="0" smtClean="0">
                <a:solidFill>
                  <a:srgbClr val="FF0000"/>
                </a:solidFill>
              </a:rPr>
              <a:t>27 Nadaný </a:t>
            </a:r>
            <a:r>
              <a:rPr lang="cs-CZ" sz="3200" b="1" dirty="0">
                <a:solidFill>
                  <a:srgbClr val="FF0000"/>
                </a:solidFill>
              </a:rPr>
              <a:t>a mimořádně nadaný </a:t>
            </a:r>
            <a:r>
              <a:rPr lang="cs-CZ" sz="3200" b="1" dirty="0" smtClean="0">
                <a:solidFill>
                  <a:srgbClr val="FF0000"/>
                </a:solidFill>
              </a:rPr>
              <a:t>žák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41764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1)</a:t>
            </a:r>
            <a:r>
              <a:rPr lang="cs-CZ" dirty="0"/>
              <a:t> Za </a:t>
            </a:r>
            <a:r>
              <a:rPr lang="cs-CZ" b="1" dirty="0"/>
              <a:t>nadaného žáka </a:t>
            </a:r>
            <a:r>
              <a:rPr lang="cs-CZ" dirty="0"/>
              <a:t>se pro účely této vyhlášky považuje především žák, který při adekvátní podpoře </a:t>
            </a:r>
            <a:r>
              <a:rPr lang="cs-CZ" b="1" dirty="0"/>
              <a:t>vykazuje ve srovnání s vrstevníky vysokou úroveň v jedné či více oblastech </a:t>
            </a:r>
            <a:r>
              <a:rPr lang="cs-CZ" dirty="0"/>
              <a:t>rozumových schopností, v pohybových, manuálních, uměleckých nebo sociálních dovednostech.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Za </a:t>
            </a:r>
            <a:r>
              <a:rPr lang="cs-CZ" b="1" dirty="0"/>
              <a:t>mimořádně nadaného ž</a:t>
            </a:r>
            <a:r>
              <a:rPr lang="cs-CZ" dirty="0"/>
              <a:t>áka se pro účely této vyhlášky považuje především žák, jehož </a:t>
            </a:r>
            <a:r>
              <a:rPr lang="cs-CZ" b="1" dirty="0"/>
              <a:t>rozložení schopností dosahuje mimořádné úrovně při vysoké tvořivosti v celém okruhu</a:t>
            </a:r>
            <a:r>
              <a:rPr lang="cs-CZ" dirty="0"/>
              <a:t> činností nebo v jednotlivých oblastech rozumových schopností, v pohybových, manuálních, uměleckých nebo sociálních dovednostech.</a:t>
            </a:r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Zjišťování </a:t>
            </a:r>
            <a:r>
              <a:rPr lang="cs-CZ" b="1" dirty="0"/>
              <a:t>mimořádného nadání včetně vzdělávacích potřeb žáka provádí školské poradenské zařízení </a:t>
            </a:r>
            <a:r>
              <a:rPr lang="cs-CZ" dirty="0"/>
              <a:t>ve spolupráci se školou, která žáka vzdělává. Pokud se nadání žáka projevuje v oblastech pohybových, manuálních nebo uměleckých dovedností, vyjadřuje se školské poradenské zařízení zejména ke specifikům žákovy osobnosti, která mohou mít vliv na průběh jeho vzdělávání, a míru žákova nadání zhodnotí odborník v příslušném oboru, jehož odborný posudek žák nebo zákonný zástupce žáka školskému poradenskému zařízení poskytne.</a:t>
            </a:r>
          </a:p>
          <a:p>
            <a:pPr marL="0" indent="0">
              <a:buNone/>
            </a:pPr>
            <a:r>
              <a:rPr lang="cs-CZ" b="1" dirty="0"/>
              <a:t>(4)</a:t>
            </a:r>
            <a:r>
              <a:rPr lang="cs-CZ" dirty="0"/>
              <a:t> Pro </a:t>
            </a:r>
            <a:r>
              <a:rPr lang="cs-CZ" b="1" dirty="0"/>
              <a:t>nadané žáky může ředitel školy vytvářet skupiny</a:t>
            </a:r>
            <a:r>
              <a:rPr lang="cs-CZ" dirty="0"/>
              <a:t>, ve kterých se vzdělávají žáci stejných nebo různých ročníků školy v některých předmětech.</a:t>
            </a:r>
          </a:p>
          <a:p>
            <a:pPr marL="0" indent="0">
              <a:buNone/>
            </a:pPr>
            <a:r>
              <a:rPr lang="cs-CZ" b="1" dirty="0"/>
              <a:t>(5)</a:t>
            </a:r>
            <a:r>
              <a:rPr lang="cs-CZ" dirty="0"/>
              <a:t> Nadaným žákům lze v souladu s vývojem jejich školních dovedností rozšířit obsah vzdělávání nad rámec stanovený příslušným vzdělávacím programem nebo umožnit účast na výuce ve vyšším ročníku.</a:t>
            </a:r>
          </a:p>
          <a:p>
            <a:pPr marL="0" indent="0">
              <a:buNone/>
            </a:pPr>
            <a:r>
              <a:rPr lang="cs-CZ" b="1" dirty="0"/>
              <a:t>(6)</a:t>
            </a:r>
            <a:r>
              <a:rPr lang="cs-CZ" dirty="0"/>
              <a:t> Nadaní žáci se mohou se souhlasem ředitelů příslušných škol současně vzdělávat formou stáží v jiné škole stejného nebo jiného druhu.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44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7862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Vyhláška 27/2016 Sb. o vzdělávání žáků  studentů se speciálními vzdělávacími </a:t>
            </a:r>
            <a:r>
              <a:rPr lang="cs-CZ" sz="3200" b="1" dirty="0" smtClean="0"/>
              <a:t>potřebami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>
                <a:solidFill>
                  <a:srgbClr val="FF0000"/>
                </a:solidFill>
              </a:rPr>
              <a:t>§ </a:t>
            </a:r>
            <a:r>
              <a:rPr lang="cs-CZ" sz="3200" b="1" dirty="0" smtClean="0">
                <a:solidFill>
                  <a:srgbClr val="FF0000"/>
                </a:solidFill>
              </a:rPr>
              <a:t>28 Individuální </a:t>
            </a:r>
            <a:r>
              <a:rPr lang="cs-CZ" sz="3200" b="1" dirty="0">
                <a:solidFill>
                  <a:srgbClr val="FF0000"/>
                </a:solidFill>
              </a:rPr>
              <a:t>vzdělávací plán </a:t>
            </a:r>
            <a:r>
              <a:rPr lang="cs-CZ" sz="3200" b="1" dirty="0" smtClean="0">
                <a:solidFill>
                  <a:srgbClr val="FF0000"/>
                </a:solidFill>
              </a:rPr>
              <a:t/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mimořádně </a:t>
            </a:r>
            <a:r>
              <a:rPr lang="cs-CZ" sz="3200" b="1" dirty="0">
                <a:solidFill>
                  <a:srgbClr val="FF0000"/>
                </a:solidFill>
              </a:rPr>
              <a:t>nadaného </a:t>
            </a:r>
            <a:r>
              <a:rPr lang="cs-CZ" sz="3200" b="1" dirty="0" smtClean="0">
                <a:solidFill>
                  <a:srgbClr val="FF0000"/>
                </a:solidFill>
              </a:rPr>
              <a:t>žáka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43204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1</a:t>
            </a:r>
            <a:r>
              <a:rPr lang="cs-CZ" sz="3500" b="1" dirty="0"/>
              <a:t>)</a:t>
            </a:r>
            <a:r>
              <a:rPr lang="cs-CZ" sz="3500" dirty="0"/>
              <a:t> Vzdělávání mimořádně nadaného žáka se může uskutečňovat podle individuálního vzdělávacího plánu, který vychází ze školního vzdělávacího programu příslušné školy, závěrů psychologického a speciálně pedagogického vyšetření a vyjádření zletilého žáka nebo zákonného zástupce žáka.</a:t>
            </a:r>
          </a:p>
          <a:p>
            <a:pPr marL="0" indent="0">
              <a:buNone/>
            </a:pPr>
            <a:r>
              <a:rPr lang="cs-CZ" sz="3500" b="1" dirty="0"/>
              <a:t>(2)</a:t>
            </a:r>
            <a:r>
              <a:rPr lang="cs-CZ" sz="3500" dirty="0"/>
              <a:t> Individuální vzdělávací plán je závazným dokumentem pro zajištění vzdělávacích potřeb mimořádně nadaného žáka a je součástí dokumentace žáka ve školní matrice.</a:t>
            </a:r>
          </a:p>
          <a:p>
            <a:pPr marL="0" indent="0">
              <a:buNone/>
            </a:pPr>
            <a:r>
              <a:rPr lang="cs-CZ" sz="3500" b="1" dirty="0"/>
              <a:t>(3)</a:t>
            </a:r>
            <a:r>
              <a:rPr lang="cs-CZ" sz="3500" dirty="0"/>
              <a:t> Individuální vzdělávací plán obsahuje</a:t>
            </a:r>
          </a:p>
          <a:p>
            <a:pPr marL="0" indent="0">
              <a:buNone/>
            </a:pPr>
            <a:r>
              <a:rPr lang="cs-CZ" sz="3500" b="1" dirty="0"/>
              <a:t>a)</a:t>
            </a:r>
            <a:r>
              <a:rPr lang="cs-CZ" sz="3500" dirty="0"/>
              <a:t> závěry doporučení školského poradenského zařízení,</a:t>
            </a:r>
          </a:p>
          <a:p>
            <a:pPr marL="0" indent="0">
              <a:buNone/>
            </a:pPr>
            <a:r>
              <a:rPr lang="cs-CZ" sz="3500" b="1" dirty="0"/>
              <a:t>b)</a:t>
            </a:r>
            <a:r>
              <a:rPr lang="cs-CZ" sz="3500" dirty="0"/>
              <a:t> závěry psychologického a speciálně pedagogického vyšetření a pedagogické diagnostiky, které blíže popisují oblast, typ a rozsah nadání a vzdělávací potřeby mimořádně nadaného žáka, případně vyjádření registrujícího praktického lékaře pro děti a dorost,</a:t>
            </a:r>
          </a:p>
          <a:p>
            <a:pPr marL="0" indent="0">
              <a:buNone/>
            </a:pPr>
            <a:r>
              <a:rPr lang="cs-CZ" sz="3500" b="1" dirty="0"/>
              <a:t>c)</a:t>
            </a:r>
            <a:r>
              <a:rPr lang="cs-CZ" sz="3500" dirty="0"/>
              <a:t> údaje o způsobu poskytování individuální pedagogické, speciálně pedagogické nebo psychologické péče mimořádně </a:t>
            </a:r>
            <a:r>
              <a:rPr lang="cs-CZ" sz="3500" dirty="0" smtClean="0"/>
              <a:t>nadanému </a:t>
            </a:r>
            <a:r>
              <a:rPr lang="cs-CZ" sz="3500" dirty="0"/>
              <a:t>žákovi,</a:t>
            </a:r>
          </a:p>
          <a:p>
            <a:pPr marL="0" indent="0">
              <a:buNone/>
            </a:pPr>
            <a:r>
              <a:rPr lang="cs-CZ" sz="3500" b="1" dirty="0"/>
              <a:t>d)</a:t>
            </a:r>
            <a:r>
              <a:rPr lang="cs-CZ" sz="3500" dirty="0"/>
              <a:t> vzdělávací model pro mimořádně nadaného žáka, údaje o potřebě úprav v obsahu vzdělávání žáka, časové a obsahové rozvržení učiva, volbu pedagogických postupů, způsob zadávání a plnění úkolů, způsob hodnocení, úpravu zkoušek</a:t>
            </a:r>
            <a:r>
              <a:rPr lang="cs-CZ" sz="3500" dirty="0" smtClean="0"/>
              <a:t>,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167936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78621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Vyhláška 27/2016 Sb. o vzdělávání žáků  studentů se speciálními vzdělávacími </a:t>
            </a:r>
            <a:r>
              <a:rPr lang="cs-CZ" sz="3200" b="1" dirty="0" smtClean="0"/>
              <a:t>potřebami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>
                <a:solidFill>
                  <a:srgbClr val="FF0000"/>
                </a:solidFill>
              </a:rPr>
              <a:t>§ </a:t>
            </a:r>
            <a:r>
              <a:rPr lang="cs-CZ" sz="3200" b="1" dirty="0" smtClean="0">
                <a:solidFill>
                  <a:srgbClr val="FF0000"/>
                </a:solidFill>
              </a:rPr>
              <a:t>28 Individuální </a:t>
            </a:r>
            <a:r>
              <a:rPr lang="cs-CZ" sz="3200" b="1" dirty="0">
                <a:solidFill>
                  <a:srgbClr val="FF0000"/>
                </a:solidFill>
              </a:rPr>
              <a:t>vzdělávací plán </a:t>
            </a:r>
            <a:r>
              <a:rPr lang="cs-CZ" sz="3200" b="1" dirty="0" smtClean="0">
                <a:solidFill>
                  <a:srgbClr val="FF0000"/>
                </a:solidFill>
              </a:rPr>
              <a:t/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mimořádně </a:t>
            </a:r>
            <a:r>
              <a:rPr lang="cs-CZ" sz="3200" b="1" dirty="0">
                <a:solidFill>
                  <a:srgbClr val="FF0000"/>
                </a:solidFill>
              </a:rPr>
              <a:t>nadaného </a:t>
            </a:r>
            <a:r>
              <a:rPr lang="cs-CZ" sz="3200" b="1" dirty="0" smtClean="0">
                <a:solidFill>
                  <a:srgbClr val="FF0000"/>
                </a:solidFill>
              </a:rPr>
              <a:t>žáka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43204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seznam doporučených učebních pomůcek, učebnic a materiálů,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určení pedagogického pracovníka školského poradenského zařízení, se kterým bude škola spolupracovat při zajišťování péče o mimořádně nadaného žáka,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personální zajištění úprav a průběhu vzdělávání mimořádně nadaného žáka a</a:t>
            </a:r>
          </a:p>
          <a:p>
            <a:pPr marL="0" indent="0">
              <a:buNone/>
            </a:pPr>
            <a:r>
              <a:rPr lang="cs-CZ" b="1" dirty="0"/>
              <a:t>h)</a:t>
            </a:r>
            <a:r>
              <a:rPr lang="cs-CZ" dirty="0"/>
              <a:t> určení pedagogického pracovníka školy pro sledování průběhu vzdělávání mimořádně nadaného žáka a pro zajištění spolupráce se školským poradenským zařízením.</a:t>
            </a:r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4)</a:t>
            </a:r>
            <a:r>
              <a:rPr lang="cs-CZ" dirty="0"/>
              <a:t> Individuální vzdělávací plán je zpracován bez zbytečného odkladu po zahájení vzdělávání mimořádně nadaného žáka ve škole, nejpozději však do 1 měsíce ode dne, kdy škola obdržela doporučení. Individuální vzdělávací plán může být doplňován a upravován v průběhu školního roku.</a:t>
            </a:r>
          </a:p>
          <a:p>
            <a:pPr marL="0" indent="0">
              <a:buNone/>
            </a:pPr>
            <a:r>
              <a:rPr lang="cs-CZ" b="1" dirty="0"/>
              <a:t>(5)</a:t>
            </a:r>
            <a:r>
              <a:rPr lang="cs-CZ" dirty="0"/>
              <a:t> Zpracování a provádění individuálního vzdělávacího plánu zajišťuje ředitel školy. Individuální vzdělávací plán se zpracovává ve spolupráci se školským poradenským zařízením, případně školským zařízením, a žákem a dále zákonným zástupcem žáka, není-li žák zletilý</a:t>
            </a:r>
            <a:r>
              <a:rPr lang="cs-CZ" dirty="0" smtClean="0"/>
              <a:t>.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4005208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/>
              <a:t>Vyhláška 48/2005 Sb. o základním vzdělávání a některých náležitostech plnění povinné </a:t>
            </a:r>
            <a:r>
              <a:rPr lang="cs-CZ" sz="3600" b="1" dirty="0" smtClean="0"/>
              <a:t>školní docházky</a:t>
            </a:r>
            <a:br>
              <a:rPr lang="cs-CZ" sz="3600" b="1" dirty="0" smtClean="0"/>
            </a:br>
            <a:r>
              <a:rPr lang="cs-CZ" sz="3600" b="1" dirty="0">
                <a:solidFill>
                  <a:srgbClr val="FF0000"/>
                </a:solidFill>
              </a:rPr>
              <a:t>§ 9 Rozvoj nadání </a:t>
            </a:r>
            <a:r>
              <a:rPr lang="cs-CZ" sz="3600" b="1" dirty="0" smtClean="0">
                <a:solidFill>
                  <a:srgbClr val="FF0000"/>
                </a:solidFill>
              </a:rPr>
              <a:t>žáků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19256" cy="33843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1)</a:t>
            </a:r>
            <a:r>
              <a:rPr lang="cs-CZ" dirty="0"/>
              <a:t> Ředitel školy zařadí žáka do třídy nebo skupiny žáků s rozšířenou výukou některého předmětu nebo skupin předmětů stanovených školním vzdělávacím programem (dále jen „rozšířená výuka“) na základě posouzení nadání a předpokladů žáka a se souhlasem zákonného zástupce žáka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Žák je ze skupiny žáků nebo třídy s rozšířenou výukou přeřazen do skupiny žáků nebo třídy bez rozšířené výuky v případě, že dlouhodobě neprokazuje předpoklady pro tuto výuku, nebo i z jiných závažných důvodů. Ředitel školy přeřadí žáka v rámci školy na základě doporučení vyučujícího daného předmětu a po projednání v pedagogické radě a se zákonným zástupcem žáka zpravidla ke konci pololetí. Ze závažných důvodů, zejména zdravotních, může být žák přeřazen i v průběhu pololetí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Náležitosti vzdělávání žáků mimořádně nadaných se řídí zvláštním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2363878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cs-CZ" dirty="0" smtClean="0"/>
              <a:t>ŠVP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Školy se v menší míře vyjadřují k úpravám vzdělávacího obsahu pro nadané a mimořádně nadané žáky – vzdělávací standardy pro nadané</a:t>
            </a:r>
          </a:p>
          <a:p>
            <a:r>
              <a:rPr lang="cs-CZ" dirty="0" smtClean="0"/>
              <a:t>Neuvádí specifické pomůcky pro nadané</a:t>
            </a:r>
          </a:p>
          <a:p>
            <a:r>
              <a:rPr lang="cs-CZ" dirty="0" smtClean="0"/>
              <a:t>Pokud ano, důležité, aby „péče“ nezůstávala pouze v dokumentaci školy</a:t>
            </a:r>
          </a:p>
          <a:p>
            <a:r>
              <a:rPr lang="cs-CZ" dirty="0" smtClean="0"/>
              <a:t>Aktualizace – spolupráce učitelů, týmová práce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72914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Spolupráce s rodinou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Otevřená komunikace – náročný a dlouhodobý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15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Rozvoj nadání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 pro společnost</a:t>
            </a:r>
          </a:p>
          <a:p>
            <a:r>
              <a:rPr lang="cs-CZ" dirty="0" smtClean="0"/>
              <a:t>Rozpoznání signálů</a:t>
            </a:r>
          </a:p>
          <a:p>
            <a:r>
              <a:rPr lang="cs-CZ" dirty="0" smtClean="0"/>
              <a:t>Podmínky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2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547813"/>
          </a:xfrm>
        </p:spPr>
        <p:txBody>
          <a:bodyPr/>
          <a:lstStyle/>
          <a:p>
            <a:r>
              <a:rPr lang="cs-CZ" altLang="en-US" sz="3600" b="1" dirty="0" smtClean="0"/>
              <a:t>Identifikace nadání - RVP </a:t>
            </a:r>
            <a:r>
              <a:rPr lang="en-GB" altLang="en-US" sz="3600" dirty="0" smtClean="0"/>
              <a:t/>
            </a:r>
            <a:br>
              <a:rPr lang="en-GB" altLang="en-US" sz="3600" dirty="0" smtClean="0"/>
            </a:br>
            <a:endParaRPr lang="en-GB" altLang="en-US" sz="3600" dirty="0" smtClean="0"/>
          </a:p>
        </p:txBody>
      </p:sp>
      <p:sp>
        <p:nvSpPr>
          <p:cNvPr id="29699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424862" cy="4217987"/>
          </a:xfrm>
        </p:spPr>
        <p:txBody>
          <a:bodyPr/>
          <a:lstStyle/>
          <a:p>
            <a:r>
              <a:rPr lang="cs-CZ" altLang="en-US" dirty="0" smtClean="0"/>
              <a:t>Dlouhodobý proces - metody pedagogické, psychologické, pedagogicko-psychologické i laické. </a:t>
            </a:r>
          </a:p>
          <a:p>
            <a:r>
              <a:rPr lang="cs-CZ" altLang="en-US" dirty="0" smtClean="0"/>
              <a:t>Jde především o </a:t>
            </a:r>
            <a:r>
              <a:rPr lang="cs-CZ" altLang="en-US" b="1" dirty="0" smtClean="0"/>
              <a:t>pozorování žáků ve školní práci, rozbor výsledků práce žáka a portfolio žáka, hodnocení testů a úloh, rozhovory se žákem a jeho zákonnými zástupci.</a:t>
            </a:r>
            <a:r>
              <a:rPr lang="cs-CZ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88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80400" cy="1044575"/>
          </a:xfrm>
        </p:spPr>
        <p:txBody>
          <a:bodyPr/>
          <a:lstStyle/>
          <a:p>
            <a:r>
              <a:rPr lang="cs-CZ" altLang="en-US" b="1" dirty="0" smtClean="0"/>
              <a:t>RVP – vyhledávání nadaných</a:t>
            </a:r>
            <a:endParaRPr lang="en-GB" altLang="en-US" b="1" dirty="0" smtClean="0"/>
          </a:p>
        </p:txBody>
      </p:sp>
      <p:sp>
        <p:nvSpPr>
          <p:cNvPr id="30723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755576" y="1340768"/>
            <a:ext cx="7488832" cy="5112568"/>
          </a:xfrm>
        </p:spPr>
        <p:txBody>
          <a:bodyPr/>
          <a:lstStyle/>
          <a:p>
            <a:r>
              <a:rPr lang="cs-CZ" altLang="en-US" sz="2400" dirty="0" smtClean="0"/>
              <a:t>U mladších žáků (do 9 let) – možnost záměny mimořádného nadání a nerovnoměrného (zrychleného) vývoje </a:t>
            </a:r>
            <a:r>
              <a:rPr lang="cs-CZ" altLang="en-US" sz="2400" dirty="0" smtClean="0"/>
              <a:t>– bystré </a:t>
            </a:r>
            <a:r>
              <a:rPr lang="cs-CZ" altLang="en-US" sz="2400" dirty="0" smtClean="0"/>
              <a:t>děti z podnětného prostředí – později mohou pohybovat v pásmu lepšího průměru. </a:t>
            </a:r>
          </a:p>
          <a:p>
            <a:r>
              <a:rPr lang="cs-CZ" altLang="en-US" sz="2400" dirty="0" smtClean="0"/>
              <a:t>Při vyhledávání mimořádně nadaných žáků </a:t>
            </a:r>
            <a:r>
              <a:rPr lang="cs-CZ" altLang="en-US" sz="2400" dirty="0" smtClean="0"/>
              <a:t>třeba </a:t>
            </a:r>
            <a:r>
              <a:rPr lang="cs-CZ" altLang="en-US" sz="2400" dirty="0" smtClean="0"/>
              <a:t>věnovat pozornost </a:t>
            </a:r>
            <a:r>
              <a:rPr lang="cs-CZ" altLang="en-US" sz="2400" b="1" dirty="0" smtClean="0"/>
              <a:t>i žákům s vývojovou poruchou učení nebo chování, s tělesným handicapem, žákům z odlišného kulturního a znevýhodňujícího sociálního prostředí. </a:t>
            </a:r>
            <a:endParaRPr lang="en-GB" altLang="en-US" sz="2400" b="1" dirty="0" smtClean="0"/>
          </a:p>
          <a:p>
            <a:r>
              <a:rPr lang="cs-CZ" altLang="en-US" sz="2400" dirty="0" smtClean="0"/>
              <a:t>Pomoc při identifikaci a následné péči o mimořádně nadaného žáka mohou učitelům se souhlasem zákonných zástupců žáka poskytnout psychologové v síti pedagogicko-psychologických poraden. </a:t>
            </a:r>
            <a:endParaRPr lang="en-GB" altLang="en-US" sz="2400" dirty="0" smtClean="0"/>
          </a:p>
          <a:p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91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Kdo je nadaný žák?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</a:t>
            </a:r>
            <a:r>
              <a:rPr lang="cs-CZ" dirty="0" smtClean="0"/>
              <a:t>ntelektové (rozumové) nadání  - v podstatě asynchronní vývoj, kombinace zrychlené kognitivní schopnosti a zvýšená intenzita k vytvoření vnitřních zkušeností a povědomí, které jsou kvalitativně odlišné od normy. </a:t>
            </a:r>
          </a:p>
          <a:p>
            <a:r>
              <a:rPr lang="cs-CZ" dirty="0" smtClean="0"/>
              <a:t>obzvláště zranitelný</a:t>
            </a:r>
          </a:p>
          <a:p>
            <a:r>
              <a:rPr lang="cs-CZ" dirty="0" smtClean="0"/>
              <a:t>pro optimální rozvoj vyžaduje proto změny v rodičovské výchově, vzdělávání i poradenské činnosti</a:t>
            </a:r>
          </a:p>
          <a:p>
            <a:r>
              <a:rPr lang="cs-CZ" dirty="0" smtClean="0"/>
              <a:t>speciální vzdělávací potřeby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33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LEGISLATIVNÍ PODKLADY </a:t>
            </a:r>
            <a:br>
              <a:rPr lang="cs-CZ" dirty="0" smtClean="0"/>
            </a:br>
            <a:r>
              <a:rPr lang="cs-CZ" dirty="0" smtClean="0"/>
              <a:t>PRO VZDĚLÁVÁNÍ NADANÉHO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 č. 561/2004 Sb., o předškolním, základním, středním, vyšším odborném a jiném vzdělávání (školský zákon) § </a:t>
            </a:r>
            <a:r>
              <a:rPr lang="cs-CZ" dirty="0" smtClean="0"/>
              <a:t>17-19</a:t>
            </a:r>
            <a:endParaRPr lang="cs-CZ" dirty="0" smtClean="0"/>
          </a:p>
          <a:p>
            <a:r>
              <a:rPr lang="cs-CZ" dirty="0" smtClean="0"/>
              <a:t>Vyhláška č. 27/2016 Sb., o vzdělávání žáků se speciálními vzdělávacími potřebami, zejména část IV. § 27-31</a:t>
            </a:r>
          </a:p>
          <a:p>
            <a:r>
              <a:rPr lang="cs-CZ" dirty="0" smtClean="0"/>
              <a:t>Vyhláška č. 72/2005 Sb., o poskytování poradenských služeb ve školách a školských poradenských zařízeních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3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Zákon 561/2004 Sb. (školský zákon)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 smtClean="0"/>
              <a:t>§ 1 Obecná ustanovení </a:t>
            </a:r>
          </a:p>
          <a:p>
            <a:pPr marL="514350" indent="-514350">
              <a:buAutoNum type="alphaLcParenR"/>
            </a:pPr>
            <a:r>
              <a:rPr lang="cs-CZ" dirty="0" smtClean="0"/>
              <a:t>§ 17 Vzdělávání nadaných dětí, žáků a studentů</a:t>
            </a:r>
          </a:p>
          <a:p>
            <a:pPr marL="514350" indent="-514350">
              <a:buAutoNum type="alphaLcParenR"/>
            </a:pPr>
            <a:r>
              <a:rPr lang="cs-CZ" dirty="0" smtClean="0"/>
              <a:t>§ 18 Individuální vzdělávací plán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596930" y="3933056"/>
            <a:ext cx="3838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2"/>
              </a:rPr>
              <a:t>https://www.msmt.cz/file/52551_1_1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93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Zákon 561/2004 Sb. (školský zákon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sz="3600" b="1" dirty="0">
                <a:solidFill>
                  <a:srgbClr val="FF0000"/>
                </a:solidFill>
              </a:rPr>
              <a:t>§ 17 Vzdělávání nadaných dětí, žáků a </a:t>
            </a:r>
            <a:r>
              <a:rPr lang="cs-CZ" sz="3600" b="1" dirty="0" smtClean="0">
                <a:solidFill>
                  <a:srgbClr val="FF0000"/>
                </a:solidFill>
              </a:rPr>
              <a:t>studentů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091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 Školy a školská zařízení vytvářejí podmínky pro rozvoj nadání dětí, žáků a studentů.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 K rozvoji nadání dětí, žáků a studentů lze uskutečňovat </a:t>
            </a:r>
            <a:r>
              <a:rPr lang="cs-CZ" b="1" dirty="0"/>
              <a:t>rozšířenou výuku některých předmětů nebo skupin předmětů</a:t>
            </a:r>
            <a:r>
              <a:rPr lang="cs-CZ" dirty="0"/>
              <a:t>. Třídám se sportovním zaměřením nebo žákům a studentům vykonávajícím sportovní přípravu může ředitel školy odlišně upravit organizaci vzdělávání.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3) Ředitel školy může mimořádně nadaného nezletilého žáka na žádost osoby, která je v souladu se zvláštním právním předpisem nebo s rozhodnutím soudu oprávněna jednat za dítě nebo nezletilého žáka (dále jen "zákonný zástupce"), a mimořádně nadaného zletilého žáka nebo studenta </a:t>
            </a:r>
            <a:r>
              <a:rPr lang="cs-CZ" b="1" dirty="0"/>
              <a:t>na jeho žádost přeřadit do vyššího ročníku bez absolvování předchozího ročníku. </a:t>
            </a:r>
            <a:r>
              <a:rPr lang="cs-CZ" dirty="0"/>
              <a:t>Součástí žádosti žáka, který plní povinnou školní docházku, je vyjádření školského poradenského zařízení a registrujícího poskytovatele zdravotních služeb v oboru praktické lékařství pro děti a dorost (dále jen „registrující lékař“). Podmínkou přeřazení je vykonání zkoušek z učiva nebo části učiva ročníku, který žák nebo student nebude absolvovat. Obsah a rozsah zkoušek stanoví ředitel školy.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731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Zákon 561/2004 Sb. (školský zákon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sz="3200" b="1" dirty="0">
                <a:solidFill>
                  <a:srgbClr val="FF0000"/>
                </a:solidFill>
              </a:rPr>
              <a:t>§ 18 Individuální vzdělávací </a:t>
            </a:r>
            <a:r>
              <a:rPr lang="cs-CZ" sz="3200" b="1" dirty="0" smtClean="0">
                <a:solidFill>
                  <a:srgbClr val="FF0000"/>
                </a:solidFill>
              </a:rPr>
              <a:t>plán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Ředitel </a:t>
            </a:r>
            <a:r>
              <a:rPr lang="cs-CZ" dirty="0"/>
              <a:t>školy může s písemným doporučením školského poradenského zařízení povolit nezletilému žákovi se speciálními vzdělávacími potřebami nebo s mimořádným nadáním na žádost jeho zákonného zástupce a zletilému žákovi nebo studentovi se speciálními vzdělávacími potřebami nebo s mimořádným nadáním na jeho žádost </a:t>
            </a:r>
            <a:r>
              <a:rPr lang="cs-CZ" b="1" dirty="0"/>
              <a:t>vzdělávání podle individuálního vzdělávacího plánu</a:t>
            </a:r>
            <a:r>
              <a:rPr lang="cs-CZ" dirty="0"/>
              <a:t>. Ve středním vzdělávání nebo vyšším odborném vzdělávání může ředitel školy povolit vzdělávání podle individuálního vzdělávacího plánu i z jiných závažných důvodů.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351365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729</Words>
  <Application>Microsoft Office PowerPoint</Application>
  <PresentationFormat>Předvádění na obrazovce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Legislativa</vt:lpstr>
      <vt:lpstr>Rozvoj nadání </vt:lpstr>
      <vt:lpstr>Identifikace nadání - RVP  </vt:lpstr>
      <vt:lpstr>RVP – vyhledávání nadaných</vt:lpstr>
      <vt:lpstr>Kdo je nadaný žák?</vt:lpstr>
      <vt:lpstr>LEGISLATIVNÍ PODKLADY  PRO VZDĚLÁVÁNÍ NADANÉHO ŽÁKA</vt:lpstr>
      <vt:lpstr>Zákon 561/2004 Sb. (školský zákon) </vt:lpstr>
      <vt:lpstr>Zákon 561/2004 Sb. (školský zákon) § 17 Vzdělávání nadaných dětí, žáků a studentů </vt:lpstr>
      <vt:lpstr>Zákon 561/2004 Sb. (školský zákon) § 18 Individuální vzdělávací plán </vt:lpstr>
      <vt:lpstr>IVP</vt:lpstr>
      <vt:lpstr>Vyhláška 27/2016 Sb. o vzdělávání žáků  studentů se speciálními vzdělávacími potřebami § 27 Nadaný a mimořádně nadaný žák</vt:lpstr>
      <vt:lpstr>Vyhláška 27/2016 Sb. o vzdělávání žáků  studentů se speciálními vzdělávacími potřebami § 28 Individuální vzdělávací plán  mimořádně nadaného žáka</vt:lpstr>
      <vt:lpstr>Vyhláška 27/2016 Sb. o vzdělávání žáků  studentů se speciálními vzdělávacími potřebami § 28 Individuální vzdělávací plán  mimořádně nadaného žáka</vt:lpstr>
      <vt:lpstr>Vyhláška 48/2005 Sb. o základním vzdělávání a některých náležitostech plnění povinné školní docházky § 9 Rozvoj nadání žáků</vt:lpstr>
      <vt:lpstr>ŠVP</vt:lpstr>
      <vt:lpstr>Spolupráce s rodinou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</dc:title>
  <dc:creator>Anna</dc:creator>
  <cp:lastModifiedBy>Anna</cp:lastModifiedBy>
  <cp:revision>25</cp:revision>
  <dcterms:created xsi:type="dcterms:W3CDTF">2019-03-27T09:16:04Z</dcterms:created>
  <dcterms:modified xsi:type="dcterms:W3CDTF">2023-10-22T22:19:00Z</dcterms:modified>
</cp:coreProperties>
</file>