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93" r:id="rId3"/>
    <p:sldId id="257" r:id="rId4"/>
    <p:sldId id="258" r:id="rId5"/>
    <p:sldId id="259" r:id="rId6"/>
    <p:sldId id="283" r:id="rId7"/>
    <p:sldId id="260" r:id="rId8"/>
    <p:sldId id="285" r:id="rId9"/>
    <p:sldId id="282" r:id="rId10"/>
    <p:sldId id="261" r:id="rId11"/>
    <p:sldId id="262" r:id="rId12"/>
    <p:sldId id="263" r:id="rId13"/>
    <p:sldId id="265" r:id="rId14"/>
    <p:sldId id="264" r:id="rId15"/>
    <p:sldId id="266" r:id="rId16"/>
    <p:sldId id="267" r:id="rId17"/>
    <p:sldId id="268" r:id="rId18"/>
    <p:sldId id="292" r:id="rId19"/>
    <p:sldId id="272" r:id="rId20"/>
    <p:sldId id="271" r:id="rId21"/>
    <p:sldId id="274" r:id="rId22"/>
    <p:sldId id="276" r:id="rId23"/>
    <p:sldId id="278" r:id="rId24"/>
    <p:sldId id="279" r:id="rId25"/>
    <p:sldId id="288" r:id="rId26"/>
    <p:sldId id="289" r:id="rId27"/>
    <p:sldId id="28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přesun snímku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D2289C-31B6-46C7-B30D-DAB1A8CDDF1C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12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F2429-D184-4211-9BA0-C99D01A54B8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FB4A339-D97A-43CB-BD1D-DA81617D26EE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080" y="694800"/>
            <a:ext cx="4567680" cy="3426480"/>
          </a:xfrm>
          <a:prstGeom prst="rect">
            <a:avLst/>
          </a:prstGeom>
        </p:spPr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685800" y="434304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92AD69E5-8B12-494D-8C1E-E0FBA34AA2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A474EE7-6693-4063-8C50-178D41AEFABC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252DC6-4098-4562-BA9B-DB3E73431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6BFB3F-75D7-4ACF-B354-06B9347C162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B57F3CE-B796-41BF-9E80-CC85AC308D46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5770FC-7DF7-4E8A-8645-60EC25145F2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45E9079-9F2A-4500-9DDC-41F6C9043F89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363504C-8E02-434E-847A-7F587E6035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14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E185C5D-FDBE-4D82-8EAD-B49096208485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34C8EE8-E0B1-4BA2-B0F1-682F7D14273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F6EF295-D65F-48D2-A762-415BDA56A53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04BA4C-25E3-454F-9636-668074A28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997800A-0C25-4363-92F4-DE05145FABD4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97E238B-3B60-41F5-BF72-2B29D51C6E1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6480" y="272880"/>
            <a:ext cx="8293320" cy="1019880"/>
          </a:xfrm>
          <a:prstGeom prst="rect">
            <a:avLst/>
          </a:prstGeom>
          <a:noFill/>
          <a:ln w="93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21409A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21409A"/>
                </a:solidFill>
                <a:latin typeface="Calibri"/>
                <a:ea typeface="DejaVu Sans"/>
              </a:rPr>
              <a:t>Nadání a jeho rozvoj (NaRo)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67280" y="1555920"/>
            <a:ext cx="8227800" cy="129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Druhy nadání</a:t>
            </a:r>
            <a:endParaRPr lang="cs-CZ" sz="2800" b="0" strike="noStrike" spc="-1">
              <a:latin typeface="Arial"/>
            </a:endParaRPr>
          </a:p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>
                <a:solidFill>
                  <a:srgbClr val="FF0000"/>
                </a:solidFill>
                <a:latin typeface="Calibri"/>
                <a:ea typeface="DejaVu Sans"/>
              </a:rPr>
              <a:t>Modely nadání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95536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2.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výkon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4520"/>
            <a:ext cx="8507288" cy="4848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Zdůrazňují činitele, kterých je zapotřebí pro 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manifestaci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nadání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Rozdíl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mezi vlohami a realizací vloh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Důraz na přenos „vloh do výkonu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Samotné vlohy a potenciál pro vysoký výkon nepovažují většinou za dostatečný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Nepodnětné prostředí může zapříčinit nerozvinutí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vloh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Užívání pojmu „mimořádně výkonný žák“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vzdělavatelů, rodičů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Vloha (předpoklad) – adekvátní podněty – rozvinutí potenciálu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až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50% potenciálně vysoce nadaných dětí nedostane podněcování a odpovídající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výchovu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80594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2. Modely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výkon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330289" y="252540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 err="1">
                <a:solidFill>
                  <a:srgbClr val="FF0000"/>
                </a:solidFill>
                <a:latin typeface="Calibri"/>
                <a:ea typeface="DejaVu Sans"/>
              </a:rPr>
              <a:t>Tříkruhová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koncepce nadání (model 3 kruhů)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136" name="Obrázek 3"/>
          <p:cNvPicPr/>
          <p:nvPr/>
        </p:nvPicPr>
        <p:blipFill>
          <a:blip r:embed="rId3"/>
          <a:stretch/>
        </p:blipFill>
        <p:spPr>
          <a:xfrm>
            <a:off x="323528" y="2525400"/>
            <a:ext cx="8035312" cy="2919824"/>
          </a:xfrm>
          <a:prstGeom prst="rect">
            <a:avLst/>
          </a:prstGeom>
          <a:ln>
            <a:noFill/>
          </a:ln>
        </p:spPr>
      </p:pic>
      <p:pic>
        <p:nvPicPr>
          <p:cNvPr id="6146" name="Picture 2" descr="Joseph Renzulli | Neag School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6899"/>
            <a:ext cx="1680121" cy="16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33129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23528" y="1604520"/>
            <a:ext cx="8361832" cy="45607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2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Vlastní koncepce nadání – tzv. nadané chování.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- součinnost tří základních složek v harmonii.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Nejproduktivnější osoby nejsou nutně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jedničkáři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Vysoké intelektuální schopnosti: 12-25 %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populace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Provázanost faktorů formující nadání a ovlivňující výkon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nadprůměrná všeobecná schopnost (paměť, získávání informací, integrace zkušeností, numerické, verbální a prostorové usuzování). Ekvivalent k IQ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originalita myšlení, evaluace, flexibilita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množství energie, vytrvalost, oddanost práci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Tvořivost tlumí: direktivní řízení, stereotypy, tendence ke konformit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85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Vychází 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modelu, ale vytýká konceptu silné zaměření na osobnostní rysy a absenci sociálního kontextu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Nahrazuje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b="0" i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angažovanost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 úkolu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í zahrnující riskování, očekávání a schopnost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plánování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i="1" spc="-1" dirty="0" smtClean="0">
                <a:solidFill>
                  <a:srgbClr val="000000"/>
                </a:solidFill>
                <a:latin typeface="Calibri"/>
                <a:ea typeface="DejaVu Sans"/>
              </a:rPr>
              <a:t>všeobecné nadprůměrné schopnosti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– intelektuální schopnosti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5-10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%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populace nadaní jedinci;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hranice 15-25 %)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Koncept se skládá ze dvou triád: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osobnost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prostředí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latin typeface="Calibri"/>
                <a:ea typeface="DejaVu Sans"/>
              </a:rPr>
              <a:t>Mönks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333021" y="342720"/>
            <a:ext cx="8290260" cy="1610280"/>
          </a:xfrm>
          <a:prstGeom prst="rect">
            <a:avLst/>
          </a:prstGeom>
          <a:solidFill>
            <a:srgbClr val="F9B9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2. Modely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výkon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Franz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 smtClean="0">
                <a:solidFill>
                  <a:srgbClr val="006C3B"/>
                </a:solidFill>
                <a:latin typeface="Calibri"/>
                <a:ea typeface="DejaVu Sans"/>
              </a:rPr>
              <a:t>Mönks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Triadický model nadání </a:t>
            </a:r>
          </a:p>
        </p:txBody>
      </p:sp>
      <p:sp>
        <p:nvSpPr>
          <p:cNvPr id="141" name="CustomShape 2"/>
          <p:cNvSpPr/>
          <p:nvPr/>
        </p:nvSpPr>
        <p:spPr>
          <a:xfrm>
            <a:off x="333021" y="2131380"/>
            <a:ext cx="8352000" cy="3962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= model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vzájemné závislosti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3762000" y="1953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897028" y="2905992"/>
            <a:ext cx="5913543" cy="3862368"/>
          </a:xfrm>
          <a:prstGeom prst="rect">
            <a:avLst/>
          </a:prstGeom>
          <a:ln>
            <a:noFill/>
          </a:ln>
        </p:spPr>
      </p:pic>
      <p:pic>
        <p:nvPicPr>
          <p:cNvPr id="7170" name="Picture 2" descr="https://upload.wikimedia.org/wikipedia/commons/thumb/e/e0/Franz_M%C3%B6nks.JPG/266px-Franz_M%C3%B6n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623"/>
            <a:ext cx="1747025" cy="2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Rozvinutí nadání – vhodné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spolupůsobení faktorů individuálních 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sociálních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Vhodná aplikace u socio-kulturně znevýhodněných dětí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Upozornění na úskalí: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politická a hospodářská situace 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„…když se vzdělávací politika země soustředí např. jen na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skupinu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průměrných a slabších, budou nadaní a vysoce nadaní žáci ve školách dostávat málo možností podněcujících nadání“ </a:t>
            </a:r>
            <a:r>
              <a:rPr dirty="0"/>
              <a:t/>
            </a:r>
            <a:br>
              <a:rPr dirty="0"/>
            </a:b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podle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MÖNKS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YPENBURGEROVÁ)</a:t>
            </a:r>
          </a:p>
        </p:txBody>
      </p:sp>
      <p:sp>
        <p:nvSpPr>
          <p:cNvPr id="147" name="CustomShape 2"/>
          <p:cNvSpPr/>
          <p:nvPr/>
        </p:nvSpPr>
        <p:spPr>
          <a:xfrm>
            <a:off x="457200" y="116632"/>
            <a:ext cx="8228160" cy="11437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3.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socio-kulturně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3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. Modely zaměřené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socio-kulturně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Abraham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Tannenbaum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600200"/>
            <a:ext cx="8228520" cy="478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Hvězdnicovitý model talentu</a:t>
            </a: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197440" y="19857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1" name="Obrázek 150"/>
          <p:cNvPicPr/>
          <p:nvPr/>
        </p:nvPicPr>
        <p:blipFill>
          <a:blip r:embed="rId3"/>
          <a:stretch/>
        </p:blipFill>
        <p:spPr>
          <a:xfrm>
            <a:off x="491547" y="2316504"/>
            <a:ext cx="5335464" cy="4063776"/>
          </a:xfrm>
          <a:prstGeom prst="rect">
            <a:avLst/>
          </a:prstGeom>
          <a:ln>
            <a:noFill/>
          </a:ln>
        </p:spPr>
      </p:pic>
      <p:pic>
        <p:nvPicPr>
          <p:cNvPr id="8194" name="Picture 2" descr="Teaching Gifted &amp; Talented Students – Teaching Gifted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21" y="3524448"/>
            <a:ext cx="2745568" cy="28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cielo.org.pe/img/revistas/psico/v33n1/a09fig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295" y="393206"/>
            <a:ext cx="1683065" cy="20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Pět faktorů spolupůsobení na výkonovou složku nadání, jeho rozvoj 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Všeobecná schopnost, obecná intelektová schopnost  – souvisí s úrovní obecné inteligence, která se odráží ve všech typech nadání. Stanovuje určitou nadprůměrnou min. hranici inteligence, která dopomáhá jedinci ke kvalitním výkonům.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Specifická schopnost (speciální schopnost)  – schopnost výjimečného výkonu v dané oblasti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Neintelektové (</a:t>
            </a:r>
            <a:r>
              <a:rPr lang="cs-CZ" sz="2000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facilitující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) faktory – individuální charakteristiky osobnosti – sociální, emocionální složka, motivace, kreativita, sebevědomí, disciplína, přizpůsobení se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Faktor prostředí – vliv rodiny, rodiny, škol, přátel atd.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  <a:ea typeface="DejaVu Sans"/>
              </a:rPr>
              <a:t>Faktor šance, šťastná náhoda  – být ve správný čas na správném místě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Skutečný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talent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projevuje až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dospělosti vynikající úrovní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výkonu,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pozitivními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vzory pro společnost nebo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produkcí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nápadů, které transformují </a:t>
            </a:r>
            <a:r>
              <a:rPr lang="cs-CZ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společnosti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spc="-1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- existují </a:t>
            </a:r>
            <a:r>
              <a:rPr lang="cs-CZ" sz="2000" dirty="0"/>
              <a:t>přirozeně snadné vzory chování, které nejsou </a:t>
            </a:r>
            <a:r>
              <a:rPr lang="cs-CZ" sz="2000" dirty="0" smtClean="0"/>
              <a:t>výsledkem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systematického </a:t>
            </a:r>
            <a:r>
              <a:rPr lang="cs-CZ" sz="2000" dirty="0"/>
              <a:t>tréninku v dané oblasti </a:t>
            </a:r>
            <a:r>
              <a:rPr lang="cs-CZ" sz="2000" dirty="0" smtClean="0"/>
              <a:t>činnosti, což je pozorovatelné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např. u </a:t>
            </a:r>
            <a:r>
              <a:rPr lang="cs-CZ" sz="2000" dirty="0"/>
              <a:t>malých dětí, kde je možnost systematické </a:t>
            </a:r>
            <a:r>
              <a:rPr lang="cs-CZ" sz="2000" dirty="0" smtClean="0"/>
              <a:t>průpravy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nerealizovatelná</a:t>
            </a:r>
            <a:r>
              <a:rPr lang="cs-CZ" sz="2000" dirty="0"/>
              <a:t>, nebo u dospělých, kteří zkoušejí určitou činnost </a:t>
            </a:r>
            <a:r>
              <a:rPr lang="cs-CZ" sz="2000" dirty="0" smtClean="0"/>
              <a:t>poprvé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2000" dirty="0" smtClean="0"/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dirty="0" smtClean="0"/>
              <a:t>- odlišení pojmu talent, nadání</a:t>
            </a:r>
          </a:p>
        </p:txBody>
      </p:sp>
      <p:sp>
        <p:nvSpPr>
          <p:cNvPr id="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4.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diferencování nadání a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talentu</a:t>
            </a:r>
          </a:p>
        </p:txBody>
      </p:sp>
    </p:spTree>
    <p:extLst>
      <p:ext uri="{BB962C8B-B14F-4D97-AF65-F5344CB8AC3E}">
        <p14:creationId xmlns:p14="http://schemas.microsoft.com/office/powerpoint/2010/main" val="16837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předpoklad modelu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4520"/>
            <a:ext cx="8507288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Nadání x talent – mělo by být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exaktně </a:t>
            </a:r>
            <a:r>
              <a:rPr lang="cs-CZ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rozlišováno</a:t>
            </a:r>
            <a:endParaRPr lang="cs-CZ" sz="3200" b="0" strike="noStrike" spc="-1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Přeměna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daru (nadání) v talent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nesystematické, přirozené rozvíjení schopností  (intelektuální, kreativní,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socio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-afektivní, senzomotorické, ostatní)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Talent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systematicky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rozvíjené schopnosti, které vytváří odbornost v určité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oblasti. Velkou roli hraje prostředí.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Rozvoj schopností je urychlován,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katalyzován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27" y="620688"/>
            <a:ext cx="3445280" cy="22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20688"/>
            <a:ext cx="2906408" cy="249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2" y="3645024"/>
            <a:ext cx="3706671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3501008"/>
            <a:ext cx="54673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978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89640"/>
            <a:ext cx="8227800" cy="176148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2100" b="1" spc="-1" dirty="0">
                <a:solidFill>
                  <a:srgbClr val="000000"/>
                </a:solidFill>
                <a:latin typeface="Calibri"/>
              </a:rPr>
              <a:t>4. Modely diferencování nadání a </a:t>
            </a:r>
            <a:r>
              <a:rPr lang="cs-CZ" sz="2100" b="1" spc="-1" dirty="0" smtClean="0">
                <a:solidFill>
                  <a:srgbClr val="000000"/>
                </a:solidFill>
                <a:latin typeface="Calibri"/>
              </a:rPr>
              <a:t>talentu</a:t>
            </a:r>
            <a:endParaRPr lang="cs-CZ" sz="3200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endParaRPr lang="cs-CZ" sz="3200" b="1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diferenciální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 talentu a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nadání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(DMGT)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57200" y="1604520"/>
            <a:ext cx="8097480" cy="49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970640" y="14943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1" name="Obrázek 160"/>
          <p:cNvPicPr/>
          <p:nvPr/>
        </p:nvPicPr>
        <p:blipFill>
          <a:blip r:embed="rId3"/>
          <a:stretch/>
        </p:blipFill>
        <p:spPr>
          <a:xfrm>
            <a:off x="755576" y="1851120"/>
            <a:ext cx="7385308" cy="467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592312" y="273240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5. Modely kognitivních složek (kognitivní modely)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4520"/>
            <a:ext cx="8363272" cy="47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Zaměřují se na 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procesy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zpracování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informací (směr od 2. pol. 20. století)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Oblast zájmu: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čím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se liší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(kvalitativní rozdíly) např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. vysoce nadané děti ve svém způsobu přijímání a zpracování informací od dětí průměrně </a:t>
            </a: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nadaných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důležitý není ani tak výsledný, konečný produkt, ale spíše cesta k němu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 smtClean="0">
                <a:solidFill>
                  <a:srgbClr val="000000"/>
                </a:solidFill>
                <a:latin typeface="Calibri"/>
              </a:rPr>
              <a:t>Kladení důrazu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na IQ měření i QI (kvalita zpracovaných informací) 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Studium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kvalitativních rozdílů v informačních procesech, porovnání nadaného dítěte s průměrně nadaným dítětem.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Klíčovým se stává způsob, cesta k cíli, nikoliv cíl (konečný produkt)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Hermann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Ruppel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zjišťovat místo IQ navrhuje QI (kvalita informací) 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03041" y="2359446"/>
            <a:ext cx="8290080" cy="44877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zpochybňuje měření inteligenčními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testy, protože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nejsou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schopny měřit míru uplatnění jedince v adaptaci na nové a neznámé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situace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spc="-1" dirty="0" smtClean="0">
                <a:solidFill>
                  <a:srgbClr val="000000"/>
                </a:solidFill>
                <a:latin typeface="Calibri"/>
                <a:ea typeface="DejaVu Sans"/>
              </a:rPr>
              <a:t>nedostatek běžně užívaných testů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inteligence: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měří pouze jednu z více složek inteligence (stejně jako např.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Gardner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popisuje </a:t>
            </a: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inteligenci jako schopnost učit se ze zkušenosti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dobře uvažovat, pamatovat si podstatné informace a dobře zvládat požadavky každodenního života. 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definuje tři druhy nadání: analytické,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syntetické, praktické </a:t>
            </a: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úspěchu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 dosaženo jen vyvážeností mezi těmito </a:t>
            </a:r>
            <a:r>
              <a:rPr lang="cs-CZ" sz="2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3 složkami</a:t>
            </a:r>
          </a:p>
          <a:p>
            <a:pPr marL="343080" indent="-34200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Poznámka: kniha R.</a:t>
            </a:r>
            <a:r>
              <a:rPr lang="de-DE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J. Sternberg: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Úspěšná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inteligence</a:t>
            </a:r>
            <a:r>
              <a:rPr lang="cs-CZ" sz="2000" dirty="0" smtClean="0"/>
              <a:t> </a:t>
            </a:r>
            <a:endParaRPr lang="de-DE" sz="2000" dirty="0"/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cs-CZ" sz="200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2176" y="188640"/>
            <a:ext cx="8360096" cy="20882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5. Modely kognitivních složek (kognitivní modely</a:t>
            </a:r>
            <a:endParaRPr lang="cs-CZ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6C3B"/>
                </a:solidFill>
                <a:latin typeface="Calibri"/>
                <a:ea typeface="DejaVu Sans"/>
              </a:rPr>
              <a:t>Robert </a:t>
            </a: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J. </a:t>
            </a:r>
            <a:r>
              <a:rPr lang="cs-CZ" sz="3200" b="1" strike="noStrike" spc="-1" dirty="0" err="1" smtClean="0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 smtClean="0">
              <a:solidFill>
                <a:srgbClr val="006C3B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800" b="1" spc="-1" dirty="0" err="1">
                <a:solidFill>
                  <a:srgbClr val="006C3B"/>
                </a:solidFill>
                <a:latin typeface="Calibri"/>
              </a:rPr>
              <a:t>Triarchická</a:t>
            </a: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 teorie </a:t>
            </a:r>
            <a:endParaRPr lang="cs-CZ" sz="2800" b="1" spc="-1" dirty="0"/>
          </a:p>
          <a:p>
            <a:pPr>
              <a:lnSpc>
                <a:spcPct val="100000"/>
              </a:lnSpc>
            </a:pPr>
            <a:r>
              <a:rPr lang="cs-CZ" sz="2400" spc="-1" dirty="0" smtClean="0">
                <a:solidFill>
                  <a:srgbClr val="006C3B"/>
                </a:solidFill>
                <a:latin typeface="Calibri"/>
              </a:rPr>
              <a:t>= </a:t>
            </a:r>
            <a:r>
              <a:rPr lang="cs-CZ" sz="2400" spc="-1" dirty="0" smtClean="0">
                <a:solidFill>
                  <a:srgbClr val="006C3B"/>
                </a:solidFill>
                <a:latin typeface="Calibri"/>
              </a:rPr>
              <a:t>multidimenzionální </a:t>
            </a:r>
            <a:r>
              <a:rPr lang="cs-CZ" sz="2400" spc="-1" dirty="0" smtClean="0">
                <a:solidFill>
                  <a:srgbClr val="006C3B"/>
                </a:solidFill>
                <a:latin typeface="Calibri"/>
              </a:rPr>
              <a:t>konstrukt;  komponentová </a:t>
            </a:r>
            <a:r>
              <a:rPr lang="cs-CZ" sz="2400" spc="-1" dirty="0" err="1" smtClean="0">
                <a:solidFill>
                  <a:srgbClr val="006C3B"/>
                </a:solidFill>
                <a:latin typeface="Calibri"/>
              </a:rPr>
              <a:t>subteorie</a:t>
            </a:r>
            <a:endParaRPr lang="cs-CZ" sz="2400" spc="-1" dirty="0"/>
          </a:p>
        </p:txBody>
      </p:sp>
      <p:sp>
        <p:nvSpPr>
          <p:cNvPr id="2" name="AutoShape 2" descr="Robert Sternberg - National Academy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Analytické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umožňuje rozebrat problém a rozumět jeho částem. Lidé s analytickým nadáním jsou úspěšní v klasických inteligenčních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testech (klade se důraz na porozumění textu, řešení logických matic, analogie, rychlost úsudku aj. 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Syntetické nadání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patrné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jedinců dobře zvládající adaptaci v nových situacích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Nemusí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vynikat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 IQ testech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, spíše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často vidí v zadání hlubší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souvislosti, které ostatn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í nevnímají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Praktické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zahrnuje aplikaci jakýchkoli analytických či syntetických schopností do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praxe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19120" y="31981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80145" y="188639"/>
            <a:ext cx="822780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676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Pentagonální model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(1993)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rozvoje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intelektového nadání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833840" y="2124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9" name="Obrázek 178"/>
          <p:cNvPicPr/>
          <p:nvPr/>
        </p:nvPicPr>
        <p:blipFill>
          <a:blip r:embed="rId3"/>
          <a:stretch/>
        </p:blipFill>
        <p:spPr>
          <a:xfrm>
            <a:off x="2483768" y="2124000"/>
            <a:ext cx="5904720" cy="4482360"/>
          </a:xfrm>
          <a:prstGeom prst="rect">
            <a:avLst/>
          </a:prstGeom>
          <a:ln>
            <a:noFill/>
          </a:ln>
        </p:spPr>
      </p:pic>
      <p:pic>
        <p:nvPicPr>
          <p:cNvPr id="6" name="Picture 4" descr="Robert Sternberg - National Academy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80" y="349669"/>
            <a:ext cx="1965380" cy="19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507288" cy="50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Láska jestliže (podmíněná), </a:t>
            </a:r>
            <a:r>
              <a:rPr lang="cs-CZ" sz="320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musí se zasloužit, vyžaduje spoustu úsilí</a:t>
            </a:r>
            <a:endParaRPr lang="cs-CZ" sz="32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Láska protože (chci …)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, hrozba konkurence, pochybností, jak dlouho vydrží atd. </a:t>
            </a:r>
            <a:endParaRPr lang="cs-CZ" sz="3200" b="1" spc="-1" dirty="0" smtClean="0">
              <a:solidFill>
                <a:srgbClr val="000000"/>
              </a:solidFill>
              <a:latin typeface="Calibri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Láska bez  podmínek (miluji tě a tečka)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odevzdávám se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tobě a 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přijímám tě za manželku (manžela). Slibuji, že ti zachovám lásku, úctu a věrnost, že tě nikdy neopustím a že s tebou ponesu všechno dobré i zlé až do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smrti</a:t>
            </a:r>
            <a:r>
              <a:rPr 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(manželský slib)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600" i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Láska je aktivní péče o život a růst toho, koho milujeme (Erich </a:t>
            </a:r>
            <a:r>
              <a:rPr lang="cs-CZ" sz="2600" i="1" spc="-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Fromm</a:t>
            </a:r>
            <a:r>
              <a:rPr lang="cs-CZ" sz="2600" i="1" spc="-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600" i="1" strike="noStrike" spc="-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675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rojúhelníková teorie lásky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Láska je příběh: Nová teorie vztahů - Robert J. Sternberg od 295 Kč |  Zboží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Láska je příběh: Nová teorie vztahů - Robert J. Sternber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6" name="Picture 8" descr="foto  Láska je příběh: Nová teorie vztahů - Robert J. Sternberg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55" y="1052736"/>
            <a:ext cx="3171825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Trojúhelníková teorie lásky | Umění Milov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66" y="1340768"/>
            <a:ext cx="5343237" cy="336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067944" y="5368246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Každá </a:t>
            </a:r>
            <a:r>
              <a:rPr lang="cs-CZ" dirty="0" smtClean="0"/>
              <a:t>ze složek </a:t>
            </a:r>
            <a:r>
              <a:rPr lang="cs-CZ" dirty="0"/>
              <a:t>se určitým způsobem vyvíjí v čase.</a:t>
            </a:r>
          </a:p>
        </p:txBody>
      </p:sp>
    </p:spTree>
    <p:extLst>
      <p:ext uri="{BB962C8B-B14F-4D97-AF65-F5344CB8AC3E}">
        <p14:creationId xmlns:p14="http://schemas.microsoft.com/office/powerpoint/2010/main" val="196852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302523" cy="33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49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Biologická linie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smtClean="0">
                <a:solidFill>
                  <a:srgbClr val="000000"/>
                </a:solidFill>
                <a:latin typeface="Calibri"/>
                <a:ea typeface="DejaVu Sans"/>
              </a:rPr>
              <a:t>Galton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Základní klasifikace:</a:t>
            </a:r>
            <a:endParaRPr lang="cs-CZ" sz="3200" b="1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Horizontální – podle druhů činností, ve kterých se nadání projevuje (matematické, hudební, výtvarné apod.)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Vertikální – podle stupně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aktuálního stavu: manifestované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(aktuální) nebo latentní (potenciální)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Podle Hříbkové,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2009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41148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Akademické – školní předměty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Vůdčí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Umělecké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Intelektové, např. R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J.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rozlišuje 3 druhy: analytické, syntetické (tvořivé), praktické)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21638"/>
            <a:ext cx="8218896" cy="276999"/>
          </a:xfrm>
        </p:spPr>
        <p:txBody>
          <a:bodyPr/>
          <a:lstStyle/>
          <a:p>
            <a:r>
              <a:rPr lang="cs-CZ" dirty="0" smtClean="0"/>
              <a:t>Přehled nejčastěji užívaných modelů nadání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67544" y="1580511"/>
            <a:ext cx="8218896" cy="4985980"/>
          </a:xfrm>
        </p:spPr>
        <p:txBody>
          <a:bodyPr/>
          <a:lstStyle/>
          <a:p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</a:t>
            </a:r>
            <a:endParaRPr lang="cs-CZ" sz="3600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</a:t>
            </a: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na 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schopnosti (</a:t>
            </a:r>
            <a:r>
              <a:rPr lang="cs-CZ" sz="36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Terman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na výkon (</a:t>
            </a:r>
            <a:r>
              <a:rPr lang="cs-CZ" sz="3600" b="1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 z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socio-kulturně </a:t>
            </a: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3600" b="1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r>
              <a:rPr lang="cs-CZ" sz="3600" b="1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diferencování </a:t>
            </a:r>
            <a:r>
              <a:rPr lang="cs-CZ" sz="36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nadání a talentu</a:t>
            </a: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pPr marL="342900" indent="-342900">
              <a:buFontTx/>
              <a:buAutoNum type="arabicPeriod"/>
            </a:pPr>
            <a:endParaRPr lang="cs-CZ" b="1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 smtClean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57730"/>
            <a:ext cx="8228160" cy="11437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1. Modely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schopnosti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Myšlenka: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 smtClean="0"/>
              <a:t>- duševní </a:t>
            </a:r>
            <a:r>
              <a:rPr lang="cs-CZ" sz="3200" dirty="0"/>
              <a:t>(intelektuální) schopnosti lze zjistit již v raném věku </a:t>
            </a:r>
            <a:r>
              <a:rPr lang="cs-CZ" sz="3200" dirty="0" smtClean="0"/>
              <a:t>dítěte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mtClean="0"/>
              <a:t>- v</a:t>
            </a:r>
            <a:r>
              <a:rPr lang="cs-CZ" sz="3200" dirty="0"/>
              <a:t> průběhu života se podstatně nemění; tj. že schopnosti jsou stabilní. Dle příznivců tohoto pojetí nacházejí časně rozeznané vysoké duševní schopnosti svá vyjádření ve zvláštních výkonech často až v dospělém věku.</a:t>
            </a:r>
            <a:endParaRPr lang="cs-CZ" sz="3200" b="0" strike="noStrike" spc="-1" dirty="0" smtClean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515430" indent="-514350"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 </a:t>
            </a: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</a:t>
            </a:r>
            <a:r>
              <a:rPr lang="cs-CZ" b="1" spc="-1" dirty="0" smtClean="0">
                <a:solidFill>
                  <a:srgbClr val="000000"/>
                </a:solidFill>
                <a:latin typeface="Calibri"/>
              </a:rPr>
              <a:t>schopnosti</a:t>
            </a:r>
          </a:p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Lewis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M.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Terman</a:t>
            </a:r>
            <a:endParaRPr lang="cs-CZ" sz="3200" b="1" spc="-1" dirty="0"/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Motivace - eugenika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Longitudiální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výzkum 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1500 vysoce nadaných, IQ min 140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K identifikaci „nadaných“ použil test </a:t>
            </a:r>
            <a:b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(autor)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Standord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–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Binetova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testu inteligence (r. 1916)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 dědičně determinovaná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Kritika – podnětné prostředí dětí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výzkumu; spokojenost v manželství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Zkoumání téměř až do smrti (1956), pokračování žáci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4" descr="Lewis Terman - Engineering and Technology History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94" y="345454"/>
            <a:ext cx="1368152" cy="20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4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77887" y="273240"/>
            <a:ext cx="8228160" cy="12835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Modely </a:t>
            </a: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zaměřené na </a:t>
            </a:r>
            <a:r>
              <a:rPr lang="cs-CZ" b="1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schopnosti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Sidney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Persy</a:t>
            </a:r>
            <a:r>
              <a:rPr lang="cs-CZ" sz="3200" b="1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 smtClean="0">
                <a:solidFill>
                  <a:srgbClr val="000000"/>
                </a:solidFill>
                <a:latin typeface="Calibri"/>
              </a:rPr>
              <a:t>Marland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61255" y="2276872"/>
            <a:ext cx="8099177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 smtClean="0">
                <a:solidFill>
                  <a:srgbClr val="000000"/>
                </a:solidFill>
                <a:latin typeface="Calibri"/>
                <a:ea typeface="DejaVu Sans"/>
              </a:rPr>
              <a:t>Nadané a talentované děti jsou ve skutečnosti deprivovány – zvláštní potřeby; vhodná vzdělávací opatření jako součást federálního školství USA v 70. letech 20. století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Důraz na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indentifikační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procesy pro zařazování nadaných do vzdělávacích programů (dříve důraz na uspění ve všech testovaných </a:t>
            </a:r>
            <a:r>
              <a:rPr lang="cs-CZ" sz="32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obastech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2" name="AutoShape 2" descr="Joseph Renzulli | Neag School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Sidney Marland Jr, US School Chi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16" y="113076"/>
            <a:ext cx="1643890" cy="216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1287</Words>
  <Application>Microsoft Office PowerPoint</Application>
  <PresentationFormat>Předvádění na obrazovce (4:3)</PresentationFormat>
  <Paragraphs>177</Paragraphs>
  <Slides>27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Přehled nejčastěji užívaných modelů nadání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Anna</dc:creator>
  <dc:description/>
  <cp:lastModifiedBy>Anna</cp:lastModifiedBy>
  <cp:revision>63</cp:revision>
  <dcterms:created xsi:type="dcterms:W3CDTF">2019-09-30T18:31:37Z</dcterms:created>
  <dcterms:modified xsi:type="dcterms:W3CDTF">2024-03-07T14:27:23Z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