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5" r:id="rId14"/>
    <p:sldId id="292" r:id="rId15"/>
    <p:sldId id="265" r:id="rId16"/>
    <p:sldId id="264" r:id="rId17"/>
    <p:sldId id="269" r:id="rId18"/>
    <p:sldId id="270" r:id="rId19"/>
    <p:sldId id="280" r:id="rId20"/>
    <p:sldId id="281" r:id="rId21"/>
    <p:sldId id="257" r:id="rId22"/>
    <p:sldId id="272" r:id="rId23"/>
    <p:sldId id="273" r:id="rId24"/>
    <p:sldId id="271" r:id="rId25"/>
    <p:sldId id="283" r:id="rId26"/>
    <p:sldId id="293" r:id="rId27"/>
    <p:sldId id="282" r:id="rId28"/>
    <p:sldId id="29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40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469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5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05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82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162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488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53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90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8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00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9D8E-B5E6-4E35-B3D3-20F6A459211E}" type="datetimeFigureOut">
              <a:rPr lang="cs-CZ" smtClean="0"/>
              <a:t>14. 10. 2024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E1CBD-4077-4F39-947E-13BE356A3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8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WMH79UKb8Q" TargetMode="External"/><Relationship Id="rId2" Type="http://schemas.openxmlformats.org/officeDocument/2006/relationships/hyperlink" Target="https://www.youtube.com/watch?v=fG1OweAguc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DXvaXwsASk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tentialplusuk.org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Xm_Hii7dNU" TargetMode="External"/><Relationship Id="rId2" Type="http://schemas.openxmlformats.org/officeDocument/2006/relationships/hyperlink" Target="https://www.youtube.com/watch?v=B5RTNOVUVM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NaRo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Speciální metody rozvoje nadání</a:t>
            </a:r>
          </a:p>
        </p:txBody>
      </p:sp>
    </p:spTree>
    <p:extLst>
      <p:ext uri="{BB962C8B-B14F-4D97-AF65-F5344CB8AC3E}">
        <p14:creationId xmlns:p14="http://schemas.microsoft.com/office/powerpoint/2010/main" val="2725924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en-US" b="1" dirty="0"/>
              <a:t>Zápory akcelerace - 4 oblasti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38336" y="1124744"/>
            <a:ext cx="8867328" cy="5445126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en-US" sz="2400" b="1" dirty="0">
                <a:solidFill>
                  <a:srgbClr val="FF0000"/>
                </a:solidFill>
                <a:cs typeface="Times New Roman" pitchFamily="18" charset="0"/>
              </a:rPr>
              <a:t>3. Sociální</a:t>
            </a:r>
            <a:r>
              <a:rPr lang="cs-CZ" altLang="en-US" sz="2400" dirty="0">
                <a:cs typeface="Times New Roman" pitchFamily="18" charset="0"/>
              </a:rPr>
              <a:t/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- limitované možnosti </a:t>
            </a:r>
            <a:r>
              <a:rPr lang="cs-CZ" altLang="en-US" sz="2400" b="1" dirty="0">
                <a:cs typeface="Times New Roman" pitchFamily="18" charset="0"/>
              </a:rPr>
              <a:t>rozvinout sociální schopnosti </a:t>
            </a:r>
            <a:r>
              <a:rPr lang="cs-CZ" altLang="en-US" sz="2400" dirty="0">
                <a:cs typeface="Times New Roman" pitchFamily="18" charset="0"/>
              </a:rPr>
              <a:t>v kolektivu starších spolužáků;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- nedostatek času a možností </a:t>
            </a:r>
            <a:r>
              <a:rPr lang="cs-CZ" altLang="en-US" sz="2400" b="1" dirty="0">
                <a:cs typeface="Times New Roman" pitchFamily="18" charset="0"/>
              </a:rPr>
              <a:t>spřátelit se s vrstevníky </a:t>
            </a:r>
            <a:r>
              <a:rPr lang="cs-CZ" altLang="en-US" sz="2400" dirty="0">
                <a:cs typeface="Times New Roman" pitchFamily="18" charset="0"/>
              </a:rPr>
              <a:t>a </a:t>
            </a:r>
            <a:r>
              <a:rPr lang="cs-CZ" altLang="en-US" sz="2400" b="1" dirty="0">
                <a:cs typeface="Times New Roman" pitchFamily="18" charset="0"/>
              </a:rPr>
              <a:t>odmítání</a:t>
            </a:r>
            <a:r>
              <a:rPr lang="cs-CZ" altLang="en-US" sz="2400" dirty="0">
                <a:cs typeface="Times New Roman" pitchFamily="18" charset="0"/>
              </a:rPr>
              <a:t> staršími spolužáky;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- chybí </a:t>
            </a:r>
            <a:r>
              <a:rPr lang="cs-CZ" altLang="en-US" sz="2400" b="1" dirty="0">
                <a:cs typeface="Times New Roman" pitchFamily="18" charset="0"/>
              </a:rPr>
              <a:t>sociální aktivity vhodné </a:t>
            </a:r>
            <a:r>
              <a:rPr lang="cs-CZ" altLang="en-US" sz="2400" dirty="0">
                <a:cs typeface="Times New Roman" pitchFamily="18" charset="0"/>
              </a:rPr>
              <a:t>jeho </a:t>
            </a:r>
            <a:r>
              <a:rPr lang="cs-CZ" altLang="en-US" sz="2400" b="1" dirty="0">
                <a:cs typeface="Times New Roman" pitchFamily="18" charset="0"/>
              </a:rPr>
              <a:t>věku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en-US" sz="2400" b="1" dirty="0">
                <a:cs typeface="Times New Roman" pitchFamily="18" charset="0"/>
              </a:rPr>
              <a:t>- </a:t>
            </a:r>
            <a:r>
              <a:rPr lang="cs-CZ" altLang="en-US" sz="2400" dirty="0">
                <a:cs typeface="Times New Roman" pitchFamily="18" charset="0"/>
              </a:rPr>
              <a:t>neoblíbený žák, žák ve vedoucí pozici, vlivný a méně oblíbený, oblíbený a méně vlivný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en-US" sz="2400" dirty="0">
                <a:cs typeface="Times New Roman" pitchFamily="18" charset="0"/>
              </a:rPr>
              <a:t>- socializace – potřeba kontaktu s vrstevníky (významná potřeba)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cs-CZ" altLang="en-US" sz="2400" dirty="0">
              <a:cs typeface="Times New Roman" pitchFamily="18" charset="0"/>
            </a:endParaRP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cs-CZ" altLang="en-US" sz="2400" b="1" dirty="0">
                <a:solidFill>
                  <a:srgbClr val="FF0000"/>
                </a:solidFill>
                <a:cs typeface="Times New Roman" pitchFamily="18" charset="0"/>
              </a:rPr>
              <a:t>4. Omezené mimoškolní možnosti</a:t>
            </a:r>
            <a:r>
              <a:rPr lang="cs-CZ" altLang="en-US" sz="2400" dirty="0">
                <a:cs typeface="Times New Roman" pitchFamily="18" charset="0"/>
              </a:rPr>
              <a:t/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- </a:t>
            </a:r>
            <a:r>
              <a:rPr lang="cs-CZ" altLang="en-US" sz="2400" dirty="0" smtClean="0">
                <a:cs typeface="Times New Roman" pitchFamily="18" charset="0"/>
              </a:rPr>
              <a:t>méně </a:t>
            </a:r>
            <a:r>
              <a:rPr lang="cs-CZ" altLang="en-US" sz="2400" dirty="0">
                <a:cs typeface="Times New Roman" pitchFamily="18" charset="0"/>
              </a:rPr>
              <a:t>možností účastnit se mimoškolních aktivit s vrstevníky;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 smtClean="0">
                <a:cs typeface="Times New Roman" pitchFamily="18" charset="0"/>
              </a:rPr>
              <a:t>- </a:t>
            </a:r>
            <a:r>
              <a:rPr lang="cs-CZ" altLang="en-US" sz="2400" b="1" dirty="0" smtClean="0">
                <a:cs typeface="Times New Roman" pitchFamily="18" charset="0"/>
              </a:rPr>
              <a:t>fyzická </a:t>
            </a:r>
            <a:r>
              <a:rPr lang="cs-CZ" altLang="en-US" sz="2400" b="1" dirty="0">
                <a:cs typeface="Times New Roman" pitchFamily="18" charset="0"/>
              </a:rPr>
              <a:t>nevyspělost </a:t>
            </a:r>
            <a:r>
              <a:rPr lang="cs-CZ" altLang="en-US" sz="2400" dirty="0">
                <a:cs typeface="Times New Roman" pitchFamily="18" charset="0"/>
              </a:rPr>
              <a:t>omezuje jejich začlenění do fyzických aktivit se spolužáky .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/>
            </a:r>
            <a:br>
              <a:rPr lang="cs-CZ" altLang="en-US" sz="2400" dirty="0">
                <a:cs typeface="Times New Roman" pitchFamily="18" charset="0"/>
              </a:rPr>
            </a:br>
            <a:endParaRPr lang="cs-CZ" altLang="en-US" sz="2400" dirty="0">
              <a:cs typeface="Times New Roman" pitchFamily="18" charset="0"/>
            </a:endParaRPr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3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spc="-1" dirty="0">
                <a:solidFill>
                  <a:srgbClr val="000000"/>
                </a:solidFill>
              </a:rPr>
              <a:t>Obohacení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pc="-1" dirty="0">
                <a:solidFill>
                  <a:srgbClr val="000000"/>
                </a:solidFill>
              </a:rPr>
              <a:t>prohloubení a rozšíření probíraného učiva</a:t>
            </a:r>
          </a:p>
          <a:p>
            <a:r>
              <a:rPr lang="cs-CZ" dirty="0" err="1"/>
              <a:t>enrichment</a:t>
            </a:r>
            <a:r>
              <a:rPr lang="cs-CZ" spc="-1" dirty="0">
                <a:solidFill>
                  <a:srgbClr val="000000"/>
                </a:solidFill>
              </a:rPr>
              <a:t> </a:t>
            </a:r>
          </a:p>
          <a:p>
            <a:pPr marL="514350" indent="-514350">
              <a:buAutoNum type="alphaLcParenR"/>
            </a:pPr>
            <a:r>
              <a:rPr lang="cs-CZ" b="1" spc="-1" dirty="0">
                <a:solidFill>
                  <a:srgbClr val="000000"/>
                </a:solidFill>
              </a:rPr>
              <a:t>horizontální</a:t>
            </a:r>
            <a:r>
              <a:rPr lang="cs-CZ" spc="-1" dirty="0">
                <a:solidFill>
                  <a:srgbClr val="000000"/>
                </a:solidFill>
              </a:rPr>
              <a:t> – zadávání úloh navíc (pocit – za trest)</a:t>
            </a:r>
          </a:p>
          <a:p>
            <a:pPr marL="514350" indent="-514350">
              <a:buAutoNum type="alphaLcParenR"/>
            </a:pPr>
            <a:r>
              <a:rPr lang="cs-CZ" b="1" spc="-1" dirty="0">
                <a:solidFill>
                  <a:srgbClr val="000000"/>
                </a:solidFill>
              </a:rPr>
              <a:t>vertikální</a:t>
            </a:r>
            <a:r>
              <a:rPr lang="cs-CZ" spc="-1" dirty="0">
                <a:solidFill>
                  <a:srgbClr val="000000"/>
                </a:solidFill>
              </a:rPr>
              <a:t> – zadávání úloh na vyšší úrovní (</a:t>
            </a:r>
            <a:r>
              <a:rPr lang="cs-CZ" spc="-1" dirty="0" err="1">
                <a:solidFill>
                  <a:srgbClr val="000000"/>
                </a:solidFill>
              </a:rPr>
              <a:t>Bloomova</a:t>
            </a:r>
            <a:r>
              <a:rPr lang="cs-CZ" spc="-1" dirty="0">
                <a:solidFill>
                  <a:srgbClr val="000000"/>
                </a:solidFill>
              </a:rPr>
              <a:t> taxonomie kognitivních cílů). K dosažení vyšší cílové kategorie nezbytné důkladné zvládnutí příslušné nižší úrovně.</a:t>
            </a:r>
          </a:p>
          <a:p>
            <a:pPr>
              <a:buFontTx/>
              <a:buChar char="-"/>
            </a:pPr>
            <a:r>
              <a:rPr lang="cs-CZ" spc="-1" dirty="0">
                <a:solidFill>
                  <a:srgbClr val="000000"/>
                </a:solidFill>
              </a:rPr>
              <a:t>Znalost – reprodukce, vybavení, fakta teorie. Paměťové osvojení</a:t>
            </a:r>
          </a:p>
          <a:p>
            <a:pPr>
              <a:buFontTx/>
              <a:buChar char="-"/>
            </a:pPr>
            <a:r>
              <a:rPr lang="cs-CZ" spc="-1" dirty="0">
                <a:solidFill>
                  <a:srgbClr val="000000"/>
                </a:solidFill>
              </a:rPr>
              <a:t>Porozumění – vlastními slovy vyjádřit, definovat, popsat</a:t>
            </a:r>
          </a:p>
          <a:p>
            <a:pPr>
              <a:buFontTx/>
              <a:buChar char="-"/>
            </a:pPr>
            <a:r>
              <a:rPr lang="cs-CZ" spc="-1" dirty="0">
                <a:solidFill>
                  <a:srgbClr val="000000"/>
                </a:solidFill>
              </a:rPr>
              <a:t>Aplikace – použití dříve naučeného při zpracování nové látky</a:t>
            </a:r>
          </a:p>
          <a:p>
            <a:pPr>
              <a:buFontTx/>
              <a:buChar char="-"/>
            </a:pPr>
            <a:r>
              <a:rPr lang="cs-CZ" spc="-1" dirty="0">
                <a:solidFill>
                  <a:srgbClr val="000000"/>
                </a:solidFill>
              </a:rPr>
              <a:t>Analýza – rozklad na komponenty, vysvětlení</a:t>
            </a:r>
          </a:p>
          <a:p>
            <a:pPr>
              <a:buFontTx/>
              <a:buChar char="-"/>
            </a:pPr>
            <a:r>
              <a:rPr lang="cs-CZ" spc="-1" dirty="0">
                <a:solidFill>
                  <a:srgbClr val="000000"/>
                </a:solidFill>
              </a:rPr>
              <a:t>Syntéza – kombinování myšlenek k vytvoření něčeho nového</a:t>
            </a:r>
          </a:p>
          <a:p>
            <a:pPr>
              <a:buFontTx/>
              <a:buChar char="-"/>
            </a:pPr>
            <a:r>
              <a:rPr lang="cs-CZ" spc="-1" dirty="0">
                <a:solidFill>
                  <a:srgbClr val="000000"/>
                </a:solidFill>
              </a:rPr>
              <a:t>Hodnotící posouzení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706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108" name="TextShape 2"/>
          <p:cNvSpPr txBox="1"/>
          <p:nvPr/>
        </p:nvSpPr>
        <p:spPr>
          <a:xfrm>
            <a:off x="388850" y="1340768"/>
            <a:ext cx="8229240" cy="485280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- umožňuje poznat širší souvislosti daného tématu, vede ke komplexnějšímu porozumění a podporuje zvídavost dítěte</a:t>
            </a:r>
          </a:p>
          <a:p>
            <a:pPr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- mladší děti - mělo by být zaměřeno všeobecně, pro starší děti jsou vhodnější programy týkající se konkrétní tematické oblasti</a:t>
            </a:r>
          </a:p>
          <a:p>
            <a:pPr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- podporuje propojení poznatků v různých předmětech s praktickými problémy</a:t>
            </a:r>
          </a:p>
          <a:p>
            <a:pPr>
              <a:lnSpc>
                <a:spcPct val="150000"/>
              </a:lnSpc>
            </a:pP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- od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první nebo většinou od třetí třídy jsou poskytovány obohacující programy zejména v jazykové oblasti nebo v matematice. Témata jsou navrhnuta tak, aby se netýkala látky, která je probírána ve třídě nadaného dítěte,  například matematické a geometrické hádanky, cizí země a jejich kultury, literatura, fotografování, ochrana přírody apod. (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</a:rPr>
              <a:t>Havigerová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</a:rPr>
              <a:t> a kol., 2011</a:t>
            </a:r>
            <a:r>
              <a:rPr lang="cs-CZ" sz="2000" b="0" strike="noStrike" spc="-1" dirty="0" smtClean="0">
                <a:solidFill>
                  <a:srgbClr val="000000"/>
                </a:solidFill>
                <a:latin typeface="Calibri"/>
              </a:rPr>
              <a:t>).</a:t>
            </a:r>
          </a:p>
          <a:p>
            <a:pPr>
              <a:lnSpc>
                <a:spcPct val="150000"/>
              </a:lnSpc>
            </a:pPr>
            <a:endParaRPr lang="cs-CZ" sz="2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3"/>
          <p:cNvSpPr txBox="1"/>
          <p:nvPr/>
        </p:nvSpPr>
        <p:spPr>
          <a:xfrm>
            <a:off x="370080" y="504000"/>
            <a:ext cx="8629920" cy="64487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Obohacování (</a:t>
            </a:r>
            <a:r>
              <a:rPr lang="cs-CZ" sz="3600" b="1" strike="noStrike" spc="-1" dirty="0" err="1">
                <a:solidFill>
                  <a:srgbClr val="000000"/>
                </a:solidFill>
                <a:latin typeface="Calibri"/>
              </a:rPr>
              <a:t>enrichment</a:t>
            </a:r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cs-CZ" sz="36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2518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6E597B1B-0FC0-8E3C-F1B4-6AFA007C2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7" y="0"/>
            <a:ext cx="52525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105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cs-CZ" b="1" dirty="0"/>
              <a:t>Model otáčivých dveří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Obohacování učiva může fungovat na </a:t>
            </a:r>
            <a:r>
              <a:rPr lang="cs-CZ" b="1" dirty="0"/>
              <a:t>dobrovolnické bázi</a:t>
            </a:r>
          </a:p>
          <a:p>
            <a:r>
              <a:rPr lang="cs-CZ" dirty="0"/>
              <a:t>Nejznámějším modelem </a:t>
            </a:r>
            <a:r>
              <a:rPr lang="cs-CZ" b="1" dirty="0" err="1"/>
              <a:t>Renzulliho</a:t>
            </a:r>
            <a:r>
              <a:rPr lang="cs-CZ" b="1" dirty="0"/>
              <a:t> model otáčivých dveří (</a:t>
            </a:r>
            <a:r>
              <a:rPr lang="cs-CZ" dirty="0" err="1"/>
              <a:t>Revolving</a:t>
            </a:r>
            <a:r>
              <a:rPr lang="cs-CZ" dirty="0"/>
              <a:t> </a:t>
            </a:r>
            <a:r>
              <a:rPr lang="cs-CZ" dirty="0" err="1"/>
              <a:t>Door</a:t>
            </a:r>
            <a:r>
              <a:rPr lang="cs-CZ" dirty="0"/>
              <a:t> Model, </a:t>
            </a:r>
            <a:r>
              <a:rPr lang="cs-CZ" dirty="0" err="1"/>
              <a:t>Renzulli</a:t>
            </a:r>
            <a:r>
              <a:rPr lang="cs-CZ" dirty="0"/>
              <a:t>, 1998). </a:t>
            </a:r>
          </a:p>
          <a:p>
            <a:r>
              <a:rPr lang="cs-CZ" dirty="0"/>
              <a:t>Nerespektuje americkou tradici (do programů pro nadané by měli být žáci předem pečlivě selektováni a testováni), ale naopak zájemcům poskytuje "otevřené dveře". Žáci, kteří mají o rozšiřující program zájem, se sami přihlásí. Obsah programu je velmi náročný a nedovolí neproduktivním žákům setrvat  - „dveře se znovu otočí“, v programu zůstávají jen ti nejschopnější.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842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/>
              <a:t>Modifikace vzdělávacího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Změna ve způsobu vedení výuky</a:t>
            </a:r>
          </a:p>
          <a:p>
            <a:r>
              <a:rPr lang="cs-CZ" dirty="0"/>
              <a:t>Zařazování různých vyučovacích metod a forem akceptující potřeby nadání</a:t>
            </a:r>
          </a:p>
          <a:p>
            <a:r>
              <a:rPr lang="cs-CZ" dirty="0"/>
              <a:t>Podpora motivace, samostatnosti, kooperaci, komunikace, tvořivosti, představivosti, rozvoj kritického myšlení</a:t>
            </a:r>
          </a:p>
          <a:p>
            <a:r>
              <a:rPr lang="cs-CZ" dirty="0"/>
              <a:t>Metody kompenzující možné problémové osobnostní stránky jedince – metody inscenační, situační, diskusní. </a:t>
            </a:r>
          </a:p>
          <a:p>
            <a:r>
              <a:rPr lang="cs-CZ" dirty="0"/>
              <a:t>Vhodné produktivní pro všechny žáky</a:t>
            </a:r>
          </a:p>
          <a:p>
            <a:r>
              <a:rPr lang="cs-CZ" dirty="0"/>
              <a:t>Využívání co nejvíce odlišných výukových strategií, včetně metody frontální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519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/>
              <a:t>Obohacující kurikulum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kvalitativní změna</a:t>
            </a:r>
          </a:p>
          <a:p>
            <a:r>
              <a:rPr lang="cs-CZ" dirty="0"/>
              <a:t>obecně: ve všech složkách aplikovaného edukačního programu</a:t>
            </a:r>
          </a:p>
          <a:p>
            <a:r>
              <a:rPr lang="cs-CZ" dirty="0"/>
              <a:t>v užším pojetí: v rámci specifických částí kurikula: </a:t>
            </a:r>
          </a:p>
          <a:p>
            <a:pPr marL="514350" indent="-514350">
              <a:buAutoNum type="alphaLcParenR"/>
            </a:pPr>
            <a:r>
              <a:rPr lang="cs-CZ" dirty="0"/>
              <a:t>Obsah – kvalitativní (obohacování) a kvantitativní (akcelerace)</a:t>
            </a:r>
          </a:p>
          <a:p>
            <a:pPr marL="514350" indent="-514350">
              <a:buAutoNum type="alphaLcParenR"/>
            </a:pPr>
            <a:r>
              <a:rPr lang="cs-CZ" dirty="0"/>
              <a:t>Proces – metody a organizačních formy</a:t>
            </a:r>
          </a:p>
          <a:p>
            <a:pPr marL="514350" indent="-514350">
              <a:buAutoNum type="alphaLcParenR"/>
            </a:pPr>
            <a:r>
              <a:rPr lang="cs-CZ" dirty="0"/>
              <a:t>Produkty – výsledek vzdělávání</a:t>
            </a:r>
          </a:p>
          <a:p>
            <a:pPr marL="514350" indent="-514350">
              <a:buAutoNum type="alphaLcParenR"/>
            </a:pPr>
            <a:r>
              <a:rPr lang="cs-CZ" dirty="0"/>
              <a:t>Prostředí – pomůcky,  exkurze, spolužáci</a:t>
            </a:r>
          </a:p>
          <a:p>
            <a:pPr marL="514350" indent="-514350">
              <a:buAutoNum type="alphaLcParenR"/>
            </a:pPr>
            <a:r>
              <a:rPr lang="cs-CZ" dirty="0"/>
              <a:t>Hodnocení  </a:t>
            </a:r>
          </a:p>
          <a:p>
            <a:r>
              <a:rPr lang="cs-CZ" dirty="0"/>
              <a:t>Rozvoj učebních dovedností (komunikace, spolupráce, strategie, plánování, cíle, uč. styly ..)</a:t>
            </a:r>
          </a:p>
          <a:p>
            <a:r>
              <a:rPr lang="cs-CZ" dirty="0"/>
              <a:t>Rozvoj vysoké úrovně zájmů – témata navržená žáky zajímavější, motivující + učební pomůcky aj.</a:t>
            </a:r>
          </a:p>
          <a:p>
            <a:r>
              <a:rPr lang="cs-CZ" dirty="0"/>
              <a:t>Rozvoj intelektuálního a kreativního potenciálu žáků – samostatní, tvůrčí,  vědecké myšlení</a:t>
            </a:r>
          </a:p>
          <a:p>
            <a:r>
              <a:rPr lang="cs-CZ" dirty="0"/>
              <a:t>Podpora emočního, sociálního a etického rozvoje žáků </a:t>
            </a:r>
          </a:p>
        </p:txBody>
      </p:sp>
    </p:spTree>
    <p:extLst>
      <p:ext uri="{BB962C8B-B14F-4D97-AF65-F5344CB8AC3E}">
        <p14:creationId xmlns:p14="http://schemas.microsoft.com/office/powerpoint/2010/main" val="1034677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a)  Obsah</a:t>
            </a:r>
          </a:p>
          <a:p>
            <a:pPr>
              <a:buFontTx/>
              <a:buChar char="-"/>
            </a:pPr>
            <a:r>
              <a:rPr lang="cs-CZ" dirty="0"/>
              <a:t>Rozlišení základního a rozšiřujícího učiva</a:t>
            </a:r>
          </a:p>
          <a:p>
            <a:pPr>
              <a:buFontTx/>
              <a:buChar char="-"/>
            </a:pPr>
            <a:r>
              <a:rPr lang="cs-CZ" dirty="0"/>
              <a:t>Úkoly i pro „diagnostikované“ i pro všechny – nenálepkovat</a:t>
            </a:r>
          </a:p>
          <a:p>
            <a:pPr>
              <a:buFontTx/>
              <a:buChar char="-"/>
            </a:pPr>
            <a:r>
              <a:rPr lang="cs-CZ" dirty="0"/>
              <a:t>Vnitřní diferenciace -  nadanější žáci si mohou vybrat náročnější variantu úkolu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b) Proces</a:t>
            </a:r>
          </a:p>
          <a:p>
            <a:pPr>
              <a:buFontTx/>
              <a:buChar char="-"/>
            </a:pPr>
            <a:r>
              <a:rPr lang="cs-CZ" dirty="0"/>
              <a:t>Nadání rozvíjeno v rámci běžných hodin</a:t>
            </a:r>
          </a:p>
          <a:p>
            <a:pPr>
              <a:buFontTx/>
              <a:buChar char="-"/>
            </a:pPr>
            <a:r>
              <a:rPr lang="cs-CZ" dirty="0"/>
              <a:t>Individuální rozvoj – soutěže, olympiády</a:t>
            </a:r>
          </a:p>
          <a:p>
            <a:pPr>
              <a:buFontTx/>
              <a:buChar char="-"/>
            </a:pPr>
            <a:r>
              <a:rPr lang="cs-CZ" dirty="0"/>
              <a:t>Aktivizující metody – diskuze, hra, projekt, hraní rolí</a:t>
            </a:r>
          </a:p>
          <a:p>
            <a:pPr>
              <a:buFontTx/>
              <a:buChar char="-"/>
            </a:pPr>
            <a:r>
              <a:rPr lang="cs-CZ" dirty="0"/>
              <a:t>Individuální a skupinové soutěživé aktivity </a:t>
            </a:r>
          </a:p>
          <a:p>
            <a:pPr>
              <a:buFontTx/>
              <a:buChar char="-"/>
            </a:pPr>
            <a:r>
              <a:rPr lang="cs-CZ" dirty="0"/>
              <a:t>Nadanější žák, pokud je hotov, není využíván jako „pomocník učitele ke slabším“</a:t>
            </a:r>
          </a:p>
          <a:p>
            <a:pPr>
              <a:buFontTx/>
              <a:buChar char="-"/>
            </a:pPr>
            <a:r>
              <a:rPr lang="cs-CZ" dirty="0"/>
              <a:t>Skupinová výuka – obměna skupin, výkonnostně heterogenní nebo homogenní.  Odstupňování úloh podle náročnosti (ano-ne)</a:t>
            </a:r>
          </a:p>
          <a:p>
            <a:pPr>
              <a:buFontTx/>
              <a:buChar char="-"/>
            </a:pPr>
            <a:r>
              <a:rPr lang="cs-CZ" dirty="0"/>
              <a:t>„kontrakty“ – dohody mezi nadaným a učitelem. Rozhovor – stav. 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4752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Výuka pokračování 1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a) Aktivizují metody</a:t>
            </a:r>
          </a:p>
          <a:p>
            <a:pPr marL="514350" indent="-514350">
              <a:buAutoNum type="arabicPeriod"/>
            </a:pPr>
            <a:r>
              <a:rPr lang="cs-CZ" b="1" dirty="0"/>
              <a:t>Metody heuristické, řešení problém</a:t>
            </a:r>
            <a:r>
              <a:rPr lang="cs-CZ" dirty="0"/>
              <a:t>ů – na základě znalostí a dovedností vyvozovat nové závěry</a:t>
            </a:r>
          </a:p>
          <a:p>
            <a:pPr marL="514350" indent="-514350">
              <a:buAutoNum type="arabicPeriod"/>
            </a:pPr>
            <a:r>
              <a:rPr lang="cs-CZ" b="1" dirty="0"/>
              <a:t>Metody inscenační </a:t>
            </a:r>
            <a:r>
              <a:rPr lang="cs-CZ" dirty="0"/>
              <a:t>– často nerovnoměrný vývoj s rozvinutou kognitivní oblastí – upevňování pozic v třídním kolektivu</a:t>
            </a:r>
          </a:p>
          <a:p>
            <a:pPr marL="514350" indent="-514350">
              <a:buAutoNum type="arabicPeriod"/>
            </a:pPr>
            <a:r>
              <a:rPr lang="cs-CZ" b="1" dirty="0"/>
              <a:t>Didaktické hry </a:t>
            </a:r>
            <a:r>
              <a:rPr lang="cs-CZ" dirty="0"/>
              <a:t>– šifrované texty, přesmyčky, rébusy, deskové hry</a:t>
            </a:r>
          </a:p>
          <a:p>
            <a:pPr marL="514350" indent="-514350">
              <a:buAutoNum type="arabicPeriod"/>
            </a:pPr>
            <a:r>
              <a:rPr lang="cs-CZ" b="1" dirty="0"/>
              <a:t>Metody diskusní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b) Komplexní výukové metody</a:t>
            </a:r>
          </a:p>
          <a:p>
            <a:pPr marL="514350" indent="-514350">
              <a:buAutoNum type="arabicPeriod"/>
            </a:pPr>
            <a:r>
              <a:rPr lang="cs-CZ" b="1" dirty="0"/>
              <a:t>Skupinová a kooperativní výuka - </a:t>
            </a:r>
            <a:r>
              <a:rPr lang="cs-CZ" dirty="0"/>
              <a:t>úskalí</a:t>
            </a:r>
          </a:p>
          <a:p>
            <a:pPr marL="514350" indent="-514350">
              <a:buAutoNum type="arabicPeriod"/>
            </a:pPr>
            <a:r>
              <a:rPr lang="cs-CZ" b="1" dirty="0"/>
              <a:t>Samostatná práce žáků</a:t>
            </a:r>
          </a:p>
          <a:p>
            <a:pPr marL="514350" indent="-514350">
              <a:buAutoNum type="arabicPeriod"/>
            </a:pPr>
            <a:r>
              <a:rPr lang="cs-CZ" b="1" dirty="0"/>
              <a:t>Brainstorming, </a:t>
            </a:r>
            <a:r>
              <a:rPr lang="cs-CZ" b="1" dirty="0" err="1"/>
              <a:t>brainwritting</a:t>
            </a:r>
            <a:endParaRPr lang="cs-CZ" b="1" dirty="0"/>
          </a:p>
          <a:p>
            <a:pPr marL="514350" indent="-514350">
              <a:buAutoNum type="arabicPeriod"/>
            </a:pPr>
            <a:r>
              <a:rPr lang="cs-CZ" b="1" dirty="0"/>
              <a:t>Projektová výuka</a:t>
            </a:r>
            <a:r>
              <a:rPr lang="cs-CZ" dirty="0"/>
              <a:t> – dlouhodobé projekty</a:t>
            </a:r>
          </a:p>
        </p:txBody>
      </p:sp>
    </p:spTree>
    <p:extLst>
      <p:ext uri="{BB962C8B-B14F-4D97-AF65-F5344CB8AC3E}">
        <p14:creationId xmlns:p14="http://schemas.microsoft.com/office/powerpoint/2010/main" val="2950867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Výuka pokračování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507288" cy="50691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600" b="1" dirty="0">
                <a:solidFill>
                  <a:srgbClr val="FF0000"/>
                </a:solidFill>
              </a:rPr>
              <a:t>c) Prostředí</a:t>
            </a:r>
          </a:p>
          <a:p>
            <a:pPr>
              <a:buFontTx/>
              <a:buChar char="-"/>
            </a:pPr>
            <a:r>
              <a:rPr lang="cs-CZ" dirty="0"/>
              <a:t>Didaktické pomůcky</a:t>
            </a:r>
          </a:p>
          <a:p>
            <a:pPr>
              <a:buFontTx/>
              <a:buChar char="-"/>
            </a:pPr>
            <a:r>
              <a:rPr lang="cs-CZ" dirty="0"/>
              <a:t>Vlastní výukové materiály</a:t>
            </a:r>
          </a:p>
          <a:p>
            <a:pPr>
              <a:buFontTx/>
              <a:buChar char="-"/>
            </a:pPr>
            <a:r>
              <a:rPr lang="cs-CZ" dirty="0"/>
              <a:t>Učební centra</a:t>
            </a:r>
          </a:p>
          <a:p>
            <a:pPr>
              <a:buFontTx/>
              <a:buChar char="-"/>
            </a:pPr>
            <a:r>
              <a:rPr lang="cs-CZ" dirty="0"/>
              <a:t>Exkurze</a:t>
            </a:r>
          </a:p>
          <a:p>
            <a:pPr>
              <a:buFontTx/>
              <a:buChar char="-"/>
            </a:pPr>
            <a:r>
              <a:rPr lang="cs-CZ" dirty="0" err="1"/>
              <a:t>Mentoring</a:t>
            </a:r>
            <a:r>
              <a:rPr lang="cs-CZ" dirty="0"/>
              <a:t> (osobní, </a:t>
            </a:r>
            <a:r>
              <a:rPr lang="cs-CZ" dirty="0" err="1"/>
              <a:t>korespondenčí</a:t>
            </a:r>
            <a:r>
              <a:rPr lang="cs-CZ" dirty="0"/>
              <a:t>)</a:t>
            </a:r>
          </a:p>
          <a:p>
            <a:pPr>
              <a:buFontTx/>
              <a:buChar char="-"/>
            </a:pPr>
            <a:r>
              <a:rPr lang="cs-CZ" dirty="0"/>
              <a:t>Pomocný učitel </a:t>
            </a:r>
          </a:p>
          <a:p>
            <a:pPr>
              <a:buFontTx/>
              <a:buChar char="-"/>
            </a:pPr>
            <a:r>
              <a:rPr lang="cs-CZ" dirty="0"/>
              <a:t>Letní programy</a:t>
            </a:r>
          </a:p>
          <a:p>
            <a:pPr marL="0" indent="0">
              <a:buNone/>
            </a:pPr>
            <a:r>
              <a:rPr lang="cs-CZ" sz="4600" b="1" dirty="0">
                <a:solidFill>
                  <a:srgbClr val="FF0000"/>
                </a:solidFill>
              </a:rPr>
              <a:t>d) Produkt</a:t>
            </a:r>
          </a:p>
          <a:p>
            <a:pPr>
              <a:buFontTx/>
              <a:buChar char="-"/>
            </a:pPr>
            <a:r>
              <a:rPr lang="cs-CZ" dirty="0"/>
              <a:t>Zápisy do sešitů (společně s žáky)</a:t>
            </a:r>
          </a:p>
          <a:p>
            <a:pPr>
              <a:buFontTx/>
              <a:buChar char="-"/>
            </a:pPr>
            <a:r>
              <a:rPr lang="cs-CZ" dirty="0"/>
              <a:t>Domácí úlohy nejen za účelem upevnění porozumění, ale zejména pro praktickou aplikaci tvůrčího rozpracování probíraného učiva</a:t>
            </a:r>
          </a:p>
          <a:p>
            <a:pPr marL="0" indent="0">
              <a:buNone/>
            </a:pPr>
            <a:r>
              <a:rPr lang="cs-CZ" sz="4600" b="1" dirty="0">
                <a:solidFill>
                  <a:srgbClr val="FF0000"/>
                </a:solidFill>
              </a:rPr>
              <a:t>e) Hodnocení</a:t>
            </a:r>
          </a:p>
          <a:p>
            <a:pPr>
              <a:buFontTx/>
              <a:buChar char="-"/>
            </a:pPr>
            <a:r>
              <a:rPr lang="cs-CZ" dirty="0"/>
              <a:t>Různé druhy didaktických testů</a:t>
            </a:r>
          </a:p>
          <a:p>
            <a:pPr>
              <a:buFontTx/>
              <a:buChar char="-"/>
            </a:pPr>
            <a:r>
              <a:rPr lang="cs-CZ" dirty="0"/>
              <a:t>Kritéria hodnocení jsou pro všechny žáky shodná</a:t>
            </a:r>
          </a:p>
          <a:p>
            <a:pPr>
              <a:buFontTx/>
              <a:buChar char="-"/>
            </a:pPr>
            <a:r>
              <a:rPr lang="cs-CZ" dirty="0"/>
              <a:t>Učitelé doplňují hodnocení známkou o slovní komentář a individualizují hodnocení</a:t>
            </a:r>
          </a:p>
          <a:p>
            <a:pPr>
              <a:buFontTx/>
              <a:buChar char="-"/>
            </a:pPr>
            <a:r>
              <a:rPr lang="cs-CZ" dirty="0"/>
              <a:t>Zařazování promyšlených forem sebehodnocení, žáci pravidelně vyhodnocují pokrok pomocí </a:t>
            </a:r>
            <a:r>
              <a:rPr lang="cs-CZ" dirty="0" err="1"/>
              <a:t>portfolíí</a:t>
            </a:r>
            <a:endParaRPr lang="cs-CZ" dirty="0"/>
          </a:p>
          <a:p>
            <a:pPr>
              <a:buFontTx/>
              <a:buChar char="-"/>
            </a:pPr>
            <a:r>
              <a:rPr lang="cs-CZ" dirty="0" err="1"/>
              <a:t>Sumativní</a:t>
            </a:r>
            <a:r>
              <a:rPr lang="cs-CZ" dirty="0"/>
              <a:t>, formativní </a:t>
            </a:r>
          </a:p>
        </p:txBody>
      </p:sp>
    </p:spTree>
    <p:extLst>
      <p:ext uri="{BB962C8B-B14F-4D97-AF65-F5344CB8AC3E}">
        <p14:creationId xmlns:p14="http://schemas.microsoft.com/office/powerpoint/2010/main" val="61129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2"/>
          </a:solidFill>
        </p:spPr>
        <p:txBody>
          <a:bodyPr/>
          <a:lstStyle/>
          <a:p>
            <a:r>
              <a:rPr lang="cs-CZ" b="1" dirty="0"/>
              <a:t>Školství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Decentralizované </a:t>
            </a:r>
          </a:p>
          <a:p>
            <a:r>
              <a:rPr lang="cs-CZ" dirty="0"/>
              <a:t>Značně autonomní vzdělávací systém</a:t>
            </a:r>
          </a:p>
          <a:p>
            <a:r>
              <a:rPr lang="cs-CZ" dirty="0"/>
              <a:t>Nejednotné pojetí kvality</a:t>
            </a:r>
          </a:p>
          <a:p>
            <a:r>
              <a:rPr lang="cs-CZ" dirty="0"/>
              <a:t>Limituje, pokud se srovnává kvalita napříč republikou</a:t>
            </a:r>
          </a:p>
          <a:p>
            <a:r>
              <a:rPr lang="cs-CZ" dirty="0"/>
              <a:t>Srovnání - kritéria: škola, pedagogický sbor, výuka</a:t>
            </a:r>
          </a:p>
        </p:txBody>
      </p:sp>
    </p:spTree>
    <p:extLst>
      <p:ext uri="{BB962C8B-B14F-4D97-AF65-F5344CB8AC3E}">
        <p14:creationId xmlns:p14="http://schemas.microsoft.com/office/powerpoint/2010/main" val="2198189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rgbClr val="FF0000"/>
                </a:solidFill>
              </a:rPr>
              <a:t>f) Sebehodnocení</a:t>
            </a:r>
          </a:p>
          <a:p>
            <a:pPr>
              <a:buFontTx/>
              <a:buChar char="-"/>
            </a:pPr>
            <a:r>
              <a:rPr lang="cs-CZ" dirty="0"/>
              <a:t>Autonomní</a:t>
            </a:r>
          </a:p>
          <a:p>
            <a:pPr>
              <a:buFontTx/>
              <a:buChar char="-"/>
            </a:pPr>
            <a:r>
              <a:rPr lang="cs-CZ" dirty="0"/>
              <a:t>Nalezení nejefektivnějšího způsobu rozvoje vlastních individuálních schopností</a:t>
            </a:r>
          </a:p>
          <a:p>
            <a:pPr>
              <a:buFontTx/>
              <a:buChar char="-"/>
            </a:pPr>
            <a:r>
              <a:rPr lang="cs-CZ" dirty="0"/>
              <a:t>Uvědomění se, že vlastní vnitřní motivace k učení je z dlouhodobého hlediska cennější než motivace vnější</a:t>
            </a:r>
          </a:p>
          <a:p>
            <a:pPr>
              <a:buFontTx/>
              <a:buChar char="-"/>
            </a:pPr>
            <a:r>
              <a:rPr lang="cs-CZ" dirty="0"/>
              <a:t>Naučit se objektivně monitorovat průběh učení, aktuální stav, momentální výkonnost, diagnostikovat chyby</a:t>
            </a:r>
          </a:p>
          <a:p>
            <a:pPr>
              <a:buFontTx/>
              <a:buChar char="-"/>
            </a:pPr>
            <a:r>
              <a:rPr lang="cs-CZ" dirty="0"/>
              <a:t>Musí zvládnout emocionální složku svého hodnocení, umět si vyslechnout názor druhého</a:t>
            </a:r>
          </a:p>
          <a:p>
            <a:pPr>
              <a:buFontTx/>
              <a:buChar char="-"/>
            </a:pPr>
            <a:r>
              <a:rPr lang="cs-CZ" dirty="0"/>
              <a:t>Nerealistické hodnocení: neadekvátní </a:t>
            </a:r>
            <a:r>
              <a:rPr lang="cs-CZ" dirty="0" err="1"/>
              <a:t>sebeobraz</a:t>
            </a:r>
            <a:r>
              <a:rPr lang="cs-CZ" dirty="0"/>
              <a:t>, neobjektivní vnímání okolí, problémy v sociálních vztazích, emoční labilita, odlišné chápání časoprostorové perspektivy</a:t>
            </a:r>
          </a:p>
          <a:p>
            <a:pPr>
              <a:buFontTx/>
              <a:buChar char="-"/>
            </a:pPr>
            <a:r>
              <a:rPr lang="cs-CZ" dirty="0"/>
              <a:t>Podpora atmosféry spolupráce, vzájemné důvěry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Sebehodnotící rozhovor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Sebehodnotící dotazník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Volný písemný projev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Netradiční techniky sebehodnocení (koláž, pantomima, taneční kreace…). Doplnit  rozhovorem.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VHODNÉ METODY KOMBINOVAT 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Výuka </a:t>
            </a:r>
            <a:r>
              <a:rPr lang="cs-CZ" b="1" dirty="0" err="1"/>
              <a:t>pokr</a:t>
            </a:r>
            <a:r>
              <a:rPr lang="cs-CZ" b="1" dirty="0"/>
              <a:t>. 3</a:t>
            </a:r>
          </a:p>
        </p:txBody>
      </p:sp>
    </p:spTree>
    <p:extLst>
      <p:ext uri="{BB962C8B-B14F-4D97-AF65-F5344CB8AC3E}">
        <p14:creationId xmlns:p14="http://schemas.microsoft.com/office/powerpoint/2010/main" val="2866537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372379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600" b="0" strike="noStrike" spc="-1">
                <a:solidFill>
                  <a:srgbClr val="000000"/>
                </a:solidFill>
                <a:latin typeface="Calibri"/>
              </a:rPr>
              <a:t> </a:t>
            </a:r>
          </a:p>
        </p:txBody>
      </p:sp>
      <p:sp>
        <p:nvSpPr>
          <p:cNvPr id="102" name="TextShape 2"/>
          <p:cNvSpPr txBox="1"/>
          <p:nvPr/>
        </p:nvSpPr>
        <p:spPr>
          <a:xfrm>
            <a:off x="370080" y="1484784"/>
            <a:ext cx="8363272" cy="4997152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1000" lnSpcReduction="20000"/>
          </a:bodyPr>
          <a:lstStyle/>
          <a:p>
            <a:r>
              <a:rPr lang="cs-CZ" sz="1200" b="0" strike="noStrike" spc="-1" dirty="0">
                <a:solidFill>
                  <a:srgbClr val="000000"/>
                </a:solidFill>
                <a:latin typeface="Calibri"/>
              </a:rPr>
              <a:t>– 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učení objevováním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 – při této formě výuky je třeba u dětí vzbudit zvědavost a zájem o jevy jako takové a vést děti k tomu, aby chtěly samy objevovat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-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u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čení hrou –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děti mohou samy vybrat obsah probírané látky, časové rozvržení atd.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učení komunikací 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- dětí se učí vyjadřovat svoje myšlenky, názory a pocity. Učení komunikací může sloužit k navození dobré společenské a emocionální atmosféry ve třídě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- informující učení - 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typ výuky, kdy by učitel měl záživnou a nemonotónní formou podat učební látku</a:t>
            </a:r>
          </a:p>
          <a:p>
            <a:pPr marL="457200" indent="-457200">
              <a:buFontTx/>
              <a:buChar char="-"/>
            </a:pPr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učení cvičením a opakováním –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mělo by probíhat netradičně, protože nadané děti nemají rády časté opakování známých věcí</a:t>
            </a:r>
          </a:p>
          <a:p>
            <a:endParaRPr lang="cs-CZ" sz="2600" b="0" strike="noStrike" spc="-1" dirty="0">
              <a:solidFill>
                <a:srgbClr val="000000"/>
              </a:solidFill>
              <a:latin typeface="Calibri"/>
            </a:endParaRPr>
          </a:p>
          <a:p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- </a:t>
            </a:r>
            <a:r>
              <a:rPr lang="cs-CZ" sz="2600" b="1" strike="noStrike" spc="-1" dirty="0">
                <a:solidFill>
                  <a:srgbClr val="000000"/>
                </a:solidFill>
                <a:latin typeface="Calibri"/>
              </a:rPr>
              <a:t>orientované učení - </a:t>
            </a:r>
            <a:r>
              <a:rPr lang="cs-CZ" sz="2600" b="0" strike="noStrike" spc="-1" dirty="0">
                <a:solidFill>
                  <a:srgbClr val="000000"/>
                </a:solidFill>
                <a:latin typeface="Calibri"/>
              </a:rPr>
              <a:t> dítěti je přednesen netypický problém a dítě má přijít na jeho řešení, případně vyhledat nové informace a interpretovat je.</a:t>
            </a:r>
          </a:p>
        </p:txBody>
      </p:sp>
      <p:sp>
        <p:nvSpPr>
          <p:cNvPr id="103" name="TextShape 3"/>
          <p:cNvSpPr txBox="1"/>
          <p:nvPr/>
        </p:nvSpPr>
        <p:spPr>
          <a:xfrm>
            <a:off x="467544" y="504000"/>
            <a:ext cx="8532456" cy="6448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 algn="ctr"/>
            <a:r>
              <a:rPr lang="cs-CZ" sz="3600" b="1" strike="noStrike" spc="-1" dirty="0">
                <a:solidFill>
                  <a:srgbClr val="000000"/>
                </a:solidFill>
                <a:latin typeface="Calibri"/>
              </a:rPr>
              <a:t>Principy práce s nadanými dětmi ZŠ</a:t>
            </a:r>
            <a:endParaRPr lang="cs-CZ" sz="36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4175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9120" cy="157018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Metoda I.N.S.E.R.T.</a:t>
            </a:r>
            <a:r>
              <a:rPr lang="cs-CZ" dirty="0"/>
              <a:t/>
            </a:r>
            <a:br>
              <a:rPr lang="cs-CZ" dirty="0"/>
            </a:br>
            <a:r>
              <a:rPr lang="cs-CZ" sz="2700" dirty="0"/>
              <a:t> (</a:t>
            </a:r>
            <a:r>
              <a:rPr lang="cs-CZ" sz="2700" dirty="0" err="1"/>
              <a:t>Interaktive</a:t>
            </a:r>
            <a:r>
              <a:rPr lang="cs-CZ" sz="2700" dirty="0"/>
              <a:t> </a:t>
            </a:r>
            <a:r>
              <a:rPr lang="cs-CZ" sz="2700" dirty="0" err="1"/>
              <a:t>Notting</a:t>
            </a:r>
            <a:r>
              <a:rPr lang="cs-CZ" sz="2700" dirty="0"/>
              <a:t> Systém </a:t>
            </a:r>
            <a:r>
              <a:rPr lang="cs-CZ" sz="2700" dirty="0" err="1"/>
              <a:t>for</a:t>
            </a:r>
            <a:r>
              <a:rPr lang="cs-CZ" sz="2700" dirty="0"/>
              <a:t> </a:t>
            </a:r>
            <a:r>
              <a:rPr lang="cs-CZ" sz="2700" dirty="0" err="1"/>
              <a:t>Efektive</a:t>
            </a:r>
            <a:r>
              <a:rPr lang="cs-CZ" sz="2700" dirty="0"/>
              <a:t> </a:t>
            </a:r>
            <a:r>
              <a:rPr lang="cs-CZ" sz="2700" dirty="0" err="1"/>
              <a:t>Reading</a:t>
            </a:r>
            <a:r>
              <a:rPr lang="cs-CZ" sz="2700" dirty="0"/>
              <a:t> and </a:t>
            </a:r>
            <a:r>
              <a:rPr lang="cs-CZ" sz="2700" dirty="0" err="1"/>
              <a:t>Writing</a:t>
            </a:r>
            <a:r>
              <a:rPr lang="cs-CZ" sz="2700" dirty="0"/>
              <a:t>)</a:t>
            </a:r>
            <a:br>
              <a:rPr lang="cs-CZ" sz="2700" dirty="0"/>
            </a:br>
            <a:r>
              <a:rPr lang="cs-CZ" sz="2700" dirty="0"/>
              <a:t>Interaktivní poznámkový systém pro efektivní čtení a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20" y="198884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Během čtení žák na okraji dělá poznámky, značky. </a:t>
            </a:r>
          </a:p>
          <a:p>
            <a:r>
              <a:rPr lang="cs-CZ" dirty="0"/>
              <a:t>Jedna ze základních metod kritického myšlení</a:t>
            </a:r>
          </a:p>
          <a:p>
            <a:r>
              <a:rPr lang="cs-CZ" dirty="0"/>
              <a:t>Práce s textem pomocí jednoduchých symbolů</a:t>
            </a:r>
          </a:p>
          <a:p>
            <a:r>
              <a:rPr lang="cs-CZ" dirty="0"/>
              <a:t>Např.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/>
              <a:t> potvrzení známé informace</a:t>
            </a:r>
          </a:p>
          <a:p>
            <a:pPr>
              <a:buFontTx/>
              <a:buChar char="-"/>
            </a:pPr>
            <a:r>
              <a:rPr lang="cs-CZ" i="1" dirty="0"/>
              <a:t>rozpor s tím, co si myslíš</a:t>
            </a:r>
          </a:p>
          <a:p>
            <a:pPr marL="0" indent="0">
              <a:buNone/>
            </a:pPr>
            <a:r>
              <a:rPr lang="cs-CZ" i="1" dirty="0"/>
              <a:t>+  nová informace, které se důvěřuje</a:t>
            </a:r>
          </a:p>
          <a:p>
            <a:pPr marL="0" indent="0">
              <a:buNone/>
            </a:pPr>
            <a:r>
              <a:rPr lang="cs-CZ" i="1" dirty="0"/>
              <a:t>?  informace, které žák nerozumí</a:t>
            </a:r>
          </a:p>
          <a:p>
            <a:r>
              <a:rPr lang="cs-CZ" dirty="0"/>
              <a:t>Následně má dítě – žák připravenou tabulku s určitým počtem sloupců s danými znaménky a do sloupce pod znaménkem zapíše hlavní myšlenku o konkrétním jevu</a:t>
            </a:r>
          </a:p>
        </p:txBody>
      </p:sp>
    </p:spTree>
    <p:extLst>
      <p:ext uri="{BB962C8B-B14F-4D97-AF65-F5344CB8AC3E}">
        <p14:creationId xmlns:p14="http://schemas.microsoft.com/office/powerpoint/2010/main" val="2893574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Metoda expertních skupin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pro skupiny</a:t>
            </a:r>
          </a:p>
          <a:p>
            <a:r>
              <a:rPr lang="cs-CZ" dirty="0"/>
              <a:t>Úkoly odlišné pro členy skupiny</a:t>
            </a:r>
          </a:p>
          <a:p>
            <a:r>
              <a:rPr lang="cs-CZ" dirty="0"/>
              <a:t>Heterogenní skupiny – úkoly očíslované</a:t>
            </a:r>
          </a:p>
          <a:p>
            <a:r>
              <a:rPr lang="cs-CZ" dirty="0"/>
              <a:t>„experti“ podle náročnosti – expertní skupina – členové se vrací zpět do kmenové skupiny</a:t>
            </a:r>
          </a:p>
          <a:p>
            <a:r>
              <a:rPr lang="cs-CZ" dirty="0"/>
              <a:t>Přirozená, cílená diferenciace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464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Skupinová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 rolí, kompetencí</a:t>
            </a:r>
          </a:p>
          <a:p>
            <a:r>
              <a:rPr lang="cs-CZ" dirty="0"/>
              <a:t>Vyhledávači zdroje</a:t>
            </a:r>
          </a:p>
          <a:p>
            <a:r>
              <a:rPr lang="cs-CZ" dirty="0"/>
              <a:t>Zapisovatel</a:t>
            </a:r>
          </a:p>
          <a:p>
            <a:r>
              <a:rPr lang="cs-CZ" dirty="0"/>
              <a:t>Prezentátor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389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Mastery </a:t>
            </a:r>
            <a:r>
              <a:rPr lang="cs-CZ" b="1" dirty="0" err="1"/>
              <a:t>learning</a:t>
            </a:r>
            <a:r>
              <a:rPr lang="cs-CZ" b="1" dirty="0"/>
              <a:t> </a:t>
            </a:r>
            <a:r>
              <a:rPr lang="cs-CZ" i="1" dirty="0"/>
              <a:t/>
            </a:r>
            <a:br>
              <a:rPr lang="cs-CZ" i="1" dirty="0"/>
            </a:br>
            <a:r>
              <a:rPr lang="cs-CZ" dirty="0"/>
              <a:t>zvládající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Koncipoval B.S. </a:t>
            </a:r>
            <a:r>
              <a:rPr lang="cs-CZ" dirty="0" err="1"/>
              <a:t>Bloom</a:t>
            </a:r>
            <a:r>
              <a:rPr lang="cs-CZ" dirty="0"/>
              <a:t> (odmítá dělení žáků na dobré a špatné)</a:t>
            </a:r>
          </a:p>
          <a:p>
            <a:r>
              <a:rPr lang="cs-CZ" dirty="0"/>
              <a:t>Systém vyučování  - žáci nejsou časově omezováni, mohou pracovat vlastním tempem. Slabší dostávají častější zpětnou vazbu o postupu i pomoc</a:t>
            </a:r>
          </a:p>
        </p:txBody>
      </p:sp>
    </p:spTree>
    <p:extLst>
      <p:ext uri="{BB962C8B-B14F-4D97-AF65-F5344CB8AC3E}">
        <p14:creationId xmlns:p14="http://schemas.microsoft.com/office/powerpoint/2010/main" val="302634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pedagogický institut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Práce Krajského koordinátora podpory nadání NPI ČR směrem do škol </a:t>
            </a:r>
            <a:r>
              <a:rPr lang="cs-CZ" dirty="0">
                <a:hlinkClick r:id="rId3"/>
              </a:rPr>
              <a:t>–</a:t>
            </a:r>
            <a:r>
              <a:rPr lang="cs-CZ" dirty="0">
                <a:hlinkClick r:id="rId2"/>
              </a:rPr>
              <a:t> </a:t>
            </a:r>
            <a:r>
              <a:rPr lang="cs-CZ" dirty="0" err="1">
                <a:hlinkClick r:id="rId2"/>
              </a:rPr>
              <a:t>YouTube</a:t>
            </a:r>
            <a:endParaRPr lang="cs-CZ" dirty="0"/>
          </a:p>
          <a:p>
            <a:endParaRPr lang="cs-CZ" dirty="0">
              <a:hlinkClick r:id="rId3"/>
            </a:endParaRPr>
          </a:p>
          <a:p>
            <a:r>
              <a:rPr lang="cs-CZ" dirty="0">
                <a:hlinkClick r:id="rId3"/>
              </a:rPr>
              <a:t>Jak pracovat s nadanými žáky na 1. stupni (ZŠ Křídlovická, Brno) – </a:t>
            </a:r>
            <a:r>
              <a:rPr lang="cs-CZ" dirty="0" err="1">
                <a:hlinkClick r:id="rId3"/>
              </a:rPr>
              <a:t>YouTube</a:t>
            </a:r>
            <a:endParaRPr lang="cs-CZ" dirty="0"/>
          </a:p>
          <a:p>
            <a:endParaRPr lang="cs-CZ" dirty="0"/>
          </a:p>
          <a:p>
            <a:r>
              <a:rPr lang="pl-PL" dirty="0">
                <a:hlinkClick r:id="rId4"/>
              </a:rPr>
              <a:t>Jak pracovat s nadanými žáky na 2. stupni - 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234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Nabídka služeb NAGC http://www.nagcbritain.org.uk/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https://www.potentialplusuk.org</a:t>
            </a:r>
            <a:r>
              <a:rPr lang="cs-CZ">
                <a:hlinkClick r:id="rId2"/>
              </a:rPr>
              <a:t>/</a:t>
            </a:r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083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6A5C4C-6AB6-74B6-7CED-6D93EF67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95" y="260648"/>
            <a:ext cx="8229600" cy="1143000"/>
          </a:xfrm>
        </p:spPr>
        <p:txBody>
          <a:bodyPr/>
          <a:lstStyle/>
          <a:p>
            <a:r>
              <a:rPr lang="cs-CZ" dirty="0" err="1"/>
              <a:t>Invenio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365C8FA-E9BD-8C97-31E8-FA74FF68F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Co to je?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https://www.youtube.com/watch?v=B5RTNOVUVMs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rodiče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https://www.youtube.com/watch?v=EXm_Hii7dNU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97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Osobnost ředitele</a:t>
            </a:r>
          </a:p>
          <a:p>
            <a:r>
              <a:rPr lang="cs-CZ" dirty="0"/>
              <a:t>Na tvorbě vnitřní legislativy školy v péči o nadané se podílí vedení školy nebo většina pedagogických pracovníků</a:t>
            </a:r>
          </a:p>
          <a:p>
            <a:r>
              <a:rPr lang="cs-CZ" dirty="0"/>
              <a:t>Strategie výběru nebo průběžné identifikace nadaných</a:t>
            </a:r>
          </a:p>
          <a:p>
            <a:r>
              <a:rPr lang="cs-CZ" dirty="0"/>
              <a:t>Pravidelné vyhodnocování stavu péče o nadané</a:t>
            </a:r>
          </a:p>
          <a:p>
            <a:r>
              <a:rPr lang="cs-CZ" dirty="0"/>
              <a:t>Vnitřní legislativa – není statický dokument. Specifikace a úpravy ŠVP</a:t>
            </a:r>
          </a:p>
          <a:p>
            <a:r>
              <a:rPr lang="cs-CZ" dirty="0"/>
              <a:t>Úprava organizačních forem výuky</a:t>
            </a:r>
          </a:p>
          <a:p>
            <a:r>
              <a:rPr lang="cs-CZ" dirty="0"/>
              <a:t>Návrhy na zlepšení  - koordinátoři péče o nadané</a:t>
            </a:r>
          </a:p>
          <a:p>
            <a:r>
              <a:rPr lang="cs-CZ" dirty="0"/>
              <a:t>Spolupráce s dalšími institucemi</a:t>
            </a:r>
          </a:p>
          <a:p>
            <a:r>
              <a:rPr lang="cs-CZ" dirty="0"/>
              <a:t>Plány návaznosti vzdělávání, výuky, studia</a:t>
            </a:r>
          </a:p>
        </p:txBody>
      </p:sp>
    </p:spTree>
    <p:extLst>
      <p:ext uri="{BB962C8B-B14F-4D97-AF65-F5344CB8AC3E}">
        <p14:creationId xmlns:p14="http://schemas.microsoft.com/office/powerpoint/2010/main" val="4033100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Pedagogický sbor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Výměna zkušeností mezi pedagogy</a:t>
            </a:r>
          </a:p>
          <a:p>
            <a:r>
              <a:rPr lang="cs-CZ" dirty="0"/>
              <a:t>DVPP – pedagogická diagnostika, rozvoj kritického myšlení, individualizace ve </a:t>
            </a:r>
            <a:r>
              <a:rPr lang="cs-CZ" dirty="0" err="1"/>
              <a:t>vzd</a:t>
            </a:r>
            <a:r>
              <a:rPr lang="cs-CZ" dirty="0"/>
              <a:t>. (semináře, </a:t>
            </a:r>
            <a:r>
              <a:rPr lang="cs-CZ" dirty="0" err="1"/>
              <a:t>webináře</a:t>
            </a:r>
            <a:r>
              <a:rPr lang="cs-CZ" dirty="0"/>
              <a:t>, mentoři)</a:t>
            </a:r>
          </a:p>
          <a:p>
            <a:r>
              <a:rPr lang="cs-CZ" dirty="0"/>
              <a:t>Komunikace s rodiči mimo třídních schůzek, konzultační hodin, DOD – motivace rodičů k identifikace nadání v PPP, výhody IVP</a:t>
            </a:r>
          </a:p>
          <a:p>
            <a:r>
              <a:rPr lang="cs-CZ" dirty="0"/>
              <a:t>Zjišťování úrovně nadání žáka v běžných hodinách a rozvíjení bez ohledu na to, zda je diagnostikováno nebo ne</a:t>
            </a:r>
          </a:p>
        </p:txBody>
      </p:sp>
    </p:spTree>
    <p:extLst>
      <p:ext uri="{BB962C8B-B14F-4D97-AF65-F5344CB8AC3E}">
        <p14:creationId xmlns:p14="http://schemas.microsoft.com/office/powerpoint/2010/main" val="1753153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/>
              <a:t>Akcelerace</a:t>
            </a:r>
          </a:p>
        </p:txBody>
      </p:sp>
      <p:sp>
        <p:nvSpPr>
          <p:cNvPr id="4" name="TextShape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91264" cy="3045534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r>
              <a:rPr lang="cs-CZ" sz="2400" b="1" spc="-1" dirty="0">
                <a:solidFill>
                  <a:srgbClr val="000000"/>
                </a:solidFill>
              </a:rPr>
              <a:t>Urychlování školního procesu</a:t>
            </a:r>
          </a:p>
          <a:p>
            <a:pPr marL="0" indent="0">
              <a:buNone/>
            </a:pPr>
            <a:r>
              <a:rPr lang="cs-CZ" sz="2400" spc="-1" dirty="0">
                <a:solidFill>
                  <a:srgbClr val="000000"/>
                </a:solidFill>
              </a:rPr>
              <a:t>- jeden ze základních modelů vzdělávání nadaných</a:t>
            </a:r>
          </a:p>
          <a:p>
            <a:pPr marL="171450" indent="-171450">
              <a:buFontTx/>
              <a:buChar char="-"/>
            </a:pPr>
            <a:r>
              <a:rPr lang="cs-CZ" sz="2400" spc="-1" dirty="0">
                <a:solidFill>
                  <a:srgbClr val="000000"/>
                </a:solidFill>
              </a:rPr>
              <a:t>rychlý postup v jednom, několika nebo ve všech předmětech</a:t>
            </a:r>
          </a:p>
          <a:p>
            <a:pPr marL="171450" indent="-171450">
              <a:buFontTx/>
              <a:buChar char="-"/>
            </a:pPr>
            <a:r>
              <a:rPr lang="cs-CZ" sz="2400" spc="-1" dirty="0">
                <a:solidFill>
                  <a:srgbClr val="000000"/>
                </a:solidFill>
              </a:rPr>
              <a:t>není tolik organizačně náročná pro školu, ale nerespektuje principy inkluzivní pedagogiky</a:t>
            </a:r>
          </a:p>
          <a:p>
            <a:pPr marL="0" indent="0">
              <a:buNone/>
            </a:pPr>
            <a:endParaRPr lang="cs-CZ" sz="2400" i="1" spc="-1" dirty="0">
              <a:solidFill>
                <a:srgbClr val="000000"/>
              </a:solidFill>
            </a:endParaRPr>
          </a:p>
          <a:p>
            <a:endParaRPr lang="cs-CZ" sz="2400" b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930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2"/>
          <p:cNvSpPr txBox="1"/>
          <p:nvPr/>
        </p:nvSpPr>
        <p:spPr>
          <a:xfrm>
            <a:off x="107504" y="332656"/>
            <a:ext cx="8712968" cy="633670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r>
              <a:rPr lang="cs-CZ" sz="2000" b="1" strike="noStrike" spc="-1" dirty="0">
                <a:solidFill>
                  <a:srgbClr val="000000"/>
                </a:solidFill>
                <a:latin typeface="Calibri"/>
              </a:rPr>
              <a:t>Akcelerační programy </a:t>
            </a:r>
            <a:r>
              <a:rPr lang="cs-CZ" sz="2000" b="1" spc="-1" dirty="0">
                <a:solidFill>
                  <a:srgbClr val="000000"/>
                </a:solidFill>
              </a:rPr>
              <a:t>(</a:t>
            </a:r>
            <a:r>
              <a:rPr lang="cs-CZ" sz="2000" b="1" spc="-1" dirty="0" err="1">
                <a:solidFill>
                  <a:srgbClr val="000000"/>
                </a:solidFill>
              </a:rPr>
              <a:t>Gallagher</a:t>
            </a:r>
            <a:r>
              <a:rPr lang="cs-CZ" sz="2000" b="1" spc="-1" dirty="0">
                <a:solidFill>
                  <a:srgbClr val="000000"/>
                </a:solidFill>
              </a:rPr>
              <a:t>, </a:t>
            </a:r>
            <a:r>
              <a:rPr lang="cs-CZ" sz="2000" b="1" spc="-1" dirty="0" err="1">
                <a:solidFill>
                  <a:srgbClr val="000000"/>
                </a:solidFill>
              </a:rPr>
              <a:t>Kirk</a:t>
            </a:r>
            <a:r>
              <a:rPr lang="cs-CZ" sz="2000" b="1" spc="-1" dirty="0">
                <a:solidFill>
                  <a:srgbClr val="000000"/>
                </a:solidFill>
              </a:rPr>
              <a:t>, 1989) </a:t>
            </a:r>
          </a:p>
          <a:p>
            <a:endParaRPr lang="cs-CZ" sz="1600" b="1" strike="noStrike" spc="-1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buAutoNum type="alphaLcParenR"/>
            </a:pPr>
            <a:r>
              <a:rPr lang="cs-CZ" sz="1600" b="1" spc="-1" dirty="0">
                <a:solidFill>
                  <a:srgbClr val="000000"/>
                </a:solidFill>
                <a:latin typeface="Calibri"/>
              </a:rPr>
              <a:t>Vnější </a:t>
            </a:r>
          </a:p>
          <a:p>
            <a:r>
              <a:rPr lang="cs-CZ" sz="1600" b="0" strike="noStrike" spc="-1" dirty="0">
                <a:solidFill>
                  <a:srgbClr val="000000"/>
                </a:solidFill>
                <a:latin typeface="Calibri"/>
              </a:rPr>
              <a:t>-    předčasný vstup do školy u dítěte mladšího šesti let</a:t>
            </a:r>
          </a:p>
          <a:p>
            <a:pPr marL="285750" indent="-285750">
              <a:buFontTx/>
              <a:buChar char="-"/>
            </a:pPr>
            <a:r>
              <a:rPr lang="cs-CZ" sz="1600" b="0" strike="noStrike" spc="-1" dirty="0">
                <a:solidFill>
                  <a:srgbClr val="000000"/>
                </a:solidFill>
                <a:latin typeface="Calibri"/>
              </a:rPr>
              <a:t>dřívější vstup na vyšší úroveň vzdělávání </a:t>
            </a:r>
          </a:p>
          <a:p>
            <a:pPr marL="285750" indent="-285750">
              <a:buFontTx/>
              <a:buChar char="-"/>
            </a:pPr>
            <a:r>
              <a:rPr lang="cs-CZ" sz="1600" b="0" strike="noStrike" spc="-1" dirty="0">
                <a:solidFill>
                  <a:srgbClr val="000000"/>
                </a:solidFill>
                <a:latin typeface="Calibri"/>
              </a:rPr>
              <a:t>„přeskakování“ ročníků </a:t>
            </a: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  <a:latin typeface="Calibri"/>
              </a:rPr>
              <a:t>zhuštění ročníků (absolvování dvou ročníků v jednom školním roce). Označení jako </a:t>
            </a:r>
            <a:r>
              <a:rPr lang="cs-CZ" sz="1600" spc="-1" dirty="0" err="1">
                <a:solidFill>
                  <a:srgbClr val="000000"/>
                </a:solidFill>
                <a:latin typeface="Calibri"/>
              </a:rPr>
              <a:t>teleskopie</a:t>
            </a:r>
            <a:r>
              <a:rPr lang="cs-CZ" sz="1600" spc="-1" dirty="0">
                <a:solidFill>
                  <a:srgbClr val="000000"/>
                </a:solidFill>
                <a:latin typeface="Calibri"/>
              </a:rPr>
              <a:t> (</a:t>
            </a:r>
            <a:r>
              <a:rPr lang="cs-CZ" sz="1600" spc="-1" dirty="0" err="1">
                <a:solidFill>
                  <a:srgbClr val="000000"/>
                </a:solidFill>
                <a:latin typeface="Calibri"/>
              </a:rPr>
              <a:t>telescoping</a:t>
            </a:r>
            <a:r>
              <a:rPr lang="cs-CZ" sz="1600" spc="-1" dirty="0">
                <a:solidFill>
                  <a:srgbClr val="000000"/>
                </a:solidFill>
                <a:latin typeface="Calibri"/>
              </a:rPr>
              <a:t> = zredukování času potřebného na probrání konkrétního učiva)</a:t>
            </a: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</a:rPr>
              <a:t>seskupování žáků s lepšími výsledky v určitých předmětech vertikální seskupování (na základě podobné úrovně nadání se vytvoří skupiny žáků z různých ročníků). Doporučováno pouze u mimořádně rozumově nadaných dětí, které mají velmi dobrou schopnost sociální adaptace (</a:t>
            </a:r>
            <a:r>
              <a:rPr lang="cs-CZ" sz="1600" spc="-1" dirty="0" err="1">
                <a:solidFill>
                  <a:srgbClr val="000000"/>
                </a:solidFill>
              </a:rPr>
              <a:t>Havigerová</a:t>
            </a:r>
            <a:r>
              <a:rPr lang="cs-CZ" sz="1600" spc="-1" dirty="0">
                <a:solidFill>
                  <a:srgbClr val="000000"/>
                </a:solidFill>
              </a:rPr>
              <a:t> a kol., 2011)</a:t>
            </a: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</a:rPr>
              <a:t>,,vyjmout‘‘ z běžné výuky (vyšší, skupiny nadaných dětí) </a:t>
            </a: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</a:rPr>
              <a:t>paralelní studium (absolvování některých předmětů na střední nebo jiné škole)</a:t>
            </a:r>
          </a:p>
          <a:p>
            <a:pPr marL="285750" indent="-285750">
              <a:buFontTx/>
              <a:buChar char="-"/>
            </a:pPr>
            <a:endParaRPr lang="cs-CZ" sz="1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2900" indent="-342900">
              <a:buAutoNum type="alphaLcParenR" startAt="2"/>
            </a:pPr>
            <a:r>
              <a:rPr lang="cs-CZ" sz="1600" b="1" spc="-1" dirty="0">
                <a:solidFill>
                  <a:srgbClr val="000000"/>
                </a:solidFill>
                <a:latin typeface="Calibri"/>
              </a:rPr>
              <a:t>Vnitřní </a:t>
            </a: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  <a:latin typeface="Calibri"/>
              </a:rPr>
              <a:t>snížení </a:t>
            </a:r>
            <a:r>
              <a:rPr lang="cs-CZ" sz="1600" spc="-1" dirty="0">
                <a:solidFill>
                  <a:srgbClr val="000000"/>
                </a:solidFill>
              </a:rPr>
              <a:t>opakování - urychlení obsahu pomocí </a:t>
            </a:r>
            <a:endParaRPr lang="cs-CZ" sz="1600" spc="-1" dirty="0">
              <a:solidFill>
                <a:srgbClr val="000000"/>
              </a:solidFill>
              <a:latin typeface="Calibri"/>
            </a:endParaRP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  <a:latin typeface="Calibri"/>
              </a:rPr>
              <a:t>vynechání příliš jednoduchých úkolů, přeskočení známých částí učiva</a:t>
            </a:r>
          </a:p>
          <a:p>
            <a:pPr marL="285750" indent="-285750">
              <a:buFontTx/>
              <a:buChar char="-"/>
            </a:pPr>
            <a:r>
              <a:rPr lang="cs-CZ" sz="1600" spc="-1" dirty="0">
                <a:solidFill>
                  <a:srgbClr val="000000"/>
                </a:solidFill>
              </a:rPr>
              <a:t>děti schopny řešit dané úkoly rychleji a vypracovávat úkoly na vyšším stupni obtížnosti než jejich stejně staří vrstevníci (</a:t>
            </a:r>
            <a:r>
              <a:rPr lang="cs-CZ" sz="1600" spc="-1" dirty="0" err="1">
                <a:solidFill>
                  <a:srgbClr val="000000"/>
                </a:solidFill>
              </a:rPr>
              <a:t>Havigerová</a:t>
            </a:r>
            <a:r>
              <a:rPr lang="cs-CZ" sz="1600" spc="-1" dirty="0">
                <a:solidFill>
                  <a:srgbClr val="000000"/>
                </a:solidFill>
              </a:rPr>
              <a:t> a kol., 2011)</a:t>
            </a:r>
          </a:p>
          <a:p>
            <a:pPr marL="285750" indent="-285750">
              <a:buFontTx/>
              <a:buChar char="-"/>
            </a:pPr>
            <a:r>
              <a:rPr lang="cs-CZ" sz="1600" spc="-1" dirty="0" err="1">
                <a:solidFill>
                  <a:srgbClr val="000000"/>
                </a:solidFill>
                <a:latin typeface="Calibri"/>
              </a:rPr>
              <a:t>compating</a:t>
            </a:r>
            <a:r>
              <a:rPr lang="cs-CZ" sz="1600" spc="-1" dirty="0">
                <a:solidFill>
                  <a:srgbClr val="000000"/>
                </a:solidFill>
                <a:latin typeface="Calibri"/>
              </a:rPr>
              <a:t> – v „ušetřeném čase“ se žák věnuje rozvíjejícím aktivitám podle svého zájmu</a:t>
            </a:r>
          </a:p>
        </p:txBody>
      </p:sp>
    </p:spTree>
    <p:extLst>
      <p:ext uri="{BB962C8B-B14F-4D97-AF65-F5344CB8AC3E}">
        <p14:creationId xmlns:p14="http://schemas.microsoft.com/office/powerpoint/2010/main" val="371206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374063" cy="1152525"/>
          </a:xfrm>
        </p:spPr>
        <p:txBody>
          <a:bodyPr/>
          <a:lstStyle/>
          <a:p>
            <a:pPr eaLnBrk="1" hangingPunct="1"/>
            <a:r>
              <a:rPr lang="cs-CZ" altLang="en-US" b="1"/>
              <a:t>Kdy přistoupit k akceleraci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en-US" sz="2400" dirty="0">
                <a:cs typeface="Times New Roman" pitchFamily="18" charset="0"/>
              </a:rPr>
              <a:t>Doporučována pouze pro děti v pásmu horních 2 % inteligence – mimořádně nadané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>
                <a:cs typeface="Times New Roman" pitchFamily="18" charset="0"/>
              </a:rPr>
              <a:t>Nutné zjistit </a:t>
            </a:r>
            <a:r>
              <a:rPr lang="cs-CZ" altLang="en-US" sz="2400" b="1" dirty="0">
                <a:cs typeface="Times New Roman" pitchFamily="18" charset="0"/>
              </a:rPr>
              <a:t>důvody,</a:t>
            </a:r>
            <a:r>
              <a:rPr lang="cs-CZ" altLang="en-US" sz="2400" dirty="0">
                <a:cs typeface="Times New Roman" pitchFamily="18" charset="0"/>
              </a:rPr>
              <a:t> </a:t>
            </a:r>
            <a:r>
              <a:rPr lang="cs-CZ" altLang="en-US" sz="2400" b="1" dirty="0">
                <a:cs typeface="Times New Roman" pitchFamily="18" charset="0"/>
              </a:rPr>
              <a:t>příčiny </a:t>
            </a:r>
            <a:r>
              <a:rPr lang="cs-CZ" altLang="en-US" sz="2400" dirty="0">
                <a:cs typeface="Times New Roman" pitchFamily="18" charset="0"/>
              </a:rPr>
              <a:t>– často nátlak rodičů</a:t>
            </a:r>
          </a:p>
          <a:p>
            <a:pPr>
              <a:lnSpc>
                <a:spcPct val="80000"/>
              </a:lnSpc>
            </a:pPr>
            <a:r>
              <a:rPr lang="cs-CZ" altLang="en-US" sz="2400" dirty="0">
                <a:cs typeface="Times New Roman" pitchFamily="18" charset="0"/>
              </a:rPr>
              <a:t>Dítě by mělo být v dané oblasti </a:t>
            </a:r>
            <a:r>
              <a:rPr lang="cs-CZ" altLang="en-US" sz="2400" b="1" dirty="0">
                <a:cs typeface="Times New Roman" pitchFamily="18" charset="0"/>
              </a:rPr>
              <a:t>excelentní</a:t>
            </a:r>
            <a:r>
              <a:rPr lang="cs-CZ" altLang="en-US" sz="2400" dirty="0">
                <a:cs typeface="Times New Roman" pitchFamily="18" charset="0"/>
              </a:rPr>
              <a:t>, </a:t>
            </a:r>
            <a:r>
              <a:rPr lang="cs-CZ" altLang="en-US" sz="2400" b="1" dirty="0">
                <a:cs typeface="Times New Roman" pitchFamily="18" charset="0"/>
              </a:rPr>
              <a:t>emocionálně stabilní</a:t>
            </a:r>
            <a:r>
              <a:rPr lang="cs-CZ" altLang="en-US" sz="2400" dirty="0">
                <a:cs typeface="Times New Roman" pitchFamily="18" charset="0"/>
              </a:rPr>
              <a:t> a být připraveno na to, co ho čeká (např. starší spolužáci – viz nebezpečí akcelerace) </a:t>
            </a:r>
          </a:p>
          <a:p>
            <a:pPr>
              <a:lnSpc>
                <a:spcPct val="80000"/>
              </a:lnSpc>
            </a:pPr>
            <a:r>
              <a:rPr lang="cs-CZ" altLang="en-US" sz="2400" dirty="0">
                <a:cs typeface="Times New Roman" pitchFamily="18" charset="0"/>
              </a:rPr>
              <a:t>Posouzení odborníka (psycholog) </a:t>
            </a:r>
          </a:p>
          <a:p>
            <a:pPr eaLnBrk="1" hangingPunct="1">
              <a:lnSpc>
                <a:spcPct val="80000"/>
              </a:lnSpc>
            </a:pPr>
            <a:endParaRPr lang="cs-CZ" altLang="en-US" sz="2000" dirty="0">
              <a:cs typeface="Times New Roman" pitchFamily="18" charset="0"/>
            </a:endParaRP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933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009650"/>
          </a:xfrm>
        </p:spPr>
        <p:txBody>
          <a:bodyPr/>
          <a:lstStyle/>
          <a:p>
            <a:pPr eaLnBrk="1" hangingPunct="1"/>
            <a:r>
              <a:rPr lang="cs-CZ" altLang="en-US" b="1"/>
              <a:t>Klady akcelerace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úroveň studijních požadavků je adekvátní schopnostem nadaného – nízké nároky demotivují</a:t>
            </a: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větší konkurence – starší spolužáci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zvýšená produktivita nadaných dětí – musí se vyrovnat s náročnějšími úkoly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méně monotónní práce a nudy  -  zvýšená motivace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vyvarování se konfliktů s vrstevníky, kteří nesdílejí jejich zájmy a schopnosti.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29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435975" cy="936625"/>
          </a:xfrm>
        </p:spPr>
        <p:txBody>
          <a:bodyPr/>
          <a:lstStyle/>
          <a:p>
            <a:pPr eaLnBrk="1" hangingPunct="1"/>
            <a:r>
              <a:rPr lang="cs-CZ" altLang="en-US" b="1"/>
              <a:t>Zápory akcelerace - 4 oblasti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54360" y="1340768"/>
            <a:ext cx="8435280" cy="5041031"/>
          </a:xfrm>
        </p:spPr>
        <p:txBody>
          <a:bodyPr>
            <a:normAutofit fontScale="70000" lnSpcReduction="20000"/>
          </a:bodyPr>
          <a:lstStyle/>
          <a:p>
            <a:pPr marL="457200" indent="-457200" eaLnBrk="1" hangingPunct="1">
              <a:lnSpc>
                <a:spcPct val="150000"/>
              </a:lnSpc>
              <a:buFont typeface="Wingdings 2" pitchFamily="18" charset="2"/>
              <a:buAutoNum type="arabicPeriod"/>
            </a:pPr>
            <a:r>
              <a:rPr lang="cs-CZ" altLang="en-US" sz="2400" b="1" dirty="0">
                <a:solidFill>
                  <a:srgbClr val="FF0000"/>
                </a:solidFill>
                <a:cs typeface="Times New Roman" pitchFamily="18" charset="0"/>
              </a:rPr>
              <a:t>Akademické</a:t>
            </a:r>
            <a:r>
              <a:rPr lang="cs-CZ" altLang="en-US" sz="2400" dirty="0">
                <a:cs typeface="Times New Roman" pitchFamily="18" charset="0"/>
              </a:rPr>
              <a:t/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neschopnost se srovnat s vyššími  nároky – přecenění schopností;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</a:t>
            </a:r>
            <a:r>
              <a:rPr lang="cs-CZ" altLang="en-US" sz="2400" b="1" dirty="0">
                <a:cs typeface="Times New Roman" pitchFamily="18" charset="0"/>
              </a:rPr>
              <a:t>mezery v učivu </a:t>
            </a:r>
            <a:r>
              <a:rPr lang="cs-CZ" altLang="en-US" sz="2400" dirty="0">
                <a:cs typeface="Times New Roman" pitchFamily="18" charset="0"/>
              </a:rPr>
              <a:t>– nestudují systematicky; 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fyzicky či emocionálně </a:t>
            </a:r>
            <a:r>
              <a:rPr lang="cs-CZ" altLang="en-US" sz="2400" b="1" dirty="0">
                <a:cs typeface="Times New Roman" pitchFamily="18" charset="0"/>
              </a:rPr>
              <a:t>nezralí – </a:t>
            </a:r>
            <a:r>
              <a:rPr lang="cs-CZ" altLang="en-US" sz="2400" dirty="0">
                <a:cs typeface="Times New Roman" pitchFamily="18" charset="0"/>
              </a:rPr>
              <a:t>nerovnoměrný vývoj;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postrádají </a:t>
            </a:r>
            <a:r>
              <a:rPr lang="cs-CZ" altLang="en-US" sz="2400" b="1" dirty="0">
                <a:cs typeface="Times New Roman" pitchFamily="18" charset="0"/>
              </a:rPr>
              <a:t>zkušenosti </a:t>
            </a:r>
            <a:r>
              <a:rPr lang="cs-CZ" altLang="en-US" sz="2400" dirty="0">
                <a:cs typeface="Times New Roman" pitchFamily="18" charset="0"/>
              </a:rPr>
              <a:t>z předchozích ročníků;</a:t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větší množství vědomostí může  </a:t>
            </a:r>
            <a:r>
              <a:rPr lang="cs-CZ" altLang="en-US" sz="2400" b="1" dirty="0">
                <a:cs typeface="Times New Roman" pitchFamily="18" charset="0"/>
              </a:rPr>
              <a:t>zbrzdit </a:t>
            </a:r>
            <a:r>
              <a:rPr lang="cs-CZ" altLang="en-US" sz="2400" dirty="0">
                <a:cs typeface="Times New Roman" pitchFamily="18" charset="0"/>
              </a:rPr>
              <a:t>rozvoj jejich kreativity a divergentního myšlení (zajímavé výzkumy!)</a:t>
            </a:r>
          </a:p>
          <a:p>
            <a:pPr marL="457200" indent="-457200" eaLnBrk="1" hangingPunct="1">
              <a:lnSpc>
                <a:spcPct val="150000"/>
              </a:lnSpc>
              <a:buFont typeface="Wingdings 2" pitchFamily="18" charset="2"/>
              <a:buAutoNum type="arabicPeriod"/>
            </a:pPr>
            <a:endParaRPr lang="cs-CZ" altLang="en-US" sz="2400" dirty="0">
              <a:cs typeface="Times New Roman" pitchFamily="18" charset="0"/>
            </a:endParaRPr>
          </a:p>
          <a:p>
            <a:pPr marL="457200" indent="-457200" eaLnBrk="1" hangingPunct="1">
              <a:lnSpc>
                <a:spcPct val="150000"/>
              </a:lnSpc>
              <a:buFont typeface="Wingdings 2" pitchFamily="18" charset="2"/>
              <a:buAutoNum type="arabicPeriod"/>
            </a:pPr>
            <a:r>
              <a:rPr lang="cs-CZ" altLang="en-US" sz="2400" b="1" dirty="0">
                <a:solidFill>
                  <a:srgbClr val="FF0000"/>
                </a:solidFill>
                <a:cs typeface="Times New Roman" pitchFamily="18" charset="0"/>
              </a:rPr>
              <a:t>Emocionální</a:t>
            </a:r>
            <a:r>
              <a:rPr lang="cs-CZ" altLang="en-US" sz="2400" dirty="0">
                <a:cs typeface="Times New Roman" pitchFamily="18" charset="0"/>
              </a:rPr>
              <a:t/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frustrace z vyšších nároků způsobuje </a:t>
            </a:r>
            <a:r>
              <a:rPr lang="cs-CZ" altLang="en-US" sz="2400" b="1" dirty="0">
                <a:cs typeface="Times New Roman" pitchFamily="18" charset="0"/>
              </a:rPr>
              <a:t>stres a vyhoření;</a:t>
            </a:r>
            <a:br>
              <a:rPr lang="cs-CZ" altLang="en-US" sz="2400" b="1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omezené možnosti k vytvoření přátelství - vede k </a:t>
            </a:r>
            <a:r>
              <a:rPr lang="cs-CZ" altLang="en-US" sz="2400" b="1" dirty="0">
                <a:cs typeface="Times New Roman" pitchFamily="18" charset="0"/>
              </a:rPr>
              <a:t>izolaci;</a:t>
            </a:r>
            <a:r>
              <a:rPr lang="cs-CZ" altLang="en-US" sz="2400" dirty="0">
                <a:cs typeface="Times New Roman" pitchFamily="18" charset="0"/>
              </a:rPr>
              <a:t/>
            </a:r>
            <a:br>
              <a:rPr lang="cs-CZ" altLang="en-US" sz="2400" dirty="0">
                <a:cs typeface="Times New Roman" pitchFamily="18" charset="0"/>
              </a:rPr>
            </a:br>
            <a:r>
              <a:rPr lang="cs-CZ" altLang="en-US" sz="2400" dirty="0">
                <a:cs typeface="Times New Roman" pitchFamily="18" charset="0"/>
              </a:rPr>
              <a:t>· omezené možnosti věnovat se </a:t>
            </a:r>
            <a:r>
              <a:rPr lang="cs-CZ" altLang="en-US" sz="2400" b="1" dirty="0">
                <a:cs typeface="Times New Roman" pitchFamily="18" charset="0"/>
              </a:rPr>
              <a:t>zájmům a koníčkům - </a:t>
            </a:r>
            <a:r>
              <a:rPr lang="cs-CZ" altLang="en-US" sz="2400" dirty="0">
                <a:cs typeface="Times New Roman" pitchFamily="18" charset="0"/>
              </a:rPr>
              <a:t>vede k problémům v pozdějším životě.</a:t>
            </a:r>
            <a:br>
              <a:rPr lang="cs-CZ" altLang="en-US" sz="2400" dirty="0">
                <a:cs typeface="Times New Roman" pitchFamily="18" charset="0"/>
              </a:rPr>
            </a:br>
            <a:endParaRPr lang="cs-CZ" altLang="en-US" sz="2400" dirty="0">
              <a:cs typeface="Times New Roman" pitchFamily="18" charset="0"/>
            </a:endParaRP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en-US" sz="1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09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1429</Words>
  <Application>Microsoft Office PowerPoint</Application>
  <PresentationFormat>Předvádění na obrazovce (4:3)</PresentationFormat>
  <Paragraphs>220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Microsoft YaHei</vt:lpstr>
      <vt:lpstr>Arial</vt:lpstr>
      <vt:lpstr>Calibri</vt:lpstr>
      <vt:lpstr>Times New Roman</vt:lpstr>
      <vt:lpstr>Wingdings</vt:lpstr>
      <vt:lpstr>Wingdings 2</vt:lpstr>
      <vt:lpstr>Motiv systému Office</vt:lpstr>
      <vt:lpstr>NaRo</vt:lpstr>
      <vt:lpstr>Školství v ČR</vt:lpstr>
      <vt:lpstr>Škola</vt:lpstr>
      <vt:lpstr>Pedagogický sbor</vt:lpstr>
      <vt:lpstr>Akcelerace</vt:lpstr>
      <vt:lpstr>Prezentace aplikace PowerPoint</vt:lpstr>
      <vt:lpstr>Kdy přistoupit k akceleraci</vt:lpstr>
      <vt:lpstr>Klady akcelerace</vt:lpstr>
      <vt:lpstr>Zápory akcelerace - 4 oblasti </vt:lpstr>
      <vt:lpstr>Zápory akcelerace - 4 oblasti </vt:lpstr>
      <vt:lpstr>Obohacení</vt:lpstr>
      <vt:lpstr>Prezentace aplikace PowerPoint</vt:lpstr>
      <vt:lpstr>Prezentace aplikace PowerPoint</vt:lpstr>
      <vt:lpstr>Model otáčivých dveří</vt:lpstr>
      <vt:lpstr>Modifikace vzdělávacího procesu</vt:lpstr>
      <vt:lpstr>Obohacující kurikulum</vt:lpstr>
      <vt:lpstr>Výuka</vt:lpstr>
      <vt:lpstr>Výuka pokračování 1 </vt:lpstr>
      <vt:lpstr>Výuka pokračování 2</vt:lpstr>
      <vt:lpstr>Výuka pokr. 3</vt:lpstr>
      <vt:lpstr>Prezentace aplikace PowerPoint</vt:lpstr>
      <vt:lpstr>Metoda I.N.S.E.R.T.  (Interaktive Notting Systém for Efektive Reading and Writing) Interaktivní poznámkový systém pro efektivní čtení a myšlení</vt:lpstr>
      <vt:lpstr>Metoda expertních skupin</vt:lpstr>
      <vt:lpstr>Skupinová výuka</vt:lpstr>
      <vt:lpstr>Mastery learning  zvládající učení</vt:lpstr>
      <vt:lpstr>Národní pedagogický institut ČR</vt:lpstr>
      <vt:lpstr>Nabídka služeb NAGC http://www.nagcbritain.org.uk/</vt:lpstr>
      <vt:lpstr>Invenio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Cídlová</cp:lastModifiedBy>
  <cp:revision>58</cp:revision>
  <dcterms:created xsi:type="dcterms:W3CDTF">2020-12-17T20:43:06Z</dcterms:created>
  <dcterms:modified xsi:type="dcterms:W3CDTF">2024-10-14T16:02:12Z</dcterms:modified>
</cp:coreProperties>
</file>