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2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 autoAdjust="0"/>
    <p:restoredTop sz="94092" autoAdjust="0"/>
  </p:normalViewPr>
  <p:slideViewPr>
    <p:cSldViewPr>
      <p:cViewPr varScale="1">
        <p:scale>
          <a:sx n="108" d="100"/>
          <a:sy n="108" d="100"/>
        </p:scale>
        <p:origin x="19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16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82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48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0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52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5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1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40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93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C9C5F-5AA0-49A3-BBEF-81512ED4C55A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5A16-2354-4CAD-AC2D-1EE0BDD9D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8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Problémy doprovázející nadání</a:t>
            </a:r>
            <a:br>
              <a:rPr lang="cs-CZ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NaRo</a:t>
            </a:r>
            <a:r>
              <a:rPr lang="cs-CZ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88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6. </a:t>
            </a:r>
            <a:r>
              <a:rPr lang="cs-CZ" sz="2800" b="1" dirty="0" err="1"/>
              <a:t>Multipotencionalita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všeobecně vysoce nadané </a:t>
            </a:r>
          </a:p>
          <a:p>
            <a:r>
              <a:rPr lang="cs-CZ" dirty="0"/>
              <a:t>vyniká zároveň v několika činnostech</a:t>
            </a:r>
          </a:p>
          <a:p>
            <a:r>
              <a:rPr lang="cs-CZ" dirty="0"/>
              <a:t>důležité rozhodnout se dobře pro směr budoucího profesního zaměření</a:t>
            </a:r>
          </a:p>
          <a:p>
            <a:r>
              <a:rPr lang="cs-CZ" dirty="0"/>
              <a:t>nejistoty a obavy ze špatného výběru</a:t>
            </a:r>
          </a:p>
          <a:p>
            <a:r>
              <a:rPr lang="cs-CZ" dirty="0"/>
              <a:t>úzkost z jakéhokoli rozhodování </a:t>
            </a:r>
          </a:p>
          <a:p>
            <a:r>
              <a:rPr lang="cs-CZ" dirty="0"/>
              <a:t>během adolescence - problém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697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7. „Dvakrát výjimečné“ děti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Nadaným dětem s handicapy je věnována pozornost odborníků velmi okrajově</a:t>
            </a:r>
          </a:p>
          <a:p>
            <a:r>
              <a:rPr lang="cs-CZ" dirty="0"/>
              <a:t>Péče o tyto děti spočívá primárně ve snaze co nejlépe  kompenzovat  či odstranit jejich postižení</a:t>
            </a:r>
          </a:p>
          <a:p>
            <a:r>
              <a:rPr lang="cs-CZ" dirty="0"/>
              <a:t>Péče o projevy nadání zůstává většinou stranou pozornosti, dítě je okolím vnímáno spíše jako postižené než jako nadané.</a:t>
            </a:r>
          </a:p>
          <a:p>
            <a:r>
              <a:rPr lang="cs-CZ" dirty="0"/>
              <a:t>Tímto směrem se také odvíjí poskytovaná péče. </a:t>
            </a:r>
          </a:p>
          <a:p>
            <a:r>
              <a:rPr lang="cs-CZ" dirty="0"/>
              <a:t>Šárka </a:t>
            </a:r>
            <a:r>
              <a:rPr lang="cs-CZ" dirty="0" err="1"/>
              <a:t>Portešová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2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7. „Dvakrát výjimečné“ děti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Nadaní s poruchami sluchu</a:t>
            </a:r>
          </a:p>
          <a:p>
            <a:r>
              <a:rPr lang="cs-CZ" dirty="0"/>
              <a:t>Nadaní s poruchami zraku</a:t>
            </a:r>
          </a:p>
          <a:p>
            <a:r>
              <a:rPr lang="cs-CZ" dirty="0"/>
              <a:t>Nadaní se sociálně emocionálními problémy</a:t>
            </a:r>
          </a:p>
          <a:p>
            <a:r>
              <a:rPr lang="cs-CZ" dirty="0"/>
              <a:t>Nadaní s fyzickým nebo dalším zdravotním handicapem</a:t>
            </a:r>
          </a:p>
          <a:p>
            <a:r>
              <a:rPr lang="cs-CZ" dirty="0"/>
              <a:t>Nadaní se specifickými vývojovými poruchami učení</a:t>
            </a:r>
          </a:p>
          <a:p>
            <a:r>
              <a:rPr lang="cs-CZ" dirty="0"/>
              <a:t>Nadaní s mentální retardací (u neintelektových druhů nadání)</a:t>
            </a:r>
          </a:p>
          <a:p>
            <a:r>
              <a:rPr lang="cs-CZ" dirty="0"/>
              <a:t>Nadaní s kombinovanými poruchami</a:t>
            </a:r>
          </a:p>
        </p:txBody>
      </p:sp>
    </p:spTree>
    <p:extLst>
      <p:ext uri="{BB962C8B-B14F-4D97-AF65-F5344CB8AC3E}">
        <p14:creationId xmlns:p14="http://schemas.microsoft.com/office/powerpoint/2010/main" val="236135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17190-F825-32BF-DD14-4D6C24AE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inteligence podle </a:t>
            </a:r>
            <a:r>
              <a:rPr lang="cs-CZ" dirty="0" err="1"/>
              <a:t>Piageta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6390C2-A541-5664-50D1-AD822F99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Inteligence se vyvíjí v interakci s okolním prostředím – forma adaptace </a:t>
            </a:r>
          </a:p>
          <a:p>
            <a:r>
              <a:rPr lang="cs-CZ" dirty="0"/>
              <a:t>Důsledkem interakce biologických procesů zrání a zkušenosti s okolním světem jsou 4 odlišná stádia kognitivního vývoje dítěte </a:t>
            </a:r>
          </a:p>
          <a:p>
            <a:pPr marL="0" indent="0">
              <a:buNone/>
            </a:pPr>
            <a:r>
              <a:rPr lang="cs-CZ" dirty="0"/>
              <a:t>◦ Senzomotorické (cca do 2 let) </a:t>
            </a:r>
          </a:p>
          <a:p>
            <a:pPr marL="0" indent="0">
              <a:buNone/>
            </a:pPr>
            <a:r>
              <a:rPr lang="cs-CZ" dirty="0"/>
              <a:t>◦ Preoperační (cca 2-7let) – infantilní </a:t>
            </a:r>
            <a:r>
              <a:rPr lang="cs-CZ" dirty="0" err="1"/>
              <a:t>infantilní</a:t>
            </a:r>
            <a:r>
              <a:rPr lang="cs-CZ" dirty="0"/>
              <a:t> realismus: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◦</a:t>
            </a:r>
            <a:r>
              <a:rPr lang="cs-CZ" dirty="0"/>
              <a:t> </a:t>
            </a:r>
            <a:r>
              <a:rPr lang="cs-CZ" sz="2200" dirty="0"/>
              <a:t>finalismus–z funkce předmětu je usuzováno na jeho existenci (Mraky jsou tu proto, aby pršelo.) </a:t>
            </a:r>
          </a:p>
          <a:p>
            <a:pPr marL="0" indent="0">
              <a:buNone/>
            </a:pPr>
            <a:r>
              <a:rPr lang="cs-CZ" sz="2200" dirty="0"/>
              <a:t>	◦ </a:t>
            </a:r>
            <a:r>
              <a:rPr lang="cs-CZ" sz="2200" dirty="0" err="1"/>
              <a:t>nanimismus</a:t>
            </a:r>
            <a:r>
              <a:rPr lang="cs-CZ" sz="2200" dirty="0"/>
              <a:t>–oživování předmětů (pofouká spadlý hrnek) </a:t>
            </a:r>
          </a:p>
          <a:p>
            <a:pPr marL="0" indent="0">
              <a:buNone/>
            </a:pPr>
            <a:r>
              <a:rPr lang="cs-CZ" sz="2200" dirty="0"/>
              <a:t>	◦ dynamismus–přičítá volní energii předmětům (Kámen mi schválně stoupl do cesty)</a:t>
            </a:r>
          </a:p>
          <a:p>
            <a:pPr marL="0" indent="0">
              <a:buNone/>
            </a:pPr>
            <a:r>
              <a:rPr lang="cs-CZ" sz="2600" dirty="0"/>
              <a:t>	Předškolní věk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900" dirty="0"/>
              <a:t>◦ antropomorfismus–tendence polidšťovat předměty	</a:t>
            </a:r>
          </a:p>
          <a:p>
            <a:pPr marL="0" indent="0">
              <a:buNone/>
            </a:pPr>
            <a:r>
              <a:rPr lang="cs-CZ" sz="1900" dirty="0"/>
              <a:t>	◦ </a:t>
            </a:r>
            <a:r>
              <a:rPr lang="cs-CZ" sz="1900" dirty="0" err="1"/>
              <a:t>prezentismus</a:t>
            </a:r>
            <a:r>
              <a:rPr lang="cs-CZ" sz="1900" dirty="0"/>
              <a:t>–chápání všeho ve vztahu k přítomnosti </a:t>
            </a:r>
          </a:p>
          <a:p>
            <a:pPr marL="0" indent="0">
              <a:buNone/>
            </a:pPr>
            <a:r>
              <a:rPr lang="cs-CZ" sz="1900" dirty="0"/>
              <a:t>	◦ fantazijní přístup–vliv fantazie převládá nad respektováním logických skutečností</a:t>
            </a:r>
          </a:p>
          <a:p>
            <a:pPr marL="0" indent="0">
              <a:buNone/>
            </a:pPr>
            <a:r>
              <a:rPr lang="cs-CZ" dirty="0"/>
              <a:t>◦ Období konkrétních operací (7-11) </a:t>
            </a:r>
          </a:p>
          <a:p>
            <a:pPr marL="0" indent="0">
              <a:buNone/>
            </a:pPr>
            <a:r>
              <a:rPr lang="cs-CZ" dirty="0"/>
              <a:t>◦ Období </a:t>
            </a:r>
            <a:r>
              <a:rPr lang="cs-CZ" dirty="0" err="1"/>
              <a:t>fsormálních</a:t>
            </a:r>
            <a:r>
              <a:rPr lang="cs-CZ" dirty="0"/>
              <a:t> operací (cca 11)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Stádia reprezentují kvalitativně odlišné formy myšlení, objevují se ve shodném sledu u všech dětí, děti se mohou lišit v rychlosti, s jakou jednotlivá stádia prochází</a:t>
            </a:r>
          </a:p>
        </p:txBody>
      </p:sp>
    </p:spTree>
    <p:extLst>
      <p:ext uri="{BB962C8B-B14F-4D97-AF65-F5344CB8AC3E}">
        <p14:creationId xmlns:p14="http://schemas.microsoft.com/office/powerpoint/2010/main" val="217651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67640" y="188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 lnSpcReduction="20000"/>
          </a:bodyPr>
          <a:lstStyle/>
          <a:p>
            <a:pPr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latin typeface="Calibri"/>
              </a:rPr>
              <a:t>PROBLÉMY NADANÝCH DĚTÍ, </a:t>
            </a:r>
            <a:br>
              <a:rPr dirty="0"/>
            </a:b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251520" y="1412640"/>
            <a:ext cx="8640840" cy="532872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2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nositelé mimořádných schopností, s nimiž jdou však ruku v ruce i „mimořádné problémy“</a:t>
            </a:r>
          </a:p>
          <a:p>
            <a:pPr marL="343080" indent="-342720">
              <a:lnSpc>
                <a:spcPct val="100000"/>
              </a:lnSpc>
              <a:spcBef>
                <a:spcPts val="42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největším problémem jsou vývojové disproporce nadaných dětí, nevyrovnanosti psychického vývoje, kdy je jedna složka akcelerovaná a jiné odpovídají věku, nebo jsou i na nižší věkové úrovni. </a:t>
            </a:r>
          </a:p>
          <a:p>
            <a:pPr>
              <a:lnSpc>
                <a:spcPct val="100000"/>
              </a:lnSpc>
              <a:spcBef>
                <a:spcPts val="420"/>
              </a:spcBef>
            </a:pP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Disproporce lze rozdělit do několika skupin: </a:t>
            </a:r>
          </a:p>
          <a:p>
            <a:pPr>
              <a:lnSpc>
                <a:spcPct val="100000"/>
              </a:lnSpc>
              <a:spcBef>
                <a:spcPts val="420"/>
              </a:spcBef>
            </a:pPr>
            <a:r>
              <a:rPr lang="cs-CZ" sz="2100" b="1" strike="noStrike" spc="-1" dirty="0">
                <a:solidFill>
                  <a:srgbClr val="000000"/>
                </a:solidFill>
                <a:latin typeface="Calibri"/>
              </a:rPr>
              <a:t>1) Intelektově - motorická </a:t>
            </a: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 – nesoulad mezi zralostí psychickou a tělesnou, např. neschopnost zavázat si tkaničku, vyvolává emoční problémy (vnitřní neklid, nervozita, hyperaktivita, svéráznost, nerespektování autorit, nedisciplinovanost nebo nepřizpůsobivost), které mohou vést k negativnímu hodnocení. Často méně rozvinuté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Calibri"/>
              </a:rPr>
              <a:t>grafomotorické</a:t>
            </a: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 schopnosti. </a:t>
            </a:r>
          </a:p>
          <a:p>
            <a:pPr>
              <a:lnSpc>
                <a:spcPct val="100000"/>
              </a:lnSpc>
              <a:spcBef>
                <a:spcPts val="420"/>
              </a:spcBef>
            </a:pPr>
            <a:r>
              <a:rPr lang="cs-CZ" sz="2100" b="1" strike="noStrike" spc="-1" dirty="0">
                <a:solidFill>
                  <a:srgbClr val="000000"/>
                </a:solidFill>
                <a:latin typeface="Calibri"/>
              </a:rPr>
              <a:t>2) intelektově-senzomotorická </a:t>
            </a: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– rozpor mezi úrovní myšlení a psychomotorickým vývojem se projevuje rychlým vývojem řeči, raným čtením a počítáním na straně jedné a slabší úrovní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Calibri"/>
              </a:rPr>
              <a:t>grafomotorického</a:t>
            </a:r>
            <a:r>
              <a:rPr lang="cs-CZ" sz="2100" b="0" strike="noStrike" spc="-1" dirty="0">
                <a:solidFill>
                  <a:srgbClr val="000000"/>
                </a:solidFill>
                <a:latin typeface="Calibri"/>
              </a:rPr>
              <a:t> projevu, koordinace pohybů ruky a pozdější problémy při nácviku psaní na straně druhé</a:t>
            </a:r>
          </a:p>
        </p:txBody>
      </p:sp>
    </p:spTree>
    <p:extLst>
      <p:ext uri="{BB962C8B-B14F-4D97-AF65-F5344CB8AC3E}">
        <p14:creationId xmlns:p14="http://schemas.microsoft.com/office/powerpoint/2010/main" val="2648917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 lnSpcReduction="20000"/>
          </a:bodyPr>
          <a:lstStyle/>
          <a:p>
            <a:pPr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PROBLÉMY NADANÝCH DĚTÍ, </a:t>
            </a:r>
            <a:br>
              <a:rPr b="1" dirty="0"/>
            </a:b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395640" y="1484640"/>
            <a:ext cx="8218800" cy="5068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3) intelektově-verbální 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– nesoulad mezi myšlením a schopností vyjádřit myšlenky řečí se projevuje rozdílem mezi rychlostí, pružností a originalitou myšlení a schopností formulovat rychlý sled myšlenek do verbální podoby, nevyrovnaností mezi obsahem myšlení, kapacitou a rychlostí myšlenkové produkce a schopností vyjádřit celý obrovský rozsah myšlenek řečí. To může vyvolávat problémy v plynulosti řeči (zadrhávání, překotnost řeči). Tato nevyrovnanost je považována za nejnebezpečnější. Je totiž obtížně rozpoznatelná, jelikož takové dítě je málokdy vnímáno jako bystré a nadané.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4) intelektově-emocionální 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– je charakteristická hlavně pro děti mladšího školního věku. Na jedné straně stojí vysoká rozumová vyspělost, na druhé – emoční a sociální nezralost. Dokáží sice rozumově zpracovat a pochopit mnohé náročné situace, ale nedokáží je emocionálně zvládnout, což souvisí se zvýšenou vnímavostí a citlivostí, např. odloučení od matky, strach ze tmy, samoty…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5) intelektově-sociáln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í – se projevuje nižší schopností socializace, utváření dobrých sociálních kontaktů a vztahů s vrstevníky a zvýšenou potřebou komunikace se staršími dětmi stejného mentálního věku nebo s dospělými. Celá sociální oblast a úroveň komunikace těchto dětí je ovlivněna jejich vysokou kritičností, nezávislostí a neuznáváním autorit. Odmítají autoritativní přístupy. </a:t>
            </a:r>
          </a:p>
        </p:txBody>
      </p:sp>
    </p:spTree>
    <p:extLst>
      <p:ext uri="{BB962C8B-B14F-4D97-AF65-F5344CB8AC3E}">
        <p14:creationId xmlns:p14="http://schemas.microsoft.com/office/powerpoint/2010/main" val="1435461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4" algn="ctr" rtl="0">
              <a:spcBef>
                <a:spcPct val="0"/>
              </a:spcBef>
            </a:pPr>
            <a:r>
              <a:rPr lang="cs-CZ" b="1" dirty="0"/>
              <a:t>Prevence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Kontaktovat rodiče.</a:t>
            </a:r>
          </a:p>
          <a:p>
            <a:pPr lvl="0"/>
            <a:r>
              <a:rPr lang="cs-CZ" dirty="0"/>
              <a:t>Zaměřit se na rodiče malých dětí. Nejlepší prevencí je podchycení rodičů malých dětí. </a:t>
            </a:r>
          </a:p>
          <a:p>
            <a:pPr lvl="0"/>
            <a:r>
              <a:rPr lang="cs-CZ" dirty="0"/>
              <a:t>Vzdělávat a zahrnout do systému péče lékařské a další odborníky. </a:t>
            </a:r>
          </a:p>
          <a:p>
            <a:pPr lvl="0"/>
            <a:r>
              <a:rPr lang="cs-CZ" dirty="0"/>
              <a:t>Vytvořit diskusní skupiny rodičů. </a:t>
            </a:r>
          </a:p>
          <a:p>
            <a:pPr lvl="0"/>
            <a:r>
              <a:rPr lang="cs-CZ" dirty="0"/>
              <a:t>Využívat flexibilní možnosti vzdělávání, flexibilnější vzdělávací systém - nadané děti z multikulturních rodin či zázemí s nízkými příjmy.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06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/>
              <a:t>Problémy doprovázející nadání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Terman</a:t>
            </a:r>
            <a:r>
              <a:rPr lang="cs-CZ" dirty="0"/>
              <a:t>: nadané děti jsou emočně vyrovnané</a:t>
            </a:r>
          </a:p>
          <a:p>
            <a:r>
              <a:rPr lang="cs-CZ" dirty="0" err="1"/>
              <a:t>Hollingworthová</a:t>
            </a:r>
            <a:r>
              <a:rPr lang="cs-CZ" dirty="0"/>
              <a:t>: z hlediska potenciálních emočních problémů  jsou ohrožené především děti s vysokou mírou inteligence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8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cap="small" dirty="0"/>
              <a:t>Problémy doprovázející nadání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nadání bývá v předškolním a mladším školním věku synkretické (tzn. dítě které je šikovnější v jedné činnosti, patří obvykle k těm šikovnějším i v jiných činnostech)“, Dočkal (1987)</a:t>
            </a:r>
          </a:p>
          <a:p>
            <a:r>
              <a:rPr lang="cs-CZ" dirty="0">
                <a:solidFill>
                  <a:srgbClr val="FF0000"/>
                </a:solidFill>
              </a:rPr>
              <a:t>nadaná osobnost není jen nositelkou mimořádných kvalit, ale také mimořádných problémů </a:t>
            </a:r>
          </a:p>
        </p:txBody>
      </p:sp>
    </p:spTree>
    <p:extLst>
      <p:ext uri="{BB962C8B-B14F-4D97-AF65-F5344CB8AC3E}">
        <p14:creationId xmlns:p14="http://schemas.microsoft.com/office/powerpoint/2010/main" val="2528702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Vliv vnějších vlivů na rozvoj nadání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Tradice školy a její normy</a:t>
            </a:r>
          </a:p>
          <a:p>
            <a:pPr marL="0" indent="0">
              <a:buNone/>
            </a:pPr>
            <a:r>
              <a:rPr lang="cs-CZ" dirty="0"/>
              <a:t>-     Dítě často čelí dilematu: podřídit se očekáváním průměru nebo se postavit do </a:t>
            </a:r>
            <a:r>
              <a:rPr lang="cs-CZ"/>
              <a:t>role nonkonformisty</a:t>
            </a:r>
            <a:endParaRPr lang="cs-CZ" dirty="0"/>
          </a:p>
          <a:p>
            <a:r>
              <a:rPr lang="cs-CZ" b="1" dirty="0"/>
              <a:t>Očekávání druhých</a:t>
            </a:r>
          </a:p>
          <a:p>
            <a:pPr>
              <a:buFontTx/>
              <a:buChar char="-"/>
            </a:pPr>
            <a:r>
              <a:rPr lang="cs-CZ" dirty="0"/>
              <a:t>Děti nesplňují běžná očekávání, narušují běžné tradice</a:t>
            </a:r>
          </a:p>
          <a:p>
            <a:pPr>
              <a:buFontTx/>
              <a:buChar char="-"/>
            </a:pPr>
            <a:r>
              <a:rPr lang="cs-CZ" dirty="0"/>
              <a:t>Nadané dítě citlivé na nejistotu druhých mohou začít své schopnosti skrývat</a:t>
            </a:r>
          </a:p>
          <a:p>
            <a:r>
              <a:rPr lang="cs-CZ" b="1" dirty="0"/>
              <a:t>Vrstevnické vztahy</a:t>
            </a:r>
          </a:p>
          <a:p>
            <a:pPr>
              <a:buFontTx/>
              <a:buChar char="-"/>
            </a:pPr>
            <a:r>
              <a:rPr lang="cs-CZ" dirty="0"/>
              <a:t>Samotáři</a:t>
            </a:r>
          </a:p>
          <a:p>
            <a:pPr>
              <a:buFontTx/>
              <a:buChar char="-"/>
            </a:pPr>
            <a:r>
              <a:rPr lang="cs-CZ" dirty="0"/>
              <a:t>Různorodé zájmy</a:t>
            </a:r>
          </a:p>
          <a:p>
            <a:pPr>
              <a:buFontTx/>
              <a:buChar char="-"/>
            </a:pPr>
            <a:r>
              <a:rPr lang="cs-CZ" dirty="0"/>
              <a:t>Starší spolužáci</a:t>
            </a:r>
          </a:p>
          <a:p>
            <a:r>
              <a:rPr lang="cs-CZ" b="1" dirty="0"/>
              <a:t>Vztahy v rodině</a:t>
            </a:r>
          </a:p>
          <a:p>
            <a:pPr>
              <a:buFontTx/>
              <a:buChar char="-"/>
            </a:pPr>
            <a:r>
              <a:rPr lang="cs-CZ" dirty="0"/>
              <a:t>Významně ovlivňují vývoj dítěte (nejvýznamněji)</a:t>
            </a:r>
          </a:p>
          <a:p>
            <a:pPr>
              <a:buFontTx/>
              <a:buChar char="-"/>
            </a:pPr>
            <a:r>
              <a:rPr lang="cs-CZ" dirty="0"/>
              <a:t>Podpůrné prostředí rodiny x nevhodná rodičovská péče</a:t>
            </a:r>
          </a:p>
          <a:p>
            <a:pPr>
              <a:buFontTx/>
              <a:buChar char="-"/>
            </a:pPr>
            <a:r>
              <a:rPr lang="cs-CZ" dirty="0"/>
              <a:t>Podchycení rodičů malých dětí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45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3" algn="l" rtl="0">
              <a:spcBef>
                <a:spcPct val="0"/>
              </a:spcBef>
            </a:pPr>
            <a:r>
              <a:rPr lang="cs-CZ" sz="2800" b="1" dirty="0"/>
              <a:t>1. Nerovnoměrný vývoj (</a:t>
            </a:r>
            <a:r>
              <a:rPr lang="cs-CZ" sz="2800" b="1" dirty="0" err="1"/>
              <a:t>asynchronie</a:t>
            </a:r>
            <a:r>
              <a:rPr lang="cs-CZ" sz="28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nerovnoměrný vývoj psychických funkcí dítěte</a:t>
            </a:r>
          </a:p>
          <a:p>
            <a:r>
              <a:rPr lang="cs-CZ" dirty="0"/>
              <a:t>kognitivní, fyzické i sociálně – emocionální oblasti</a:t>
            </a:r>
          </a:p>
          <a:p>
            <a:r>
              <a:rPr lang="cs-CZ" dirty="0"/>
              <a:t>zrychleným rozumový vývoj x pomalejší vývoj emocí a jemné motoriky</a:t>
            </a:r>
          </a:p>
          <a:p>
            <a:r>
              <a:rPr lang="cs-CZ" dirty="0"/>
              <a:t>někdy horší mluvený projev, jindy velmi brzké mluvení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21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br>
              <a:rPr lang="cs-CZ" sz="2800" b="1" dirty="0"/>
            </a:br>
            <a:r>
              <a:rPr lang="cs-CZ" sz="2800" b="1" dirty="0"/>
              <a:t>2. Interpersonální vztahy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cs-CZ" dirty="0"/>
              <a:t>Problémy s rodiči, sourozenci, spolužáky, učiteli</a:t>
            </a:r>
          </a:p>
          <a:p>
            <a:r>
              <a:rPr lang="cs-CZ" dirty="0"/>
              <a:t>V kolektivu vrstevníků nalézají těžko partnery</a:t>
            </a:r>
          </a:p>
          <a:p>
            <a:r>
              <a:rPr lang="cs-CZ" dirty="0"/>
              <a:t>Osamocenost, nemají dostatečné sociální schopnosti, aby dokázaly navázat kvalitní vztah se svými vrstevníky</a:t>
            </a:r>
          </a:p>
          <a:p>
            <a:r>
              <a:rPr lang="cs-CZ" dirty="0"/>
              <a:t>Jednostranné zaměření dítěte, tyto děti jsou vnímány vrstevníky jako „jiné“</a:t>
            </a:r>
          </a:p>
          <a:p>
            <a:r>
              <a:rPr lang="cs-CZ" dirty="0"/>
              <a:t>Mnohostrannost</a:t>
            </a:r>
          </a:p>
        </p:txBody>
      </p:sp>
    </p:spTree>
    <p:extLst>
      <p:ext uri="{BB962C8B-B14F-4D97-AF65-F5344CB8AC3E}">
        <p14:creationId xmlns:p14="http://schemas.microsoft.com/office/powerpoint/2010/main" val="403411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3. Výraznější sklony k sebekritice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schopností vidět možnosti a další alternativy svého rozvoje</a:t>
            </a:r>
          </a:p>
          <a:p>
            <a:r>
              <a:rPr lang="cs-CZ" dirty="0"/>
              <a:t>vysoké nároky na sebe sama </a:t>
            </a:r>
          </a:p>
          <a:p>
            <a:r>
              <a:rPr lang="cs-CZ" dirty="0"/>
              <a:t>sebekritika – rozdíly mezi současným a ideálním stavem, ke kterému by rádo dospělo.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13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4. Perfekcionismus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vysoké cíle a zklamáni, pokud se jim nepodaří jich dosáhnout</a:t>
            </a:r>
          </a:p>
          <a:p>
            <a:r>
              <a:rPr lang="cs-CZ" dirty="0"/>
              <a:t>přání - co dělá dokonalé a má vysoké nároky na sebe a někdy i na své okolí</a:t>
            </a:r>
          </a:p>
          <a:p>
            <a:r>
              <a:rPr lang="cs-CZ" dirty="0"/>
              <a:t>pozitivní, motivace  – občasné nezdary vnímá dítě jako samozřejmost a možnost dále se zdokonalovat</a:t>
            </a:r>
          </a:p>
          <a:p>
            <a:r>
              <a:rPr lang="cs-CZ" dirty="0"/>
              <a:t>negativní - u dítěte výrazně převládá strach z možných chyb a tento strach brzdí jeho výkon.</a:t>
            </a:r>
          </a:p>
          <a:p>
            <a:r>
              <a:rPr lang="cs-CZ" dirty="0"/>
              <a:t>zvýšená senzitivita vůči kritice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54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2800" b="1" dirty="0"/>
              <a:t>5. Deprese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poměrně často</a:t>
            </a:r>
          </a:p>
          <a:p>
            <a:r>
              <a:rPr lang="cs-CZ" dirty="0"/>
              <a:t>pochybnosti o sobě a o smyslu života (tzv. existenciální deprese) u nadaných dětí mnohem dříve, než u ostatních dětí, mnohdy už ve školním věku</a:t>
            </a:r>
          </a:p>
          <a:p>
            <a:r>
              <a:rPr lang="cs-CZ" dirty="0"/>
              <a:t>deprese z pocitu osamělosti, sociální izolovanosti, odlišnosti, nespokojenosti se stavem světa, neschopnost to změnit</a:t>
            </a:r>
          </a:p>
        </p:txBody>
      </p:sp>
    </p:spTree>
    <p:extLst>
      <p:ext uri="{BB962C8B-B14F-4D97-AF65-F5344CB8AC3E}">
        <p14:creationId xmlns:p14="http://schemas.microsoft.com/office/powerpoint/2010/main" val="750624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4109</TotalTime>
  <Words>1140</Words>
  <Application>Microsoft Office PowerPoint</Application>
  <PresentationFormat>Předvádění na obrazovce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Problémy doprovázející nadání </vt:lpstr>
      <vt:lpstr>Problémy doprovázející nadání</vt:lpstr>
      <vt:lpstr>Problémy doprovázející nadání</vt:lpstr>
      <vt:lpstr>Vliv vnějších vlivů na rozvoj nadání nadaných</vt:lpstr>
      <vt:lpstr>1. Nerovnoměrný vývoj (asynchronie)</vt:lpstr>
      <vt:lpstr> 2. Interpersonální vztahy</vt:lpstr>
      <vt:lpstr>3. Výraznější sklony k sebekritice </vt:lpstr>
      <vt:lpstr>4. Perfekcionismus </vt:lpstr>
      <vt:lpstr>5. Deprese </vt:lpstr>
      <vt:lpstr>6. Multipotencionalita </vt:lpstr>
      <vt:lpstr>7. „Dvakrát výjimečné“ děti</vt:lpstr>
      <vt:lpstr>7. „Dvakrát výjimečné“ děti</vt:lpstr>
      <vt:lpstr>Vývoj inteligence podle Piageta </vt:lpstr>
      <vt:lpstr>Prezentace aplikace PowerPoint</vt:lpstr>
      <vt:lpstr>Prezentace aplikace PowerPoint</vt:lpstr>
      <vt:lpstr>Prevence problémů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32</cp:revision>
  <dcterms:created xsi:type="dcterms:W3CDTF">2020-11-26T14:27:48Z</dcterms:created>
  <dcterms:modified xsi:type="dcterms:W3CDTF">2024-11-04T15:27:35Z</dcterms:modified>
</cp:coreProperties>
</file>