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8" r:id="rId2"/>
    <p:sldId id="261" r:id="rId3"/>
    <p:sldId id="265" r:id="rId4"/>
    <p:sldId id="267" r:id="rId5"/>
    <p:sldId id="266" r:id="rId6"/>
    <p:sldId id="256" r:id="rId7"/>
    <p:sldId id="257" r:id="rId8"/>
    <p:sldId id="258" r:id="rId9"/>
    <p:sldId id="260" r:id="rId10"/>
    <p:sldId id="264" r:id="rId11"/>
    <p:sldId id="262" r:id="rId12"/>
    <p:sldId id="263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94660"/>
  </p:normalViewPr>
  <p:slideViewPr>
    <p:cSldViewPr>
      <p:cViewPr varScale="1">
        <p:scale>
          <a:sx n="108" d="100"/>
          <a:sy n="108" d="100"/>
        </p:scale>
        <p:origin x="1740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052F94-1027-4F53-878B-B9D66030AB3A}" type="datetimeFigureOut">
              <a:rPr lang="cs-CZ" smtClean="0"/>
              <a:t>23.09.2024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1C742A-8490-4D9D-9FB2-FDCEF1A835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06253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1C742A-8490-4D9D-9FB2-FDCEF1A83599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83140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06583-7FE4-4F76-B429-0762EF024CFA}" type="datetimeFigureOut">
              <a:rPr lang="cs-CZ" smtClean="0"/>
              <a:t>22.09.2024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3B09A-BE2F-4040-8950-7A17B5352F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6907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06583-7FE4-4F76-B429-0762EF024CFA}" type="datetimeFigureOut">
              <a:rPr lang="cs-CZ" smtClean="0"/>
              <a:t>22.09.2024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3B09A-BE2F-4040-8950-7A17B5352F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2757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06583-7FE4-4F76-B429-0762EF024CFA}" type="datetimeFigureOut">
              <a:rPr lang="cs-CZ" smtClean="0"/>
              <a:t>22.09.2024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3B09A-BE2F-4040-8950-7A17B5352F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1934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06583-7FE4-4F76-B429-0762EF024CFA}" type="datetimeFigureOut">
              <a:rPr lang="cs-CZ" smtClean="0"/>
              <a:t>22.09.2024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3B09A-BE2F-4040-8950-7A17B5352F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5317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06583-7FE4-4F76-B429-0762EF024CFA}" type="datetimeFigureOut">
              <a:rPr lang="cs-CZ" smtClean="0"/>
              <a:t>22.09.2024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3B09A-BE2F-4040-8950-7A17B5352F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1163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06583-7FE4-4F76-B429-0762EF024CFA}" type="datetimeFigureOut">
              <a:rPr lang="cs-CZ" smtClean="0"/>
              <a:t>22.09.2024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3B09A-BE2F-4040-8950-7A17B5352F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0053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06583-7FE4-4F76-B429-0762EF024CFA}" type="datetimeFigureOut">
              <a:rPr lang="cs-CZ" smtClean="0"/>
              <a:t>22.09.2024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3B09A-BE2F-4040-8950-7A17B5352F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689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06583-7FE4-4F76-B429-0762EF024CFA}" type="datetimeFigureOut">
              <a:rPr lang="cs-CZ" smtClean="0"/>
              <a:t>22.09.2024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3B09A-BE2F-4040-8950-7A17B5352F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744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06583-7FE4-4F76-B429-0762EF024CFA}" type="datetimeFigureOut">
              <a:rPr lang="cs-CZ" smtClean="0"/>
              <a:t>22.09.2024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3B09A-BE2F-4040-8950-7A17B5352F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7266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06583-7FE4-4F76-B429-0762EF024CFA}" type="datetimeFigureOut">
              <a:rPr lang="cs-CZ" smtClean="0"/>
              <a:t>22.09.2024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3B09A-BE2F-4040-8950-7A17B5352F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9254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06583-7FE4-4F76-B429-0762EF024CFA}" type="datetimeFigureOut">
              <a:rPr lang="cs-CZ" smtClean="0"/>
              <a:t>22.09.2024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3B09A-BE2F-4040-8950-7A17B5352F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8887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D06583-7FE4-4F76-B429-0762EF024CFA}" type="datetimeFigureOut">
              <a:rPr lang="cs-CZ" smtClean="0"/>
              <a:t>22.09.2024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63B09A-BE2F-4040-8950-7A17B5352F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5186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is.muni.cz/auth/mail/mail_posli?to=117456%40mail.muni.cz" TargetMode="External"/><Relationship Id="rId2" Type="http://schemas.openxmlformats.org/officeDocument/2006/relationships/hyperlink" Target="mailto:bayerova@ped.muni.cz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5BFE6B-937C-241D-57AC-6571BA4E9D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836712"/>
            <a:ext cx="8075240" cy="2016224"/>
          </a:xfrm>
        </p:spPr>
        <p:txBody>
          <a:bodyPr>
            <a:normAutofit fontScale="90000"/>
          </a:bodyPr>
          <a:lstStyle/>
          <a:p>
            <a:r>
              <a:rPr lang="cs-CZ" sz="6700" b="1" dirty="0"/>
              <a:t>Nadání a jeho rozvoj </a:t>
            </a:r>
            <a:br>
              <a:rPr lang="cs-CZ" dirty="0"/>
            </a:br>
            <a:br>
              <a:rPr lang="cs-CZ" dirty="0"/>
            </a:br>
            <a:r>
              <a:rPr lang="cs-CZ" dirty="0"/>
              <a:t>září – prosinec 2024</a:t>
            </a:r>
          </a:p>
        </p:txBody>
      </p:sp>
      <p:pic>
        <p:nvPicPr>
          <p:cNvPr id="3074" name="Picture 2" descr="Jak u dětí podporovat a rozvíjet umělecké nadání– Lerni.cz">
            <a:extLst>
              <a:ext uri="{FF2B5EF4-FFF2-40B4-BE49-F238E27FC236}">
                <a16:creationId xmlns:a16="http://schemas.microsoft.com/office/drawing/2014/main" id="{641E16B0-3EB3-123C-23C3-A929E6753B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8875" y="3622586"/>
            <a:ext cx="2142151" cy="1606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Jak poznat hudební sluch u malého dítěte">
            <a:extLst>
              <a:ext uri="{FF2B5EF4-FFF2-40B4-BE49-F238E27FC236}">
                <a16:creationId xmlns:a16="http://schemas.microsoft.com/office/drawing/2014/main" id="{A3838161-2D01-B609-E443-131E008349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645024"/>
            <a:ext cx="2232248" cy="1486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Nadané děti trápí fair play a často jsou šikanovány, říká pedagožka -  iDNES.cz">
            <a:extLst>
              <a:ext uri="{FF2B5EF4-FFF2-40B4-BE49-F238E27FC236}">
                <a16:creationId xmlns:a16="http://schemas.microsoft.com/office/drawing/2014/main" id="{388BCF19-8C4C-1B14-9AFC-FF65B054F9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0581" y="4586930"/>
            <a:ext cx="2982838" cy="1945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80947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58CF3E-7FD8-84B4-8065-2D15DC042B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Ukončení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3CED376-A2DB-ECCF-06E8-0F35550E28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Účast – max 2 absence</a:t>
            </a:r>
          </a:p>
          <a:p>
            <a:r>
              <a:rPr lang="cs-CZ" dirty="0"/>
              <a:t>Zpracování tématu</a:t>
            </a:r>
          </a:p>
        </p:txBody>
      </p:sp>
    </p:spTree>
    <p:extLst>
      <p:ext uri="{BB962C8B-B14F-4D97-AF65-F5344CB8AC3E}">
        <p14:creationId xmlns:p14="http://schemas.microsoft.com/office/powerpoint/2010/main" val="29136477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D0F383-A8D6-EEA9-5E4A-2F846EB615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cs-CZ" b="1" dirty="0"/>
            </a:br>
            <a:r>
              <a:rPr lang="cs-CZ" b="1" dirty="0"/>
              <a:t>Téma práce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4C801A-FBAF-E5D1-A63A-959567D5D9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925144"/>
          </a:xfrm>
        </p:spPr>
        <p:txBody>
          <a:bodyPr>
            <a:normAutofit fontScale="47500" lnSpcReduction="20000"/>
          </a:bodyPr>
          <a:lstStyle/>
          <a:p>
            <a:pPr marL="0" lvl="0" indent="0">
              <a:buNone/>
            </a:pPr>
            <a:endParaRPr lang="cs-CZ" dirty="0"/>
          </a:p>
          <a:p>
            <a:pPr lvl="0"/>
            <a:r>
              <a:rPr lang="cs-CZ" sz="3200" dirty="0"/>
              <a:t>Nadaní, talentovaní v mém okolí </a:t>
            </a:r>
          </a:p>
          <a:p>
            <a:pPr lvl="0"/>
            <a:r>
              <a:rPr lang="cs-CZ" sz="3200" dirty="0"/>
              <a:t>Kognitivně nadaný žák ve škole</a:t>
            </a:r>
          </a:p>
          <a:p>
            <a:pPr lvl="0"/>
            <a:r>
              <a:rPr lang="cs-CZ" sz="3200" dirty="0"/>
              <a:t>Charakteristiky a projevy nadaných dětí</a:t>
            </a:r>
          </a:p>
          <a:p>
            <a:pPr lvl="0"/>
            <a:r>
              <a:rPr lang="cs-CZ" sz="3200" dirty="0"/>
              <a:t>Dvojí výjimečnost</a:t>
            </a:r>
          </a:p>
          <a:p>
            <a:pPr lvl="0"/>
            <a:r>
              <a:rPr lang="cs-CZ" sz="3200" dirty="0"/>
              <a:t>Problémy nadaných</a:t>
            </a:r>
          </a:p>
          <a:p>
            <a:pPr lvl="0"/>
            <a:r>
              <a:rPr lang="cs-CZ" sz="3200" dirty="0"/>
              <a:t>Identifikace nadaného žáka v předškolním vzdělávání</a:t>
            </a:r>
          </a:p>
          <a:p>
            <a:pPr lvl="0"/>
            <a:r>
              <a:rPr lang="cs-CZ" sz="3200" dirty="0"/>
              <a:t>Identifikace nadaného žáka na základní škole</a:t>
            </a:r>
          </a:p>
          <a:p>
            <a:pPr lvl="0"/>
            <a:r>
              <a:rPr lang="cs-CZ" sz="3200" dirty="0"/>
              <a:t>Vzdělávání mimořádně nadaného žáka na základní škole</a:t>
            </a:r>
          </a:p>
          <a:p>
            <a:pPr lvl="0"/>
            <a:r>
              <a:rPr lang="cs-CZ" sz="3200" dirty="0"/>
              <a:t>Vzdělávání mimořádně nadaného žáka na střední škole</a:t>
            </a:r>
          </a:p>
          <a:p>
            <a:pPr lvl="0"/>
            <a:r>
              <a:rPr lang="cs-CZ" sz="3200" dirty="0"/>
              <a:t>Nadané dítě v rodině </a:t>
            </a:r>
          </a:p>
          <a:p>
            <a:pPr lvl="0"/>
            <a:r>
              <a:rPr lang="cs-CZ" sz="3200" dirty="0"/>
              <a:t>Nadaný žák a jeho místo ve třídě, skupině</a:t>
            </a:r>
          </a:p>
          <a:p>
            <a:pPr lvl="0"/>
            <a:r>
              <a:rPr lang="cs-CZ" sz="3200" dirty="0"/>
              <a:t>Kreativita nadaných</a:t>
            </a:r>
          </a:p>
          <a:p>
            <a:pPr lvl="0"/>
            <a:r>
              <a:rPr lang="cs-CZ" sz="3200" dirty="0"/>
              <a:t>Talent – nadání - umění (hudba, výtvarné činnosti, pracovní činnosti) </a:t>
            </a:r>
          </a:p>
          <a:p>
            <a:pPr lvl="0"/>
            <a:r>
              <a:rPr lang="cs-CZ" sz="3200" dirty="0"/>
              <a:t>Identifikace sportovních talentů</a:t>
            </a:r>
          </a:p>
          <a:p>
            <a:pPr lvl="0"/>
            <a:r>
              <a:rPr lang="cs-CZ" sz="3200" dirty="0"/>
              <a:t>Specifika sportovně nadaných a rozvoj jejich nadání</a:t>
            </a:r>
          </a:p>
          <a:p>
            <a:pPr lvl="0"/>
            <a:r>
              <a:rPr lang="cs-CZ" sz="3200" dirty="0"/>
              <a:t>Nadání a volnočasové aktivity (kroužky, tábory, skauti, šachy…..)</a:t>
            </a:r>
          </a:p>
          <a:p>
            <a:pPr lvl="0"/>
            <a:r>
              <a:rPr lang="cs-CZ" sz="3200" dirty="0"/>
              <a:t>„Učitelem“ nadaných – postoj učitelů k nadání</a:t>
            </a:r>
          </a:p>
          <a:p>
            <a:pPr lvl="0"/>
            <a:r>
              <a:rPr lang="cs-CZ" sz="3200" dirty="0"/>
              <a:t>Rozvoj nadání v průběhu života</a:t>
            </a:r>
          </a:p>
          <a:p>
            <a:pPr lvl="0"/>
            <a:r>
              <a:rPr lang="cs-CZ" sz="3200" dirty="0"/>
              <a:t>Latentní mimořádné nadání</a:t>
            </a:r>
          </a:p>
          <a:p>
            <a:pPr lvl="0"/>
            <a:r>
              <a:rPr lang="cs-CZ" sz="3200" dirty="0"/>
              <a:t>Vlastní téma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09431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cs-CZ" b="1" dirty="0"/>
            </a:br>
            <a:r>
              <a:rPr lang="cs-CZ" b="1" dirty="0"/>
              <a:t>Náležitosti práce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/>
          </a:bodyPr>
          <a:lstStyle/>
          <a:p>
            <a:pPr lvl="0"/>
            <a:r>
              <a:rPr lang="cs-CZ" dirty="0"/>
              <a:t>Anotace – text rozsah cca 450 znaků</a:t>
            </a:r>
          </a:p>
          <a:p>
            <a:r>
              <a:rPr lang="cs-CZ" dirty="0"/>
              <a:t>Forma – </a:t>
            </a:r>
            <a:r>
              <a:rPr lang="cs-CZ" dirty="0" err="1"/>
              <a:t>ppt</a:t>
            </a:r>
            <a:r>
              <a:rPr lang="cs-CZ" dirty="0"/>
              <a:t>, rozhovor s nadaným, příběh, vlastní zkušenosti z praxe, pracovní list pro nadané, nahrávka aj.</a:t>
            </a:r>
          </a:p>
          <a:p>
            <a:pPr lvl="0"/>
            <a:r>
              <a:rPr lang="cs-CZ" dirty="0"/>
              <a:t>Délka 7 min, 10 min max</a:t>
            </a:r>
          </a:p>
          <a:p>
            <a:pPr marL="0" indent="0">
              <a:buNone/>
            </a:pPr>
            <a:endParaRPr lang="cs-CZ" dirty="0"/>
          </a:p>
          <a:p>
            <a:pPr marL="0" lvl="0" indent="0">
              <a:buNone/>
            </a:pPr>
            <a:r>
              <a:rPr lang="cs-CZ" sz="2000" b="1" dirty="0"/>
              <a:t>Dotazy, poznámky</a:t>
            </a:r>
            <a:r>
              <a:rPr lang="cs-CZ" sz="2000" dirty="0"/>
              <a:t>….. neváhejte mne kontaktovat </a:t>
            </a:r>
          </a:p>
          <a:p>
            <a:pPr marL="0" lvl="0" indent="0">
              <a:buNone/>
            </a:pPr>
            <a:r>
              <a:rPr lang="cs-CZ" sz="20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bayerova@ped.muni.cz</a:t>
            </a:r>
            <a:r>
              <a:rPr lang="cs-CZ" sz="2000" dirty="0"/>
              <a:t>; </a:t>
            </a:r>
            <a:r>
              <a:rPr lang="cs-CZ" sz="20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117456@mail.muni.c</a:t>
            </a:r>
            <a:r>
              <a:rPr lang="cs-CZ" sz="22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z</a:t>
            </a:r>
            <a:endParaRPr lang="cs-CZ" sz="22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4735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FF56E1-0459-D917-EE9C-607EFDDC767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/>
              <a:t>Nadání a jeho rozvoj</a:t>
            </a: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7B6917C-76F1-A93D-157F-0ABFDE4E69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b="1" dirty="0">
                <a:latin typeface="Google Sans"/>
              </a:rPr>
              <a:t>M</a:t>
            </a:r>
            <a:r>
              <a:rPr lang="cs-CZ" b="1" i="0" dirty="0">
                <a:effectLst/>
                <a:latin typeface="Google Sans"/>
              </a:rPr>
              <a:t>ŠMT:</a:t>
            </a:r>
            <a:r>
              <a:rPr lang="cs-CZ" b="0" i="0" dirty="0">
                <a:solidFill>
                  <a:srgbClr val="1F1F1F"/>
                </a:solidFill>
                <a:effectLst/>
                <a:latin typeface="Google Sans"/>
              </a:rPr>
              <a:t>  v ČR je jen zlomek (0,2 %) nadaných žáků z celkového počtu školáků.</a:t>
            </a:r>
          </a:p>
          <a:p>
            <a:pPr marL="0" indent="0" algn="l">
              <a:buNone/>
            </a:pPr>
            <a:endParaRPr lang="cs-CZ" b="1" i="0" dirty="0">
              <a:solidFill>
                <a:srgbClr val="000000"/>
              </a:solidFill>
              <a:effectLst/>
              <a:latin typeface="Noticia Text"/>
            </a:endParaRPr>
          </a:p>
          <a:p>
            <a:pPr marL="0" indent="0" algn="l">
              <a:buNone/>
            </a:pPr>
            <a:r>
              <a:rPr lang="cs-CZ" b="1" i="0" dirty="0">
                <a:solidFill>
                  <a:srgbClr val="000000"/>
                </a:solidFill>
                <a:effectLst/>
                <a:latin typeface="Noticia Text"/>
              </a:rPr>
              <a:t>MŠMT: Za poslední dva roky ubylo žáků s mimořádným nadáním</a:t>
            </a:r>
          </a:p>
          <a:p>
            <a:pPr marL="0" indent="0" algn="l">
              <a:buNone/>
            </a:pPr>
            <a:r>
              <a:rPr lang="cs-CZ" b="0" i="0" dirty="0">
                <a:solidFill>
                  <a:srgbClr val="000000"/>
                </a:solidFill>
                <a:effectLst/>
                <a:latin typeface="Noticia Text"/>
              </a:rPr>
              <a:t>V základních školách v posledních letech ubylo žáků, u kterých vzdělávací systém eviduje nadání. Naproti tomu školy zaznamenávají nárůst počtu dětí se speciálními vzdělávacími potřebami kvůli zdravotnímu, mentálnímu nebo socioekonomickému znevýhodnění. </a:t>
            </a:r>
          </a:p>
          <a:p>
            <a:pPr marL="0" indent="0">
              <a:buNone/>
            </a:pPr>
            <a:endParaRPr lang="cs-CZ" b="0" i="0" dirty="0">
              <a:solidFill>
                <a:srgbClr val="2B2B2B"/>
              </a:solidFill>
              <a:effectLst/>
              <a:latin typeface="var(--font-title)"/>
            </a:endParaRPr>
          </a:p>
          <a:p>
            <a:pPr marL="0" indent="0">
              <a:buNone/>
            </a:pPr>
            <a:r>
              <a:rPr lang="cs-CZ" b="0" i="0" dirty="0">
                <a:solidFill>
                  <a:srgbClr val="2B2B2B"/>
                </a:solidFill>
                <a:effectLst/>
                <a:latin typeface="var(--font-title)"/>
              </a:rPr>
              <a:t>Nadané děti se školám stále nedaří rozpoznávat ani rozvíjet</a:t>
            </a:r>
          </a:p>
          <a:p>
            <a:pPr marL="0" indent="0" algn="l">
              <a:buNone/>
            </a:pPr>
            <a:endParaRPr lang="cs-CZ" b="0" i="0" dirty="0">
              <a:solidFill>
                <a:srgbClr val="000000"/>
              </a:solidFill>
              <a:effectLst/>
              <a:latin typeface="Noticia Text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68930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FF56E1-0459-D917-EE9C-607EFDDC767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dirty="0"/>
              <a:t>Nadání a jeho rozvoj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BB5A85D-8BD3-5D61-F83D-03D1311619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988840"/>
            <a:ext cx="7848872" cy="4137323"/>
          </a:xfrm>
        </p:spPr>
        <p:txBody>
          <a:bodyPr/>
          <a:lstStyle/>
          <a:p>
            <a:pPr marL="0" indent="0">
              <a:buNone/>
            </a:pPr>
            <a:r>
              <a:rPr lang="cs-CZ" b="0" i="0" dirty="0">
                <a:solidFill>
                  <a:srgbClr val="1F1F1F"/>
                </a:solidFill>
                <a:effectLst/>
                <a:latin typeface="+mj-lt"/>
              </a:rPr>
              <a:t>Každý rodič i učitel si přeje, aby děti byly šťastné a úspěšné. Ale nadané děti jsou natolik specifické, že jejich motivace, chování, myšlení i prožívání můžou být okolím nesprávně interpretovány a přinášet jim tak trápení, nepochopení a problémy – jak doma, tak ve škole.</a:t>
            </a:r>
          </a:p>
          <a:p>
            <a:pPr marL="0" indent="0" algn="r">
              <a:buNone/>
            </a:pPr>
            <a:r>
              <a:rPr lang="cs-CZ" dirty="0">
                <a:solidFill>
                  <a:srgbClr val="1F1F1F"/>
                </a:solidFill>
              </a:rPr>
              <a:t>Stehlíková, J.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58598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FF56E1-0459-D917-EE9C-607EFDDC767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dirty="0"/>
              <a:t>Nadání a jeho rozvoj</a:t>
            </a:r>
          </a:p>
        </p:txBody>
      </p:sp>
      <p:pic>
        <p:nvPicPr>
          <p:cNvPr id="1026" name="Picture 2" descr="Máte doma nadané dítě? Pokud jeho schopnosti nerozvíjíte, ztratí svůj  potenciál a srovná se s ostatními - Modrý koník">
            <a:extLst>
              <a:ext uri="{FF2B5EF4-FFF2-40B4-BE49-F238E27FC236}">
                <a16:creationId xmlns:a16="http://schemas.microsoft.com/office/drawing/2014/main" id="{2104189E-CFBA-9E16-5FE1-9FB1BCAC565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0779" y="1989138"/>
            <a:ext cx="6209418" cy="4137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24901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FF56E1-0459-D917-EE9C-607EFDDC767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dirty="0"/>
              <a:t>Nadání a jeho rozvoj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E0F8146-1982-57E6-5504-B19D825ED9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.</a:t>
            </a:r>
          </a:p>
        </p:txBody>
      </p:sp>
      <p:pic>
        <p:nvPicPr>
          <p:cNvPr id="2050" name="Picture 2" descr="Co potřebuje nadané dítě? Rodičům v Olomouci poradí odborníci">
            <a:extLst>
              <a:ext uri="{FF2B5EF4-FFF2-40B4-BE49-F238E27FC236}">
                <a16:creationId xmlns:a16="http://schemas.microsoft.com/office/drawing/2014/main" id="{87F86C2C-1A1B-6884-12CC-09315EB720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844824"/>
            <a:ext cx="8147248" cy="3630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29444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836712"/>
            <a:ext cx="7772400" cy="1470025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Nadání a jeho rozvoj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71600" y="2996952"/>
            <a:ext cx="6912768" cy="3024336"/>
          </a:xfrm>
        </p:spPr>
        <p:txBody>
          <a:bodyPr>
            <a:normAutofit fontScale="92500" lnSpcReduction="10000"/>
          </a:bodyPr>
          <a:lstStyle/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Seminář, výuka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Zkušenosti, očekávání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Heterogenní skupina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Docházka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Ukončení předmětu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Různé</a:t>
            </a:r>
          </a:p>
          <a:p>
            <a:pPr algn="l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04312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Témata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>
            <a:normAutofit fontScale="55000" lnSpcReduction="2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Nadání, talent</a:t>
            </a:r>
          </a:p>
          <a:p>
            <a:pPr marL="742950" indent="-742950">
              <a:buFont typeface="+mj-lt"/>
              <a:buAutoNum type="arabicPeriod"/>
            </a:pPr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Inteligence, intelektové nadání </a:t>
            </a:r>
          </a:p>
          <a:p>
            <a:pPr marL="742950" indent="-742950">
              <a:buFont typeface="+mj-lt"/>
              <a:buAutoNum type="arabicPeriod"/>
            </a:pPr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Hudební nadání, sportovní nadání </a:t>
            </a:r>
          </a:p>
          <a:p>
            <a:pPr marL="742950" indent="-742950">
              <a:buFont typeface="+mj-lt"/>
              <a:buAutoNum type="arabicPeriod"/>
            </a:pPr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Diagnostika nadání; latentní nadání </a:t>
            </a:r>
          </a:p>
          <a:p>
            <a:pPr marL="742950" indent="-742950">
              <a:buFont typeface="+mj-lt"/>
              <a:buAutoNum type="arabicPeriod"/>
            </a:pPr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Nadaní jedinci se specifickými vzdělávacími potřebami</a:t>
            </a:r>
          </a:p>
          <a:p>
            <a:pPr marL="742950" indent="-742950">
              <a:buFont typeface="+mj-lt"/>
              <a:buAutoNum type="arabicPeriod"/>
            </a:pPr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Výuka nadaných a řešení jejich vzdělávacích problémů </a:t>
            </a:r>
          </a:p>
          <a:p>
            <a:pPr marL="742950" indent="-742950">
              <a:buFont typeface="+mj-lt"/>
              <a:buAutoNum type="arabicPeriod"/>
            </a:pPr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Zákonné normy pro vzděláváni nadaných </a:t>
            </a:r>
          </a:p>
          <a:p>
            <a:pPr marL="742950" indent="-742950">
              <a:buFont typeface="+mj-lt"/>
              <a:buAutoNum type="arabicPeriod"/>
            </a:pPr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Metody rozvoje nadání </a:t>
            </a:r>
          </a:p>
          <a:p>
            <a:pPr marL="742950" indent="-742950">
              <a:buFont typeface="+mj-lt"/>
              <a:buAutoNum type="arabicPeriod"/>
            </a:pPr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Spolupráce učitele s rodinou nadaných </a:t>
            </a:r>
          </a:p>
          <a:p>
            <a:pPr marL="742950" indent="-742950">
              <a:buFont typeface="+mj-lt"/>
              <a:buAutoNum type="arabicPeriod"/>
            </a:pPr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Motivace nadaných žáků a studentů </a:t>
            </a:r>
          </a:p>
          <a:p>
            <a:pPr marL="742950" indent="-742950">
              <a:buFont typeface="+mj-lt"/>
              <a:buAutoNum type="arabicPeriod"/>
            </a:pPr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Příprava materiálů pro výuku nadaných žáků a studentů</a:t>
            </a:r>
          </a:p>
        </p:txBody>
      </p:sp>
    </p:spTree>
    <p:extLst>
      <p:ext uri="{BB962C8B-B14F-4D97-AF65-F5344CB8AC3E}">
        <p14:creationId xmlns:p14="http://schemas.microsoft.com/office/powerpoint/2010/main" val="22799852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Hříbková, L. Nadání a nadaní. Praha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Publishing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: Grada. 2019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Stehlíková, M. Nadané dítě. Jak mu pomoci ke štěstí a úspěchu. Praha: Grada. 2018 </a:t>
            </a:r>
          </a:p>
          <a:p>
            <a:pPr fontAlgn="base"/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Mudrák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, J. Nadané děti a jejich rozvoj. Grada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Publishing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. 2015</a:t>
            </a:r>
          </a:p>
          <a:p>
            <a:pPr fontAlgn="base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Škrabánková, J. Žijeme s nadáním. Ostrava: PdF OU. 2012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/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Portešová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, Š. Skryté nadání. Psychologická specifika rozumově nadaných žáků s dyslexií. MU. 2009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18263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Havigerová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, J.M. Pět pohledů na nadání. Praha: Grada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Publishing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810757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1047</TotalTime>
  <Words>519</Words>
  <Application>Microsoft Office PowerPoint</Application>
  <PresentationFormat>Předvádění na obrazovce (4:3)</PresentationFormat>
  <Paragraphs>74</Paragraphs>
  <Slides>12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9" baseType="lpstr">
      <vt:lpstr>Arial</vt:lpstr>
      <vt:lpstr>Calibri</vt:lpstr>
      <vt:lpstr>Google Sans</vt:lpstr>
      <vt:lpstr>Noticia Text</vt:lpstr>
      <vt:lpstr>var(--font-title)</vt:lpstr>
      <vt:lpstr>Wingdings</vt:lpstr>
      <vt:lpstr>Motiv systému Office</vt:lpstr>
      <vt:lpstr>Nadání a jeho rozvoj   září – prosinec 2024</vt:lpstr>
      <vt:lpstr>Nadání a jeho rozvoj</vt:lpstr>
      <vt:lpstr>Nadání a jeho rozvoj</vt:lpstr>
      <vt:lpstr>Nadání a jeho rozvoj</vt:lpstr>
      <vt:lpstr>Nadání a jeho rozvoj</vt:lpstr>
      <vt:lpstr>Nadání a jeho rozvoj</vt:lpstr>
      <vt:lpstr>Témata</vt:lpstr>
      <vt:lpstr>Literatura</vt:lpstr>
      <vt:lpstr>Literatura</vt:lpstr>
      <vt:lpstr>Ukončení</vt:lpstr>
      <vt:lpstr> Téma práce </vt:lpstr>
      <vt:lpstr> Náležitosti práce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Anna</dc:creator>
  <cp:lastModifiedBy>Anna</cp:lastModifiedBy>
  <cp:revision>9</cp:revision>
  <dcterms:created xsi:type="dcterms:W3CDTF">2023-09-25T13:13:41Z</dcterms:created>
  <dcterms:modified xsi:type="dcterms:W3CDTF">2024-09-22T22:07:36Z</dcterms:modified>
</cp:coreProperties>
</file>