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3" r:id="rId3"/>
    <p:sldId id="257" r:id="rId4"/>
    <p:sldId id="314" r:id="rId5"/>
    <p:sldId id="337" r:id="rId6"/>
    <p:sldId id="320" r:id="rId7"/>
    <p:sldId id="321" r:id="rId8"/>
    <p:sldId id="322" r:id="rId9"/>
    <p:sldId id="338" r:id="rId10"/>
    <p:sldId id="332" r:id="rId11"/>
    <p:sldId id="333" r:id="rId12"/>
    <p:sldId id="323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5" r:id="rId25"/>
    <p:sldId id="296" r:id="rId26"/>
    <p:sldId id="297" r:id="rId27"/>
    <p:sldId id="307" r:id="rId28"/>
    <p:sldId id="299" r:id="rId29"/>
    <p:sldId id="300" r:id="rId30"/>
    <p:sldId id="301" r:id="rId31"/>
    <p:sldId id="302" r:id="rId32"/>
    <p:sldId id="305" r:id="rId33"/>
    <p:sldId id="311" r:id="rId34"/>
    <p:sldId id="309" r:id="rId35"/>
    <p:sldId id="310" r:id="rId36"/>
    <p:sldId id="315" r:id="rId37"/>
    <p:sldId id="335" r:id="rId38"/>
    <p:sldId id="331" r:id="rId39"/>
    <p:sldId id="316" r:id="rId40"/>
    <p:sldId id="336" r:id="rId41"/>
    <p:sldId id="324" r:id="rId42"/>
    <p:sldId id="325" r:id="rId43"/>
    <p:sldId id="317" r:id="rId44"/>
    <p:sldId id="326" r:id="rId45"/>
    <p:sldId id="334" r:id="rId46"/>
    <p:sldId id="330" r:id="rId47"/>
    <p:sldId id="261" r:id="rId48"/>
    <p:sldId id="262" r:id="rId49"/>
    <p:sldId id="328" r:id="rId50"/>
    <p:sldId id="263" r:id="rId51"/>
    <p:sldId id="327" r:id="rId52"/>
    <p:sldId id="329" r:id="rId53"/>
  </p:sldIdLst>
  <p:sldSz cx="12192000" cy="6858000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768" autoAdjust="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01611-5B25-4812-BD75-3E976C63E1DA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72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01611-5B25-4812-BD75-3E976C63E1DA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15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5A1F7-EB03-43F7-838B-2CAC283ECB9D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634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0983B-E84E-4136-B11D-BE144C5E9646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677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17CA9-283A-4E6A-A487-BCB2C18946C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798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Pozorování je zaměřeno na takové projevy dítěte, které lze  vidět, slyšet, měřit. Představuje sledování činnosti žáka, jeho chování a vyhodnocení. Můžeme říci, že chování je pozorovatelným produktem  určitých charakteristik individua nebo procesu, který probíhá uvnitř individua. Chování je také reakcí na bezprostřední jevy v daném prostředí.  Na základě chování vyvozujeme soudy závěry, které jsou přesnější, je-li diagnostik pro práci vhodně připraven. Pozorování  je nutné provádět dlouhodobě, systematicky a je vhodné ho skloubit s dalšími diagnostickými metodami.</a:t>
            </a:r>
          </a:p>
          <a:p>
            <a:endParaRPr lang="cs-CZ" dirty="0"/>
          </a:p>
          <a:p>
            <a:r>
              <a:rPr lang="cs-CZ" dirty="0"/>
              <a:t>Chování  pozorovatelným produktem      určitých charakteristik individua </a:t>
            </a:r>
          </a:p>
          <a:p>
            <a:r>
              <a:rPr lang="cs-CZ" dirty="0"/>
              <a:t> Chování jako reakce na bezprostřední jevy v daném prostředí. </a:t>
            </a:r>
          </a:p>
          <a:p>
            <a:r>
              <a:rPr lang="cs-CZ" dirty="0"/>
              <a:t>Příklad diagnostické rozvahy učitele:</a:t>
            </a:r>
          </a:p>
          <a:p>
            <a:r>
              <a:rPr lang="cs-CZ" b="1" i="1" dirty="0"/>
              <a:t>Dítě odmítá pracovat v hodinách českého jazyka. Do výuky se nezapojuje, ruší.</a:t>
            </a:r>
            <a:endParaRPr lang="cs-CZ" dirty="0"/>
          </a:p>
          <a:p>
            <a:r>
              <a:rPr lang="cs-CZ" dirty="0"/>
              <a:t> Učitel může vyvodit závěr: „žák je líný, neudrží pozornost, nemá zájem o činnosti v předmětu.“</a:t>
            </a:r>
          </a:p>
          <a:p>
            <a:r>
              <a:rPr lang="cs-CZ" dirty="0"/>
              <a:t>Jde o obecný a povrchní závěr, který vyžaduje upřesnění a doplnění na základě další diagnostické činnosti. Uvažování učitele by mělo jít následujícím směrem:</a:t>
            </a:r>
          </a:p>
          <a:p>
            <a:pPr lvl="0"/>
            <a:r>
              <a:rPr lang="cs-CZ" dirty="0"/>
              <a:t>Chová se takto žák stále nebo jde o jistý časově omezený úsek?</a:t>
            </a:r>
          </a:p>
          <a:p>
            <a:pPr lvl="0"/>
            <a:r>
              <a:rPr lang="cs-CZ" dirty="0"/>
              <a:t>Jak se chová a jaký zájem má o výuku jiných předmětů?</a:t>
            </a:r>
          </a:p>
          <a:p>
            <a:pPr lvl="0"/>
            <a:r>
              <a:rPr lang="cs-CZ" dirty="0"/>
              <a:t>Rozumí danému učivu, stačí na úkoly, které mu jsou předkládány?</a:t>
            </a:r>
          </a:p>
          <a:p>
            <a:pPr lvl="0"/>
            <a:r>
              <a:rPr lang="cs-CZ" dirty="0"/>
              <a:t>Kdy se podobné chování objevilo?</a:t>
            </a:r>
          </a:p>
          <a:p>
            <a:pPr lvl="0"/>
            <a:r>
              <a:rPr lang="cs-CZ" dirty="0"/>
              <a:t>Jak se chová doma a jak se vyjadřuje o hodinách mateřského jazyka?..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29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CC102-2919-4B7D-9FB1-FD22AE29187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05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6EF62-5C6C-41E7-A3D2-240A0089EF02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98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56032">
              <a:defRPr/>
            </a:pPr>
            <a:r>
              <a:rPr lang="cs-CZ" u="sng" dirty="0"/>
              <a:t>Zúčastněné a nezúčastněné pozorování </a:t>
            </a:r>
            <a:r>
              <a:rPr lang="cs-CZ" dirty="0"/>
              <a:t>– různá míra zapojení výzkumníka do sledovaných aktivit od nezúčastněnosti po plné zúčastnění</a:t>
            </a:r>
          </a:p>
          <a:p>
            <a:pPr marL="274320" indent="-256032">
              <a:defRPr/>
            </a:pPr>
            <a:r>
              <a:rPr lang="cs-CZ" u="sng" dirty="0"/>
              <a:t>Přímé a nepřímé pozorování </a:t>
            </a:r>
            <a:r>
              <a:rPr lang="cs-CZ" dirty="0"/>
              <a:t>– fyzická přítomnost výzkumníka versus zprostředkovaný záznam dění </a:t>
            </a:r>
          </a:p>
          <a:p>
            <a:pPr marL="274320" indent="-256032">
              <a:defRPr/>
            </a:pPr>
            <a:r>
              <a:rPr lang="cs-CZ" u="sng" dirty="0"/>
              <a:t>Strukturované a nestrukturované pozorování </a:t>
            </a:r>
            <a:r>
              <a:rPr lang="cs-CZ" dirty="0"/>
              <a:t>– zatímco při strukturovaném pozorování se badatel zaměřuje na předem definované projevy jednání (zpravidla i jejich frekvenci a intenzitu), které obvykle zapisuje do záznamového archu, při pozorování nestrukturovaném sleduje veškeré projevy chování, přičemž se řídí jen obecně definovanými otázkami</a:t>
            </a:r>
          </a:p>
          <a:p>
            <a:pPr marL="274320" indent="-256032">
              <a:defRPr/>
            </a:pPr>
            <a:r>
              <a:rPr lang="cs-CZ" u="sng" dirty="0"/>
              <a:t>Otevřené a skryté pozorování </a:t>
            </a:r>
            <a:r>
              <a:rPr lang="cs-CZ" dirty="0"/>
              <a:t>– při otevřeném pozorování jsou účastníci výzkumu otevřeně informováni o roli badatele, zatímco při skrytém pozorování je jeho identita utajena </a:t>
            </a:r>
          </a:p>
          <a:p>
            <a:pPr marL="274320" indent="-256032">
              <a:defRPr/>
            </a:pPr>
            <a:r>
              <a:rPr lang="cs-CZ" u="sng" dirty="0"/>
              <a:t>Individuální a skupinové </a:t>
            </a:r>
            <a:r>
              <a:rPr lang="cs-CZ" dirty="0"/>
              <a:t>– počet pozorovaných osob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B78C-ED64-4E4B-A527-D40F95F85C3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0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Slouží orientaci v situaci:</a:t>
            </a:r>
          </a:p>
          <a:p>
            <a:pPr marL="0" indent="0">
              <a:buNone/>
            </a:pPr>
            <a:r>
              <a:rPr lang="cs-CZ" dirty="0"/>
              <a:t>a) zpravidla na počátku zájmu o daný jev – pro orientaci v daném jevu.</a:t>
            </a:r>
          </a:p>
          <a:p>
            <a:pPr marL="0" indent="0">
              <a:buNone/>
            </a:pPr>
            <a:r>
              <a:rPr lang="cs-CZ" dirty="0"/>
              <a:t>b) Zaměření pozornosti na vybraný jev   - zda je přítomen v </a:t>
            </a:r>
            <a:r>
              <a:rPr lang="cs-CZ" dirty="0" err="1"/>
              <a:t>ped</a:t>
            </a:r>
            <a:r>
              <a:rPr lang="cs-CZ" dirty="0"/>
              <a:t>. situaci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Deník, který se pedagog vede a provádí do něj buď pravidelně či podle potřeby záznamy k jednotlivým žákům.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14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 komplexními nástroji pro práci pozorovatele. Obsahují podrobný popis pozorovaných kategorií jevů, způsob jejich identifikace, záznamu a vyhodnocování.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Pozorovatel identifikuje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jevy stejných vlastností – kategorie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Např. „učitel chválí“ „žák odpovídá.“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 kategorií: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Kognitivní – „učitel vysvětluje učivo“, „klade otázku na faktografické poznatky“…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Afektivní – postoje, zájmy, pocity „učitel chválí dítě“, „učitel obviňuje žáka“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Psychomotorické – „učitel stojí u tabule“, „žák pracuje s pomůckami“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Zaznamenávání trvání kategorií: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měří se délka činností. Pozorovatel má stopky v rukou a zaznamenává délku každé vymezené činnosti - kóduje. Např. zjišťování časových snímků, zjištění trvání otázek a odpovědí ve vyučovací hodině, zjištěné délky komunikace učitele a žáků..)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Zaznamenávání výskytu kategorií: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pozorovatel udělá čárku vždy, když se vyskytne daný jev- kóduje.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Intervalové </a:t>
            </a:r>
            <a:r>
              <a:rPr lang="cs-CZ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kódování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:Je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určen časový interval,  v němž pozorovatel zapíše kód. Nejnižší používaný interval je 3 sekundy. Při každé třetí sekundě zapíše pozorovatel kód  kategorie, která se právě vyskytuje. Používá se také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inetrval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5,10, 15 sekund. Zvolený interval ovlivňuje hustotu záznamu.  Je možné kódovat rovněž jen části vyučovací hodiny,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prvních 5 minut..</a:t>
            </a:r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Přirozené kódování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Zápis se děje podle přirozeně se vyskytujících kategorií.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9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04AF93-B142-4D9A-8146-34A8F157111A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D07F-1213-4AFE-ACDE-FBE6DC5D8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9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ohoutekt@p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ieprace.cz/SharedFiles/Download.aspx?pageid=5&amp;mid=16&amp;fileid=88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l972Jht5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8NABdb0077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sewNrHUH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jHAP9Cho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kluzivniskola.cz/sites/default/files/uploaded/metodika_6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zakladni-vzdelavani/vyuziti-pravnich-opatreni-pri-reseni-problemoveho-chovan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zakladni-vzdelavani/souhrnna-zaverecna-zprava-z-dvouleteho-pokusneho-overovani" TargetMode="External"/><Relationship Id="rId2" Type="http://schemas.openxmlformats.org/officeDocument/2006/relationships/hyperlink" Target="https://www.msmt.cz/vzdelavani/zakladni-vzdelavani/metodicke-doporuceni-msmt-pro-praci-s-individualni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luzevpraxi.cz/kategorie-ucitel/1787-poruchy-chovani-a-jak-na-ne" TargetMode="External"/><Relationship Id="rId2" Type="http://schemas.openxmlformats.org/officeDocument/2006/relationships/hyperlink" Target="http://katalogpo.upol.cz/socialni-znevyhodneni/intervence/4-3-8-zvladani-narocneho-chovan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iktologie.cz/file/685/16-preventure-impulsivita-190212.pdf" TargetMode="External"/><Relationship Id="rId4" Type="http://schemas.openxmlformats.org/officeDocument/2006/relationships/hyperlink" Target="https://www.msmt.cz/vzdelavani/zakladni-vzdelavani/individualni-vychovny-plan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2003187354-ochrance/" TargetMode="External"/><Relationship Id="rId2" Type="http://schemas.openxmlformats.org/officeDocument/2006/relationships/hyperlink" Target="https://edu.ceskatelevize.cz/porad/jak-se-dela-dobra-sko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porady/10719503009-trida-8-a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47517" y="2910955"/>
            <a:ext cx="11120742" cy="1101970"/>
          </a:xfrm>
        </p:spPr>
        <p:txBody>
          <a:bodyPr/>
          <a:lstStyle/>
          <a:p>
            <a:r>
              <a:rPr lang="cs-CZ" altLang="cs-CZ" sz="3200" dirty="0"/>
              <a:t>SZ6046 </a:t>
            </a:r>
            <a:br>
              <a:rPr lang="cs-CZ" altLang="cs-CZ" sz="3200" dirty="0"/>
            </a:br>
            <a:r>
              <a:rPr lang="cs-CZ" altLang="cs-CZ" sz="3200" dirty="0"/>
              <a:t>Pedagogicko-psychologická diagnostika v práci učitele</a:t>
            </a:r>
            <a:br>
              <a:rPr lang="cs-CZ" altLang="cs-CZ" sz="3200" dirty="0"/>
            </a:br>
            <a:r>
              <a:rPr lang="cs-CZ" altLang="cs-CZ" sz="3200" dirty="0"/>
              <a:t>PS 2023</a:t>
            </a:r>
            <a:endParaRPr lang="cs-CZ" sz="3200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609517" y="5396249"/>
            <a:ext cx="11582483" cy="592428"/>
          </a:xfrm>
        </p:spPr>
        <p:txBody>
          <a:bodyPr/>
          <a:lstStyle/>
          <a:p>
            <a:r>
              <a:rPr lang="cs-CZ" b="1" dirty="0"/>
              <a:t>Tomáš Kohoutek</a:t>
            </a:r>
          </a:p>
          <a:p>
            <a:r>
              <a:rPr lang="cs-CZ" sz="2200" dirty="0"/>
              <a:t>Katedra psychologie, </a:t>
            </a:r>
            <a:r>
              <a:rPr lang="cs-CZ" sz="2200" dirty="0">
                <a:hlinkClick r:id="rId2"/>
              </a:rPr>
              <a:t>kohoutekt@ped.muni.cz</a:t>
            </a:r>
            <a:r>
              <a:rPr lang="cs-CZ" sz="2200" dirty="0"/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23292" y="1359874"/>
            <a:ext cx="7959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400" b="1" dirty="0">
                <a:solidFill>
                  <a:schemeClr val="tx2"/>
                </a:solidFill>
              </a:rPr>
              <a:t>	</a:t>
            </a:r>
            <a:r>
              <a:rPr lang="cs-CZ" altLang="cs-CZ" sz="4400" b="1" dirty="0"/>
              <a:t>Diagnostika chování</a:t>
            </a:r>
            <a:endParaRPr lang="cs-CZ" sz="4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Diagnostická činnost, diagnostická hypotéza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10483156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„předpoklad, která orientuje činnost určitým směrem“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Diagnostický proces začíná tím, že si uvědomíme, ŽE chceme diagnostikovat (co a proč) – pak následuje otázka JAK.</a:t>
            </a:r>
          </a:p>
          <a:p>
            <a:r>
              <a:rPr lang="cs-CZ" altLang="cs-CZ" dirty="0"/>
              <a:t>(Nebo dokonce tím, že si uvědomíme, že už diagnostikujeme)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Formulujeme pokud možno otázku a varianty možných odpovědí.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Uvažujeme, jaký postup nebo jaké postupy nám umožní na otázku odpovědět nebo alternativy posoudit.</a:t>
            </a:r>
          </a:p>
          <a:p>
            <a:r>
              <a:rPr lang="cs-CZ" altLang="cs-CZ" dirty="0"/>
              <a:t> </a:t>
            </a:r>
          </a:p>
          <a:p>
            <a:pPr>
              <a:lnSpc>
                <a:spcPct val="150000"/>
              </a:lnSpc>
              <a:buFontTx/>
              <a:buChar char="–"/>
            </a:pPr>
            <a:endParaRPr lang="cs-CZ" altLang="cs-CZ" dirty="0"/>
          </a:p>
          <a:p>
            <a:r>
              <a:rPr lang="cs-CZ" altLang="cs-CZ" dirty="0"/>
              <a:t>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91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30288" y="0"/>
            <a:ext cx="11161712" cy="760413"/>
          </a:xfrm>
        </p:spPr>
        <p:txBody>
          <a:bodyPr>
            <a:normAutofit/>
          </a:bodyPr>
          <a:lstStyle/>
          <a:p>
            <a:r>
              <a:rPr lang="cs-CZ" sz="2400" b="1" dirty="0"/>
              <a:t>Příklad </a:t>
            </a:r>
            <a:r>
              <a:rPr lang="cs-CZ" sz="2400" b="1" u="sng" dirty="0"/>
              <a:t>kombinace metod </a:t>
            </a:r>
            <a:r>
              <a:rPr lang="cs-CZ" sz="2400" b="1" dirty="0"/>
              <a:t>v modelu testování hypotéz (HTM)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9855" y="618186"/>
            <a:ext cx="10723048" cy="61239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dirty="0"/>
              <a:t>„Psycholožka shrnula, co říkali rodiče a učitel, a definovala problém následovně: „Problém s koncentrací; vyžaduje pozornost; chaotický; problémy se psaním a s počty; konflikty se spolužáky, nedbalost, chybějící motivace, hledá hranice, nedostatečné sociální kontakty“. Vzniká první nástin příčin: nedostatečná vizuální organizace, nedostatek plánování; napjatý vztah s učitelem; možné problémy s jemnou motorikou; možná snížená sebedůvěra, vyhýbá se kontaktům se spolužáky… Byly formulovány hypotézy a postupy k jejich testování:</a:t>
            </a:r>
          </a:p>
          <a:p>
            <a:r>
              <a:rPr lang="cs-CZ" sz="3300" dirty="0"/>
              <a:t>1. </a:t>
            </a:r>
            <a:r>
              <a:rPr lang="cs-CZ" sz="3300" b="1" u="sng" dirty="0"/>
              <a:t>Nedostatečná percepční organizace</a:t>
            </a:r>
            <a:r>
              <a:rPr lang="cs-CZ" sz="3300" b="1" dirty="0"/>
              <a:t>; chybějící koncentrace. Nástroje a pozorování jsou popsány zároveň s </a:t>
            </a:r>
            <a:r>
              <a:rPr lang="cs-CZ" sz="3300" b="1" u="sng" dirty="0"/>
              <a:t>testovými kritérii </a:t>
            </a:r>
            <a:r>
              <a:rPr lang="cs-CZ" sz="3300" b="1" dirty="0"/>
              <a:t>(výsledek pozitivní, nedostatečná percepční organizace).</a:t>
            </a:r>
          </a:p>
          <a:p>
            <a:r>
              <a:rPr lang="cs-CZ" sz="3300" b="1" dirty="0"/>
              <a:t>2. </a:t>
            </a:r>
            <a:r>
              <a:rPr lang="cs-CZ" sz="3300" b="1" u="sng" dirty="0" err="1"/>
              <a:t>Screening</a:t>
            </a:r>
            <a:r>
              <a:rPr lang="cs-CZ" sz="3300" b="1" u="sng" dirty="0"/>
              <a:t> ADHD</a:t>
            </a:r>
            <a:r>
              <a:rPr lang="cs-CZ" sz="3300" b="1" dirty="0"/>
              <a:t>: </a:t>
            </a:r>
            <a:r>
              <a:rPr lang="cs-CZ" sz="3300" b="1" u="sng" dirty="0"/>
              <a:t>pozorování, anamnestická analýza, ADHD dotazník </a:t>
            </a:r>
            <a:r>
              <a:rPr lang="cs-CZ" sz="3300" b="1" dirty="0"/>
              <a:t>(výsledek negativní, nejde o ADHD).</a:t>
            </a:r>
          </a:p>
          <a:p>
            <a:r>
              <a:rPr lang="cs-CZ" sz="3300" b="1" dirty="0"/>
              <a:t>3. </a:t>
            </a:r>
            <a:r>
              <a:rPr lang="cs-CZ" sz="3300" b="1" u="sng" dirty="0"/>
              <a:t>Negativní sebepojetí</a:t>
            </a:r>
            <a:r>
              <a:rPr lang="cs-CZ" sz="3300" b="1" dirty="0"/>
              <a:t>: </a:t>
            </a:r>
            <a:r>
              <a:rPr lang="cs-CZ" sz="3300" b="1" u="sng" dirty="0"/>
              <a:t>pozorování; rozhovor, dva dotazníky </a:t>
            </a:r>
            <a:r>
              <a:rPr lang="cs-CZ" sz="3300" b="1" dirty="0"/>
              <a:t>(výsledek negativní, negativní sebepojetí není prokázáno).</a:t>
            </a:r>
          </a:p>
          <a:p>
            <a:r>
              <a:rPr lang="cs-CZ" sz="3300" b="1" dirty="0"/>
              <a:t>4. Chybí </a:t>
            </a:r>
            <a:r>
              <a:rPr lang="cs-CZ" sz="3300" b="1" u="sng" dirty="0"/>
              <a:t>motivace k učení</a:t>
            </a:r>
            <a:r>
              <a:rPr lang="cs-CZ" sz="3300" b="1" dirty="0"/>
              <a:t>: </a:t>
            </a:r>
            <a:r>
              <a:rPr lang="cs-CZ" sz="3300" b="1" u="sng" dirty="0"/>
              <a:t>dotazník </a:t>
            </a:r>
            <a:r>
              <a:rPr lang="cs-CZ" sz="3300" b="1" dirty="0"/>
              <a:t>(výsledek negativní, motivace nechybí).</a:t>
            </a:r>
          </a:p>
          <a:p>
            <a:r>
              <a:rPr lang="cs-CZ" sz="3300" b="1" dirty="0"/>
              <a:t>5. Špatný </a:t>
            </a:r>
            <a:r>
              <a:rPr lang="cs-CZ" sz="3300" b="1" u="sng" dirty="0"/>
              <a:t>vztah s učitelem</a:t>
            </a:r>
            <a:r>
              <a:rPr lang="cs-CZ" sz="3300" b="1" dirty="0"/>
              <a:t>: </a:t>
            </a:r>
            <a:r>
              <a:rPr lang="cs-CZ" sz="3300" b="1" u="sng" dirty="0"/>
              <a:t>rozhovor</a:t>
            </a:r>
            <a:r>
              <a:rPr lang="cs-CZ" sz="3300" b="1" dirty="0"/>
              <a:t> s Karlem a učitelem; </a:t>
            </a:r>
            <a:r>
              <a:rPr lang="cs-CZ" sz="3300" b="1" u="sng" dirty="0"/>
              <a:t>pozorování</a:t>
            </a:r>
            <a:r>
              <a:rPr lang="cs-CZ" sz="3300" b="1" dirty="0"/>
              <a:t> ve třídě (výsledek pozitivní; rozhodně jde o špatný vztah).</a:t>
            </a:r>
          </a:p>
          <a:p>
            <a:pPr marL="0" indent="0">
              <a:buNone/>
            </a:pPr>
            <a:r>
              <a:rPr lang="cs-CZ" sz="3300" dirty="0"/>
              <a:t>Hypotézy se testují oproti předem formulovaným kritériím; odpovědi; 1. ano; 2. ne; 3. ne, 4. ne, 5. ano.</a:t>
            </a:r>
          </a:p>
          <a:p>
            <a:pPr marL="0" indent="0">
              <a:buNone/>
            </a:pPr>
            <a:r>
              <a:rPr lang="cs-CZ" sz="3300" dirty="0"/>
              <a:t>Výsledky jsou integrovány: Karel je průměrně inteligentní dítě, v porovnání s dalšími subtesty má slabou percepční organizaci; snížená úroveň pozornosti; špatný vztah s učitelem; Karel se snaží škole vyhýbat. Jeho sebepojetí i motivace jsou v pásmu průměru. Po zprávě jsou formulován doporučení a návrhy péče: po prázdninách je vhodné Karla přeřadit do jiné třídy, kde bude mít jiného učitele; Karel a učitel budou každý den dělat plán aktivit, úkoly se rozdělí na menší smysluplné části; vysvětlení budou krátká, ale výstižná; na každou úlohu se stanoví realistický čas; ve třídě proběhnou konzultační schůzky.“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500" dirty="0" err="1"/>
              <a:t>Ter</a:t>
            </a:r>
            <a:r>
              <a:rPr lang="cs-CZ" sz="2500" dirty="0"/>
              <a:t> </a:t>
            </a:r>
            <a:r>
              <a:rPr lang="cs-CZ" sz="2500" dirty="0" err="1"/>
              <a:t>Laak</a:t>
            </a:r>
            <a:r>
              <a:rPr lang="cs-CZ" sz="2500" dirty="0"/>
              <a:t>, 2015, s. 95-96, </a:t>
            </a:r>
            <a:r>
              <a:rPr lang="cs-CZ" sz="2500" dirty="0">
                <a:hlinkClick r:id="rId2"/>
              </a:rPr>
              <a:t>http://www.psychologieprace.cz/SharedFiles/Download.aspx?pageid=5&amp;mid=16&amp;fileid=88</a:t>
            </a:r>
            <a:r>
              <a:rPr lang="cs-CZ" sz="2500" dirty="0"/>
              <a:t> zvýraznění TK</a:t>
            </a:r>
          </a:p>
        </p:txBody>
      </p:sp>
    </p:spTree>
    <p:extLst>
      <p:ext uri="{BB962C8B-B14F-4D97-AF65-F5344CB8AC3E}">
        <p14:creationId xmlns:p14="http://schemas.microsoft.com/office/powerpoint/2010/main" val="148427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757965"/>
            <a:ext cx="7273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Praktické návody doporučují 12 hledisek </a:t>
            </a:r>
            <a:r>
              <a:rPr lang="cs-CZ" altLang="cs-CZ" sz="2000" dirty="0"/>
              <a:t>(USA)</a:t>
            </a:r>
          </a:p>
        </p:txBody>
      </p:sp>
      <p:sp>
        <p:nvSpPr>
          <p:cNvPr id="2" name="TextovéPole 1"/>
          <p:cNvSpPr txBox="1"/>
          <p:nvPr/>
        </p:nvSpPr>
        <p:spPr>
          <a:xfrm rot="20003587">
            <a:off x="3301466" y="2646947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uznání</a:t>
            </a:r>
          </a:p>
        </p:txBody>
      </p:sp>
      <p:sp>
        <p:nvSpPr>
          <p:cNvPr id="6" name="TextovéPole 5"/>
          <p:cNvSpPr txBox="1"/>
          <p:nvPr/>
        </p:nvSpPr>
        <p:spPr>
          <a:xfrm rot="20003587">
            <a:off x="7121091" y="4060257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zájem</a:t>
            </a:r>
          </a:p>
        </p:txBody>
      </p:sp>
    </p:spTree>
    <p:extLst>
      <p:ext uri="{BB962C8B-B14F-4D97-AF65-F5344CB8AC3E}">
        <p14:creationId xmlns:p14="http://schemas.microsoft.com/office/powerpoint/2010/main" val="146578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Pozorování</a:t>
            </a:r>
            <a:endParaRPr lang="cs-CZ" altLang="cs-CZ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18185" y="1223493"/>
            <a:ext cx="11140225" cy="5344732"/>
          </a:xfrm>
        </p:spPr>
        <p:txBody>
          <a:bodyPr>
            <a:normAutofit fontScale="92500"/>
          </a:bodyPr>
          <a:lstStyle/>
          <a:p>
            <a:r>
              <a:rPr lang="cs-CZ" altLang="cs-CZ" sz="2200" dirty="0"/>
              <a:t>Základní metoda …které se nevyhneme: v nejširším smyslu přirozená tendence každého člověka</a:t>
            </a:r>
          </a:p>
          <a:p>
            <a:r>
              <a:rPr lang="cs-CZ" altLang="cs-CZ" sz="2200" dirty="0"/>
              <a:t>Na rozdíl od používání testů a dotazníků se od nás zcela přirozeně očekává, že pozorovat budeme</a:t>
            </a:r>
          </a:p>
          <a:p>
            <a:pPr>
              <a:lnSpc>
                <a:spcPct val="90000"/>
              </a:lnSpc>
            </a:pPr>
            <a:r>
              <a:rPr lang="cs-CZ" altLang="cs-CZ" sz="2200" dirty="0"/>
              <a:t>Ve skutečnosti také nejrozšířenější postup, pozorujeme a rozhovory vedeme i zcela mimoděk, bez záměru „něco diagnostikovat“</a:t>
            </a:r>
          </a:p>
          <a:p>
            <a:pPr>
              <a:lnSpc>
                <a:spcPct val="90000"/>
              </a:lnSpc>
            </a:pPr>
            <a:r>
              <a:rPr lang="cs-CZ" altLang="cs-CZ" sz="2200" dirty="0"/>
              <a:t>Už proto velmi důležité kultivování schopnosti pozorovat (a vypozorovat to podstatné), podobně jako vést rozhovory; není dobré být subjektivní, osobně zaujatý nebo nepozorný pozorovatel ani bezradný, nesrozumitelný nebo sugestivní tazatel, zaměňovat rozhovor s výslechem apod. </a:t>
            </a:r>
          </a:p>
          <a:p>
            <a:r>
              <a:rPr lang="cs-CZ" altLang="cs-CZ" sz="2200" dirty="0"/>
              <a:t>Možnosti kultivace a formalizace: Pozorovací schémata (např. deskriptivně analytický systém N.A. </a:t>
            </a:r>
            <a:r>
              <a:rPr lang="cs-CZ" altLang="cs-CZ" sz="2200" dirty="0" err="1"/>
              <a:t>Flanderse</a:t>
            </a:r>
            <a:r>
              <a:rPr lang="cs-CZ" altLang="cs-CZ" sz="2200" dirty="0"/>
              <a:t>)</a:t>
            </a:r>
          </a:p>
          <a:p>
            <a:r>
              <a:rPr lang="cs-CZ" altLang="cs-CZ" sz="2200" dirty="0"/>
              <a:t>Rizika: výběrovost toho, co pozorujeme nebo jsme schopni zaznamenat, „osobní rovnice“, subjektivní zkreslení</a:t>
            </a:r>
          </a:p>
          <a:p>
            <a:pPr lvl="1"/>
            <a:r>
              <a:rPr lang="cs-CZ" altLang="cs-CZ" sz="2200" dirty="0"/>
              <a:t>Důležité: reflexe vlastní pozice pozorovatele</a:t>
            </a:r>
            <a:r>
              <a:rPr lang="cs-CZ" altLang="cs-CZ" sz="2100" dirty="0"/>
              <a:t> </a:t>
            </a:r>
          </a:p>
          <a:p>
            <a:pPr>
              <a:lnSpc>
                <a:spcPct val="90000"/>
              </a:lnSpc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51171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485" y="1395787"/>
            <a:ext cx="10677802" cy="4631525"/>
          </a:xfrm>
        </p:spPr>
        <p:txBody>
          <a:bodyPr>
            <a:normAutofit/>
          </a:bodyPr>
          <a:lstStyle/>
          <a:p>
            <a:r>
              <a:rPr lang="cs-CZ" dirty="0"/>
              <a:t>Představuje sledování činnosti žáka, jeho chování</a:t>
            </a:r>
          </a:p>
          <a:p>
            <a:r>
              <a:rPr lang="cs-CZ" dirty="0"/>
              <a:t>Je tedy zaměřeno na takové projevy žáka, které lze  vidět, slyšet, „měřit“ – důležité odlišit od </a:t>
            </a:r>
            <a:r>
              <a:rPr lang="cs-CZ" b="1" dirty="0"/>
              <a:t>INTERPRETACE</a:t>
            </a:r>
          </a:p>
          <a:p>
            <a:pPr lvl="1"/>
            <a:r>
              <a:rPr lang="cs-CZ" dirty="0"/>
              <a:t>Např. pozoruji úsměv, interpretuji vstřícnost nebo pozitivní ladění, může ale jít i o rozpaky, intoxikaci… </a:t>
            </a:r>
          </a:p>
          <a:p>
            <a:endParaRPr lang="cs-CZ" dirty="0"/>
          </a:p>
          <a:p>
            <a:r>
              <a:rPr lang="cs-CZ" dirty="0"/>
              <a:t>Pozorování je vhodné </a:t>
            </a:r>
          </a:p>
          <a:p>
            <a:pPr lvl="1"/>
            <a:r>
              <a:rPr lang="cs-CZ" dirty="0"/>
              <a:t>provádět dlouhodobě, systematicky a </a:t>
            </a:r>
          </a:p>
          <a:p>
            <a:pPr lvl="1"/>
            <a:r>
              <a:rPr lang="cs-CZ" dirty="0"/>
              <a:t>skloubit s dalšími diagnostickými metodami.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82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364" y="372270"/>
            <a:ext cx="10753200" cy="451576"/>
          </a:xfrm>
        </p:spPr>
        <p:txBody>
          <a:bodyPr/>
          <a:lstStyle/>
          <a:p>
            <a:r>
              <a:rPr lang="cs-CZ" altLang="cs-CZ" sz="3200" b="1" dirty="0"/>
              <a:t>Práce se záznamem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58637" y="989215"/>
            <a:ext cx="10753200" cy="4935067"/>
          </a:xfrm>
        </p:spPr>
        <p:txBody>
          <a:bodyPr>
            <a:normAutofit fontScale="25000" lnSpcReduction="20000"/>
          </a:bodyPr>
          <a:lstStyle/>
          <a:p>
            <a:r>
              <a:rPr lang="cs-CZ" altLang="cs-CZ" sz="9600" dirty="0"/>
              <a:t>Pro zajištění validity a reliability pozorování je důležitý záznam</a:t>
            </a:r>
          </a:p>
          <a:p>
            <a:pPr lvl="1"/>
            <a:r>
              <a:rPr lang="cs-CZ" altLang="cs-CZ" sz="8000" dirty="0"/>
              <a:t>Průběžně pořizované poznámky</a:t>
            </a:r>
          </a:p>
          <a:p>
            <a:pPr lvl="1"/>
            <a:r>
              <a:rPr lang="cs-CZ" altLang="cs-CZ" sz="8000" dirty="0"/>
              <a:t>Zvukový záznam</a:t>
            </a:r>
          </a:p>
          <a:p>
            <a:pPr lvl="1"/>
            <a:r>
              <a:rPr lang="cs-CZ" altLang="cs-CZ" sz="8000" dirty="0"/>
              <a:t>Videozáznam</a:t>
            </a:r>
          </a:p>
          <a:p>
            <a:r>
              <a:rPr lang="cs-CZ" altLang="cs-CZ" sz="9600" dirty="0"/>
              <a:t>Podrobnější analýza pořízeného záznamu nám může pomoci zorientovat se i v tom, co jsme bezprostředně „přehlédli“</a:t>
            </a:r>
            <a:endParaRPr lang="cs-CZ" altLang="cs-CZ" sz="4400" dirty="0"/>
          </a:p>
          <a:p>
            <a:r>
              <a:rPr lang="cs-CZ" altLang="cs-CZ" sz="8000" i="1" dirty="0"/>
              <a:t>Příklad: „analýza pedagogického působení“: Zaznamenejte vzorce komunikace (očního, taktilního a </a:t>
            </a:r>
            <a:r>
              <a:rPr lang="cs-CZ" altLang="cs-CZ" sz="8000" i="1" dirty="0" err="1"/>
              <a:t>a</a:t>
            </a:r>
            <a:r>
              <a:rPr lang="cs-CZ" altLang="cs-CZ" sz="8000" i="1" dirty="0"/>
              <a:t> akustického kontaktu – na první sledování velmi náročné, interpretujte možnou diagnostickou hypotézu učitele a její komunikační vzorec  </a:t>
            </a:r>
            <a:endParaRPr lang="cs-CZ" altLang="cs-CZ" sz="4400" dirty="0"/>
          </a:p>
          <a:p>
            <a:pPr marL="0" indent="0">
              <a:buNone/>
            </a:pPr>
            <a:r>
              <a:rPr lang="cs-CZ" altLang="cs-CZ" sz="4400" dirty="0">
                <a:hlinkClick r:id="rId3"/>
              </a:rPr>
              <a:t>https://www.youtube.com/watch?v=Oql972Jht5k</a:t>
            </a:r>
            <a:r>
              <a:rPr lang="cs-CZ" altLang="cs-CZ" sz="4400" dirty="0"/>
              <a:t> </a:t>
            </a:r>
            <a:r>
              <a:rPr lang="cs-CZ" altLang="cs-CZ" sz="4400" dirty="0">
                <a:hlinkClick r:id="rId4"/>
              </a:rPr>
              <a:t>https://www.youtube.com/watch?v=8NABdb0077c</a:t>
            </a:r>
            <a:r>
              <a:rPr lang="cs-CZ" altLang="cs-CZ" sz="4400" dirty="0"/>
              <a:t> </a:t>
            </a:r>
          </a:p>
          <a:p>
            <a:pPr marL="0" indent="0">
              <a:buNone/>
            </a:pPr>
            <a:r>
              <a:rPr lang="cs-CZ" altLang="cs-CZ" sz="4400" dirty="0">
                <a:hlinkClick r:id="rId4"/>
              </a:rPr>
              <a:t>https://www.youtube.com/watch?v=8NABdb0077c</a:t>
            </a:r>
            <a:endParaRPr lang="cs-CZ" altLang="cs-CZ" sz="4400" dirty="0"/>
          </a:p>
          <a:p>
            <a:pPr marL="0" indent="0">
              <a:buNone/>
            </a:pPr>
            <a:endParaRPr lang="cs-CZ" altLang="cs-CZ" sz="4400" dirty="0"/>
          </a:p>
          <a:p>
            <a:endParaRPr lang="cs-CZ" altLang="cs-CZ" dirty="0"/>
          </a:p>
          <a:p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78" y="3956825"/>
            <a:ext cx="4365938" cy="26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484" y="398028"/>
            <a:ext cx="10753200" cy="451576"/>
          </a:xfrm>
        </p:spPr>
        <p:txBody>
          <a:bodyPr/>
          <a:lstStyle/>
          <a:p>
            <a:r>
              <a:rPr lang="cs-CZ" altLang="cs-CZ" sz="3200" dirty="0"/>
              <a:t>Pozorování - typy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287887"/>
            <a:ext cx="10753200" cy="4932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Zúčastněné pozorování – mj. potřeba reflektovat i vlastní roli pozorovatele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				x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Zprostředkované pozorování – pozorovatel není vnímán jako účastník, analyzuje se např. nahrávka apod.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Přirozené pozorování (situace, ke které dochází spontánně)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				x</a:t>
            </a:r>
          </a:p>
          <a:p>
            <a:r>
              <a:rPr lang="cs-CZ" altLang="cs-CZ" sz="2400" dirty="0"/>
              <a:t>Pozorování v inscenované situaci (</a:t>
            </a:r>
            <a:r>
              <a:rPr lang="cs-CZ" altLang="cs-CZ" sz="2400" i="1" dirty="0" err="1"/>
              <a:t>setting</a:t>
            </a:r>
            <a:r>
              <a:rPr lang="cs-CZ" altLang="cs-CZ" sz="2400" i="1" dirty="0"/>
              <a:t> –</a:t>
            </a:r>
            <a:r>
              <a:rPr lang="cs-CZ" altLang="cs-CZ" sz="2400" dirty="0"/>
              <a:t> např. Test neznámé situace pro identifikaci stylu </a:t>
            </a:r>
            <a:r>
              <a:rPr lang="cs-CZ" altLang="cs-CZ" sz="2400" dirty="0" err="1"/>
              <a:t>attachmentu</a:t>
            </a:r>
            <a:r>
              <a:rPr lang="cs-CZ" altLang="cs-CZ" sz="2400" dirty="0"/>
              <a:t>) </a:t>
            </a:r>
            <a:r>
              <a:rPr lang="cs-CZ" altLang="cs-CZ" sz="2400" dirty="0">
                <a:hlinkClick r:id="rId3"/>
              </a:rPr>
              <a:t>https://www.youtube.com/watch?v=QTsewNrHUHU</a:t>
            </a:r>
            <a:endParaRPr lang="cs-CZ" altLang="cs-CZ" sz="2400" dirty="0"/>
          </a:p>
          <a:p>
            <a:endParaRPr lang="cs-CZ" altLang="cs-CZ" sz="2400" i="1" dirty="0"/>
          </a:p>
          <a:p>
            <a:r>
              <a:rPr lang="cs-CZ" altLang="cs-CZ" sz="2400" i="1" dirty="0"/>
              <a:t>Aj. – viz následující schéma</a:t>
            </a:r>
          </a:p>
          <a:p>
            <a:pPr>
              <a:lnSpc>
                <a:spcPct val="90000"/>
              </a:lnSpc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35115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5" y="270455"/>
            <a:ext cx="10365394" cy="63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3200" b="1" dirty="0"/>
              <a:t>Techniky pozorování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34" y="1506828"/>
            <a:ext cx="9684911" cy="5112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Strukturované pozorování</a:t>
            </a:r>
          </a:p>
          <a:p>
            <a:r>
              <a:rPr lang="cs-CZ" dirty="0"/>
              <a:t>Pozorovací archy</a:t>
            </a:r>
          </a:p>
          <a:p>
            <a:r>
              <a:rPr lang="cs-CZ" dirty="0"/>
              <a:t>Pozorovací systémy (např. </a:t>
            </a:r>
            <a:r>
              <a:rPr lang="cs-CZ" dirty="0" err="1"/>
              <a:t>Flandersův</a:t>
            </a:r>
            <a:r>
              <a:rPr lang="cs-CZ" dirty="0"/>
              <a:t> systém FIAS)</a:t>
            </a:r>
          </a:p>
          <a:p>
            <a:r>
              <a:rPr lang="cs-CZ" dirty="0"/>
              <a:t>rating (pozorovací škály)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Nestrukturované pozorování</a:t>
            </a:r>
          </a:p>
          <a:p>
            <a:r>
              <a:rPr lang="cs-CZ" dirty="0"/>
              <a:t>Pedagogický deník</a:t>
            </a:r>
          </a:p>
          <a:p>
            <a:r>
              <a:rPr lang="cs-CZ" dirty="0"/>
              <a:t>Mapa třídy </a:t>
            </a:r>
          </a:p>
          <a:p>
            <a:r>
              <a:rPr lang="cs-CZ" dirty="0"/>
              <a:t>Záznamy o žákovi (při činnosti, ex post)                         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41" descr="C:\Users\Ivuška\Dropbox\sdílená (1)\img0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588" y="2939143"/>
            <a:ext cx="4672127" cy="347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986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212" y="333634"/>
            <a:ext cx="10753200" cy="451576"/>
          </a:xfrm>
        </p:spPr>
        <p:txBody>
          <a:bodyPr/>
          <a:lstStyle/>
          <a:p>
            <a:r>
              <a:rPr lang="cs-CZ" sz="3200" b="1" dirty="0"/>
              <a:t>Nestrukturované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0586" y="1368381"/>
            <a:ext cx="3178696" cy="4525963"/>
          </a:xfrm>
        </p:spPr>
        <p:txBody>
          <a:bodyPr>
            <a:normAutofit/>
          </a:bodyPr>
          <a:lstStyle/>
          <a:p>
            <a:r>
              <a:rPr lang="cs-CZ" dirty="0"/>
              <a:t>Pozorovaná skutečnost není rozčleněna na kategorie, oblasti. </a:t>
            </a:r>
          </a:p>
          <a:p>
            <a:r>
              <a:rPr lang="cs-CZ" dirty="0"/>
              <a:t>Pedagogický deník, poznámky na lístečky…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790941" y="773530"/>
            <a:ext cx="66939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2. 4. 2012, čas: 9.30 – 10.00 – Odchod na vycházku, oblékání v šatně. Lucie seděla na lavičce v šatně a neoblékala se, kroutila si vlasy a křičela na kamaráda vedle sebe: „Já se sem nevejdu, posuň se.“ Kamarád se posunul a Lucie si začala zpívat, ostatní děti již byly téměř oblečené. „Oblékej se, za chvíli odcházíme na zahradu,“ řekla jsem. Lucie si stále zpívala a neregistrovala mě, úkol jsem opakovala několikrát. Teprve, když děti byly oblečené a kolegyně s nimi začala odcházet ven, Lucie začala křičet: „Já to nestihnu, oni mi utečou.“ Tak se začni oblékat, já na tebe počkám,“ odpověděla jsem. (Situace se opakuje denně) Situace je shodná se situacemi u oběda, v koupelně, u svačiny. </a:t>
            </a:r>
          </a:p>
        </p:txBody>
      </p:sp>
    </p:spTree>
    <p:extLst>
      <p:ext uri="{BB962C8B-B14F-4D97-AF65-F5344CB8AC3E}">
        <p14:creationId xmlns:p14="http://schemas.microsoft.com/office/powerpoint/2010/main" val="17861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578332" y="1382909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dirty="0"/>
              <a:t>Diagnostika chování bývá náročnější než diagnostika výkonu, výukových obtíží…</a:t>
            </a:r>
          </a:p>
          <a:p>
            <a:pPr eaLnBrk="1" hangingPunct="1"/>
            <a:r>
              <a:rPr lang="cs-CZ" altLang="cs-CZ" dirty="0"/>
              <a:t>Široká oblast</a:t>
            </a:r>
          </a:p>
          <a:p>
            <a:pPr lvl="1"/>
            <a:r>
              <a:rPr lang="cs-CZ" altLang="cs-CZ" dirty="0"/>
              <a:t>Od zapojování do činností po problémové chování </a:t>
            </a:r>
          </a:p>
          <a:p>
            <a:pPr lvl="1"/>
            <a:r>
              <a:rPr lang="cs-CZ" altLang="cs-CZ" dirty="0"/>
              <a:t>Od ryze pedagogických situací po poradenský a terapeutický kontext</a:t>
            </a:r>
          </a:p>
          <a:p>
            <a:pPr lvl="1"/>
            <a:r>
              <a:rPr lang="cs-CZ" altLang="cs-CZ" dirty="0"/>
              <a:t>Od pozorovatelných projevů po skryté příčiny, kontext emocí a motivů</a:t>
            </a:r>
          </a:p>
          <a:p>
            <a:pPr eaLnBrk="1" hangingPunct="1"/>
            <a:r>
              <a:rPr lang="cs-CZ" altLang="cs-CZ" dirty="0"/>
              <a:t>Neoddělitelný je sociální kontext chování – </a:t>
            </a:r>
            <a:r>
              <a:rPr lang="cs-CZ" altLang="cs-CZ" dirty="0" err="1"/>
              <a:t>sociometrie</a:t>
            </a:r>
            <a:r>
              <a:rPr lang="cs-CZ" altLang="cs-CZ" dirty="0"/>
              <a:t> a skupinové jevy, psychosociální klima školy a školní třídy (samostatná přednáška – 4/4)</a:t>
            </a:r>
          </a:p>
          <a:p>
            <a:pPr eaLnBrk="1" hangingPunct="1"/>
            <a:r>
              <a:rPr lang="cs-CZ" altLang="cs-CZ" dirty="0"/>
              <a:t>Podstatný je způsob práce s výsledky diagnostiky chování (formulace </a:t>
            </a:r>
            <a:r>
              <a:rPr lang="cs-CZ" altLang="cs-CZ" b="1" dirty="0"/>
              <a:t>podpůrných opatření</a:t>
            </a:r>
            <a:r>
              <a:rPr lang="cs-CZ" altLang="cs-CZ" dirty="0"/>
              <a:t>, realizace podpory)</a:t>
            </a:r>
          </a:p>
        </p:txBody>
      </p:sp>
    </p:spTree>
    <p:extLst>
      <p:ext uri="{BB962C8B-B14F-4D97-AF65-F5344CB8AC3E}">
        <p14:creationId xmlns:p14="http://schemas.microsoft.com/office/powerpoint/2010/main" val="334241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211" y="385149"/>
            <a:ext cx="10753200" cy="451576"/>
          </a:xfrm>
        </p:spPr>
        <p:txBody>
          <a:bodyPr anchor="t"/>
          <a:lstStyle/>
          <a:p>
            <a:r>
              <a:rPr lang="cs-CZ" sz="3200" b="1" dirty="0"/>
              <a:t>Strukturované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792" y="1159099"/>
            <a:ext cx="11269014" cy="53704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Pozorovací systémy</a:t>
            </a:r>
          </a:p>
          <a:p>
            <a:r>
              <a:rPr lang="cs-CZ" dirty="0"/>
              <a:t>Jsou komplexními nástroji pro práci pozorovatele. Obsahují podrobný popis pozorovaných kategorií jevů, způsob jejich identifikace, záznamu a vyhodnocování.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Pozorovatel identifikuje </a:t>
            </a:r>
            <a:r>
              <a:rPr lang="cs-CZ" b="1" dirty="0"/>
              <a:t>jevy stejných vlastností – kategorie</a:t>
            </a:r>
            <a:r>
              <a:rPr lang="cs-CZ" dirty="0"/>
              <a:t>. Např. „učitel chválí“ „žák odpovídá.“</a:t>
            </a:r>
          </a:p>
          <a:p>
            <a:r>
              <a:rPr lang="cs-CZ" b="1" dirty="0"/>
              <a:t>Charakter kategorií:</a:t>
            </a:r>
            <a:endParaRPr lang="cs-CZ" dirty="0"/>
          </a:p>
          <a:p>
            <a:pPr lvl="0"/>
            <a:r>
              <a:rPr lang="cs-CZ" dirty="0"/>
              <a:t>Kognitivní – „učitel vysvětluje pojem“, „klade otázku na faktografické poznatky“…</a:t>
            </a:r>
          </a:p>
          <a:p>
            <a:pPr lvl="0"/>
            <a:r>
              <a:rPr lang="cs-CZ" dirty="0"/>
              <a:t>Afektivní – postoje, zájmy, pocity „učitel chválí dítě“, „učitel hodnotí dítě“</a:t>
            </a:r>
          </a:p>
          <a:p>
            <a:pPr lvl="0"/>
            <a:r>
              <a:rPr lang="cs-CZ" dirty="0"/>
              <a:t>Psychomotorické – „učitel stojí u dítěte“, „dítě si hraje se stavebnicí“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48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6247" y="-1135138"/>
            <a:ext cx="6741089" cy="95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Příklad pozorovacího schématu – systém N. A. </a:t>
            </a:r>
            <a:r>
              <a:rPr lang="cs-CZ" altLang="cs-CZ" sz="2800" b="1" dirty="0" err="1"/>
              <a:t>Flanderse</a:t>
            </a:r>
            <a:r>
              <a:rPr lang="cs-CZ" altLang="cs-CZ" sz="2800" b="1" dirty="0"/>
              <a:t> (FIAS; 1970)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17015" y="2087451"/>
            <a:ext cx="52324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Řeč učitele: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1. Akceptuje žákovy city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2. Chválí a povzbuzuje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3. Akceptuje žákovy myšlenky nebo je rozvíjí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4. Klade otázky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5. Vykládá, vysvětluje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6. Dává pokyny nebo příkazy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7. Kritizuje nebo prosazuje vlastní autoritu 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229887" y="2023056"/>
            <a:ext cx="52324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Řeč žáka: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8. Odpovídá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9. Hovoří spontánně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10. Ticho. Pauzy. Zmatek. Nesrozumitelná komunikace. 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Každému intervalu (3 sekundy) se přiřadí odpovídající kategorie, sleduje se frekvence - procento výskytu každé pozorované kategorie a návaznosti jednotlivých projevů</a:t>
            </a:r>
            <a:r>
              <a:rPr lang="cs-CZ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04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6632"/>
            <a:ext cx="4849683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4" y="123498"/>
            <a:ext cx="4266517" cy="30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5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386366"/>
            <a:ext cx="10753200" cy="566671"/>
          </a:xfrm>
        </p:spPr>
        <p:txBody>
          <a:bodyPr anchor="t"/>
          <a:lstStyle/>
          <a:p>
            <a:r>
              <a:rPr lang="cs-CZ" altLang="cs-CZ" sz="3200" dirty="0"/>
              <a:t>Datový záznam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5307" y="1107583"/>
            <a:ext cx="11397803" cy="54992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3200" dirty="0"/>
              <a:t>Údaje v záznamech by měly obsahovat tyto informace:</a:t>
            </a:r>
          </a:p>
          <a:p>
            <a:pPr>
              <a:lnSpc>
                <a:spcPct val="60000"/>
              </a:lnSpc>
              <a:buFontTx/>
              <a:buNone/>
            </a:pPr>
            <a:endParaRPr lang="cs-CZ" altLang="cs-CZ" sz="3200" dirty="0"/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o místě a času pozorování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o předmětu pozorování 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o situaci v níž pozorování probíhalo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kdo pozorování prováděl a zaznamenal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metodické poznámky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informace o výsledku pozorování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7230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altLang="cs-CZ" sz="3200" dirty="0"/>
              <a:t>Zásady pro pozorování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odlišovat pozorované skutečnosti od domněnek (výkladů, uvádění příčin)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nejprve zaznamenávat skutečné jevy a projevy žáka bez jakéhokoliv hodnocení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rozčlenit pozorování na části - dílčí úkoly 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sledovat projevy žáka po delší dobu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výsledky pozorování jasně písemně zformulovat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056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altLang="cs-CZ" sz="3200" dirty="0"/>
              <a:t>Snížení negativních vlivů na pozorování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výcvik pozorovatele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autodiagnostika, sebereflexe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účast dalších pozorovatelů 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využití techniky (např. videozáznam)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použití dalších diagnostických metod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vypracování a zpřesnění nástrojů pro pozorování (schémata, škály, kategorie)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62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Další využitelné metody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  <a:p>
            <a:r>
              <a:rPr lang="cs-CZ" dirty="0"/>
              <a:t>Analýza produktů/výsledků, výkonu</a:t>
            </a:r>
          </a:p>
          <a:p>
            <a:r>
              <a:rPr lang="cs-CZ" dirty="0"/>
              <a:t>Anamnéza</a:t>
            </a:r>
          </a:p>
          <a:p>
            <a:r>
              <a:rPr lang="cs-CZ" dirty="0"/>
              <a:t>Formalizované postupy – výkonové testy, posuzovací škály</a:t>
            </a:r>
          </a:p>
          <a:p>
            <a:r>
              <a:rPr lang="cs-CZ" dirty="0"/>
              <a:t>Projektivní techniky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994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05" y="320755"/>
            <a:ext cx="10753200" cy="451576"/>
          </a:xfrm>
        </p:spPr>
        <p:txBody>
          <a:bodyPr/>
          <a:lstStyle/>
          <a:p>
            <a:r>
              <a:rPr lang="cs-CZ" altLang="cs-CZ" sz="3200" dirty="0"/>
              <a:t>Projektivní metody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31065" y="1287887"/>
            <a:ext cx="10959921" cy="5151550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/>
              <a:t>metody, které podněcují projekci – původně v užším smyslu proces, který vede k „promítání“ vlastních neuvědomovaných - potlačených obsahů, např. nežádoucích vlastností atd. na druhé (případně na testový materiál)</a:t>
            </a:r>
          </a:p>
          <a:p>
            <a:r>
              <a:rPr lang="cs-CZ" altLang="cs-CZ" dirty="0"/>
              <a:t>širší pojetí: to, co „promítáme“ či „projevujeme“ jsou naše struktury významu – to, s jakými představami, schématy, významy běžně pracujeme </a:t>
            </a:r>
          </a:p>
          <a:p>
            <a:r>
              <a:rPr lang="cs-CZ" altLang="cs-CZ" dirty="0"/>
              <a:t>Obsah nemusí být reflektovaný (nevím, co o sobě vypovídáme) – sdělení je nepřímé a interpretace náročná</a:t>
            </a:r>
          </a:p>
          <a:p>
            <a:r>
              <a:rPr lang="cs-CZ" dirty="0"/>
              <a:t>Každá projektivní metoda vyžaduje v určité míře „</a:t>
            </a:r>
            <a:r>
              <a:rPr lang="cs-CZ" b="1" dirty="0" err="1"/>
              <a:t>inguiry</a:t>
            </a:r>
            <a:r>
              <a:rPr lang="cs-CZ" dirty="0"/>
              <a:t>“, bližší vysvětlení, které umožňuje zařadit výsledky do životního kontextu probanda. Jinak se nevyhneme nežádoucím projekcím našich vlastních obsahů.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514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2534"/>
            <a:ext cx="10515600" cy="856007"/>
          </a:xfrm>
        </p:spPr>
        <p:txBody>
          <a:bodyPr/>
          <a:lstStyle/>
          <a:p>
            <a:r>
              <a:rPr lang="cs-CZ" sz="3200" dirty="0"/>
              <a:t>Výhody a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5232"/>
            <a:ext cx="10515600" cy="4761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 standardizovaných vysoké nároky na vzdělání, u nestandardizovaných na skromnost při interpretaci</a:t>
            </a:r>
          </a:p>
          <a:p>
            <a:r>
              <a:rPr lang="cs-CZ" dirty="0"/>
              <a:t>Výhody: většinou hravost, možnost vyhnout se konfrontaci s „jádrem problému“, zjistit to, na co by nás nenapadlo se zeptat (a možná nejde verbálně snadno formulovat)</a:t>
            </a:r>
          </a:p>
          <a:p>
            <a:r>
              <a:rPr lang="cs-CZ" dirty="0"/>
              <a:t>Nevýhody, limity: riziko při interpretaci něčeho individuálního jako „obecně platného“ znaku (dokumentovány i tragické následky), riziko subjektivního zkreslení interpretace, orientační povaha výsledků </a:t>
            </a:r>
          </a:p>
        </p:txBody>
      </p:sp>
    </p:spTree>
    <p:extLst>
      <p:ext uri="{BB962C8B-B14F-4D97-AF65-F5344CB8AC3E}">
        <p14:creationId xmlns:p14="http://schemas.microsoft.com/office/powerpoint/2010/main" val="28006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6862"/>
            <a:ext cx="10753200" cy="784714"/>
          </a:xfrm>
        </p:spPr>
        <p:txBody>
          <a:bodyPr/>
          <a:lstStyle/>
          <a:p>
            <a:r>
              <a:rPr lang="cs-CZ" sz="3200" dirty="0"/>
              <a:t>…Chování a vztahů se týkají tři z pěti letošních variant tématu seminární práce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79437" y="1982171"/>
            <a:ext cx="105221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Diagnostikování výsledků a procesu učení</a:t>
            </a:r>
            <a:endParaRPr lang="cs-CZ" altLang="cs-CZ" sz="3200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sng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Diagnostikování sociálních vztahů ve třídě</a:t>
            </a:r>
            <a:endParaRPr kumimoji="0" lang="cs-CZ" altLang="cs-CZ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sng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Tvorba a implementace výchovného programu</a:t>
            </a:r>
            <a:endParaRPr kumimoji="0" lang="cs-CZ" altLang="cs-CZ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sng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Kazuistika (problémového) chování žáků</a:t>
            </a:r>
            <a:endParaRPr kumimoji="0" lang="cs-CZ" altLang="cs-CZ" sz="3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Využití hodnocení na podporu učení</a:t>
            </a:r>
            <a:endParaRPr kumimoji="0" lang="cs-CZ" altLang="cs-C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273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i="1" dirty="0"/>
              <a:t>Příklad: Speciální pedagožka formulovala na základě vyšetření pětileté dívky podezření na sexuální zneužívání ze strany otce. Sdělila jej soudní znalkyni – psycholožce, která se s jejím závěrem ztotožnila a informovala policii. V rámci předběžného opatření byly děti umístěny mimo domov (k tetě) a otec se následně oběsil. Podezření nebylo potvrzeno, nicméně ani vyvráceno. Není účelem hledat, kde se stala chyba a kdo za co může. Nelze ale zpochybnit, že práce s diagnostickou hypotézou měla tragický dopad. A v rámci hledání viníků mezi živými aktéry případu se stala terčem obvinění právě speciální pedagožka, která podle názoru Asociace klinické logopedie neměla provozovat vlastní praxi.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7083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Techniky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55822" y="1545539"/>
            <a:ext cx="10515600" cy="4814072"/>
          </a:xfrm>
        </p:spPr>
        <p:txBody>
          <a:bodyPr/>
          <a:lstStyle/>
          <a:p>
            <a:r>
              <a:rPr lang="cs-CZ" altLang="cs-CZ" dirty="0"/>
              <a:t>ROR</a:t>
            </a:r>
          </a:p>
          <a:p>
            <a:r>
              <a:rPr lang="cs-CZ" altLang="cs-CZ" dirty="0"/>
              <a:t>TAT (ukázka práce: Z. Matějček </a:t>
            </a:r>
            <a:r>
              <a:rPr lang="cs-CZ" altLang="cs-CZ" dirty="0">
                <a:hlinkClick r:id="rId3"/>
              </a:rPr>
              <a:t>https://www.youtube.com/watch?v=iLjHAP9Cho4</a:t>
            </a:r>
            <a:r>
              <a:rPr lang="cs-CZ" altLang="cs-CZ" dirty="0"/>
              <a:t> od 00:03:20)</a:t>
            </a:r>
          </a:p>
          <a:p>
            <a:r>
              <a:rPr lang="cs-CZ" altLang="cs-CZ" dirty="0" err="1"/>
              <a:t>Rosenzweigův</a:t>
            </a:r>
            <a:r>
              <a:rPr lang="cs-CZ" altLang="cs-CZ" dirty="0"/>
              <a:t> test</a:t>
            </a:r>
          </a:p>
          <a:p>
            <a:r>
              <a:rPr lang="cs-CZ" altLang="cs-CZ" dirty="0"/>
              <a:t>Kresebné projektivní techniky (začarovaná rodina, strom, snový strom…)</a:t>
            </a:r>
          </a:p>
          <a:p>
            <a:r>
              <a:rPr lang="cs-CZ" altLang="cs-CZ" dirty="0" err="1"/>
              <a:t>Performanční</a:t>
            </a:r>
            <a:r>
              <a:rPr lang="cs-CZ" altLang="cs-CZ" dirty="0"/>
              <a:t> techniky: </a:t>
            </a:r>
            <a:r>
              <a:rPr lang="cs-CZ" altLang="cs-CZ" dirty="0" err="1"/>
              <a:t>Sandspiel</a:t>
            </a:r>
            <a:r>
              <a:rPr lang="cs-CZ" altLang="cs-CZ" dirty="0"/>
              <a:t>, </a:t>
            </a:r>
            <a:r>
              <a:rPr lang="cs-CZ" altLang="cs-CZ" dirty="0" err="1"/>
              <a:t>scénotest</a:t>
            </a:r>
            <a:endParaRPr lang="cs-CZ" altLang="cs-CZ" dirty="0"/>
          </a:p>
          <a:p>
            <a:r>
              <a:rPr lang="cs-CZ" altLang="cs-CZ" dirty="0"/>
              <a:t>Verbální metody: nedokončené věty, slovníkové testy </a:t>
            </a:r>
          </a:p>
          <a:p>
            <a:r>
              <a:rPr lang="cs-CZ" altLang="cs-CZ" dirty="0"/>
              <a:t>Spontánní nebo evokované produkty: vyprávění, text, hra…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677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2100" r="26488" b="-2100"/>
          <a:stretch/>
        </p:blipFill>
        <p:spPr>
          <a:xfrm>
            <a:off x="1236289" y="414928"/>
            <a:ext cx="366059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48" y="1787611"/>
            <a:ext cx="4968552" cy="4769708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173362" y="365125"/>
            <a:ext cx="6180438" cy="1325563"/>
          </a:xfrm>
        </p:spPr>
        <p:txBody>
          <a:bodyPr/>
          <a:lstStyle/>
          <a:p>
            <a:r>
              <a:rPr lang="cs-CZ" dirty="0"/>
              <a:t>Nedokončené věty</a:t>
            </a:r>
          </a:p>
        </p:txBody>
      </p:sp>
    </p:spTree>
    <p:extLst>
      <p:ext uri="{BB962C8B-B14F-4D97-AF65-F5344CB8AC3E}">
        <p14:creationId xmlns:p14="http://schemas.microsoft.com/office/powerpoint/2010/main" val="3382034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7470"/>
          </a:xfrm>
        </p:spPr>
        <p:txBody>
          <a:bodyPr>
            <a:normAutofit fontScale="90000"/>
          </a:bodyPr>
          <a:lstStyle/>
          <a:p>
            <a:r>
              <a:rPr lang="cs-CZ" dirty="0"/>
              <a:t>„Začarovaná rodina“ – dívka (10) a její bratr (8)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" y="1159098"/>
            <a:ext cx="6226860" cy="4087969"/>
          </a:xfr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2707714"/>
            <a:ext cx="6032891" cy="40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8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468192" y="244699"/>
            <a:ext cx="8631483" cy="807815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Hravé formy, obrázky…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40913" y="914401"/>
            <a:ext cx="11307649" cy="570534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Sledování interakce při hře, spolupráci  – povaha interakcí reálných, ne hypotetických</a:t>
            </a:r>
          </a:p>
          <a:p>
            <a:pPr eaLnBrk="1" hangingPunct="1"/>
            <a:r>
              <a:rPr lang="cs-CZ" altLang="cs-CZ" sz="2400" dirty="0"/>
              <a:t>Rozdávání  žetonů, korálků, „přihrávání“</a:t>
            </a:r>
          </a:p>
          <a:p>
            <a:pPr eaLnBrk="1" hangingPunct="1"/>
            <a:r>
              <a:rPr lang="cs-CZ" altLang="cs-CZ" sz="2400" dirty="0"/>
              <a:t>Tvorba obrázků, modelů…</a:t>
            </a:r>
          </a:p>
          <a:p>
            <a:pPr eaLnBrk="1" hangingPunct="1"/>
            <a:r>
              <a:rPr lang="cs-CZ" altLang="cs-CZ" sz="2400" dirty="0"/>
              <a:t>Strom s postavami („strom duchů“) </a:t>
            </a:r>
          </a:p>
          <a:p>
            <a:pPr lvl="1" eaLnBrk="1" hangingPunct="1"/>
            <a:r>
              <a:rPr lang="cs-CZ" altLang="cs-CZ" sz="2400" dirty="0"/>
              <a:t>- strom s postavami je projektivní technika asociativní; tato metoda má široké využití; zobrazuje vztahy ve třídě, hierarchii, skupiny, sebepojetí žáka (ideální já, reálné já); záleží pouze na učiteli, na co se zaměří </a:t>
            </a:r>
          </a:p>
          <a:p>
            <a:pPr marL="324000" lvl="1" indent="0" eaLnBrk="1" hangingPunct="1">
              <a:buNone/>
            </a:pPr>
            <a:endParaRPr lang="cs-CZ" altLang="cs-CZ" sz="2400" dirty="0"/>
          </a:p>
          <a:p>
            <a:pPr marL="324000" lvl="1" indent="0" eaLnBrk="1" hangingPunct="1">
              <a:buNone/>
            </a:pPr>
            <a:r>
              <a:rPr lang="cs-CZ" altLang="cs-CZ" sz="2400" dirty="0">
                <a:hlinkClick r:id="rId2"/>
              </a:rPr>
              <a:t>http://www.inkluzivniskola.cz/sites/default/files/uploaded/metodika_6.pdf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0179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692151"/>
            <a:ext cx="7897812" cy="5616575"/>
          </a:xfrm>
        </p:spPr>
      </p:pic>
    </p:spTree>
    <p:extLst>
      <p:ext uri="{BB962C8B-B14F-4D97-AF65-F5344CB8AC3E}">
        <p14:creationId xmlns:p14="http://schemas.microsoft.com/office/powerpoint/2010/main" val="2749616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875762" y="304801"/>
            <a:ext cx="10006885" cy="892175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Problémové a rizikové chování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682580" y="940158"/>
            <a:ext cx="10882648" cy="542200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Chování často věnujeme pozornost tehdy, jeví-li se nám jako nepřijatelné, nežádoucí</a:t>
            </a:r>
          </a:p>
          <a:p>
            <a:pPr eaLnBrk="1" hangingPunct="1"/>
            <a:r>
              <a:rPr lang="cs-CZ" altLang="cs-CZ" sz="2400" dirty="0"/>
              <a:t>To je vždy výsledek našeho (více nebo méně realistického) hodnocení</a:t>
            </a:r>
          </a:p>
          <a:p>
            <a:pPr eaLnBrk="1" hangingPunct="1"/>
            <a:r>
              <a:rPr lang="cs-CZ" altLang="cs-CZ" sz="2400" dirty="0"/>
              <a:t>Metodické pokyny a právní normy upravují, kdy jsme „oprávněni“ takto uvažovat a jaké se nabízejí postupy (</a:t>
            </a:r>
            <a:r>
              <a:rPr lang="cs-CZ" altLang="cs-CZ" sz="2400" dirty="0">
                <a:hlinkClick r:id="rId2"/>
              </a:rPr>
              <a:t>http://www.msmt.cz/</a:t>
            </a:r>
            <a:r>
              <a:rPr lang="cs-CZ" altLang="cs-CZ" sz="2400" dirty="0" err="1">
                <a:hlinkClick r:id="rId2"/>
              </a:rPr>
              <a:t>vzdelavani</a:t>
            </a:r>
            <a:r>
              <a:rPr lang="cs-CZ" altLang="cs-CZ" sz="2400" dirty="0">
                <a:hlinkClick r:id="rId2"/>
              </a:rPr>
              <a:t>/</a:t>
            </a:r>
            <a:r>
              <a:rPr lang="cs-CZ" altLang="cs-CZ" sz="2400" dirty="0" err="1">
                <a:hlinkClick r:id="rId2"/>
              </a:rPr>
              <a:t>zakladni-vzdelavani</a:t>
            </a:r>
            <a:r>
              <a:rPr lang="cs-CZ" altLang="cs-CZ" sz="2400" dirty="0">
                <a:hlinkClick r:id="rId2"/>
              </a:rPr>
              <a:t>/</a:t>
            </a:r>
            <a:r>
              <a:rPr lang="cs-CZ" altLang="cs-CZ" sz="2400" dirty="0" err="1">
                <a:hlinkClick r:id="rId2"/>
              </a:rPr>
              <a:t>vyuziti-pravnich-opatreni-pri-reseni-problemoveho-chovani</a:t>
            </a:r>
            <a:r>
              <a:rPr lang="cs-CZ" altLang="cs-CZ" sz="2400" dirty="0"/>
              <a:t>)</a:t>
            </a:r>
          </a:p>
          <a:p>
            <a:pPr eaLnBrk="1" hangingPunct="1"/>
            <a:r>
              <a:rPr lang="cs-CZ" altLang="cs-CZ" sz="2400" dirty="0"/>
              <a:t>(Spolu)pracujeme přitom s:</a:t>
            </a:r>
          </a:p>
          <a:p>
            <a:pPr lvl="1" eaLnBrk="1" hangingPunct="1"/>
            <a:r>
              <a:rPr lang="cs-CZ" altLang="cs-CZ" sz="2400" dirty="0"/>
              <a:t>Vlastními prekoncepcemi, „předpolím“</a:t>
            </a:r>
          </a:p>
          <a:p>
            <a:pPr lvl="1" eaLnBrk="1" hangingPunct="1"/>
            <a:r>
              <a:rPr lang="cs-CZ" altLang="cs-CZ" sz="2400" dirty="0"/>
              <a:t>Odborníky z dalších profesí (</a:t>
            </a:r>
            <a:r>
              <a:rPr lang="cs-CZ" altLang="cs-CZ" sz="2400" dirty="0" err="1"/>
              <a:t>etopedy</a:t>
            </a:r>
            <a:r>
              <a:rPr lang="cs-CZ" altLang="cs-CZ" sz="2400" dirty="0"/>
              <a:t>, psychology, psychiatry) – nestačí diagnostika „soukromá“, musí být „sdílená“</a:t>
            </a:r>
          </a:p>
          <a:p>
            <a:pPr lvl="1" eaLnBrk="1" hangingPunct="1"/>
            <a:r>
              <a:rPr lang="cs-CZ" altLang="cs-CZ" sz="2400" dirty="0"/>
              <a:t>Užším i širším sociálním kontextem (rodinné zázemí a anamnéza; klima a skupinová dynamika…)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407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23949"/>
            <a:ext cx="10753200" cy="747627"/>
          </a:xfrm>
        </p:spPr>
        <p:txBody>
          <a:bodyPr/>
          <a:lstStyle/>
          <a:p>
            <a:r>
              <a:rPr lang="cs-CZ" dirty="0"/>
              <a:t>Aktuálnost problematiky (problémového) chování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5995"/>
            <a:ext cx="10753200" cy="4139998"/>
          </a:xfrm>
        </p:spPr>
        <p:txBody>
          <a:bodyPr/>
          <a:lstStyle/>
          <a:p>
            <a:r>
              <a:rPr lang="cs-CZ" dirty="0"/>
              <a:t>Od roku 2016 se více než zdvojnásobil počet diagnóz zahrnujících problematiku chování u žáků a studentů</a:t>
            </a:r>
          </a:p>
          <a:p>
            <a:r>
              <a:rPr lang="cs-CZ" dirty="0"/>
              <a:t>Jednak jde o podmínku přiznání vyšších stupňů podpůrných opatření v kontextu společného vzdělávání</a:t>
            </a:r>
          </a:p>
          <a:p>
            <a:r>
              <a:rPr lang="cs-CZ" dirty="0"/>
              <a:t>Jednak opakovaně nastaly situace, které silně modifikují chování (</a:t>
            </a:r>
            <a:r>
              <a:rPr lang="cs-CZ" dirty="0" err="1"/>
              <a:t>lockdowny</a:t>
            </a:r>
            <a:r>
              <a:rPr lang="cs-CZ" dirty="0"/>
              <a:t>, příchod dětí – válečných uprchlíků…)</a:t>
            </a:r>
          </a:p>
          <a:p>
            <a:r>
              <a:rPr lang="cs-CZ" dirty="0"/>
              <a:t>Přibývá i vzdělávacích programů, metodických pokynů, aktivit NNO, podpora ŠPZ, odborníků na duševní zdraví… však markantně neposiluje</a:t>
            </a:r>
          </a:p>
          <a:p>
            <a:r>
              <a:rPr lang="cs-CZ" dirty="0"/>
              <a:t>Na významu nabývá role učitelů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90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8180" y="256361"/>
            <a:ext cx="10753200" cy="451576"/>
          </a:xfrm>
        </p:spPr>
        <p:txBody>
          <a:bodyPr/>
          <a:lstStyle/>
          <a:p>
            <a:r>
              <a:rPr lang="cs-CZ" sz="3200" dirty="0"/>
              <a:t>Práce s chováním není totéž, co práce s </a:t>
            </a:r>
            <a:r>
              <a:rPr lang="cs-CZ" sz="3200" u="sng" dirty="0"/>
              <a:t>problémovým</a:t>
            </a:r>
            <a:r>
              <a:rPr lang="cs-CZ" sz="3200" dirty="0"/>
              <a:t> chováním – a nemá začínat, až se </a:t>
            </a:r>
            <a:r>
              <a:rPr lang="cs-CZ" sz="3200"/>
              <a:t>objeví problém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1357758"/>
            <a:ext cx="8770512" cy="5286086"/>
          </a:xfrm>
        </p:spPr>
      </p:pic>
    </p:spTree>
    <p:extLst>
      <p:ext uri="{BB962C8B-B14F-4D97-AF65-F5344CB8AC3E}">
        <p14:creationId xmlns:p14="http://schemas.microsoft.com/office/powerpoint/2010/main" val="3284701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862885" y="304800"/>
            <a:ext cx="9942490" cy="8207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Vybrané principy práce s problémovým chováním - dilemata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Represe vs. kompenzace/vývoj</a:t>
            </a:r>
          </a:p>
          <a:p>
            <a:pPr eaLnBrk="1" hangingPunct="1"/>
            <a:r>
              <a:rPr lang="cs-CZ" altLang="cs-CZ" dirty="0"/>
              <a:t>Pomsta vs. náprava</a:t>
            </a:r>
          </a:p>
          <a:p>
            <a:pPr eaLnBrk="1" hangingPunct="1"/>
            <a:r>
              <a:rPr lang="cs-CZ" altLang="cs-CZ" dirty="0"/>
              <a:t>Kontrola vs. pomoc</a:t>
            </a:r>
          </a:p>
          <a:p>
            <a:pPr eaLnBrk="1" hangingPunct="1"/>
            <a:r>
              <a:rPr lang="cs-CZ" altLang="cs-CZ" dirty="0"/>
              <a:t>Zlý záměr vs. symptom</a:t>
            </a:r>
          </a:p>
          <a:p>
            <a:pPr eaLnBrk="1" hangingPunct="1"/>
            <a:r>
              <a:rPr lang="cs-CZ" altLang="cs-CZ" dirty="0"/>
              <a:t>Symptom jako „to, co se má odstranit“ vs. jako něco, co nese význam, sdělení (o sociálním zázemí, pozici, kapacitě, krizi…)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62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8180" y="256361"/>
            <a:ext cx="10753200" cy="451576"/>
          </a:xfrm>
        </p:spPr>
        <p:txBody>
          <a:bodyPr/>
          <a:lstStyle/>
          <a:p>
            <a:r>
              <a:rPr lang="cs-CZ" sz="3200" dirty="0"/>
              <a:t>Práce s chováním není totéž, co práce s </a:t>
            </a:r>
            <a:r>
              <a:rPr lang="cs-CZ" sz="3200" u="sng" dirty="0"/>
              <a:t>problémovým</a:t>
            </a:r>
            <a:r>
              <a:rPr lang="cs-CZ" sz="3200" dirty="0"/>
              <a:t> chováním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1357758"/>
            <a:ext cx="8770512" cy="5286086"/>
          </a:xfrm>
        </p:spPr>
      </p:pic>
    </p:spTree>
    <p:extLst>
      <p:ext uri="{BB962C8B-B14F-4D97-AF65-F5344CB8AC3E}">
        <p14:creationId xmlns:p14="http://schemas.microsoft.com/office/powerpoint/2010/main" val="2274080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9" y="224444"/>
            <a:ext cx="5909163" cy="332503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9" y="3227209"/>
            <a:ext cx="4831945" cy="3551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60" y="1700595"/>
            <a:ext cx="6000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http://www.inkluzevpraxi.cz/kategorie-ucitel/1787-poruchy-chovani-a-jak-na-ne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5459" y="296214"/>
            <a:ext cx="10985679" cy="579549"/>
          </a:xfrm>
        </p:spPr>
        <p:txBody>
          <a:bodyPr/>
          <a:lstStyle/>
          <a:p>
            <a:r>
              <a:rPr lang="cs-CZ" sz="3200" dirty="0"/>
              <a:t>Užší pojetí poruch chování (dle MKN)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34852" y="1107583"/>
            <a:ext cx="11423560" cy="48810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3 základní znaky: </a:t>
            </a:r>
          </a:p>
          <a:p>
            <a:pPr lvl="1"/>
            <a:r>
              <a:rPr lang="cs-CZ" sz="2400" dirty="0"/>
              <a:t>chování nerespektující sociální normy,</a:t>
            </a:r>
          </a:p>
          <a:p>
            <a:pPr lvl="1"/>
            <a:r>
              <a:rPr lang="cs-CZ" sz="2400" dirty="0"/>
              <a:t>neschopnost udržovat přijatelné sociální vztahy,</a:t>
            </a:r>
          </a:p>
          <a:p>
            <a:pPr lvl="1"/>
            <a:r>
              <a:rPr lang="cs-CZ" sz="2400" dirty="0"/>
              <a:t>agresivita coby rys osobnosti nebo chování. </a:t>
            </a:r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cs-CZ" sz="2400" dirty="0"/>
              <a:t>syndromy:</a:t>
            </a:r>
          </a:p>
          <a:p>
            <a:pPr lvl="1"/>
            <a:r>
              <a:rPr lang="cs-CZ" sz="1800" dirty="0"/>
              <a:t>F 91.0 porucha chování ve vztahu k rodině (porucha chování se dotýká výlučně interakcí mezi jejími jednotlivými členy)</a:t>
            </a:r>
          </a:p>
          <a:p>
            <a:pPr lvl="1"/>
            <a:r>
              <a:rPr lang="cs-CZ" sz="1800" dirty="0"/>
              <a:t>F 91.1 nesocializovaná porucha chování (dítě má narušené vztahy ke svým vrstevníkům, a to rozsáhlým způsobem)</a:t>
            </a:r>
          </a:p>
          <a:p>
            <a:pPr lvl="1"/>
            <a:r>
              <a:rPr lang="cs-CZ" sz="1800" dirty="0"/>
              <a:t>F 91.2 socializovaná porucha chování (dítě je dobře zapojeno do odpovídající skupiny vrstevníků)</a:t>
            </a:r>
          </a:p>
          <a:p>
            <a:pPr lvl="1"/>
            <a:r>
              <a:rPr lang="cs-CZ" sz="1800" dirty="0"/>
              <a:t>F 91.3 porucha opozičního vzdoru (neposlušné, vzdorovité chování, ale bez vážnějších agresivních skutků)</a:t>
            </a:r>
          </a:p>
          <a:p>
            <a:pPr lvl="1"/>
            <a:r>
              <a:rPr lang="cs-CZ" sz="1800" dirty="0"/>
              <a:t>F 91.8 jiné poruchy chování</a:t>
            </a:r>
          </a:p>
          <a:p>
            <a:pPr lvl="1"/>
            <a:r>
              <a:rPr lang="cs-CZ" sz="1800" dirty="0"/>
              <a:t>91.9 porucha chování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863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http://katalogpo.upol.cz/socialni-znevyhodneni/intervence/4-3-8-zvladani-narocneho-chovani/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98490" y="320755"/>
            <a:ext cx="10895526" cy="451576"/>
          </a:xfrm>
        </p:spPr>
        <p:txBody>
          <a:bodyPr/>
          <a:lstStyle/>
          <a:p>
            <a:r>
              <a:rPr lang="cs-CZ" sz="3200" dirty="0"/>
              <a:t>Náročné chování </a:t>
            </a:r>
            <a:br>
              <a:rPr lang="cs-CZ" sz="3200" dirty="0"/>
            </a:br>
            <a:r>
              <a:rPr lang="cs-CZ" sz="3200" dirty="0"/>
              <a:t>(kategorie v Katalogu podpůrných opatření)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2276" y="1468192"/>
            <a:ext cx="10970924" cy="4363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nedostatečně rozvinuté sociální a komunikační dovednosti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problémy s navazováním vztahů se spolužáky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narušené sebepojetí a sebehodnocení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problematické chování a jednání z různých důvodů (pro vydělení ze skupiny vrstevníků např. u dětí se špatnou hygienou, z nenaplnění základních potřeb, z přetížení)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poruchy nálady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nevhodné chování vyplývající z odlišných hodnotových a výchovných východisek v rodině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nevhodné chování kvůli prožitému traumatu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nevhodné chování s částečnou nebo úplnou příčinou v odlišnostech somaticko-psychického vývoje nebo zdraví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1038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991673" y="317679"/>
            <a:ext cx="10122794" cy="8207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Vybrané principy práce s problémovým chováním – praktické zásady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7431" y="1596980"/>
            <a:ext cx="9074307" cy="442282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Splnitelné cíle („splátkový kalendář“)</a:t>
            </a:r>
          </a:p>
          <a:p>
            <a:pPr eaLnBrk="1" hangingPunct="1">
              <a:defRPr/>
            </a:pPr>
            <a:r>
              <a:rPr lang="cs-CZ" dirty="0"/>
              <a:t>„Řeč chování“ převádět do slov</a:t>
            </a:r>
          </a:p>
          <a:p>
            <a:pPr eaLnBrk="1" hangingPunct="1">
              <a:defRPr/>
            </a:pPr>
            <a:r>
              <a:rPr lang="cs-CZ" dirty="0"/>
              <a:t>Nabízet srozumitelné signály „včasného varování“, komunikační náhradu epizody</a:t>
            </a:r>
          </a:p>
          <a:p>
            <a:pPr eaLnBrk="1" hangingPunct="1">
              <a:defRPr/>
            </a:pPr>
            <a:r>
              <a:rPr lang="cs-CZ" dirty="0"/>
              <a:t>Práce s prostředím </a:t>
            </a:r>
          </a:p>
          <a:p>
            <a:pPr eaLnBrk="1" hangingPunct="1">
              <a:defRPr/>
            </a:pPr>
            <a:r>
              <a:rPr lang="cs-CZ" dirty="0"/>
              <a:t>Práce s kapacitou (emoční, sociální zdroje…)</a:t>
            </a:r>
          </a:p>
          <a:p>
            <a:pPr eaLnBrk="1" hangingPunct="1">
              <a:defRPr/>
            </a:pPr>
            <a:r>
              <a:rPr lang="cs-CZ" dirty="0"/>
              <a:t>Práce s celou skupinou, s rodinou</a:t>
            </a:r>
          </a:p>
          <a:p>
            <a:pPr eaLnBrk="1" hangingPunct="1">
              <a:defRPr/>
            </a:pPr>
            <a:r>
              <a:rPr lang="cs-CZ" dirty="0"/>
              <a:t>Možnost: spolupráce na problému, „kontrakt“</a:t>
            </a:r>
          </a:p>
          <a:p>
            <a:pPr eaLnBrk="1" hangingPunct="1">
              <a:defRPr/>
            </a:pPr>
            <a:r>
              <a:rPr lang="cs-CZ" dirty="0"/>
              <a:t>Posilování pocitu bezpečí, zázemí, prevence vyloučení</a:t>
            </a:r>
          </a:p>
          <a:p>
            <a:pPr eaLnBrk="1" hangingPunct="1"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988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090" y="269239"/>
            <a:ext cx="10753200" cy="451576"/>
          </a:xfrm>
        </p:spPr>
        <p:txBody>
          <a:bodyPr/>
          <a:lstStyle/>
          <a:p>
            <a:r>
              <a:rPr lang="cs-CZ" sz="3200" dirty="0"/>
              <a:t>Tipy z oblasti podpůrných opatření (Katalog PO)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24249"/>
            <a:ext cx="10753200" cy="5007752"/>
          </a:xfrm>
        </p:spPr>
        <p:txBody>
          <a:bodyPr/>
          <a:lstStyle/>
          <a:p>
            <a:r>
              <a:rPr lang="cs-CZ" dirty="0"/>
              <a:t>Předcházení vzniku provokujících situací, organizační úpravy prostředí a podmínek, zesílení dozoru</a:t>
            </a:r>
          </a:p>
          <a:p>
            <a:r>
              <a:rPr lang="cs-CZ" dirty="0"/>
              <a:t>Podpora sociálního učení modelováním sociálních situací, nácvikem dovedností, modelem dobrého zvládání…</a:t>
            </a:r>
          </a:p>
          <a:p>
            <a:r>
              <a:rPr lang="cs-CZ" dirty="0"/>
              <a:t>Selektivní zpevňování odměnou, pozorností, pochvalou, výhodami; tlumení nežádoucích vzorců varovnými signály a domluvenými srozumitelnými sankcemi</a:t>
            </a:r>
          </a:p>
          <a:p>
            <a:r>
              <a:rPr lang="cs-CZ" dirty="0"/>
              <a:t>Promyšlená práce s pravidly a s motivací</a:t>
            </a:r>
          </a:p>
          <a:p>
            <a:r>
              <a:rPr lang="cs-CZ" dirty="0"/>
              <a:t>Podpora sebereflexe, komunikace o emocích</a:t>
            </a:r>
          </a:p>
          <a:p>
            <a:r>
              <a:rPr lang="cs-CZ" dirty="0" err="1"/>
              <a:t>Relexace</a:t>
            </a:r>
            <a:r>
              <a:rPr lang="cs-CZ" dirty="0"/>
              <a:t>, prevence únavy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667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2098675" y="304801"/>
            <a:ext cx="8001000" cy="963613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Individuální výchovný program (</a:t>
            </a:r>
            <a:r>
              <a:rPr lang="cs-CZ" altLang="cs-CZ" sz="3200" dirty="0" err="1"/>
              <a:t>IVýP</a:t>
            </a:r>
            <a:r>
              <a:rPr lang="cs-CZ" alt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Jedna z možných forem formalizace práce s „rizikovým“ chováním žáků</a:t>
            </a:r>
          </a:p>
          <a:p>
            <a:pPr eaLnBrk="1" hangingPunct="1">
              <a:defRPr/>
            </a:pPr>
            <a:r>
              <a:rPr lang="cs-CZ" dirty="0"/>
              <a:t>Cílem je vytvořit rámec spolupráce při řešení, zajistit lepší vymahatelnost plnění rodičovských povinností </a:t>
            </a:r>
          </a:p>
          <a:p>
            <a:pPr eaLnBrk="1" hangingPunct="1">
              <a:defRPr/>
            </a:pPr>
            <a:r>
              <a:rPr lang="cs-CZ" dirty="0"/>
              <a:t>V podstatě forma „kontraktu“</a:t>
            </a:r>
          </a:p>
          <a:p>
            <a:pPr eaLnBrk="1" hangingPunct="1">
              <a:defRPr/>
            </a:pPr>
            <a:r>
              <a:rPr lang="cs-CZ" dirty="0"/>
              <a:t>Podobné formáty: např. případové konference (zpravidla za účasti dalších aktérů – odborníci, OSPOD…)</a:t>
            </a:r>
          </a:p>
          <a:p>
            <a:pPr marL="0" indent="0">
              <a:buNone/>
              <a:defRPr/>
            </a:pPr>
            <a:r>
              <a:rPr lang="cs-CZ" sz="1600" dirty="0">
                <a:hlinkClick r:id="rId2"/>
              </a:rPr>
              <a:t>https://www.msmt.cz/vzdelavani/zakladni-vzdelavani/metodicke-doporuceni-msmt-pro-praci-s-individualnim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>
                <a:hlinkClick r:id="rId3"/>
              </a:rPr>
              <a:t>https://www.msmt.cz/vzdelavani/zakladni-vzdelavani/souhrnna-zaverecna-zprava-z-dvouleteho-pokusneho-overovani</a:t>
            </a: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  <a:p>
            <a:pPr marL="0" indent="0">
              <a:buNone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233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4" y="423786"/>
            <a:ext cx="10753200" cy="451576"/>
          </a:xfrm>
        </p:spPr>
        <p:txBody>
          <a:bodyPr/>
          <a:lstStyle/>
          <a:p>
            <a:r>
              <a:rPr lang="cs-CZ" sz="3200" dirty="0"/>
              <a:t>Inspirativní odkazy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6815" y="1035178"/>
            <a:ext cx="11167201" cy="4863345"/>
          </a:xfrm>
        </p:spPr>
        <p:txBody>
          <a:bodyPr/>
          <a:lstStyle/>
          <a:p>
            <a:r>
              <a:rPr lang="cs-CZ" dirty="0"/>
              <a:t>Katalog podpůrných opatření – náročné chování:</a:t>
            </a:r>
          </a:p>
          <a:p>
            <a:pPr marL="72000" indent="0">
              <a:buNone/>
            </a:pPr>
            <a:r>
              <a:rPr lang="cs-CZ" sz="2000" dirty="0">
                <a:hlinkClick r:id="rId2"/>
              </a:rPr>
              <a:t>http://katalogpo.upol.cz/socialni-znevyhodneni/intervence/4-3-8-zvladani-narocneho-chovani/</a:t>
            </a:r>
            <a:endParaRPr lang="cs-CZ" sz="2000" dirty="0"/>
          </a:p>
          <a:p>
            <a:r>
              <a:rPr lang="cs-CZ" dirty="0"/>
              <a:t>Podpora společného vzdělávání v pedagogické praxi: Poruchy chování a jak na ně: </a:t>
            </a:r>
          </a:p>
          <a:p>
            <a:pPr marL="72000" indent="0">
              <a:buNone/>
            </a:pPr>
            <a:r>
              <a:rPr lang="cs-CZ" sz="2000" dirty="0">
                <a:hlinkClick r:id="rId3"/>
              </a:rPr>
              <a:t>http://www.inkluzevpraxi.cz/kategorie-ucitel/1787-poruchy-chovani-a-jak-na-ne</a:t>
            </a:r>
            <a:endParaRPr lang="cs-CZ" sz="2000" dirty="0"/>
          </a:p>
          <a:p>
            <a:r>
              <a:rPr lang="cs-CZ" dirty="0"/>
              <a:t>MŠMT - Individuální výchovný program:</a:t>
            </a:r>
          </a:p>
          <a:p>
            <a:pPr marL="72000" indent="0">
              <a:buNone/>
            </a:pPr>
            <a:r>
              <a:rPr lang="cs-CZ" sz="2000" dirty="0">
                <a:hlinkClick r:id="rId4"/>
              </a:rPr>
              <a:t>https://www.msmt.cz/vzdelavani/zakladni-vzdelavani/individualni-vychovny-plan</a:t>
            </a:r>
            <a:endParaRPr lang="cs-CZ" sz="2000" dirty="0"/>
          </a:p>
          <a:p>
            <a:r>
              <a:rPr lang="cs-CZ" dirty="0" err="1"/>
              <a:t>Preventure</a:t>
            </a:r>
            <a:r>
              <a:rPr lang="cs-CZ" dirty="0"/>
              <a:t> – </a:t>
            </a:r>
            <a:r>
              <a:rPr lang="cs-CZ" dirty="0" err="1"/>
              <a:t>seeing</a:t>
            </a:r>
            <a:r>
              <a:rPr lang="cs-CZ" dirty="0"/>
              <a:t> </a:t>
            </a:r>
            <a:r>
              <a:rPr lang="cs-CZ" dirty="0" err="1"/>
              <a:t>oneself</a:t>
            </a:r>
            <a:r>
              <a:rPr lang="cs-CZ" dirty="0"/>
              <a:t> – Jak se naučit zvládat impulzivitu: </a:t>
            </a:r>
          </a:p>
          <a:p>
            <a:pPr marL="72000" indent="0">
              <a:buNone/>
            </a:pPr>
            <a:r>
              <a:rPr lang="cs-CZ" sz="2000" dirty="0">
                <a:hlinkClick r:id="rId5"/>
              </a:rPr>
              <a:t>https://www.adiktologie.cz/file/685/16-preventure-impulsivita-190212.pdf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992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4954"/>
            <a:ext cx="9971446" cy="255046"/>
          </a:xfrm>
        </p:spPr>
        <p:txBody>
          <a:bodyPr/>
          <a:lstStyle/>
          <a:p>
            <a:r>
              <a:rPr lang="cs-CZ" dirty="0"/>
              <a:t>Část přehledu převzata z pořadu Reportéři ČT, vyjádření doc. MUDr. </a:t>
            </a:r>
            <a:r>
              <a:rPr lang="cs-CZ" altLang="cs-CZ" dirty="0"/>
              <a:t>Ivy Dudové, </a:t>
            </a:r>
            <a:r>
              <a:rPr lang="cs-CZ" altLang="cs-CZ" dirty="0" err="1"/>
              <a:t>Ph.D</a:t>
            </a:r>
            <a:r>
              <a:rPr lang="cs-CZ" altLang="cs-CZ" dirty="0"/>
              <a:t>,, PhDr. Zory Duškové a Mgr. Romany Jurečkové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6554" y="344862"/>
            <a:ext cx="10753200" cy="451576"/>
          </a:xfrm>
        </p:spPr>
        <p:txBody>
          <a:bodyPr/>
          <a:lstStyle/>
          <a:p>
            <a:r>
              <a:rPr lang="cs-CZ" i="1" dirty="0"/>
              <a:t>Aktuální příklad rozsáhlých změn v chování: co přinesl </a:t>
            </a:r>
            <a:r>
              <a:rPr lang="cs-CZ" i="1" dirty="0" err="1"/>
              <a:t>lockdown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00554"/>
            <a:ext cx="10753200" cy="4331446"/>
          </a:xfrm>
        </p:spPr>
        <p:txBody>
          <a:bodyPr/>
          <a:lstStyle/>
          <a:p>
            <a:r>
              <a:rPr lang="cs-CZ" dirty="0"/>
              <a:t>Viditelné symptomy a syndromy - „</a:t>
            </a:r>
            <a:r>
              <a:rPr lang="cs-CZ" dirty="0" err="1"/>
              <a:t>covidová</a:t>
            </a:r>
            <a:r>
              <a:rPr lang="cs-CZ" dirty="0"/>
              <a:t> psychiatrie“: </a:t>
            </a:r>
          </a:p>
          <a:p>
            <a:r>
              <a:rPr lang="cs-CZ" dirty="0"/>
              <a:t>úzkostné a depresivní poruchy, </a:t>
            </a:r>
          </a:p>
          <a:p>
            <a:r>
              <a:rPr lang="cs-CZ" dirty="0"/>
              <a:t>poruchy spánku</a:t>
            </a:r>
          </a:p>
          <a:p>
            <a:r>
              <a:rPr lang="cs-CZ" dirty="0"/>
              <a:t>poruchy příjmu potravy (anorexie i přejídání), </a:t>
            </a:r>
          </a:p>
          <a:p>
            <a:r>
              <a:rPr lang="cs-CZ" dirty="0"/>
              <a:t>sebepoškozování, sebevražedné myšlenky i pokusy</a:t>
            </a:r>
          </a:p>
          <a:p>
            <a:r>
              <a:rPr lang="cs-CZ" dirty="0" err="1"/>
              <a:t>netolismus</a:t>
            </a:r>
            <a:r>
              <a:rPr lang="cs-CZ" dirty="0"/>
              <a:t> – „digitální závislost“ (počítačové hry, videa, sociální sítě…) i s abstinenčními příznaky</a:t>
            </a:r>
          </a:p>
          <a:p>
            <a:r>
              <a:rPr lang="cs-CZ" dirty="0"/>
              <a:t>traumata z ohrožení a ztrát, truchlení</a:t>
            </a:r>
          </a:p>
          <a:p>
            <a:r>
              <a:rPr lang="cs-CZ" dirty="0"/>
              <a:t>následky domácího násilí (nárůst o desítky procent),</a:t>
            </a:r>
          </a:p>
        </p:txBody>
      </p:sp>
    </p:spTree>
    <p:extLst>
      <p:ext uri="{BB962C8B-B14F-4D97-AF65-F5344CB8AC3E}">
        <p14:creationId xmlns:p14="http://schemas.microsoft.com/office/powerpoint/2010/main" val="3007282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Citace v titulku převzata z pořadu Reportéři ČT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8277" y="293077"/>
            <a:ext cx="10753200" cy="655760"/>
          </a:xfrm>
        </p:spPr>
        <p:txBody>
          <a:bodyPr/>
          <a:lstStyle/>
          <a:p>
            <a:r>
              <a:rPr lang="cs-CZ" i="1" dirty="0"/>
              <a:t>„Přijde mi to, jako bych měl přijít o rodinu“: – méně nápadné, snadno opomíjené dopady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6431"/>
            <a:ext cx="10753200" cy="4700953"/>
          </a:xfrm>
        </p:spPr>
        <p:txBody>
          <a:bodyPr/>
          <a:lstStyle/>
          <a:p>
            <a:r>
              <a:rPr lang="cs-CZ" sz="2400" dirty="0"/>
              <a:t>deficity sociálního rozvoje (potíže se separací, regrese, snížené kompetence ke komunikaci, ke zvládání sociálních situací – i konfliktních) </a:t>
            </a:r>
          </a:p>
          <a:p>
            <a:r>
              <a:rPr lang="cs-CZ" sz="2400" dirty="0"/>
              <a:t>ztráta návyků, povědomí o pravidlech</a:t>
            </a:r>
          </a:p>
          <a:p>
            <a:r>
              <a:rPr lang="cs-CZ" sz="2400" dirty="0" err="1"/>
              <a:t>aloplastické</a:t>
            </a:r>
            <a:r>
              <a:rPr lang="cs-CZ" sz="2400" dirty="0"/>
              <a:t> jednání, „testování“ druhých </a:t>
            </a:r>
          </a:p>
          <a:p>
            <a:r>
              <a:rPr lang="cs-CZ" sz="2400" dirty="0"/>
              <a:t>impulzivita, „</a:t>
            </a:r>
            <a:r>
              <a:rPr lang="cs-CZ" sz="2400" dirty="0" err="1"/>
              <a:t>akcionismus</a:t>
            </a:r>
            <a:r>
              <a:rPr lang="cs-CZ" sz="2400" dirty="0"/>
              <a:t>“…</a:t>
            </a:r>
          </a:p>
          <a:p>
            <a:r>
              <a:rPr lang="cs-CZ" sz="2400" dirty="0"/>
              <a:t>projevy frustrace a (sub)deprivace, snížená frustrační tolerance</a:t>
            </a:r>
          </a:p>
          <a:p>
            <a:r>
              <a:rPr lang="cs-CZ" sz="2400" dirty="0"/>
              <a:t>neurotické potíže (vyhýbavost, sebepodceňování, fobie, labilita)</a:t>
            </a:r>
          </a:p>
          <a:p>
            <a:r>
              <a:rPr lang="cs-CZ" sz="2400" dirty="0"/>
              <a:t>ztráta motivace, aspirací, schopnosti seberealizace</a:t>
            </a:r>
          </a:p>
          <a:p>
            <a:r>
              <a:rPr lang="cs-CZ" sz="2400" i="1" dirty="0"/>
              <a:t>„last, but not least“</a:t>
            </a:r>
            <a:r>
              <a:rPr lang="cs-CZ" sz="2400" dirty="0"/>
              <a:t>: ztráta kontaktu se školou snižuje u řady žáků další vzdělávací vyhlídky („rozevírání vzdělanostních nůžek“ – ČŠI)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475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78616" y="234462"/>
            <a:ext cx="10753200" cy="451576"/>
          </a:xfrm>
        </p:spPr>
        <p:txBody>
          <a:bodyPr/>
          <a:lstStyle/>
          <a:p>
            <a:r>
              <a:rPr lang="cs-CZ" i="1" dirty="0"/>
              <a:t>Paradoxy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6154" y="738554"/>
            <a:ext cx="11019692" cy="509344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Řada žáků se do školy nejen těší, ale také prožívají obavy (lze i zároveň)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Kvůli frustraci z izolace a distančního kontaktu můžeme zapomínat na to, že předtím nás frustrovala škola (i když jinak)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„Dělat problémy“ může být výraz aktivní obrany, potenciálně výhodnější než upadnutí do apatie; naopak ostentativní spolupráce, konformita, závislost může signalizovat strádání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Agrese jako signál bezvýchodné situace: „Nemohu se cítit lépe, ale abych se necítil nejhůř ze všech, můžu zařídit, aby se někdo jiný cítil hůř“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Zlepšení podmínek nemusí vést k trvalému zlepšení adaptace: v lepších podmínkách roste kapacita připustit si negativní prožitky, na úrovni společenství tak může fázi euforie vystřídat fáze rozčarování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Zlepšení stavu nemusí být trvalé, i u traumatizovaných se střídají fáze popření a zahlcení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Starší neznamená nutně odolnější; dospívající mohou být zranitelnější než děti, omezení pro ně mohla být zdrojem intenzivnější frustrace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Zvláště středoškoláci mohou rezignovat, pokud cítí odpovědnost za své vzdělávání nebo se stydí za výpadek</a:t>
            </a:r>
          </a:p>
        </p:txBody>
      </p:sp>
    </p:spTree>
    <p:extLst>
      <p:ext uri="{BB962C8B-B14F-4D97-AF65-F5344CB8AC3E}">
        <p14:creationId xmlns:p14="http://schemas.microsoft.com/office/powerpoint/2010/main" val="294412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2429"/>
            <a:ext cx="10753200" cy="451576"/>
          </a:xfrm>
        </p:spPr>
        <p:txBody>
          <a:bodyPr/>
          <a:lstStyle/>
          <a:p>
            <a:r>
              <a:rPr lang="cs-CZ" dirty="0"/>
              <a:t>Populárně naučné a „</a:t>
            </a:r>
            <a:r>
              <a:rPr lang="cs-CZ" dirty="0" err="1"/>
              <a:t>popkulturní</a:t>
            </a:r>
            <a:r>
              <a:rPr lang="cs-CZ" dirty="0"/>
              <a:t>“ zdroje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6822" y="985420"/>
            <a:ext cx="10826378" cy="4775299"/>
          </a:xfrm>
        </p:spPr>
        <p:txBody>
          <a:bodyPr/>
          <a:lstStyle/>
          <a:p>
            <a:r>
              <a:rPr lang="cs-CZ" dirty="0"/>
              <a:t>Práce s prostředím, atmosférou, pravidly… dokumentární cyklus příkladech inspirativní praxe Jak se dělá dobrá škola</a:t>
            </a:r>
          </a:p>
          <a:p>
            <a:pPr marL="72000" indent="0">
              <a:buNone/>
            </a:pPr>
            <a:r>
              <a:rPr lang="cs-CZ" dirty="0">
                <a:hlinkClick r:id="rId2"/>
              </a:rPr>
              <a:t>https://edu.ceskatelevize.cz/porad/jak-se-dela-dobra-skola</a:t>
            </a:r>
            <a:endParaRPr lang="cs-CZ" dirty="0"/>
          </a:p>
          <a:p>
            <a:endParaRPr lang="cs-CZ" dirty="0"/>
          </a:p>
          <a:p>
            <a:r>
              <a:rPr lang="cs-CZ" dirty="0"/>
              <a:t>Volný dramatický cyklus na motivy mezních situací ve školách Ochránce</a:t>
            </a:r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https://www.ceskatelevize.cz/porady/12003187354-ochrance/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Dokument Třída 8. A – </a:t>
            </a:r>
            <a:r>
              <a:rPr lang="cs-CZ" dirty="0" err="1"/>
              <a:t>tojice</a:t>
            </a:r>
            <a:r>
              <a:rPr lang="cs-CZ" dirty="0"/>
              <a:t> nových učitelů se snaží pracovat se třídou s pověstí problematického kolektivu</a:t>
            </a:r>
          </a:p>
          <a:p>
            <a:pPr marL="72000" indent="0">
              <a:buNone/>
            </a:pPr>
            <a:r>
              <a:rPr lang="cs-CZ" dirty="0">
                <a:hlinkClick r:id="rId4"/>
              </a:rPr>
              <a:t>https://www.ceskatelevize.cz/porady/10719503009-trida-8-a/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010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09692"/>
            <a:ext cx="10753200" cy="451576"/>
          </a:xfrm>
        </p:spPr>
        <p:txBody>
          <a:bodyPr/>
          <a:lstStyle/>
          <a:p>
            <a:r>
              <a:rPr lang="cs-CZ" i="1" dirty="0"/>
              <a:t>Co s tím (z)může škola?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4492" y="1090247"/>
            <a:ext cx="10753200" cy="4472123"/>
          </a:xfrm>
        </p:spPr>
        <p:txBody>
          <a:bodyPr/>
          <a:lstStyle/>
          <a:p>
            <a:r>
              <a:rPr lang="cs-CZ" sz="2400" dirty="0"/>
              <a:t>Na symptom můžeme pohlížet jako na signál k vyhledání nebo doporučení specializované pomoci („s tím sami nic nezmůžeme“), je to legitimní postup, význam = nepodcenit</a:t>
            </a:r>
          </a:p>
          <a:p>
            <a:r>
              <a:rPr lang="cs-CZ" sz="2400" dirty="0"/>
              <a:t>riziko viktimizace: vytváření outsidera, případně „identifikovaného pacienta“, nevhodná „podpora“ vedoucí k fixaci a přetrvání příznaků</a:t>
            </a:r>
          </a:p>
          <a:p>
            <a:r>
              <a:rPr lang="cs-CZ" sz="2400" dirty="0"/>
              <a:t>Limitem je malá (a ještě snížená) dostupnost služeb péče o duševní zdraví</a:t>
            </a:r>
          </a:p>
          <a:p>
            <a:r>
              <a:rPr lang="cs-CZ" sz="2400" dirty="0"/>
              <a:t>Chování lze „číst“ i jako informaci o aktuálním stavu, o potřebách </a:t>
            </a:r>
          </a:p>
          <a:p>
            <a:r>
              <a:rPr lang="cs-CZ" sz="2400" dirty="0"/>
              <a:t>Situace je apelem na „práci s prostředím“, na vytváření podmínek, které podporují zotavení a obnovu rovnováhy – práce s kolektivem, vnímání školy jako komunity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681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1723" y="333138"/>
            <a:ext cx="10753200" cy="451576"/>
          </a:xfrm>
        </p:spPr>
        <p:txBody>
          <a:bodyPr/>
          <a:lstStyle/>
          <a:p>
            <a:r>
              <a:rPr lang="cs-CZ" i="1" dirty="0"/>
              <a:t>Vzor zvládání, člen podporující zvládání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91047" y="1031631"/>
            <a:ext cx="10753200" cy="447212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Především dostupný; nemusí být nezasažený situací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autentický, vědomý svých limitů a hranic, schopný vyhledat pomoc i sám pro sebe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přiměřeně odolný, schopný pracovat s nepřízní jako se zkušeností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bez výraznější psychopatologie, neodehrává vlastní problematiku (</a:t>
            </a:r>
            <a:r>
              <a:rPr lang="cs-CZ" sz="2200" dirty="0" err="1"/>
              <a:t>autoritární</a:t>
            </a:r>
            <a:r>
              <a:rPr lang="cs-CZ" sz="2200" dirty="0"/>
              <a:t> komplexy, potřebu kontroly, potřebu ovládat)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zaměřený na cíl, spíše než „ve vleku situace“,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empatický, schopný přiměřeně vyhodnotit stav druhého,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schopný nastavovat bezpečné (nikoli příliš těsné) limity,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schopný vnímat chování jako signál, schopný </a:t>
            </a:r>
            <a:r>
              <a:rPr lang="cs-CZ" sz="2200" dirty="0" err="1"/>
              <a:t>kontejnovat</a:t>
            </a:r>
            <a:r>
              <a:rPr lang="cs-CZ" sz="2200" dirty="0"/>
              <a:t> a </a:t>
            </a:r>
            <a:r>
              <a:rPr lang="cs-CZ" sz="2200" dirty="0" err="1"/>
              <a:t>mentalizovat</a:t>
            </a:r>
            <a:r>
              <a:rPr lang="cs-CZ" sz="2200" dirty="0"/>
              <a:t>, konflikty spíše harmonizovat než eskalovat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povzbuzující sebereflexi, </a:t>
            </a:r>
            <a:r>
              <a:rPr lang="cs-CZ" sz="2200" dirty="0" err="1"/>
              <a:t>sebepřijetí</a:t>
            </a:r>
            <a:r>
              <a:rPr lang="cs-CZ" sz="2200" dirty="0"/>
              <a:t> a vlastní aktivitu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i="1" dirty="0"/>
              <a:t>vzor zvládání není vzor sebeobětování ani „hrdinské“ dokonalosti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365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0646" y="391753"/>
            <a:ext cx="11230707" cy="451576"/>
          </a:xfrm>
        </p:spPr>
        <p:txBody>
          <a:bodyPr/>
          <a:lstStyle/>
          <a:p>
            <a:r>
              <a:rPr lang="cs-CZ" sz="3800" i="1" dirty="0"/>
              <a:t>„Kdo ohlídá hlídače“ (a pomůže nápomocným)?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6214" y="984738"/>
            <a:ext cx="10753200" cy="44135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Křížení tradičních rolí se nevyhýbá velké části společnosti: mnoho učitelů je současně rodiči vzdělávaných dětí, „učiteli“ se často při nedostatečné distanční výuce stávají i rodiče – </a:t>
            </a:r>
            <a:r>
              <a:rPr lang="cs-CZ" sz="2400" dirty="0" err="1"/>
              <a:t>nepedagogové</a:t>
            </a:r>
            <a:endParaRPr lang="cs-CZ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Paradoxní souběh izolace a narušení pocitu soukromí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Tradiční poslání škol je podrobováno výzvám – významná komunitní role „instituce, která zvládá a stará se“, zatímco společnost je spíše polarizovaná a jako celek nezřídka selhává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Role učitelů se rozšiřuje – v rámci modelu kompetencí nabývají na významu psychosociální, komunikační a osobnostní aspekty, ne vždy ale přichází odpovídající úroveň systémové podpory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V roli ředitelů škol se zdůrazňuje „</a:t>
            </a:r>
            <a:r>
              <a:rPr lang="cs-CZ" sz="2400" dirty="0" err="1"/>
              <a:t>leadership</a:t>
            </a:r>
            <a:r>
              <a:rPr lang="cs-CZ" sz="2400" dirty="0"/>
              <a:t>“ komunity oproti administrativě, dále strategie a vyjednávání mezi různými úrovněmi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4217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152" y="153330"/>
            <a:ext cx="10753200" cy="451576"/>
          </a:xfrm>
        </p:spPr>
        <p:txBody>
          <a:bodyPr>
            <a:noAutofit/>
          </a:bodyPr>
          <a:lstStyle/>
          <a:p>
            <a:r>
              <a:rPr lang="cs-CZ" sz="3200" dirty="0"/>
              <a:t>Učitel jako diagnostik a jako kontaktní 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943" y="772731"/>
            <a:ext cx="11153105" cy="6085269"/>
          </a:xfrm>
        </p:spPr>
        <p:txBody>
          <a:bodyPr>
            <a:normAutofit fontScale="62500" lnSpcReduction="20000"/>
          </a:bodyPr>
          <a:lstStyle/>
          <a:p>
            <a:pPr marL="466618" indent="-466618">
              <a:buFont typeface="+mj-lt"/>
              <a:buAutoNum type="arabicPeriod"/>
            </a:pPr>
            <a:r>
              <a:rPr lang="cs-CZ" sz="3800" dirty="0"/>
              <a:t>Rutinní (pedagogická a psychologická) diagnostika v běžné výuce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3800" dirty="0"/>
              <a:t>Poradenský systém (v ČR je založen na </a:t>
            </a:r>
            <a:r>
              <a:rPr lang="cs-CZ" sz="3800" b="1" dirty="0"/>
              <a:t>dvou pilířích)</a:t>
            </a:r>
          </a:p>
          <a:p>
            <a:pPr marL="320042" lvl="1" indent="0">
              <a:buNone/>
            </a:pPr>
            <a:r>
              <a:rPr lang="cs-CZ" sz="3800" dirty="0"/>
              <a:t>a) První pilíř - činnost školních poradenských pracovníků na školách je někdy označována termínem </a:t>
            </a:r>
            <a:r>
              <a:rPr lang="cs-CZ" sz="3800" b="1" u="sng" dirty="0"/>
              <a:t>„školní poradenské pracoviště“</a:t>
            </a:r>
            <a:r>
              <a:rPr lang="cs-CZ" sz="3800" u="sng" dirty="0"/>
              <a:t>, </a:t>
            </a:r>
          </a:p>
          <a:p>
            <a:pPr lvl="2"/>
            <a:r>
              <a:rPr lang="cs-CZ" sz="2500" dirty="0"/>
              <a:t>nejedná se však o samostatnou organizační formu nebo o jednotku v rámci školy, která má nebo by měla mít právní subjektivitu.</a:t>
            </a:r>
          </a:p>
          <a:p>
            <a:pPr lvl="2"/>
            <a:r>
              <a:rPr lang="cs-CZ" sz="2500" dirty="0"/>
              <a:t>Školní poradenské pracoviště je v základní formě tvořeno činností </a:t>
            </a:r>
            <a:r>
              <a:rPr lang="cs-CZ" sz="2500" b="1" dirty="0"/>
              <a:t>školního metodika prevence </a:t>
            </a:r>
            <a:r>
              <a:rPr lang="cs-CZ" sz="2500" dirty="0"/>
              <a:t>a </a:t>
            </a:r>
            <a:r>
              <a:rPr lang="cs-CZ" sz="2500" b="1" dirty="0"/>
              <a:t>výchovného poradce</a:t>
            </a:r>
            <a:r>
              <a:rPr lang="cs-CZ" sz="2500" dirty="0"/>
              <a:t>.</a:t>
            </a:r>
          </a:p>
          <a:p>
            <a:pPr lvl="2"/>
            <a:r>
              <a:rPr lang="cs-CZ" sz="2500" dirty="0"/>
              <a:t>V rozšířené verzi školního poradenského pracoviště je činnost metodika prevence a výchovného poradce, kterého musí mít každá škola, doplněna také činností </a:t>
            </a:r>
            <a:r>
              <a:rPr lang="cs-CZ" sz="2500" b="1" dirty="0"/>
              <a:t>školního speciálního pedagoga </a:t>
            </a:r>
            <a:r>
              <a:rPr lang="cs-CZ" sz="2500" dirty="0"/>
              <a:t>anebo </a:t>
            </a:r>
            <a:r>
              <a:rPr lang="cs-CZ" sz="2500" b="1" dirty="0"/>
              <a:t>školního psychologa</a:t>
            </a:r>
            <a:r>
              <a:rPr lang="cs-CZ" sz="2500" dirty="0"/>
              <a:t>. Některé školy zaměstnávají oba školní poradenské specialisty (školního psychologa a speciálního pedagoga), a to buď z vlastních zdrojů, nebo z různých grantů a dotací EU.</a:t>
            </a:r>
          </a:p>
          <a:p>
            <a:pPr marL="320042" lvl="1" indent="0">
              <a:buNone/>
            </a:pPr>
            <a:r>
              <a:rPr lang="cs-CZ" sz="2800" dirty="0"/>
              <a:t>b) </a:t>
            </a:r>
            <a:r>
              <a:rPr lang="cs-CZ" sz="3800" dirty="0"/>
              <a:t>Druhým pilířem poradenského systému ve školství jsou tzv. </a:t>
            </a:r>
            <a:r>
              <a:rPr lang="cs-CZ" sz="3800" b="1" u="sng" dirty="0"/>
              <a:t>školská poradenská zařízení</a:t>
            </a:r>
            <a:r>
              <a:rPr lang="cs-CZ" sz="3800" dirty="0"/>
              <a:t>. </a:t>
            </a:r>
            <a:r>
              <a:rPr lang="cs-CZ" sz="2800" dirty="0"/>
              <a:t>Tvoří je pedagogicko-psychologické poradny a speciálně pedagogická centra. Tato zařízení zajišťují činnosti a služby pro děti, žáky, studenty a jejich zákonné zástupce, školy a školská zařízení.</a:t>
            </a:r>
          </a:p>
          <a:p>
            <a:pPr marL="320042" lvl="1" indent="0">
              <a:buNone/>
            </a:pPr>
            <a:r>
              <a:rPr lang="cs-CZ" sz="2800" dirty="0"/>
              <a:t>Řadíme sem poradny a centra:</a:t>
            </a:r>
          </a:p>
          <a:p>
            <a:pPr lvl="2"/>
            <a:r>
              <a:rPr lang="cs-CZ" sz="2500" b="1" dirty="0"/>
              <a:t>speciálně pedagogické, pedagogicko-psychologické, </a:t>
            </a:r>
            <a:r>
              <a:rPr lang="cs-CZ" sz="2500" dirty="0"/>
              <a:t>preventivně-výchovné, informační, diagnostické, poradenské, metodické</a:t>
            </a:r>
          </a:p>
          <a:p>
            <a:pPr lvl="3"/>
            <a:r>
              <a:rPr lang="cs-CZ" sz="2200" dirty="0"/>
              <a:t>napomáhají při volbě vhodných vzdělávacích postupů</a:t>
            </a:r>
          </a:p>
          <a:p>
            <a:pPr lvl="3"/>
            <a:r>
              <a:rPr lang="cs-CZ" sz="2200" dirty="0"/>
              <a:t>Podle situace vhodná i komunikace s klinickými psychology, psychiatry, psychoterapeuty mimo rámec ŠPZ</a:t>
            </a:r>
          </a:p>
          <a:p>
            <a:pPr marL="320042" lvl="1" indent="0">
              <a:buNone/>
            </a:pPr>
            <a:endParaRPr lang="cs-CZ" sz="2800" dirty="0"/>
          </a:p>
          <a:p>
            <a:pPr marL="320042" lvl="1" indent="0">
              <a:buNone/>
            </a:pPr>
            <a:r>
              <a:rPr lang="cs-CZ" sz="2800" dirty="0"/>
              <a:t>Spolupracují s </a:t>
            </a:r>
            <a:r>
              <a:rPr lang="cs-CZ" sz="2800" b="1" dirty="0"/>
              <a:t>orgány sociálně právní ochrany, zdravotnickými zařízeními, soudy </a:t>
            </a:r>
            <a:r>
              <a:rPr lang="cs-CZ" sz="2800" dirty="0"/>
              <a:t>aj.</a:t>
            </a:r>
          </a:p>
        </p:txBody>
      </p:sp>
    </p:spTree>
    <p:extLst>
      <p:ext uri="{BB962C8B-B14F-4D97-AF65-F5344CB8AC3E}">
        <p14:creationId xmlns:p14="http://schemas.microsoft.com/office/powerpoint/2010/main" val="4078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742" y="395803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Teoretický rámec - vzdělávání jako nástroj změny</a:t>
            </a:r>
            <a:endParaRPr lang="cs-CZ" sz="2449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66669" y="1055716"/>
            <a:ext cx="11127347" cy="5422357"/>
          </a:xfrm>
        </p:spPr>
        <p:txBody>
          <a:bodyPr>
            <a:normAutofit/>
          </a:bodyPr>
          <a:lstStyle/>
          <a:p>
            <a:pPr lvl="1"/>
            <a:r>
              <a:rPr lang="cs-CZ" sz="2200" dirty="0"/>
              <a:t>Koncept </a:t>
            </a:r>
            <a:r>
              <a:rPr lang="cs-CZ" sz="2200" b="1" dirty="0"/>
              <a:t>rovných příležitostí </a:t>
            </a:r>
            <a:r>
              <a:rPr lang="cs-CZ" sz="2200" dirty="0"/>
              <a:t>(</a:t>
            </a:r>
            <a:r>
              <a:rPr lang="cs-CZ" sz="2200" dirty="0" err="1"/>
              <a:t>equal</a:t>
            </a:r>
            <a:r>
              <a:rPr lang="cs-CZ" sz="2200" dirty="0"/>
              <a:t> </a:t>
            </a:r>
            <a:r>
              <a:rPr lang="cs-CZ" sz="2200" dirty="0" err="1"/>
              <a:t>educational</a:t>
            </a:r>
            <a:r>
              <a:rPr lang="cs-CZ" sz="2200" dirty="0"/>
              <a:t> </a:t>
            </a:r>
            <a:r>
              <a:rPr lang="cs-CZ" sz="2200" dirty="0" err="1"/>
              <a:t>opportunity</a:t>
            </a:r>
            <a:r>
              <a:rPr lang="cs-CZ" sz="2200" dirty="0"/>
              <a:t>) vychází ze snahy vyrovnávat podmínky pro vzdělávání (různé sociální složení třídy, různá kognitivní úroveň x stejní učitelé) a poskytovat stejnou péči.</a:t>
            </a:r>
          </a:p>
          <a:p>
            <a:pPr lvl="1"/>
            <a:r>
              <a:rPr lang="cs-CZ" sz="2200" dirty="0"/>
              <a:t>Současně se škola snaží dosahovat tzv. „</a:t>
            </a:r>
            <a:r>
              <a:rPr lang="cs-CZ" sz="2200" b="1" dirty="0"/>
              <a:t>funkčního minima</a:t>
            </a:r>
            <a:r>
              <a:rPr lang="cs-CZ" sz="2200" dirty="0"/>
              <a:t>“ žáků a vyrovnávat jejich dosahované výsledky.</a:t>
            </a:r>
          </a:p>
          <a:p>
            <a:pPr lvl="1"/>
            <a:r>
              <a:rPr lang="cs-CZ" sz="2200" dirty="0"/>
              <a:t>Klíčovou figurou v tomto procesu integrace je </a:t>
            </a:r>
            <a:r>
              <a:rPr lang="cs-CZ" sz="2200" b="1" dirty="0"/>
              <a:t>učitel</a:t>
            </a:r>
            <a:r>
              <a:rPr lang="cs-CZ" sz="2200" dirty="0"/>
              <a:t>.</a:t>
            </a:r>
          </a:p>
          <a:p>
            <a:pPr lvl="1"/>
            <a:r>
              <a:rPr lang="cs-CZ" sz="2200" dirty="0"/>
              <a:t>Plní roli </a:t>
            </a:r>
            <a:r>
              <a:rPr lang="cs-CZ" sz="2200" b="1" dirty="0"/>
              <a:t>zprostředkovatele</a:t>
            </a:r>
            <a:r>
              <a:rPr lang="cs-CZ" sz="2200" dirty="0"/>
              <a:t> v procesu učení, </a:t>
            </a:r>
            <a:r>
              <a:rPr lang="cs-CZ" sz="2200" b="1" dirty="0"/>
              <a:t>rozlišuje odlišnosti v průběhu vzdělávání u jednotlivých žáků</a:t>
            </a:r>
            <a:r>
              <a:rPr lang="cs-CZ" sz="2200" dirty="0"/>
              <a:t> při zachování kvality procesu vzdělávání.</a:t>
            </a:r>
          </a:p>
          <a:p>
            <a:pPr lvl="1"/>
            <a:r>
              <a:rPr lang="cs-CZ" sz="2200" dirty="0"/>
              <a:t>Umí pracovat se </a:t>
            </a:r>
            <a:r>
              <a:rPr lang="cs-CZ" sz="2200" b="1" dirty="0"/>
              <a:t>žáky se speciálními vzdělávacími potřebami</a:t>
            </a:r>
            <a:r>
              <a:rPr lang="cs-CZ" sz="2200" dirty="0"/>
              <a:t>.</a:t>
            </a:r>
          </a:p>
          <a:p>
            <a:pPr lvl="1"/>
            <a:r>
              <a:rPr lang="cs-CZ" sz="2200" dirty="0"/>
              <a:t>Umí </a:t>
            </a:r>
            <a:r>
              <a:rPr lang="cs-CZ" sz="2200" b="1" dirty="0"/>
              <a:t>komunikovat s rodiči </a:t>
            </a:r>
            <a:r>
              <a:rPr lang="cs-CZ" sz="2200" dirty="0"/>
              <a:t>těchto žáků.</a:t>
            </a:r>
          </a:p>
          <a:p>
            <a:pPr lvl="1"/>
            <a:r>
              <a:rPr lang="cs-CZ" sz="2200" dirty="0"/>
              <a:t>Umí </a:t>
            </a:r>
            <a:r>
              <a:rPr lang="cs-CZ" sz="2200" b="1" dirty="0"/>
              <a:t>pracovat s odbornými doporučeními </a:t>
            </a:r>
            <a:r>
              <a:rPr lang="cs-CZ" sz="2200" dirty="0"/>
              <a:t>pro práci se žákem, zavádí je do praxe - vytvoření IVP.</a:t>
            </a:r>
          </a:p>
          <a:p>
            <a:pPr lvl="1"/>
            <a:r>
              <a:rPr lang="cs-CZ" sz="2200" dirty="0"/>
              <a:t>Dokáže </a:t>
            </a:r>
            <a:r>
              <a:rPr lang="cs-CZ" sz="2200" b="1" dirty="0"/>
              <a:t>využívat podpůrné poradenské služby </a:t>
            </a:r>
            <a:r>
              <a:rPr lang="cs-CZ" sz="2200" dirty="0"/>
              <a:t>(asistenti, ŠP, ŠSP, PPP, SPC…).</a:t>
            </a:r>
          </a:p>
          <a:p>
            <a:pPr lvl="1"/>
            <a:r>
              <a:rPr lang="cs-CZ" sz="2200" dirty="0"/>
              <a:t>Zvládá práci s </a:t>
            </a:r>
            <a:r>
              <a:rPr lang="cs-CZ" sz="2200" b="1" dirty="0"/>
              <a:t>předsudky</a:t>
            </a:r>
            <a:r>
              <a:rPr lang="cs-CZ" sz="2200" dirty="0"/>
              <a:t>.</a:t>
            </a:r>
          </a:p>
          <a:p>
            <a:r>
              <a:rPr lang="cs-CZ" sz="2000" dirty="0"/>
              <a:t>Zdroj Zapletalová, 2010</a:t>
            </a:r>
          </a:p>
        </p:txBody>
      </p:sp>
    </p:spTree>
    <p:extLst>
      <p:ext uri="{BB962C8B-B14F-4D97-AF65-F5344CB8AC3E}">
        <p14:creationId xmlns:p14="http://schemas.microsoft.com/office/powerpoint/2010/main" val="140056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31065" y="309093"/>
            <a:ext cx="10842135" cy="862483"/>
          </a:xfrm>
        </p:spPr>
        <p:txBody>
          <a:bodyPr/>
          <a:lstStyle/>
          <a:p>
            <a:r>
              <a:rPr lang="cs-CZ" altLang="cs-CZ" sz="3200" dirty="0"/>
              <a:t>Aktuální směr: </a:t>
            </a:r>
            <a:r>
              <a:rPr lang="cs-CZ" altLang="cs-CZ" sz="3200" dirty="0">
                <a:solidFill>
                  <a:srgbClr val="FF0000"/>
                </a:solidFill>
              </a:rPr>
              <a:t>znalost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913" y="914401"/>
            <a:ext cx="10829256" cy="4582749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zahraničí už od poloviny 90. let minulého století sílí zájem o hlubší poznání žáků ze strany učitelů, používá se termín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student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(znalost žáka/ studenta)</a:t>
            </a:r>
          </a:p>
          <a:p>
            <a:pPr>
              <a:spcAft>
                <a:spcPts val="18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české prostředí navrhujeme anglický termín překládat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zvláštností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žáka/ studenta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spcAft>
                <a:spcPts val="1800"/>
              </a:spcAft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aby lépe vynikl 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oproti předchozímu přístupu, tj. úzký vztah k 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školnímu výkonu, známkám: dobrý – průměrný – slabý žák / jedničkář…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800"/>
              </a:spcAft>
              <a:defRPr/>
            </a:pPr>
            <a:r>
              <a:rPr lang="cs-CZ" sz="2000" b="1" dirty="0">
                <a:solidFill>
                  <a:srgbClr val="FF0000"/>
                </a:solidFill>
              </a:rPr>
              <a:t>První složkou </a:t>
            </a:r>
            <a:r>
              <a:rPr lang="cs-CZ" sz="2000" dirty="0"/>
              <a:t>je učitelova </a:t>
            </a:r>
            <a:r>
              <a:rPr lang="cs-CZ" sz="2000" b="1" dirty="0">
                <a:solidFill>
                  <a:srgbClr val="FF0000"/>
                </a:solidFill>
              </a:rPr>
              <a:t>znalost žáka </a:t>
            </a:r>
            <a:r>
              <a:rPr lang="cs-CZ" sz="2000" dirty="0"/>
              <a:t>jako jedinečné osobnosti a z toho plynoucí </a:t>
            </a:r>
            <a:r>
              <a:rPr lang="cs-CZ" sz="2000" b="1" dirty="0">
                <a:solidFill>
                  <a:srgbClr val="FF0000"/>
                </a:solidFill>
              </a:rPr>
              <a:t>porozumění</a:t>
            </a:r>
            <a:r>
              <a:rPr lang="cs-CZ" sz="2000" dirty="0"/>
              <a:t> danému žákovi.</a:t>
            </a:r>
          </a:p>
          <a:p>
            <a:pPr>
              <a:spcAft>
                <a:spcPts val="1800"/>
              </a:spcAft>
              <a:defRPr/>
            </a:pPr>
            <a:r>
              <a:rPr lang="cs-CZ" sz="2000" dirty="0"/>
              <a:t>Obojí vstupuje do učitelova charakterizování žákových zkušeností, chování, učení, emocí i do vnímání žáka učitelem. </a:t>
            </a:r>
          </a:p>
          <a:p>
            <a:pPr>
              <a:spcAft>
                <a:spcPts val="1800"/>
              </a:spcAft>
              <a:defRPr/>
            </a:pPr>
            <a:r>
              <a:rPr lang="cs-CZ" sz="2000" b="1" dirty="0">
                <a:solidFill>
                  <a:srgbClr val="FF0000"/>
                </a:solidFill>
              </a:rPr>
              <a:t>Druhou složkou </a:t>
            </a:r>
            <a:r>
              <a:rPr lang="cs-CZ" sz="2000" dirty="0"/>
              <a:t>jsou učitelovy </a:t>
            </a:r>
            <a:r>
              <a:rPr lang="cs-CZ" sz="3200" b="1" dirty="0">
                <a:solidFill>
                  <a:srgbClr val="FF0000"/>
                </a:solidFill>
              </a:rPr>
              <a:t>individualizované intervence</a:t>
            </a:r>
            <a:r>
              <a:rPr lang="cs-CZ" sz="2000" b="1" dirty="0">
                <a:solidFill>
                  <a:srgbClr val="FF0000"/>
                </a:solidFill>
              </a:rPr>
              <a:t>.</a:t>
            </a:r>
            <a:r>
              <a:rPr lang="cs-CZ" sz="2000" b="1" dirty="0">
                <a:solidFill>
                  <a:srgbClr val="FFFF00"/>
                </a:solidFill>
              </a:rPr>
              <a:t> </a:t>
            </a:r>
          </a:p>
          <a:p>
            <a:pPr lvl="2">
              <a:spcAft>
                <a:spcPts val="1800"/>
              </a:spcAft>
              <a:defRPr/>
            </a:pPr>
            <a:endParaRPr lang="cs-CZ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96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Individualizace a diferenciace výuky jako forma práce s chováním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2597150"/>
            <a:ext cx="4454225" cy="4726934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540000" y="1903062"/>
            <a:ext cx="10752138" cy="271576"/>
          </a:xfrm>
        </p:spPr>
        <p:txBody>
          <a:bodyPr/>
          <a:lstStyle/>
          <a:p>
            <a:r>
              <a:rPr lang="cs-CZ" dirty="0"/>
              <a:t>Učení probíhá přirozeně v interakci, ve vztahovém kontextu („</a:t>
            </a:r>
            <a:r>
              <a:rPr lang="cs-CZ" dirty="0" err="1"/>
              <a:t>learning</a:t>
            </a:r>
            <a:r>
              <a:rPr lang="cs-CZ" dirty="0"/>
              <a:t> triangle“ – </a:t>
            </a:r>
            <a:r>
              <a:rPr lang="cs-CZ" dirty="0" err="1"/>
              <a:t>Geddes</a:t>
            </a:r>
            <a:r>
              <a:rPr lang="cs-CZ" dirty="0"/>
              <a:t>, 2006)</a:t>
            </a:r>
          </a:p>
          <a:p>
            <a:endParaRPr lang="cs-CZ" dirty="0"/>
          </a:p>
          <a:p>
            <a:r>
              <a:rPr lang="cs-CZ" dirty="0"/>
              <a:t>Znalost žáka napomáhá identifikaci jeho „zóny proximálního vývoje“ (</a:t>
            </a:r>
            <a:r>
              <a:rPr lang="cs-CZ" dirty="0" err="1"/>
              <a:t>Vygotsky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Učení je proces, provázený i emocemi – podporujícími i rušivými</a:t>
            </a:r>
          </a:p>
          <a:p>
            <a:endParaRPr lang="cs-CZ" dirty="0"/>
          </a:p>
          <a:p>
            <a:r>
              <a:rPr lang="cs-CZ" dirty="0"/>
              <a:t>Učitel nejen předává znalosti, ale emoce reguluje</a:t>
            </a:r>
          </a:p>
          <a:p>
            <a:endParaRPr lang="cs-CZ" dirty="0"/>
          </a:p>
          <a:p>
            <a:r>
              <a:rPr lang="cs-CZ" dirty="0"/>
              <a:t>Nezvládnuté negativní emoce se manifestují i formou chování</a:t>
            </a:r>
          </a:p>
          <a:p>
            <a:endParaRPr lang="cs-CZ" dirty="0"/>
          </a:p>
          <a:p>
            <a:r>
              <a:rPr lang="cs-CZ" dirty="0"/>
              <a:t>Pozitivní klima naproti </a:t>
            </a:r>
            <a:r>
              <a:rPr lang="cs-CZ" dirty="0" err="1"/>
              <a:t>romu</a:t>
            </a:r>
            <a:r>
              <a:rPr lang="cs-CZ" dirty="0"/>
              <a:t> podporuje motivaci</a:t>
            </a:r>
          </a:p>
        </p:txBody>
      </p:sp>
    </p:spTree>
    <p:extLst>
      <p:ext uri="{BB962C8B-B14F-4D97-AF65-F5344CB8AC3E}">
        <p14:creationId xmlns:p14="http://schemas.microsoft.com/office/powerpoint/2010/main" val="26969232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1705</TotalTime>
  <Words>5061</Words>
  <Application>Microsoft Office PowerPoint</Application>
  <PresentationFormat>Širokoúhlá obrazovka</PresentationFormat>
  <Paragraphs>442</Paragraphs>
  <Slides>52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Open Sans</vt:lpstr>
      <vt:lpstr>Tahoma</vt:lpstr>
      <vt:lpstr>Wingdings</vt:lpstr>
      <vt:lpstr>Prezentace_MU_CZ</vt:lpstr>
      <vt:lpstr>SZ6046  Pedagogicko-psychologická diagnostika v práci učitele PS 2023</vt:lpstr>
      <vt:lpstr>Prezentace aplikace PowerPoint</vt:lpstr>
      <vt:lpstr>…Chování a vztahů se týkají tři z pěti letošních variant tématu seminární práce</vt:lpstr>
      <vt:lpstr>Práce s chováním není totéž, co práce s problémovým chováním</vt:lpstr>
      <vt:lpstr>Populárně naučné a „popkulturní“ zdroje</vt:lpstr>
      <vt:lpstr>Učitel jako diagnostik a jako kontaktní osoba</vt:lpstr>
      <vt:lpstr>Teoretický rámec - vzdělávání jako nástroj změny</vt:lpstr>
      <vt:lpstr>Aktuální směr: znalost žáků</vt:lpstr>
      <vt:lpstr>Individualizace a diferenciace výuky jako forma práce s chováním</vt:lpstr>
      <vt:lpstr>Diagnostická činnost, diagnostická hypotéza</vt:lpstr>
      <vt:lpstr>Příklad kombinace metod v modelu testování hypotéz (HTM) ve škole</vt:lpstr>
      <vt:lpstr>Praktické návody doporučují 12 hledisek (USA)</vt:lpstr>
      <vt:lpstr>Pozorování</vt:lpstr>
      <vt:lpstr>Pozorování</vt:lpstr>
      <vt:lpstr>Práce se záznamem</vt:lpstr>
      <vt:lpstr>Pozorování - typy</vt:lpstr>
      <vt:lpstr>Prezentace aplikace PowerPoint</vt:lpstr>
      <vt:lpstr>Techniky pozorování - příklady</vt:lpstr>
      <vt:lpstr>Nestrukturované pozorování</vt:lpstr>
      <vt:lpstr>Strukturované pozorování</vt:lpstr>
      <vt:lpstr>Prezentace aplikace PowerPoint</vt:lpstr>
      <vt:lpstr>Příklad pozorovacího schématu – systém N. A. Flanderse (FIAS; 1970)</vt:lpstr>
      <vt:lpstr>Prezentace aplikace PowerPoint</vt:lpstr>
      <vt:lpstr>Datový záznam</vt:lpstr>
      <vt:lpstr>Zásady pro pozorování</vt:lpstr>
      <vt:lpstr>Snížení negativních vlivů na pozorování</vt:lpstr>
      <vt:lpstr>Další využitelné metody</vt:lpstr>
      <vt:lpstr>Projektivní metody</vt:lpstr>
      <vt:lpstr>Výhody a nevýhody</vt:lpstr>
      <vt:lpstr>Prezentace aplikace PowerPoint</vt:lpstr>
      <vt:lpstr>Techniky</vt:lpstr>
      <vt:lpstr>Nedokončené věty</vt:lpstr>
      <vt:lpstr>„Začarovaná rodina“ – dívka (10) a její bratr (8)</vt:lpstr>
      <vt:lpstr>Hravé formy, obrázky…</vt:lpstr>
      <vt:lpstr>Prezentace aplikace PowerPoint</vt:lpstr>
      <vt:lpstr>Problémové a rizikové chování</vt:lpstr>
      <vt:lpstr>Aktuálnost problematiky (problémového) chování</vt:lpstr>
      <vt:lpstr>Práce s chováním není totéž, co práce s problémovým chováním – a nemá začínat, až se objeví problém</vt:lpstr>
      <vt:lpstr>Vybrané principy práce s problémovým chováním - dilemata</vt:lpstr>
      <vt:lpstr>Prezentace aplikace PowerPoint</vt:lpstr>
      <vt:lpstr>Užší pojetí poruch chování (dle MKN)</vt:lpstr>
      <vt:lpstr>Náročné chování  (kategorie v Katalogu podpůrných opatření)</vt:lpstr>
      <vt:lpstr>Vybrané principy práce s problémovým chováním – praktické zásady</vt:lpstr>
      <vt:lpstr>Tipy z oblasti podpůrných opatření (Katalog PO)</vt:lpstr>
      <vt:lpstr>Individuální výchovný program (IVýP)</vt:lpstr>
      <vt:lpstr>Inspirativní odkazy</vt:lpstr>
      <vt:lpstr>Aktuální příklad rozsáhlých změn v chování: co přinesl lockdown</vt:lpstr>
      <vt:lpstr>„Přijde mi to, jako bych měl přijít o rodinu“: – méně nápadné, snadno opomíjené dopady</vt:lpstr>
      <vt:lpstr>Paradoxy</vt:lpstr>
      <vt:lpstr>Co s tím (z)může škola?</vt:lpstr>
      <vt:lpstr>Vzor zvládání, člen podporující zvládání</vt:lpstr>
      <vt:lpstr>„Kdo ohlídá hlídače“ (a pomůže nápomocným)?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</dc:creator>
  <cp:lastModifiedBy>Tomáš Kohoutek</cp:lastModifiedBy>
  <cp:revision>101</cp:revision>
  <cp:lastPrinted>2021-04-29T13:22:22Z</cp:lastPrinted>
  <dcterms:created xsi:type="dcterms:W3CDTF">2021-04-28T16:44:36Z</dcterms:created>
  <dcterms:modified xsi:type="dcterms:W3CDTF">2024-11-11T17:36:53Z</dcterms:modified>
</cp:coreProperties>
</file>