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25.jpg" ContentType="image/jpg"/>
  <Override PartName="/ppt/media/image26.jpg" ContentType="image/jpg"/>
  <Override PartName="/ppt/media/image28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2.jpg" ContentType="image/jp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60.jpg" ContentType="image/jp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64.jpg" ContentType="image/jp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67.jpg" ContentType="image/jpg"/>
  <Override PartName="/ppt/media/image68.jpg" ContentType="image/jpg"/>
  <Override PartName="/ppt/media/image70.jpg" ContentType="image/jpg"/>
  <Override PartName="/ppt/media/image71.jpg" ContentType="image/jpg"/>
  <Override PartName="/ppt/media/image73.jpg" ContentType="image/jpg"/>
  <Override PartName="/ppt/media/image74.jpg" ContentType="image/jpg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media/image98.jpg" ContentType="image/jpg"/>
  <Override PartName="/ppt/media/image99.jpg" ContentType="image/jpg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8"/>
  </p:notesMasterIdLst>
  <p:sldIdLst>
    <p:sldId id="256" r:id="rId2"/>
    <p:sldId id="140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25" r:id="rId15"/>
    <p:sldId id="326" r:id="rId16"/>
    <p:sldId id="357" r:id="rId17"/>
    <p:sldId id="359" r:id="rId18"/>
    <p:sldId id="360" r:id="rId19"/>
    <p:sldId id="367" r:id="rId20"/>
    <p:sldId id="269" r:id="rId21"/>
    <p:sldId id="323" r:id="rId22"/>
    <p:sldId id="270" r:id="rId23"/>
    <p:sldId id="1407" r:id="rId24"/>
    <p:sldId id="1408" r:id="rId25"/>
    <p:sldId id="1409" r:id="rId26"/>
    <p:sldId id="1410" r:id="rId27"/>
    <p:sldId id="1411" r:id="rId28"/>
    <p:sldId id="1412" r:id="rId29"/>
    <p:sldId id="1413" r:id="rId30"/>
    <p:sldId id="1414" r:id="rId31"/>
    <p:sldId id="1415" r:id="rId32"/>
    <p:sldId id="1416" r:id="rId33"/>
    <p:sldId id="1417" r:id="rId34"/>
    <p:sldId id="273" r:id="rId35"/>
    <p:sldId id="1418" r:id="rId36"/>
    <p:sldId id="274" r:id="rId37"/>
    <p:sldId id="275" r:id="rId38"/>
    <p:sldId id="276" r:id="rId39"/>
    <p:sldId id="310" r:id="rId40"/>
    <p:sldId id="1419" r:id="rId41"/>
    <p:sldId id="289" r:id="rId42"/>
    <p:sldId id="1420" r:id="rId43"/>
    <p:sldId id="1421" r:id="rId44"/>
    <p:sldId id="300" r:id="rId45"/>
    <p:sldId id="302" r:id="rId46"/>
    <p:sldId id="278" r:id="rId47"/>
    <p:sldId id="279" r:id="rId48"/>
    <p:sldId id="280" r:id="rId49"/>
    <p:sldId id="374" r:id="rId50"/>
    <p:sldId id="281" r:id="rId51"/>
    <p:sldId id="282" r:id="rId52"/>
    <p:sldId id="283" r:id="rId53"/>
    <p:sldId id="284" r:id="rId54"/>
    <p:sldId id="385" r:id="rId55"/>
    <p:sldId id="386" r:id="rId56"/>
    <p:sldId id="387" r:id="rId57"/>
    <p:sldId id="393" r:id="rId58"/>
    <p:sldId id="1405" r:id="rId59"/>
    <p:sldId id="285" r:id="rId60"/>
    <p:sldId id="286" r:id="rId61"/>
    <p:sldId id="287" r:id="rId62"/>
    <p:sldId id="288" r:id="rId63"/>
    <p:sldId id="290" r:id="rId64"/>
    <p:sldId id="291" r:id="rId65"/>
    <p:sldId id="292" r:id="rId66"/>
    <p:sldId id="369" r:id="rId67"/>
    <p:sldId id="1404" r:id="rId68"/>
    <p:sldId id="293" r:id="rId69"/>
    <p:sldId id="294" r:id="rId70"/>
    <p:sldId id="295" r:id="rId71"/>
    <p:sldId id="441" r:id="rId72"/>
    <p:sldId id="442" r:id="rId73"/>
    <p:sldId id="296" r:id="rId74"/>
    <p:sldId id="897" r:id="rId75"/>
    <p:sldId id="301" r:id="rId76"/>
    <p:sldId id="304" r:id="rId77"/>
  </p:sldIdLst>
  <p:sldSz cx="12192000" cy="6858000"/>
  <p:notesSz cx="6858000" cy="9144000"/>
  <p:embeddedFontLst>
    <p:embeddedFont>
      <p:font typeface="Century Gothic" panose="020B0502020202020204" pitchFamily="34" charset="0"/>
      <p:regular r:id="rId79"/>
      <p:bold r:id="rId80"/>
      <p:italic r:id="rId81"/>
      <p:boldItalic r:id="rId82"/>
    </p:embeddedFont>
    <p:embeddedFont>
      <p:font typeface="Merriweather" panose="00000500000000000000" pitchFamily="2" charset="-18"/>
      <p:regular r:id="rId83"/>
      <p:bold r:id="rId84"/>
      <p:italic r:id="rId85"/>
      <p:boldItalic r:id="rId86"/>
    </p:embeddedFont>
    <p:embeddedFont>
      <p:font typeface="Noto Sans Symbols"/>
      <p:regular r:id="rId87"/>
      <p:bold r:id="rId88"/>
    </p:embeddedFont>
    <p:embeddedFont>
      <p:font typeface="Open Sans" panose="020B0606030504020204" pitchFamily="34" charset="0"/>
      <p:regular r:id="rId89"/>
      <p:bold r:id="rId90"/>
      <p:italic r:id="rId91"/>
      <p:boldItalic r:id="rId92"/>
    </p:embeddedFont>
    <p:embeddedFont>
      <p:font typeface="Trebuchet MS" panose="020B0603020202020204" pitchFamily="34" charset="0"/>
      <p:regular r:id="rId93"/>
      <p:bold r:id="rId94"/>
      <p:italic r:id="rId95"/>
      <p:boldItalic r:id="rId9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7" roundtripDataSignature="AMtx7mivFqXj686by7hW9Flx9s0D++o5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font" Target="fonts/font12.fntdata"/><Relationship Id="rId95" Type="http://schemas.openxmlformats.org/officeDocument/2006/relationships/font" Target="fonts/font17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font" Target="fonts/font16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9.fntdata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5.fntdata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 roce 2020 byla do dotazníku poprvé zařazena otázka mapující užívání nikotinových sáčků bez obsahu tabáku, kdy tyto výrobky užívalo 1,7 % respondentů. Z posledních výsledků vyplývá, že v roce 2022 nikotinové sáčky užívalo 2,8 % respondentů, přičemž 1,2 % je užívá denně; více muži než ženy. Nejvyšší zastoupení uživatelů nacházíme v nejmladší věkové skupině 15‒24 let (9,0 %), z toho denně tyto sáčky užívá 4,5 % respondentů. V porovnání s rokem 2020 pozorujeme u této věkové skupiny nárůst o 2,7 p. b. 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5" name="Google Shape;3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>
          <a:extLst>
            <a:ext uri="{FF2B5EF4-FFF2-40B4-BE49-F238E27FC236}">
              <a16:creationId xmlns:a16="http://schemas.microsoft.com/office/drawing/2014/main" id="{ACC3D7B3-0B6D-8849-F342-01CEE01B6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1:notes">
            <a:extLst>
              <a:ext uri="{FF2B5EF4-FFF2-40B4-BE49-F238E27FC236}">
                <a16:creationId xmlns:a16="http://schemas.microsoft.com/office/drawing/2014/main" id="{D13FE0B5-A7A8-AFA2-15E7-DCE6B33C0B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5" name="Google Shape;325;p21:notes">
            <a:extLst>
              <a:ext uri="{FF2B5EF4-FFF2-40B4-BE49-F238E27FC236}">
                <a16:creationId xmlns:a16="http://schemas.microsoft.com/office/drawing/2014/main" id="{636D862E-E4BC-9370-4474-AB760CD83C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21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s-C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 roce 2022 užívalo elektronické cigarety alespoň jednou měsíčně celkem 10,2 % respondentů, což ve srovnání s rokem 2021 (7,4 %) představuje nárůst o 2,8 p. b., který je statisticky významný (p = 0,003). Denně užívá elektronickou cigaretu 5,1 % osob, více muži než ženy.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2" name="Google Shape;33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36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s-C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Největší podíl uživatelů nacházíme ve věkové kategorii 15–24 let (24,9 %), což představuje v porovnání s předchozími lety více než dvojnásobný nárůst. U starších věkových kategorií, podíl uživatelů v porovnání s rokem 2021 také stoupl.</a:t>
            </a:r>
            <a:endParaRPr/>
          </a:p>
        </p:txBody>
      </p:sp>
      <p:sp>
        <p:nvSpPr>
          <p:cNvPr id="340" name="Google Shape;34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37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94" name="Google Shape;1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cs-CZ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Respondenti mohli uvést více důvodů proč užívají elektronické cigarety. Z výsledků je patrné, že podobně jako v roce 2021 nejvyšší podíl respondentů (36,2 %) užívá elektronické cigarety z důvodu menší škodlivosti pro zdraví. Druhým nejčastějším důvodem užívání je větší tolerance okolí k elektronickým cigaretám (26,8 %). Zhruba čtvrtina uživatelů (23,4 %) spatřuje v užívání elektronických cigaret prostředek k ukončení nebo omezení kouření klasických cigaret; v roce 2021 tento důvod uvedlo 25,4 % respondentů. Dalším důvodem k užívání elektronických cigaret bývá touha experimentovat (27,7 %), která je nejčastějším důvodem u nejmladší věkové skupiny 15–24 let. Jako jiný důvod užívání respondenti nejčastěji uvádí, že jim elektronické cigarety chutnají, dále je to nepřítomnost zápachu, užívání s přáteli nebo využití jako prostředku pro snižování stresu.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38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s-CZ"/>
              <a:t>Viktor Mravčík k tomu říká: "Není to nikotin, ale dehet ze spalovaného tabáku (cigaretového kouře), který je příčinou vysoké nemocnosti a úmrtnosti: na nikotinu jsou lidé závislí, ale umírají kvůli dehtu z cigaretového kouře. Nikotin je kromě toho, že způsobuje závislost, poměrně neškodná látka. Je mnohem méně toxický, než se obecně soudí, a není karcinogenní, jak se někdy mylně uvádí.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Alternativní výrobky jsou z hlediska obsahu škodlivin desetkrát až stokrát méně škodlivé než klasické cigarety. Elektronické cigarety přibližně stokrát. To je propastný rozdíl z hlediska veřejného zdravotnictví. Pokud snížíte vystavení nějakému riziku nebo výskyt nějaké nemoci řádově stokrát, rovná se to vlastně zázračné intervenci."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"Pokud by všichni kuřáci přešli na alternativy, umíralo by v Česku v řádu deseti až třiceti let ročně ne 15 tisíc, ale jen asi 300 (!) lidí „na nikotin“. Alternativy mají prostě obrovský „veřejnozdravotní“ a ekonomický potenciál. Je to srovnatelné s výskytem infekcí před érou antibiotik a v éře antibiotik, před érou vakcín a v éře vakcín. Bránit alternativním výrobkům je podobné jako bránit antibiotikům nebo vakcínám s argumentací, že lidé by se měli s infekcemi vypořádat přirozenou imunitou."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s-CZ"/>
              <a:t>"Jsou zde zájmové skupiny včetně části odborné veřejnosti, které prosazují myšlenku světa bez nikotinu. To je chiméra a v extrémní formě nebezpečná ideologie, jež vede k prohibici i k nadměrnému trestání lidí a absurdnímu režimu, známému u „nelegálních“ drog. Tato ideologie neuznává ani alternativy, roli a princip harm reduction (minimalizace škod souvisejících s užíváním psychoaktivních látek) v oblasti tabáku a nikotinu, a staví alternativy na úroveň klasických cigaret a spalovaného tabáku. Součástí této ideologie je i vytváření morální paniky kolem dětí a mládeže. Tyto tendence považuji za nevědecké, tendenční, popírající principy veřejného zdravotnictví."</a:t>
            </a:r>
            <a:endParaRPr/>
          </a:p>
        </p:txBody>
      </p:sp>
      <p:sp>
        <p:nvSpPr>
          <p:cNvPr id="362" name="Google Shape;3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62" name="Google Shape;3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8" name="Google Shape;36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9" name="Google Shape;38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8" name="Google Shape;3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4" name="Google Shape;40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0" name="Google Shape;41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9" name="Google Shape;41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9" name="Google Shape;42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bac293a8d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g2bac293a8dd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2" name="Google Shape;452;g2bac293a8dd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63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ba8b46f6a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g2ba8b46f6a9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9" name="Google Shape;459;g2ba8b46f6a9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64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c3e30f54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2c3e30f54f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2c3e30f54f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65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3" name="Google Shape;48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9" name="Google Shape;48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1" name="Google Shape;50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20D1-31D0-441D-A973-6FB6996CC2D1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511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8" name="Google Shape;56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ba8b46f6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g2ba8b46f6a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2ba8b46f6a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8" name="Google Shape;2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0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6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0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6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1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1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16" name="Google Shape;116;p61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7" name="Google Shape;117;p6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6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1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6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2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62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62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5" name="Google Shape;125;p6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6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6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6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ázev a popisek">
  <p:cSld name="Název a popise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3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63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6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6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63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63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ce s popiskem">
  <p:cSld name="Citace s popiskem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4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64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39" name="Google Shape;139;p64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6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4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4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44" name="Google Shape;144;p64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cs-CZ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cs-CZ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menovka">
  <p:cSld name="Jmenovka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5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65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49" name="Google Shape;149;p6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6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5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5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menovka s citací">
  <p:cSld name="Jmenovka s citací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6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6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56" name="Google Shape;156;p66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57" name="Google Shape;157;p6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66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6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61" name="Google Shape;161;p6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cs-CZ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66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cs-CZ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vda nebo nepravda">
  <p:cSld name="Pravda nebo nepravda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7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67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66" name="Google Shape;166;p67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67" name="Google Shape;167;p6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6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6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8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68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74" name="Google Shape;174;p6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6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8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68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9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9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81" name="Google Shape;181;p6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6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69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6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1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1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51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6871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1" i="0">
                <a:solidFill>
                  <a:srgbClr val="0C0C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591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500"/>
              <a:buFont typeface="Arial"/>
              <a:buNone/>
              <a:defRPr sz="3500" b="1" i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 bílá">
  <p:cSld name="jenom nadpis bílá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092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5"/>
              </a:buClr>
              <a:buSzPts val="3600"/>
              <a:buFont typeface="Arial"/>
              <a:buNone/>
              <a:defRPr>
                <a:solidFill>
                  <a:srgbClr val="005A8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4"/>
          <p:cNvSpPr txBox="1">
            <a:spLocks noGrp="1"/>
          </p:cNvSpPr>
          <p:nvPr>
            <p:ph type="body" idx="1"/>
          </p:nvPr>
        </p:nvSpPr>
        <p:spPr>
          <a:xfrm>
            <a:off x="831850" y="1690688"/>
            <a:ext cx="1050925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68" name="Google Shape;68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4894" y="135617"/>
            <a:ext cx="1343637" cy="133804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54"/>
          <p:cNvSpPr/>
          <p:nvPr/>
        </p:nvSpPr>
        <p:spPr>
          <a:xfrm>
            <a:off x="0" y="6238959"/>
            <a:ext cx="12192000" cy="619041"/>
          </a:xfrm>
          <a:prstGeom prst="rect">
            <a:avLst/>
          </a:prstGeom>
          <a:solidFill>
            <a:srgbClr val="D9E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70;p54"/>
          <p:cNvSpPr txBox="1"/>
          <p:nvPr/>
        </p:nvSpPr>
        <p:spPr>
          <a:xfrm>
            <a:off x="11366834" y="6375188"/>
            <a:ext cx="42344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rgbClr val="005A8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005A8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5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5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55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75" name="Google Shape;75;p55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55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77" name="Google Shape;77;p5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5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8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8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84" name="Google Shape;84;p58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85" name="Google Shape;85;p5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8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58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7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7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5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7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57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9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9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5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79F9B"/>
            </a:gs>
            <a:gs pos="90000">
              <a:srgbClr val="D8D8D8"/>
            </a:gs>
            <a:gs pos="100000">
              <a:srgbClr val="D8D8D8"/>
            </a:gs>
          </a:gsLst>
          <a:lin ang="27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49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1" name="Google Shape;11;p49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49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49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49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49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49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49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49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49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49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49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49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3;p4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24" name="Google Shape;24;p49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49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49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49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49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49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49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49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49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49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49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49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6;p49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9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" name="Google Shape;40;p4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" name="Google Shape;41;p49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"/>
          <p:cNvSpPr txBox="1">
            <a:spLocks noGrp="1"/>
          </p:cNvSpPr>
          <p:nvPr>
            <p:ph type="ctrTitle"/>
          </p:nvPr>
        </p:nvSpPr>
        <p:spPr>
          <a:xfrm>
            <a:off x="837032" y="1570370"/>
            <a:ext cx="8915399" cy="260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11111"/>
              <a:buFont typeface="Century Gothic"/>
              <a:buNone/>
            </a:pPr>
            <a:r>
              <a:rPr lang="cs-CZ" b="1" dirty="0"/>
              <a:t>Aktuální trendy v oblasti návykových látek</a:t>
            </a:r>
            <a:endParaRPr dirty="0"/>
          </a:p>
        </p:txBody>
      </p:sp>
      <p:sp>
        <p:nvSpPr>
          <p:cNvPr id="190" name="Google Shape;190;p1"/>
          <p:cNvSpPr txBox="1">
            <a:spLocks noGrp="1"/>
          </p:cNvSpPr>
          <p:nvPr>
            <p:ph type="subTitle" idx="1"/>
          </p:nvPr>
        </p:nvSpPr>
        <p:spPr>
          <a:xfrm>
            <a:off x="5456254" y="5303520"/>
            <a:ext cx="6048357" cy="60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cs-CZ" dirty="0"/>
              <a:t>Mgr. et Mgr. Michal Škerle</a:t>
            </a:r>
            <a:endParaRPr dirty="0"/>
          </a:p>
        </p:txBody>
      </p:sp>
      <p:pic>
        <p:nvPicPr>
          <p:cNvPr id="191" name="Google Shape;1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7927" y="577214"/>
            <a:ext cx="2727960" cy="2727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8" name="Google Shape;25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416" y="0"/>
            <a:ext cx="10236708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 txBox="1">
            <a:spLocks noGrp="1"/>
          </p:cNvSpPr>
          <p:nvPr>
            <p:ph type="title"/>
          </p:nvPr>
        </p:nvSpPr>
        <p:spPr>
          <a:xfrm>
            <a:off x="713055" y="1336231"/>
            <a:ext cx="10625023" cy="1096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5400" rIns="0" bIns="0" anchor="t" anchorCtr="0">
            <a:spAutoFit/>
          </a:bodyPr>
          <a:lstStyle/>
          <a:p>
            <a:pPr marL="12700" marR="5080" lvl="0" indent="0" algn="l" rtl="0">
              <a:lnSpc>
                <a:spcPct val="108064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100"/>
              <a:buFont typeface="Century Gothic"/>
              <a:buNone/>
            </a:pPr>
            <a:r>
              <a:rPr lang="cs-CZ" sz="3100" b="1">
                <a:solidFill>
                  <a:srgbClr val="C00000"/>
                </a:solidFill>
              </a:rPr>
              <a:t>PROČ JSOU </a:t>
            </a:r>
            <a:r>
              <a:rPr lang="cs-CZ" sz="3100">
                <a:solidFill>
                  <a:srgbClr val="C00000"/>
                </a:solidFill>
              </a:rPr>
              <a:t>(BYLY?) </a:t>
            </a:r>
            <a:r>
              <a:rPr lang="cs-CZ" sz="3100" b="1">
                <a:solidFill>
                  <a:srgbClr val="C00000"/>
                </a:solidFill>
              </a:rPr>
              <a:t>NIKOTINOVÉ SÁČKY  ATRAKTIVNÍ PRO DĚTI?</a:t>
            </a:r>
            <a:endParaRPr sz="3100" b="1">
              <a:solidFill>
                <a:srgbClr val="C00000"/>
              </a:solidFill>
            </a:endParaRPr>
          </a:p>
        </p:txBody>
      </p:sp>
      <p:sp>
        <p:nvSpPr>
          <p:cNvPr id="264" name="Google Shape;264;p14"/>
          <p:cNvSpPr txBox="1"/>
          <p:nvPr/>
        </p:nvSpPr>
        <p:spPr>
          <a:xfrm>
            <a:off x="1121880" y="2714168"/>
            <a:ext cx="7390765" cy="365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500" rIns="0" bIns="0" anchor="t" anchorCtr="0">
            <a:spAutoFit/>
          </a:bodyPr>
          <a:lstStyle/>
          <a:p>
            <a:pPr marL="241300" marR="0" lvl="0" indent="-22923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r>
              <a:rPr lang="cs-CZ" sz="28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Široká dostupnost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0" lvl="0" indent="-229234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r>
              <a:rPr lang="cs-CZ" sz="28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Nízká cena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0" lvl="0" indent="-229234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r>
              <a:rPr lang="cs-CZ" sz="28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Diskrétnost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0" lvl="0" indent="-229234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r>
              <a:rPr lang="cs-CZ" sz="28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Cool značky a „dětské“ příchutě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0" lvl="0" indent="-229234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r>
              <a:rPr lang="cs-CZ" sz="28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Sociální status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0" lvl="0" indent="-229234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r>
              <a:rPr lang="cs-CZ" sz="28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Tlak vrstevníků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0" lvl="0" indent="-229234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r>
              <a:rPr lang="cs-CZ" sz="28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Stimulace nikotinem (učení, sport, nálada)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8947" y="4846602"/>
            <a:ext cx="2359736" cy="1488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542" y="1531734"/>
            <a:ext cx="10126980" cy="497384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5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cs-CZ">
                <a:solidFill>
                  <a:schemeClr val="lt1"/>
                </a:solidFill>
              </a:rPr>
              <a:t>Cool značky, dětské příchutě, marketing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6"/>
          <p:cNvGrpSpPr/>
          <p:nvPr/>
        </p:nvGrpSpPr>
        <p:grpSpPr>
          <a:xfrm>
            <a:off x="263652" y="1680972"/>
            <a:ext cx="11505067" cy="3996181"/>
            <a:chOff x="263652" y="1680972"/>
            <a:chExt cx="11505067" cy="3996181"/>
          </a:xfrm>
        </p:grpSpPr>
        <p:pic>
          <p:nvPicPr>
            <p:cNvPr id="277" name="Google Shape;277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3652" y="1680972"/>
              <a:ext cx="11505067" cy="38770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Google Shape;278;p16"/>
            <p:cNvSpPr/>
            <p:nvPr/>
          </p:nvSpPr>
          <p:spPr>
            <a:xfrm>
              <a:off x="5568696" y="4764023"/>
              <a:ext cx="1391920" cy="913130"/>
            </a:xfrm>
            <a:custGeom>
              <a:avLst/>
              <a:gdLst/>
              <a:ahLst/>
              <a:cxnLst/>
              <a:rect l="l" t="t" r="r" b="b"/>
              <a:pathLst>
                <a:path w="1391920" h="913129" extrusionOk="0">
                  <a:moveTo>
                    <a:pt x="695705" y="0"/>
                  </a:moveTo>
                  <a:lnTo>
                    <a:pt x="638654" y="1512"/>
                  </a:lnTo>
                  <a:lnTo>
                    <a:pt x="582871" y="5973"/>
                  </a:lnTo>
                  <a:lnTo>
                    <a:pt x="528536" y="13264"/>
                  </a:lnTo>
                  <a:lnTo>
                    <a:pt x="475829" y="23268"/>
                  </a:lnTo>
                  <a:lnTo>
                    <a:pt x="424928" y="35867"/>
                  </a:lnTo>
                  <a:lnTo>
                    <a:pt x="376012" y="50944"/>
                  </a:lnTo>
                  <a:lnTo>
                    <a:pt x="329261" y="68382"/>
                  </a:lnTo>
                  <a:lnTo>
                    <a:pt x="284853" y="88062"/>
                  </a:lnTo>
                  <a:lnTo>
                    <a:pt x="242969" y="109869"/>
                  </a:lnTo>
                  <a:lnTo>
                    <a:pt x="203787" y="133683"/>
                  </a:lnTo>
                  <a:lnTo>
                    <a:pt x="167486" y="159388"/>
                  </a:lnTo>
                  <a:lnTo>
                    <a:pt x="134246" y="186866"/>
                  </a:lnTo>
                  <a:lnTo>
                    <a:pt x="104245" y="216000"/>
                  </a:lnTo>
                  <a:lnTo>
                    <a:pt x="77663" y="246673"/>
                  </a:lnTo>
                  <a:lnTo>
                    <a:pt x="54679" y="278766"/>
                  </a:lnTo>
                  <a:lnTo>
                    <a:pt x="35472" y="312163"/>
                  </a:lnTo>
                  <a:lnTo>
                    <a:pt x="9107" y="382398"/>
                  </a:lnTo>
                  <a:lnTo>
                    <a:pt x="0" y="456438"/>
                  </a:lnTo>
                  <a:lnTo>
                    <a:pt x="2306" y="493874"/>
                  </a:lnTo>
                  <a:lnTo>
                    <a:pt x="20222" y="566128"/>
                  </a:lnTo>
                  <a:lnTo>
                    <a:pt x="54679" y="634109"/>
                  </a:lnTo>
                  <a:lnTo>
                    <a:pt x="77663" y="666202"/>
                  </a:lnTo>
                  <a:lnTo>
                    <a:pt x="104245" y="696875"/>
                  </a:lnTo>
                  <a:lnTo>
                    <a:pt x="134246" y="726009"/>
                  </a:lnTo>
                  <a:lnTo>
                    <a:pt x="167486" y="753487"/>
                  </a:lnTo>
                  <a:lnTo>
                    <a:pt x="203787" y="779192"/>
                  </a:lnTo>
                  <a:lnTo>
                    <a:pt x="242969" y="803006"/>
                  </a:lnTo>
                  <a:lnTo>
                    <a:pt x="284853" y="824813"/>
                  </a:lnTo>
                  <a:lnTo>
                    <a:pt x="329261" y="844493"/>
                  </a:lnTo>
                  <a:lnTo>
                    <a:pt x="376012" y="861931"/>
                  </a:lnTo>
                  <a:lnTo>
                    <a:pt x="424928" y="877008"/>
                  </a:lnTo>
                  <a:lnTo>
                    <a:pt x="475829" y="889607"/>
                  </a:lnTo>
                  <a:lnTo>
                    <a:pt x="528536" y="899611"/>
                  </a:lnTo>
                  <a:lnTo>
                    <a:pt x="582871" y="906902"/>
                  </a:lnTo>
                  <a:lnTo>
                    <a:pt x="638654" y="911363"/>
                  </a:lnTo>
                  <a:lnTo>
                    <a:pt x="695705" y="912876"/>
                  </a:lnTo>
                  <a:lnTo>
                    <a:pt x="752757" y="911363"/>
                  </a:lnTo>
                  <a:lnTo>
                    <a:pt x="808540" y="906902"/>
                  </a:lnTo>
                  <a:lnTo>
                    <a:pt x="862875" y="899611"/>
                  </a:lnTo>
                  <a:lnTo>
                    <a:pt x="915582" y="889607"/>
                  </a:lnTo>
                  <a:lnTo>
                    <a:pt x="966483" y="877008"/>
                  </a:lnTo>
                  <a:lnTo>
                    <a:pt x="1015399" y="861931"/>
                  </a:lnTo>
                  <a:lnTo>
                    <a:pt x="1062150" y="844493"/>
                  </a:lnTo>
                  <a:lnTo>
                    <a:pt x="1106558" y="824813"/>
                  </a:lnTo>
                  <a:lnTo>
                    <a:pt x="1148442" y="803006"/>
                  </a:lnTo>
                  <a:lnTo>
                    <a:pt x="1187624" y="779192"/>
                  </a:lnTo>
                  <a:lnTo>
                    <a:pt x="1223925" y="753487"/>
                  </a:lnTo>
                  <a:lnTo>
                    <a:pt x="1257165" y="726009"/>
                  </a:lnTo>
                  <a:lnTo>
                    <a:pt x="1287166" y="696875"/>
                  </a:lnTo>
                  <a:lnTo>
                    <a:pt x="1313748" y="666202"/>
                  </a:lnTo>
                  <a:lnTo>
                    <a:pt x="1336732" y="634109"/>
                  </a:lnTo>
                  <a:lnTo>
                    <a:pt x="1355939" y="600712"/>
                  </a:lnTo>
                  <a:lnTo>
                    <a:pt x="1382304" y="530477"/>
                  </a:lnTo>
                  <a:lnTo>
                    <a:pt x="1391411" y="456438"/>
                  </a:lnTo>
                  <a:lnTo>
                    <a:pt x="1389105" y="419001"/>
                  </a:lnTo>
                  <a:lnTo>
                    <a:pt x="1371189" y="346747"/>
                  </a:lnTo>
                  <a:lnTo>
                    <a:pt x="1336732" y="278766"/>
                  </a:lnTo>
                  <a:lnTo>
                    <a:pt x="1313748" y="246673"/>
                  </a:lnTo>
                  <a:lnTo>
                    <a:pt x="1287166" y="216000"/>
                  </a:lnTo>
                  <a:lnTo>
                    <a:pt x="1257165" y="186866"/>
                  </a:lnTo>
                  <a:lnTo>
                    <a:pt x="1223925" y="159388"/>
                  </a:lnTo>
                  <a:lnTo>
                    <a:pt x="1187624" y="133683"/>
                  </a:lnTo>
                  <a:lnTo>
                    <a:pt x="1148442" y="109869"/>
                  </a:lnTo>
                  <a:lnTo>
                    <a:pt x="1106558" y="88062"/>
                  </a:lnTo>
                  <a:lnTo>
                    <a:pt x="1062150" y="68382"/>
                  </a:lnTo>
                  <a:lnTo>
                    <a:pt x="1015399" y="50944"/>
                  </a:lnTo>
                  <a:lnTo>
                    <a:pt x="966483" y="35867"/>
                  </a:lnTo>
                  <a:lnTo>
                    <a:pt x="915582" y="23268"/>
                  </a:lnTo>
                  <a:lnTo>
                    <a:pt x="862875" y="13264"/>
                  </a:lnTo>
                  <a:lnTo>
                    <a:pt x="808540" y="5973"/>
                  </a:lnTo>
                  <a:lnTo>
                    <a:pt x="752757" y="1512"/>
                  </a:lnTo>
                  <a:lnTo>
                    <a:pt x="695705" y="0"/>
                  </a:lnTo>
                  <a:close/>
                </a:path>
              </a:pathLst>
            </a:custGeom>
            <a:solidFill>
              <a:srgbClr val="FDDA2D">
                <a:alpha val="2431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8885682" y="2471166"/>
              <a:ext cx="1350645" cy="504825"/>
            </a:xfrm>
            <a:custGeom>
              <a:avLst/>
              <a:gdLst/>
              <a:ahLst/>
              <a:cxnLst/>
              <a:rect l="l" t="t" r="r" b="b"/>
              <a:pathLst>
                <a:path w="1350645" h="504825" extrusionOk="0">
                  <a:moveTo>
                    <a:pt x="0" y="252222"/>
                  </a:moveTo>
                  <a:lnTo>
                    <a:pt x="13716" y="201384"/>
                  </a:lnTo>
                  <a:lnTo>
                    <a:pt x="53054" y="154037"/>
                  </a:lnTo>
                  <a:lnTo>
                    <a:pt x="115300" y="111193"/>
                  </a:lnTo>
                  <a:lnTo>
                    <a:pt x="154165" y="91776"/>
                  </a:lnTo>
                  <a:lnTo>
                    <a:pt x="197739" y="73866"/>
                  </a:lnTo>
                  <a:lnTo>
                    <a:pt x="245682" y="57588"/>
                  </a:lnTo>
                  <a:lnTo>
                    <a:pt x="297656" y="43070"/>
                  </a:lnTo>
                  <a:lnTo>
                    <a:pt x="353320" y="30437"/>
                  </a:lnTo>
                  <a:lnTo>
                    <a:pt x="412337" y="19817"/>
                  </a:lnTo>
                  <a:lnTo>
                    <a:pt x="474365" y="11337"/>
                  </a:lnTo>
                  <a:lnTo>
                    <a:pt x="539067" y="5123"/>
                  </a:lnTo>
                  <a:lnTo>
                    <a:pt x="606102" y="1301"/>
                  </a:lnTo>
                  <a:lnTo>
                    <a:pt x="675132" y="0"/>
                  </a:lnTo>
                  <a:lnTo>
                    <a:pt x="744161" y="1301"/>
                  </a:lnTo>
                  <a:lnTo>
                    <a:pt x="811196" y="5123"/>
                  </a:lnTo>
                  <a:lnTo>
                    <a:pt x="875898" y="11337"/>
                  </a:lnTo>
                  <a:lnTo>
                    <a:pt x="937926" y="19817"/>
                  </a:lnTo>
                  <a:lnTo>
                    <a:pt x="996943" y="30437"/>
                  </a:lnTo>
                  <a:lnTo>
                    <a:pt x="1052607" y="43070"/>
                  </a:lnTo>
                  <a:lnTo>
                    <a:pt x="1104581" y="57588"/>
                  </a:lnTo>
                  <a:lnTo>
                    <a:pt x="1152525" y="73866"/>
                  </a:lnTo>
                  <a:lnTo>
                    <a:pt x="1196098" y="91776"/>
                  </a:lnTo>
                  <a:lnTo>
                    <a:pt x="1234963" y="111193"/>
                  </a:lnTo>
                  <a:lnTo>
                    <a:pt x="1268780" y="131988"/>
                  </a:lnTo>
                  <a:lnTo>
                    <a:pt x="1319911" y="177211"/>
                  </a:lnTo>
                  <a:lnTo>
                    <a:pt x="1346778" y="226430"/>
                  </a:lnTo>
                  <a:lnTo>
                    <a:pt x="1350264" y="252222"/>
                  </a:lnTo>
                  <a:lnTo>
                    <a:pt x="1346778" y="278013"/>
                  </a:lnTo>
                  <a:lnTo>
                    <a:pt x="1319911" y="327232"/>
                  </a:lnTo>
                  <a:lnTo>
                    <a:pt x="1268780" y="372455"/>
                  </a:lnTo>
                  <a:lnTo>
                    <a:pt x="1234963" y="393250"/>
                  </a:lnTo>
                  <a:lnTo>
                    <a:pt x="1196098" y="412667"/>
                  </a:lnTo>
                  <a:lnTo>
                    <a:pt x="1152525" y="430577"/>
                  </a:lnTo>
                  <a:lnTo>
                    <a:pt x="1104581" y="446855"/>
                  </a:lnTo>
                  <a:lnTo>
                    <a:pt x="1052607" y="461373"/>
                  </a:lnTo>
                  <a:lnTo>
                    <a:pt x="996943" y="474006"/>
                  </a:lnTo>
                  <a:lnTo>
                    <a:pt x="937926" y="484626"/>
                  </a:lnTo>
                  <a:lnTo>
                    <a:pt x="875898" y="493106"/>
                  </a:lnTo>
                  <a:lnTo>
                    <a:pt x="811196" y="499320"/>
                  </a:lnTo>
                  <a:lnTo>
                    <a:pt x="744161" y="503142"/>
                  </a:lnTo>
                  <a:lnTo>
                    <a:pt x="675132" y="504444"/>
                  </a:lnTo>
                  <a:lnTo>
                    <a:pt x="606102" y="503142"/>
                  </a:lnTo>
                  <a:lnTo>
                    <a:pt x="539067" y="499320"/>
                  </a:lnTo>
                  <a:lnTo>
                    <a:pt x="474365" y="493106"/>
                  </a:lnTo>
                  <a:lnTo>
                    <a:pt x="412337" y="484626"/>
                  </a:lnTo>
                  <a:lnTo>
                    <a:pt x="353320" y="474006"/>
                  </a:lnTo>
                  <a:lnTo>
                    <a:pt x="297656" y="461373"/>
                  </a:lnTo>
                  <a:lnTo>
                    <a:pt x="245682" y="446855"/>
                  </a:lnTo>
                  <a:lnTo>
                    <a:pt x="197739" y="430577"/>
                  </a:lnTo>
                  <a:lnTo>
                    <a:pt x="154165" y="412667"/>
                  </a:lnTo>
                  <a:lnTo>
                    <a:pt x="115300" y="393250"/>
                  </a:lnTo>
                  <a:lnTo>
                    <a:pt x="81483" y="372455"/>
                  </a:lnTo>
                  <a:lnTo>
                    <a:pt x="30352" y="327232"/>
                  </a:lnTo>
                  <a:lnTo>
                    <a:pt x="3485" y="278013"/>
                  </a:lnTo>
                  <a:lnTo>
                    <a:pt x="0" y="252222"/>
                  </a:lnTo>
                  <a:close/>
                </a:path>
              </a:pathLst>
            </a:custGeom>
            <a:noFill/>
            <a:ln w="2895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4064" y="513587"/>
            <a:ext cx="8566107" cy="58552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9274" y="586740"/>
            <a:ext cx="7982711" cy="55113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4983" y="960119"/>
            <a:ext cx="9898380" cy="5640705"/>
            <a:chOff x="1014983" y="960119"/>
            <a:chExt cx="9898380" cy="56407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4127" y="969263"/>
              <a:ext cx="9880092" cy="56220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19555" y="964691"/>
              <a:ext cx="9889490" cy="5631180"/>
            </a:xfrm>
            <a:custGeom>
              <a:avLst/>
              <a:gdLst/>
              <a:ahLst/>
              <a:cxnLst/>
              <a:rect l="l" t="t" r="r" b="b"/>
              <a:pathLst>
                <a:path w="9889490" h="5631180">
                  <a:moveTo>
                    <a:pt x="0" y="5631180"/>
                  </a:moveTo>
                  <a:lnTo>
                    <a:pt x="9889236" y="5631180"/>
                  </a:lnTo>
                  <a:lnTo>
                    <a:pt x="9889236" y="0"/>
                  </a:lnTo>
                  <a:lnTo>
                    <a:pt x="0" y="0"/>
                  </a:lnTo>
                  <a:lnTo>
                    <a:pt x="0" y="5631180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02563" y="441782"/>
            <a:ext cx="310642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INFLUENCER</a:t>
            </a:r>
            <a:r>
              <a:rPr spc="-25" dirty="0"/>
              <a:t> </a:t>
            </a:r>
            <a:r>
              <a:rPr spc="-5" dirty="0"/>
              <a:t>MARKETING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2563" y="441782"/>
            <a:ext cx="310642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INFLUENCER</a:t>
            </a:r>
            <a:r>
              <a:rPr spc="-25" dirty="0"/>
              <a:t> </a:t>
            </a:r>
            <a:r>
              <a:rPr spc="-5" dirty="0"/>
              <a:t>MARKETING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109472" y="920496"/>
            <a:ext cx="8880475" cy="5724525"/>
            <a:chOff x="1109472" y="920496"/>
            <a:chExt cx="8880475" cy="5724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616" y="929640"/>
              <a:ext cx="8862060" cy="57058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14044" y="925068"/>
              <a:ext cx="8871585" cy="5715000"/>
            </a:xfrm>
            <a:custGeom>
              <a:avLst/>
              <a:gdLst/>
              <a:ahLst/>
              <a:cxnLst/>
              <a:rect l="l" t="t" r="r" b="b"/>
              <a:pathLst>
                <a:path w="8871585" h="5715000">
                  <a:moveTo>
                    <a:pt x="0" y="5715000"/>
                  </a:moveTo>
                  <a:lnTo>
                    <a:pt x="8871204" y="5715000"/>
                  </a:lnTo>
                  <a:lnTo>
                    <a:pt x="8871204" y="0"/>
                  </a:lnTo>
                  <a:lnTo>
                    <a:pt x="0" y="0"/>
                  </a:lnTo>
                  <a:lnTo>
                    <a:pt x="0" y="5715000"/>
                  </a:lnTo>
                  <a:close/>
                </a:path>
              </a:pathLst>
            </a:custGeom>
            <a:ln w="914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2563" y="441782"/>
            <a:ext cx="310642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INFLUENCER</a:t>
            </a:r>
            <a:r>
              <a:rPr spc="-25" dirty="0"/>
              <a:t> </a:t>
            </a:r>
            <a:r>
              <a:rPr spc="-5" dirty="0"/>
              <a:t>MARKETING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132332" y="960119"/>
            <a:ext cx="8630920" cy="5232400"/>
            <a:chOff x="1132332" y="960119"/>
            <a:chExt cx="8630920" cy="5232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1476" y="969263"/>
              <a:ext cx="8612124" cy="52136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6904" y="964691"/>
              <a:ext cx="8621395" cy="5222875"/>
            </a:xfrm>
            <a:custGeom>
              <a:avLst/>
              <a:gdLst/>
              <a:ahLst/>
              <a:cxnLst/>
              <a:rect l="l" t="t" r="r" b="b"/>
              <a:pathLst>
                <a:path w="8621395" h="5222875">
                  <a:moveTo>
                    <a:pt x="0" y="5222748"/>
                  </a:moveTo>
                  <a:lnTo>
                    <a:pt x="8621268" y="5222748"/>
                  </a:lnTo>
                  <a:lnTo>
                    <a:pt x="8621268" y="0"/>
                  </a:lnTo>
                  <a:lnTo>
                    <a:pt x="0" y="0"/>
                  </a:lnTo>
                  <a:lnTo>
                    <a:pt x="0" y="5222748"/>
                  </a:lnTo>
                  <a:close/>
                </a:path>
              </a:pathLst>
            </a:custGeom>
            <a:ln w="9144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99401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INFLUENCER</a:t>
            </a:r>
            <a:r>
              <a:rPr spc="-30" dirty="0"/>
              <a:t> </a:t>
            </a:r>
            <a:r>
              <a:rPr spc="-5" dirty="0"/>
              <a:t>MARKETING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58824" y="1684020"/>
            <a:ext cx="6483350" cy="5023485"/>
            <a:chOff x="1258824" y="1684020"/>
            <a:chExt cx="6483350" cy="50234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7968" y="1693164"/>
              <a:ext cx="6464808" cy="50048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63396" y="1688592"/>
              <a:ext cx="6474460" cy="5013960"/>
            </a:xfrm>
            <a:custGeom>
              <a:avLst/>
              <a:gdLst/>
              <a:ahLst/>
              <a:cxnLst/>
              <a:rect l="l" t="t" r="r" b="b"/>
              <a:pathLst>
                <a:path w="6474459" h="5013959">
                  <a:moveTo>
                    <a:pt x="0" y="5013960"/>
                  </a:moveTo>
                  <a:lnTo>
                    <a:pt x="6473952" y="5013960"/>
                  </a:lnTo>
                  <a:lnTo>
                    <a:pt x="6473952" y="0"/>
                  </a:lnTo>
                  <a:lnTo>
                    <a:pt x="0" y="0"/>
                  </a:lnTo>
                  <a:lnTo>
                    <a:pt x="0" y="5013960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258824" y="169163"/>
            <a:ext cx="5520055" cy="1408430"/>
            <a:chOff x="1258824" y="169163"/>
            <a:chExt cx="5520055" cy="140843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968" y="178307"/>
              <a:ext cx="5501639" cy="13898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63396" y="173735"/>
              <a:ext cx="5511165" cy="1399540"/>
            </a:xfrm>
            <a:custGeom>
              <a:avLst/>
              <a:gdLst/>
              <a:ahLst/>
              <a:cxnLst/>
              <a:rect l="l" t="t" r="r" b="b"/>
              <a:pathLst>
                <a:path w="5511165" h="1399540">
                  <a:moveTo>
                    <a:pt x="0" y="1399032"/>
                  </a:moveTo>
                  <a:lnTo>
                    <a:pt x="5510783" y="1399032"/>
                  </a:lnTo>
                  <a:lnTo>
                    <a:pt x="5510783" y="0"/>
                  </a:lnTo>
                  <a:lnTo>
                    <a:pt x="0" y="0"/>
                  </a:lnTo>
                  <a:lnTo>
                    <a:pt x="0" y="1399032"/>
                  </a:lnTo>
                  <a:close/>
                </a:path>
              </a:pathLst>
            </a:custGeom>
            <a:ln w="9144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"/>
          <p:cNvSpPr txBox="1">
            <a:spLocks noGrp="1"/>
          </p:cNvSpPr>
          <p:nvPr>
            <p:ph type="title"/>
          </p:nvPr>
        </p:nvSpPr>
        <p:spPr>
          <a:xfrm>
            <a:off x="1246502" y="1038808"/>
            <a:ext cx="8596668" cy="80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59"/>
              <a:buFont typeface="Trebuchet MS"/>
              <a:buNone/>
            </a:pPr>
            <a:r>
              <a:rPr lang="cs-CZ" sz="3959" b="1" dirty="0"/>
              <a:t>Poznáte autora citátu?</a:t>
            </a:r>
            <a:endParaRPr sz="3959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917531-EADA-34FE-4EA6-BAFE312C6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61847" y="2009750"/>
            <a:ext cx="10995208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4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"Chtěl bych vás upozornit, že já jsem začal kouřit až ve 27 letech, když se můj organismus plně vyvinul a tabák vůči němu nebyl nebezpečný. Dovolte mi, abych vašim dětem doporučil obdobný postup. Aby počkaly do 27 let a potom kouřily zcela bez rizika,"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"/>
          <p:cNvSpPr txBox="1">
            <a:spLocks noGrp="1"/>
          </p:cNvSpPr>
          <p:nvPr>
            <p:ph type="title"/>
          </p:nvPr>
        </p:nvSpPr>
        <p:spPr>
          <a:xfrm>
            <a:off x="897015" y="686324"/>
            <a:ext cx="10581542" cy="58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5"/>
              </a:buClr>
              <a:buSzPts val="2800"/>
              <a:buFont typeface="Arial"/>
              <a:buNone/>
            </a:pPr>
            <a:r>
              <a:rPr lang="cs-CZ" sz="2900"/>
              <a:t>Uživatelé nikotinových sáčků bez obsahu tabáku v populaci v %</a:t>
            </a:r>
            <a:endParaRPr sz="2900"/>
          </a:p>
        </p:txBody>
      </p:sp>
      <p:pic>
        <p:nvPicPr>
          <p:cNvPr id="285" name="Google Shape;28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209" y="1563149"/>
            <a:ext cx="5936577" cy="346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5155" y="1563149"/>
            <a:ext cx="5605636" cy="3461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4095" y="787083"/>
            <a:ext cx="9184640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spc="-5" dirty="0">
                <a:solidFill>
                  <a:srgbClr val="C00000"/>
                </a:solidFill>
              </a:rPr>
              <a:t>KDE</a:t>
            </a:r>
            <a:r>
              <a:rPr sz="3500" dirty="0">
                <a:solidFill>
                  <a:srgbClr val="C00000"/>
                </a:solidFill>
              </a:rPr>
              <a:t> SE </a:t>
            </a:r>
            <a:r>
              <a:rPr sz="3500" spc="-5" dirty="0">
                <a:solidFill>
                  <a:srgbClr val="C00000"/>
                </a:solidFill>
              </a:rPr>
              <a:t>DAJÍ</a:t>
            </a:r>
            <a:r>
              <a:rPr sz="3500" dirty="0">
                <a:solidFill>
                  <a:srgbClr val="C00000"/>
                </a:solidFill>
              </a:rPr>
              <a:t> </a:t>
            </a:r>
            <a:r>
              <a:rPr sz="3500" spc="-5" dirty="0">
                <a:solidFill>
                  <a:srgbClr val="C00000"/>
                </a:solidFill>
              </a:rPr>
              <a:t>NIKOTINOVÉ</a:t>
            </a:r>
            <a:r>
              <a:rPr sz="3500" spc="-20" dirty="0">
                <a:solidFill>
                  <a:srgbClr val="C00000"/>
                </a:solidFill>
              </a:rPr>
              <a:t> </a:t>
            </a:r>
            <a:r>
              <a:rPr sz="3500" dirty="0">
                <a:solidFill>
                  <a:srgbClr val="C00000"/>
                </a:solidFill>
              </a:rPr>
              <a:t>SÁČKY</a:t>
            </a:r>
            <a:r>
              <a:rPr sz="3500" spc="-75" dirty="0">
                <a:solidFill>
                  <a:srgbClr val="C00000"/>
                </a:solidFill>
              </a:rPr>
              <a:t> </a:t>
            </a:r>
            <a:r>
              <a:rPr sz="3500" spc="-5" dirty="0">
                <a:solidFill>
                  <a:srgbClr val="C00000"/>
                </a:solidFill>
              </a:rPr>
              <a:t>KOUPIT</a:t>
            </a:r>
            <a:endParaRPr sz="3500" dirty="0"/>
          </a:p>
        </p:txBody>
      </p:sp>
      <p:sp>
        <p:nvSpPr>
          <p:cNvPr id="3" name="object 3"/>
          <p:cNvSpPr txBox="1"/>
          <p:nvPr/>
        </p:nvSpPr>
        <p:spPr>
          <a:xfrm>
            <a:off x="849883" y="1706730"/>
            <a:ext cx="8072120" cy="426910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780"/>
              </a:spcBef>
              <a:buClr>
                <a:srgbClr val="C00000"/>
              </a:buClr>
              <a:buFont typeface="Arial MT"/>
              <a:buChar char="•"/>
              <a:tabLst>
                <a:tab pos="241935" algn="l"/>
              </a:tabLst>
            </a:pPr>
            <a:r>
              <a:rPr sz="2600" b="1" spc="-20" dirty="0">
                <a:solidFill>
                  <a:srgbClr val="404040"/>
                </a:solidFill>
                <a:latin typeface="Arial"/>
                <a:cs typeface="Arial"/>
              </a:rPr>
              <a:t>Trafiky</a:t>
            </a:r>
            <a:endParaRPr sz="2600" dirty="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685"/>
              </a:spcBef>
              <a:buClr>
                <a:srgbClr val="C00000"/>
              </a:buClr>
              <a:buFont typeface="Arial MT"/>
              <a:buChar char="•"/>
              <a:tabLst>
                <a:tab pos="241935" algn="l"/>
              </a:tabLst>
            </a:pP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Benzinové</a:t>
            </a:r>
            <a:r>
              <a:rPr sz="2600" b="1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spc="-5" dirty="0">
                <a:solidFill>
                  <a:srgbClr val="404040"/>
                </a:solidFill>
                <a:latin typeface="Arial"/>
                <a:cs typeface="Arial"/>
              </a:rPr>
              <a:t>pumpy</a:t>
            </a:r>
            <a:endParaRPr sz="2600" dirty="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685"/>
              </a:spcBef>
              <a:buClr>
                <a:srgbClr val="C00000"/>
              </a:buClr>
              <a:buFont typeface="Arial MT"/>
              <a:buChar char="•"/>
              <a:tabLst>
                <a:tab pos="241935" algn="l"/>
              </a:tabLst>
            </a:pP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Retail</a:t>
            </a:r>
            <a:r>
              <a:rPr sz="2600" b="1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spc="-20" dirty="0">
                <a:solidFill>
                  <a:srgbClr val="404040"/>
                </a:solidFill>
                <a:latin typeface="Arial"/>
                <a:cs typeface="Arial"/>
              </a:rPr>
              <a:t>(potraviny,</a:t>
            </a:r>
            <a:r>
              <a:rPr sz="2600" b="1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supermarkety)</a:t>
            </a:r>
            <a:endParaRPr sz="2600" dirty="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695"/>
              </a:spcBef>
              <a:buClr>
                <a:srgbClr val="C00000"/>
              </a:buClr>
              <a:buFont typeface="Arial MT"/>
              <a:buChar char="•"/>
              <a:tabLst>
                <a:tab pos="241935" algn="l"/>
              </a:tabLst>
            </a:pPr>
            <a:r>
              <a:rPr sz="2600" b="1" spc="-25" dirty="0">
                <a:solidFill>
                  <a:srgbClr val="404040"/>
                </a:solidFill>
                <a:latin typeface="Arial"/>
                <a:cs typeface="Arial"/>
              </a:rPr>
              <a:t>E-shopy,</a:t>
            </a:r>
            <a:r>
              <a:rPr sz="2600" b="1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e-commerce</a:t>
            </a:r>
            <a:endParaRPr sz="2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har char="•"/>
            </a:pPr>
            <a:endParaRPr sz="3900" dirty="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buClr>
                <a:srgbClr val="C00000"/>
              </a:buClr>
              <a:buFont typeface="Arial MT"/>
              <a:buChar char="•"/>
              <a:tabLst>
                <a:tab pos="241935" algn="l"/>
              </a:tabLst>
            </a:pP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Cena</a:t>
            </a:r>
            <a:r>
              <a:rPr sz="2600" b="1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spc="-5" dirty="0">
                <a:solidFill>
                  <a:srgbClr val="404040"/>
                </a:solidFill>
                <a:latin typeface="Arial"/>
                <a:cs typeface="Arial"/>
              </a:rPr>
              <a:t>99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Kč</a:t>
            </a:r>
            <a:r>
              <a:rPr sz="2600" b="1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–</a:t>
            </a:r>
            <a:r>
              <a:rPr sz="2600" b="1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130</a:t>
            </a:r>
            <a:r>
              <a:rPr sz="2600" b="1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spc="-5" dirty="0">
                <a:solidFill>
                  <a:srgbClr val="404040"/>
                </a:solidFill>
                <a:latin typeface="Arial"/>
                <a:cs typeface="Arial"/>
              </a:rPr>
              <a:t>Kč</a:t>
            </a:r>
            <a:endParaRPr sz="2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har char="•"/>
            </a:pPr>
            <a:endParaRPr sz="3950" dirty="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buFont typeface="Arial MT"/>
              <a:buChar char="•"/>
              <a:tabLst>
                <a:tab pos="241300" algn="l"/>
                <a:tab pos="241935" algn="l"/>
              </a:tabLst>
            </a:pPr>
            <a:r>
              <a:rPr sz="2200" b="1" spc="-5" dirty="0">
                <a:solidFill>
                  <a:srgbClr val="C00000"/>
                </a:solidFill>
                <a:latin typeface="Arial"/>
                <a:cs typeface="Arial"/>
              </a:rPr>
              <a:t>Od</a:t>
            </a:r>
            <a:r>
              <a:rPr sz="2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Arial"/>
                <a:cs typeface="Arial"/>
              </a:rPr>
              <a:t>března</a:t>
            </a:r>
            <a:r>
              <a:rPr sz="2200" b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2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Arial"/>
                <a:cs typeface="Arial"/>
              </a:rPr>
              <a:t>zákaz</a:t>
            </a:r>
            <a:r>
              <a:rPr sz="2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Arial"/>
                <a:cs typeface="Arial"/>
              </a:rPr>
              <a:t>prodeje</a:t>
            </a:r>
            <a:r>
              <a:rPr sz="2200" b="1" spc="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Arial"/>
                <a:cs typeface="Arial"/>
              </a:rPr>
              <a:t>pod</a:t>
            </a:r>
            <a:r>
              <a:rPr sz="2200" b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Arial"/>
                <a:cs typeface="Arial"/>
              </a:rPr>
              <a:t>18</a:t>
            </a:r>
            <a:r>
              <a:rPr sz="2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Arial"/>
                <a:cs typeface="Arial"/>
              </a:rPr>
              <a:t>let</a:t>
            </a:r>
            <a:endParaRPr sz="2200" dirty="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730"/>
              </a:spcBef>
              <a:buFont typeface="Arial MT"/>
              <a:buChar char="•"/>
              <a:tabLst>
                <a:tab pos="241300" algn="l"/>
                <a:tab pos="241935" algn="l"/>
              </a:tabLst>
            </a:pPr>
            <a:r>
              <a:rPr sz="2200" b="1" spc="-5" dirty="0">
                <a:solidFill>
                  <a:srgbClr val="C00000"/>
                </a:solidFill>
                <a:latin typeface="Arial"/>
                <a:cs typeface="Arial"/>
              </a:rPr>
              <a:t>Od</a:t>
            </a:r>
            <a:r>
              <a:rPr sz="2200" b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Arial"/>
                <a:cs typeface="Arial"/>
              </a:rPr>
              <a:t>1.</a:t>
            </a:r>
            <a:r>
              <a:rPr sz="2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Arial"/>
                <a:cs typeface="Arial"/>
              </a:rPr>
              <a:t>července</a:t>
            </a:r>
            <a:r>
              <a:rPr sz="2200" b="1" spc="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Arial"/>
                <a:cs typeface="Arial"/>
              </a:rPr>
              <a:t>2023</a:t>
            </a:r>
            <a:r>
              <a:rPr sz="2200" b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C00000"/>
                </a:solidFill>
                <a:latin typeface="Arial"/>
                <a:cs typeface="Arial"/>
              </a:rPr>
              <a:t>regulace</a:t>
            </a:r>
            <a:r>
              <a:rPr sz="2200" b="1" spc="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Arial"/>
                <a:cs typeface="Arial"/>
              </a:rPr>
              <a:t>složení,</a:t>
            </a:r>
            <a:r>
              <a:rPr sz="2200" b="1" spc="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Arial"/>
                <a:cs typeface="Arial"/>
              </a:rPr>
              <a:t>vzhledu,</a:t>
            </a:r>
            <a:r>
              <a:rPr sz="2200" b="1" spc="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C00000"/>
                </a:solidFill>
                <a:latin typeface="Arial"/>
                <a:cs typeface="Arial"/>
              </a:rPr>
              <a:t>označování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78382" y="4657626"/>
            <a:ext cx="2358254" cy="148898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9"/>
          <p:cNvSpPr txBox="1">
            <a:spLocks noGrp="1"/>
          </p:cNvSpPr>
          <p:nvPr>
            <p:ph type="title"/>
          </p:nvPr>
        </p:nvSpPr>
        <p:spPr>
          <a:xfrm>
            <a:off x="671999" y="463818"/>
            <a:ext cx="10848002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entury Gothic"/>
              <a:buNone/>
            </a:pPr>
            <a:r>
              <a:rPr lang="cs-CZ" b="1" dirty="0"/>
              <a:t>LEGISLATIVNÍ REGULACE NIKOTINOVÝCH SÁČKŮ</a:t>
            </a:r>
            <a:br>
              <a:rPr lang="cs-CZ" dirty="0"/>
            </a:br>
            <a:endParaRPr dirty="0"/>
          </a:p>
        </p:txBody>
      </p:sp>
      <p:sp>
        <p:nvSpPr>
          <p:cNvPr id="292" name="Google Shape;292;p19"/>
          <p:cNvSpPr txBox="1">
            <a:spLocks noGrp="1"/>
          </p:cNvSpPr>
          <p:nvPr>
            <p:ph type="body" idx="1"/>
          </p:nvPr>
        </p:nvSpPr>
        <p:spPr>
          <a:xfrm>
            <a:off x="783770" y="1170783"/>
            <a:ext cx="11163719" cy="529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>
              <a:spcBef>
                <a:spcPts val="0"/>
              </a:spcBef>
              <a:buSzPct val="100000"/>
              <a:buFont typeface="Arial"/>
              <a:buChar char="•"/>
            </a:pPr>
            <a:r>
              <a:rPr lang="cs-CZ" sz="2400" dirty="0"/>
              <a:t>Nikotinové sáčky nejsou na rozdíl od tabákových výrobků a elektronických cigaret regulovány na evropské úrovni.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cs-CZ" sz="2400" dirty="0"/>
              <a:t>Dne 8. března 2023 vyšla ve Sbírce zákonů </a:t>
            </a:r>
            <a:r>
              <a:rPr lang="cs-CZ" sz="2400" b="1" dirty="0"/>
              <a:t>zákona č. 65/2017 Sb., o ochraně zdraví před škodlivými účinky návykových látek</a:t>
            </a:r>
            <a:r>
              <a:rPr lang="cs-CZ" sz="2400" dirty="0"/>
              <a:t>, zavádí zavádí stejnou regulaci prodeje (18 let), která už platí pro tabákové výrobky nebo pro elektronické cigarety. Za porušení zákazu hrozí prodejci peněžitý postih. 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cs-CZ" sz="2400" dirty="0"/>
              <a:t>Nikotin je dle zákona již považován za návykovou látkou (kterou ale vždy byl).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cs-CZ" sz="2400" dirty="0"/>
              <a:t>Prodej online stále funguje, při objednání je potřeba uvést číslo OP a pak lze objednat klidně do výdejního boxu</a:t>
            </a:r>
          </a:p>
          <a:p>
            <a:pPr marL="342900" lvl="0">
              <a:buSzPct val="100000"/>
              <a:buFont typeface="Arial"/>
              <a:buChar char="•"/>
            </a:pPr>
            <a:r>
              <a:rPr lang="cs-CZ" sz="2400" b="1" dirty="0"/>
              <a:t>Vyhláška Ministerstva zdravotnictví 141/2023</a:t>
            </a:r>
            <a:r>
              <a:rPr lang="cs-CZ" sz="2400" dirty="0"/>
              <a:t> účinná od 1.7.2023 upravuje požadavky na složení, vzhled, jakost a vlastnosti nikotinových sáčků</a:t>
            </a:r>
            <a:endParaRPr sz="2400" dirty="0"/>
          </a:p>
          <a:p>
            <a:pPr marL="800100" lvl="1">
              <a:buSzPct val="100000"/>
              <a:buFont typeface="Arial"/>
              <a:buChar char="•"/>
            </a:pPr>
            <a:r>
              <a:rPr lang="cs-CZ" sz="2200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Regulován je i vzhled balení a obsah nikotinu v sáčcích </a:t>
            </a:r>
            <a:r>
              <a:rPr lang="cs-CZ" sz="2200" b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(max. 12mg)</a:t>
            </a:r>
            <a:endParaRPr b="1" dirty="0"/>
          </a:p>
          <a:p>
            <a:pPr marL="800100" lvl="1">
              <a:buSzPct val="100000"/>
              <a:buFont typeface="Arial"/>
              <a:buChar char="•"/>
            </a:pPr>
            <a:r>
              <a:rPr lang="cs-CZ" sz="2200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Regulovány jsou příchutě, ale pouze ty, </a:t>
            </a:r>
            <a:r>
              <a:rPr lang="cs-CZ" sz="2200" i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„</a:t>
            </a:r>
            <a:r>
              <a:rPr lang="cs-CZ" sz="2200" i="1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které evokují cukrovinky nebo cukrářské výrobky“</a:t>
            </a:r>
          </a:p>
          <a:p>
            <a:pPr marL="342900" lvl="0">
              <a:buSzPct val="100000"/>
              <a:buFont typeface="Arial"/>
              <a:buChar char="•"/>
            </a:pPr>
            <a:r>
              <a:rPr lang="cs-CZ" sz="2400" dirty="0"/>
              <a:t>Zatím není omezena reklama na nikotinové sáčky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6518" y="895350"/>
            <a:ext cx="4534535" cy="13290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ts val="4860"/>
              </a:lnSpc>
              <a:spcBef>
                <a:spcPts val="710"/>
              </a:spcBef>
            </a:pPr>
            <a:r>
              <a:rPr sz="4500" dirty="0"/>
              <a:t>ELEKTRONICKÉ  CIGARETY</a:t>
            </a:r>
            <a:endParaRPr sz="45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02168" y="4073650"/>
            <a:ext cx="3989831" cy="266090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5073" y="258013"/>
            <a:ext cx="61575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C00000"/>
                </a:solidFill>
              </a:rPr>
              <a:t>CO JE </a:t>
            </a:r>
            <a:r>
              <a:rPr sz="2800" spc="-10" dirty="0">
                <a:solidFill>
                  <a:srgbClr val="C00000"/>
                </a:solidFill>
              </a:rPr>
              <a:t>ELEKTRONICKÁ</a:t>
            </a:r>
            <a:r>
              <a:rPr sz="2800" spc="40" dirty="0">
                <a:solidFill>
                  <a:srgbClr val="C00000"/>
                </a:solidFill>
              </a:rPr>
              <a:t> </a:t>
            </a:r>
            <a:r>
              <a:rPr sz="2800" spc="-35" dirty="0">
                <a:solidFill>
                  <a:srgbClr val="C00000"/>
                </a:solidFill>
              </a:rPr>
              <a:t>CIGARETA?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645058" y="1606331"/>
            <a:ext cx="10563860" cy="3440429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241935" algn="l"/>
              </a:tabLst>
            </a:pP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Elektronické</a:t>
            </a:r>
            <a:r>
              <a:rPr sz="2600" b="1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zařízení</a:t>
            </a:r>
            <a:r>
              <a:rPr sz="2600" b="1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na</a:t>
            </a:r>
            <a:r>
              <a:rPr sz="26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inhalování</a:t>
            </a:r>
            <a:r>
              <a:rPr sz="2600" b="1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aerosolu</a:t>
            </a:r>
            <a:r>
              <a:rPr sz="2600" b="1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připomínajícího</a:t>
            </a:r>
            <a:r>
              <a:rPr sz="2600" b="1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kouř</a:t>
            </a:r>
            <a:endParaRPr sz="26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140"/>
              </a:spcBef>
            </a:pPr>
            <a:r>
              <a:rPr sz="2700" dirty="0">
                <a:solidFill>
                  <a:srgbClr val="404040"/>
                </a:solidFill>
                <a:latin typeface="Arial MT"/>
                <a:cs typeface="Arial MT"/>
              </a:rPr>
              <a:t>→</a:t>
            </a:r>
            <a:r>
              <a:rPr sz="2700" spc="-1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700" spc="-150" dirty="0">
                <a:solidFill>
                  <a:srgbClr val="404040"/>
                </a:solidFill>
                <a:latin typeface="Arial MT"/>
                <a:cs typeface="Arial MT"/>
              </a:rPr>
              <a:t>slangově</a:t>
            </a:r>
            <a:r>
              <a:rPr sz="2700" spc="-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700" spc="-5" dirty="0">
                <a:solidFill>
                  <a:srgbClr val="404040"/>
                </a:solidFill>
                <a:latin typeface="Arial MT"/>
                <a:cs typeface="Arial MT"/>
              </a:rPr>
              <a:t>vapo,</a:t>
            </a:r>
            <a:r>
              <a:rPr sz="2700" spc="-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700" spc="-5" dirty="0">
                <a:solidFill>
                  <a:srgbClr val="404040"/>
                </a:solidFill>
                <a:latin typeface="Arial MT"/>
                <a:cs typeface="Arial MT"/>
              </a:rPr>
              <a:t>vape,</a:t>
            </a:r>
            <a:r>
              <a:rPr sz="2700" spc="-2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700" dirty="0">
                <a:solidFill>
                  <a:srgbClr val="404040"/>
                </a:solidFill>
                <a:latin typeface="Arial MT"/>
                <a:cs typeface="Arial MT"/>
              </a:rPr>
              <a:t>vapka,</a:t>
            </a:r>
            <a:r>
              <a:rPr sz="2700" spc="-2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700" dirty="0">
                <a:solidFill>
                  <a:srgbClr val="404040"/>
                </a:solidFill>
                <a:latin typeface="Arial MT"/>
                <a:cs typeface="Arial MT"/>
              </a:rPr>
              <a:t>vapík,</a:t>
            </a:r>
            <a:r>
              <a:rPr sz="2700" spc="-2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700" dirty="0">
                <a:solidFill>
                  <a:srgbClr val="404040"/>
                </a:solidFill>
                <a:latin typeface="Arial MT"/>
                <a:cs typeface="Arial MT"/>
              </a:rPr>
              <a:t>elektronka</a:t>
            </a:r>
            <a:endParaRPr sz="27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3000" dirty="0">
              <a:latin typeface="Arial MT"/>
              <a:cs typeface="Arial MT"/>
            </a:endParaRPr>
          </a:p>
          <a:p>
            <a:pPr marL="241300" marR="410209" indent="-229235">
              <a:lnSpc>
                <a:spcPct val="120000"/>
              </a:lnSpc>
              <a:spcBef>
                <a:spcPts val="2595"/>
              </a:spcBef>
              <a:buFont typeface="Arial MT"/>
              <a:buChar char="•"/>
              <a:tabLst>
                <a:tab pos="241935" algn="l"/>
              </a:tabLst>
            </a:pP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Princip vaporizace tekutiny </a:t>
            </a:r>
            <a:r>
              <a:rPr sz="2600" dirty="0">
                <a:solidFill>
                  <a:srgbClr val="404040"/>
                </a:solidFill>
                <a:latin typeface="Arial MT"/>
                <a:cs typeface="Arial MT"/>
              </a:rPr>
              <a:t>(e-liquid)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pomocí žhavicí </a:t>
            </a:r>
            <a:r>
              <a:rPr sz="2600" b="1" spc="-5" dirty="0">
                <a:solidFill>
                  <a:srgbClr val="404040"/>
                </a:solidFill>
                <a:latin typeface="Arial"/>
                <a:cs typeface="Arial"/>
              </a:rPr>
              <a:t>spirálky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za </a:t>
            </a:r>
            <a:r>
              <a:rPr sz="2600" b="1" spc="-7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teploty</a:t>
            </a:r>
            <a:r>
              <a:rPr sz="2600" b="1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100-250</a:t>
            </a:r>
            <a:r>
              <a:rPr sz="2600" b="1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°C</a:t>
            </a:r>
            <a:endParaRPr sz="2600" dirty="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1635"/>
              </a:spcBef>
              <a:buFont typeface="Arial MT"/>
              <a:buChar char="•"/>
              <a:tabLst>
                <a:tab pos="241935" algn="l"/>
              </a:tabLst>
            </a:pPr>
            <a:r>
              <a:rPr sz="2600" b="1" spc="-5" dirty="0">
                <a:solidFill>
                  <a:srgbClr val="404040"/>
                </a:solidFill>
                <a:latin typeface="Arial"/>
                <a:cs typeface="Arial"/>
              </a:rPr>
              <a:t>Cívka</a:t>
            </a:r>
            <a:r>
              <a:rPr sz="26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zahřívá bavlněný</a:t>
            </a:r>
            <a:r>
              <a:rPr sz="2600" b="1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knot,</a:t>
            </a:r>
            <a:r>
              <a:rPr sz="2600" b="1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spc="-5" dirty="0">
                <a:solidFill>
                  <a:srgbClr val="404040"/>
                </a:solidFill>
                <a:latin typeface="Arial"/>
                <a:cs typeface="Arial"/>
              </a:rPr>
              <a:t>který</a:t>
            </a:r>
            <a:r>
              <a:rPr sz="26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spc="-5" dirty="0">
                <a:solidFill>
                  <a:srgbClr val="404040"/>
                </a:solidFill>
                <a:latin typeface="Arial"/>
                <a:cs typeface="Arial"/>
              </a:rPr>
              <a:t>absorbuje</a:t>
            </a:r>
            <a:r>
              <a:rPr sz="2600" b="1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e-liquid</a:t>
            </a:r>
            <a:endParaRPr sz="2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7230" y="162305"/>
            <a:ext cx="438086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C00000"/>
                </a:solidFill>
              </a:rPr>
              <a:t>VÝVOJ</a:t>
            </a:r>
            <a:r>
              <a:rPr sz="2500" spc="-20" dirty="0">
                <a:solidFill>
                  <a:srgbClr val="C00000"/>
                </a:solidFill>
              </a:rPr>
              <a:t> </a:t>
            </a:r>
            <a:r>
              <a:rPr sz="2500" spc="-5" dirty="0">
                <a:solidFill>
                  <a:srgbClr val="C00000"/>
                </a:solidFill>
              </a:rPr>
              <a:t>MODELŮ E-CIGARET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4268470" y="3279394"/>
            <a:ext cx="13233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404040"/>
                </a:solidFill>
                <a:latin typeface="Arial"/>
                <a:cs typeface="Arial"/>
              </a:rPr>
              <a:t>EGO</a:t>
            </a:r>
            <a:r>
              <a:rPr sz="2000" b="1" spc="-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04040"/>
                </a:solidFill>
                <a:latin typeface="Arial"/>
                <a:cs typeface="Arial"/>
              </a:rPr>
              <a:t>TYPE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99305" y="1206245"/>
            <a:ext cx="22282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404040"/>
                </a:solidFill>
                <a:latin typeface="Arial"/>
                <a:cs typeface="Arial"/>
              </a:rPr>
              <a:t>CIGARETTE</a:t>
            </a:r>
            <a:r>
              <a:rPr sz="2000" b="1" spc="-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04040"/>
                </a:solidFill>
                <a:latin typeface="Arial"/>
                <a:cs typeface="Arial"/>
              </a:rPr>
              <a:t>TYPE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58717" y="5663590"/>
            <a:ext cx="6489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404040"/>
                </a:solidFill>
                <a:latin typeface="Arial"/>
                <a:cs typeface="Arial"/>
              </a:rPr>
              <a:t>G</a:t>
            </a:r>
            <a:r>
              <a:rPr sz="2000" b="1" spc="5" dirty="0">
                <a:solidFill>
                  <a:srgbClr val="404040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404040"/>
                </a:solidFill>
                <a:latin typeface="Arial"/>
                <a:cs typeface="Arial"/>
              </a:rPr>
              <a:t>IP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11388" y="3445840"/>
            <a:ext cx="169037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404040"/>
                </a:solidFill>
                <a:latin typeface="Arial"/>
                <a:cs typeface="Arial"/>
              </a:rPr>
              <a:t>POD</a:t>
            </a:r>
            <a:r>
              <a:rPr sz="2000" b="1" spc="-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Arial"/>
                <a:cs typeface="Arial"/>
              </a:rPr>
              <a:t>SYSTEM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7873" y="988043"/>
            <a:ext cx="3360439" cy="129831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18686" y="181355"/>
            <a:ext cx="863681" cy="268700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4633" y="4129818"/>
            <a:ext cx="2163058" cy="247084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8138" y="3236191"/>
            <a:ext cx="3340254" cy="52428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24543" y="3419855"/>
            <a:ext cx="3267455" cy="218998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457435" y="609345"/>
            <a:ext cx="12395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404040"/>
                </a:solidFill>
                <a:latin typeface="Arial"/>
                <a:cs typeface="Arial"/>
              </a:rPr>
              <a:t>BOX</a:t>
            </a:r>
            <a:r>
              <a:rPr sz="2000" b="1" spc="-8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04040"/>
                </a:solidFill>
                <a:latin typeface="Arial"/>
                <a:cs typeface="Arial"/>
              </a:rPr>
              <a:t>MOD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20653" y="4097654"/>
            <a:ext cx="1474554" cy="266671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526271" y="5863844"/>
            <a:ext cx="196532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404040"/>
                </a:solidFill>
                <a:latin typeface="Arial"/>
                <a:cs typeface="Arial"/>
              </a:rPr>
              <a:t>JED</a:t>
            </a:r>
            <a:r>
              <a:rPr sz="2000" b="1" spc="5" dirty="0">
                <a:solidFill>
                  <a:srgbClr val="404040"/>
                </a:solidFill>
                <a:latin typeface="Arial"/>
                <a:cs typeface="Arial"/>
              </a:rPr>
              <a:t>N</a:t>
            </a:r>
            <a:r>
              <a:rPr sz="2000" b="1" dirty="0">
                <a:solidFill>
                  <a:srgbClr val="404040"/>
                </a:solidFill>
                <a:latin typeface="Arial"/>
                <a:cs typeface="Arial"/>
              </a:rPr>
              <a:t>OR</a:t>
            </a:r>
            <a:r>
              <a:rPr sz="2000" b="1" spc="10" dirty="0">
                <a:solidFill>
                  <a:srgbClr val="404040"/>
                </a:solidFill>
                <a:latin typeface="Arial"/>
                <a:cs typeface="Arial"/>
              </a:rPr>
              <a:t>Á</a:t>
            </a:r>
            <a:r>
              <a:rPr sz="2000" b="1" dirty="0">
                <a:solidFill>
                  <a:srgbClr val="404040"/>
                </a:solidFill>
                <a:latin typeface="Arial"/>
                <a:cs typeface="Arial"/>
              </a:rPr>
              <a:t>ZOVÉ  E-CIGARETY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70526" y="14478"/>
            <a:ext cx="22536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C00000"/>
                </a:solidFill>
              </a:rPr>
              <a:t>E</a:t>
            </a:r>
            <a:r>
              <a:rPr sz="4000" spc="-5" dirty="0">
                <a:solidFill>
                  <a:srgbClr val="C00000"/>
                </a:solidFill>
              </a:rPr>
              <a:t>-LIQUID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065072" y="931290"/>
            <a:ext cx="9674860" cy="58227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665" indent="-22860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Kapalná</a:t>
            </a:r>
            <a:r>
              <a:rPr sz="2600" b="1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směs určená</a:t>
            </a:r>
            <a:r>
              <a:rPr sz="2600" b="1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k</a:t>
            </a:r>
            <a:r>
              <a:rPr sz="2600" b="1" spc="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vaporizaci</a:t>
            </a:r>
            <a:r>
              <a:rPr sz="2600" b="1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v </a:t>
            </a:r>
            <a:r>
              <a:rPr sz="2600" b="1" spc="-5" dirty="0">
                <a:solidFill>
                  <a:srgbClr val="404040"/>
                </a:solidFill>
                <a:latin typeface="Arial"/>
                <a:cs typeface="Arial"/>
              </a:rPr>
              <a:t>e-cigaretách</a:t>
            </a:r>
            <a:endParaRPr sz="2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404040"/>
              </a:buClr>
              <a:buFont typeface="Arial MT"/>
              <a:buChar char="•"/>
            </a:pPr>
            <a:endParaRPr sz="2600" dirty="0">
              <a:latin typeface="Arial"/>
              <a:cs typeface="Arial"/>
            </a:endParaRPr>
          </a:p>
          <a:p>
            <a:pPr marL="812165">
              <a:lnSpc>
                <a:spcPct val="100000"/>
              </a:lnSpc>
            </a:pP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SLOŽENÍ</a:t>
            </a:r>
            <a:r>
              <a:rPr sz="2600" b="1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E-LIQUIDU</a:t>
            </a:r>
            <a:endParaRPr sz="2600" dirty="0">
              <a:latin typeface="Arial"/>
              <a:cs typeface="Arial"/>
            </a:endParaRPr>
          </a:p>
          <a:p>
            <a:pPr marL="1612900" lvl="1" indent="-229870">
              <a:lnSpc>
                <a:spcPct val="100000"/>
              </a:lnSpc>
              <a:spcBef>
                <a:spcPts val="805"/>
              </a:spcBef>
              <a:buChar char="•"/>
              <a:tabLst>
                <a:tab pos="1613535" algn="l"/>
              </a:tabLst>
            </a:pPr>
            <a:r>
              <a:rPr sz="2600" dirty="0">
                <a:solidFill>
                  <a:srgbClr val="404040"/>
                </a:solidFill>
                <a:latin typeface="Arial MT"/>
                <a:cs typeface="Arial MT"/>
              </a:rPr>
              <a:t>Propylenglykol</a:t>
            </a:r>
            <a:endParaRPr sz="2600" dirty="0">
              <a:latin typeface="Arial MT"/>
              <a:cs typeface="Arial MT"/>
            </a:endParaRPr>
          </a:p>
          <a:p>
            <a:pPr marL="1612900" lvl="1" indent="-229870">
              <a:lnSpc>
                <a:spcPct val="100000"/>
              </a:lnSpc>
              <a:spcBef>
                <a:spcPts val="815"/>
              </a:spcBef>
              <a:buChar char="•"/>
              <a:tabLst>
                <a:tab pos="1613535" algn="l"/>
              </a:tabLst>
            </a:pPr>
            <a:r>
              <a:rPr sz="2600" dirty="0">
                <a:solidFill>
                  <a:srgbClr val="404040"/>
                </a:solidFill>
                <a:latin typeface="Arial MT"/>
                <a:cs typeface="Arial MT"/>
              </a:rPr>
              <a:t>Glycerin</a:t>
            </a:r>
            <a:endParaRPr sz="2600" dirty="0">
              <a:latin typeface="Arial MT"/>
              <a:cs typeface="Arial MT"/>
            </a:endParaRPr>
          </a:p>
          <a:p>
            <a:pPr marL="1612900" lvl="1" indent="-229870">
              <a:lnSpc>
                <a:spcPct val="100000"/>
              </a:lnSpc>
              <a:spcBef>
                <a:spcPts val="819"/>
              </a:spcBef>
              <a:buChar char="•"/>
              <a:tabLst>
                <a:tab pos="1613535" algn="l"/>
              </a:tabLst>
            </a:pPr>
            <a:r>
              <a:rPr sz="2600" dirty="0">
                <a:solidFill>
                  <a:srgbClr val="404040"/>
                </a:solidFill>
                <a:latin typeface="Arial MT"/>
                <a:cs typeface="Arial MT"/>
              </a:rPr>
              <a:t>Nikotin</a:t>
            </a:r>
            <a:endParaRPr sz="2600" dirty="0">
              <a:latin typeface="Arial MT"/>
              <a:cs typeface="Arial MT"/>
            </a:endParaRPr>
          </a:p>
          <a:p>
            <a:pPr marL="1612900" lvl="1" indent="-229870">
              <a:lnSpc>
                <a:spcPct val="100000"/>
              </a:lnSpc>
              <a:spcBef>
                <a:spcPts val="805"/>
              </a:spcBef>
              <a:buChar char="•"/>
              <a:tabLst>
                <a:tab pos="1613535" algn="l"/>
              </a:tabLst>
            </a:pPr>
            <a:r>
              <a:rPr sz="2600" dirty="0">
                <a:solidFill>
                  <a:srgbClr val="404040"/>
                </a:solidFill>
                <a:latin typeface="Arial MT"/>
                <a:cs typeface="Arial MT"/>
              </a:rPr>
              <a:t>Arom</a:t>
            </a:r>
            <a:r>
              <a:rPr sz="2600" spc="5" dirty="0">
                <a:solidFill>
                  <a:srgbClr val="404040"/>
                </a:solidFill>
                <a:latin typeface="Arial MT"/>
                <a:cs typeface="Arial MT"/>
              </a:rPr>
              <a:t>a</a:t>
            </a:r>
            <a:r>
              <a:rPr sz="2600" dirty="0">
                <a:solidFill>
                  <a:srgbClr val="404040"/>
                </a:solidFill>
                <a:latin typeface="Arial MT"/>
                <a:cs typeface="Arial MT"/>
              </a:rPr>
              <a:t>(ch</a:t>
            </a:r>
            <a:r>
              <a:rPr sz="2600" spc="5" dirty="0">
                <a:solidFill>
                  <a:srgbClr val="404040"/>
                </a:solidFill>
                <a:latin typeface="Arial MT"/>
                <a:cs typeface="Arial MT"/>
              </a:rPr>
              <a:t>u</a:t>
            </a:r>
            <a:r>
              <a:rPr sz="2600" spc="-1625" dirty="0">
                <a:solidFill>
                  <a:srgbClr val="404040"/>
                </a:solidFill>
                <a:latin typeface="Arial MT"/>
                <a:cs typeface="Arial MT"/>
              </a:rPr>
              <a:t>ť</a:t>
            </a:r>
            <a:r>
              <a:rPr sz="2600" spc="-3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404040"/>
                </a:solidFill>
                <a:latin typeface="Arial MT"/>
                <a:cs typeface="Arial MT"/>
              </a:rPr>
              <a:t>a </a:t>
            </a:r>
            <a:r>
              <a:rPr sz="2600" spc="-385" dirty="0">
                <a:solidFill>
                  <a:srgbClr val="404040"/>
                </a:solidFill>
                <a:latin typeface="Arial MT"/>
                <a:cs typeface="Arial MT"/>
              </a:rPr>
              <a:t>v</a:t>
            </a:r>
            <a:r>
              <a:rPr sz="2600" spc="-765" dirty="0">
                <a:solidFill>
                  <a:srgbClr val="404040"/>
                </a:solidFill>
                <a:latin typeface="Arial MT"/>
                <a:cs typeface="Arial MT"/>
              </a:rPr>
              <a:t>ů</a:t>
            </a:r>
            <a:r>
              <a:rPr sz="2600" spc="-420" dirty="0">
                <a:solidFill>
                  <a:srgbClr val="404040"/>
                </a:solidFill>
                <a:latin typeface="Arial MT"/>
                <a:cs typeface="Arial MT"/>
              </a:rPr>
              <a:t>n</a:t>
            </a:r>
            <a:r>
              <a:rPr sz="2600" spc="-740" dirty="0">
                <a:solidFill>
                  <a:srgbClr val="404040"/>
                </a:solidFill>
                <a:latin typeface="Arial MT"/>
                <a:cs typeface="Arial MT"/>
              </a:rPr>
              <a:t>ě</a:t>
            </a:r>
            <a:r>
              <a:rPr sz="2600" dirty="0">
                <a:solidFill>
                  <a:srgbClr val="404040"/>
                </a:solidFill>
                <a:latin typeface="Arial MT"/>
                <a:cs typeface="Arial MT"/>
              </a:rPr>
              <a:t>)</a:t>
            </a:r>
            <a:endParaRPr sz="2600" dirty="0">
              <a:latin typeface="Arial MT"/>
              <a:cs typeface="Arial MT"/>
            </a:endParaRPr>
          </a:p>
          <a:p>
            <a:pPr marL="1612900" lvl="1" indent="-229870">
              <a:lnSpc>
                <a:spcPct val="100000"/>
              </a:lnSpc>
              <a:spcBef>
                <a:spcPts val="815"/>
              </a:spcBef>
              <a:buChar char="•"/>
              <a:tabLst>
                <a:tab pos="1613535" algn="l"/>
              </a:tabLst>
            </a:pPr>
            <a:r>
              <a:rPr sz="2600" spc="-35" dirty="0">
                <a:solidFill>
                  <a:srgbClr val="404040"/>
                </a:solidFill>
                <a:latin typeface="Arial MT"/>
                <a:cs typeface="Arial MT"/>
              </a:rPr>
              <a:t>Voda</a:t>
            </a:r>
            <a:endParaRPr sz="2600" dirty="0">
              <a:latin typeface="Arial MT"/>
              <a:cs typeface="Arial MT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Clr>
                <a:srgbClr val="404040"/>
              </a:buClr>
              <a:buFont typeface="Arial MT"/>
              <a:buChar char="•"/>
            </a:pPr>
            <a:endParaRPr sz="3150" dirty="0">
              <a:latin typeface="Arial MT"/>
              <a:cs typeface="Arial MT"/>
            </a:endParaRPr>
          </a:p>
          <a:p>
            <a:pPr marL="240665" indent="-228600">
              <a:lnSpc>
                <a:spcPct val="100000"/>
              </a:lnSpc>
              <a:spcBef>
                <a:spcPts val="1310"/>
              </a:spcBef>
              <a:buFont typeface="Arial MT"/>
              <a:buChar char="•"/>
              <a:tabLst>
                <a:tab pos="241300" algn="l"/>
                <a:tab pos="2682875" algn="l"/>
              </a:tabLst>
            </a:pPr>
            <a:r>
              <a:rPr lang="cs-CZ" sz="2600" b="1" spc="-5" dirty="0">
                <a:solidFill>
                  <a:srgbClr val="404040"/>
                </a:solidFill>
                <a:latin typeface="Arial"/>
                <a:cs typeface="Arial"/>
              </a:rPr>
              <a:t>Může být bez nikotinu</a:t>
            </a:r>
          </a:p>
          <a:p>
            <a:pPr marL="240665" indent="-228600">
              <a:lnSpc>
                <a:spcPct val="100000"/>
              </a:lnSpc>
              <a:spcBef>
                <a:spcPts val="1310"/>
              </a:spcBef>
              <a:buFont typeface="Arial MT"/>
              <a:buChar char="•"/>
              <a:tabLst>
                <a:tab pos="241300" algn="l"/>
                <a:tab pos="2682875" algn="l"/>
              </a:tabLst>
            </a:pPr>
            <a:r>
              <a:rPr sz="2600" b="1" spc="-5" dirty="0" err="1">
                <a:solidFill>
                  <a:srgbClr val="404040"/>
                </a:solidFill>
                <a:latin typeface="Arial"/>
                <a:cs typeface="Arial"/>
              </a:rPr>
              <a:t>Druhy</a:t>
            </a:r>
            <a:r>
              <a:rPr sz="2600" b="1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404040"/>
                </a:solidFill>
                <a:latin typeface="Arial"/>
                <a:cs typeface="Arial"/>
              </a:rPr>
              <a:t>příchutí	</a:t>
            </a:r>
            <a:r>
              <a:rPr sz="2600" dirty="0">
                <a:solidFill>
                  <a:srgbClr val="404040"/>
                </a:solidFill>
                <a:latin typeface="Arial MT"/>
                <a:cs typeface="Arial MT"/>
              </a:rPr>
              <a:t>→</a:t>
            </a:r>
            <a:r>
              <a:rPr sz="26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404040"/>
                </a:solidFill>
                <a:latin typeface="Arial MT"/>
                <a:cs typeface="Arial MT"/>
              </a:rPr>
              <a:t>ovoce,</a:t>
            </a:r>
            <a:r>
              <a:rPr sz="2600" spc="-2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404040"/>
                </a:solidFill>
                <a:latin typeface="Arial MT"/>
                <a:cs typeface="Arial MT"/>
              </a:rPr>
              <a:t>tabák, sladkosti,</a:t>
            </a:r>
            <a:r>
              <a:rPr sz="2600" spc="-1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600" spc="-25" dirty="0">
                <a:solidFill>
                  <a:srgbClr val="404040"/>
                </a:solidFill>
                <a:latin typeface="Arial MT"/>
                <a:cs typeface="Arial MT"/>
              </a:rPr>
              <a:t>dezerty,</a:t>
            </a:r>
            <a:r>
              <a:rPr sz="2600" spc="-2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600" spc="-5" dirty="0">
                <a:solidFill>
                  <a:srgbClr val="404040"/>
                </a:solidFill>
                <a:latin typeface="Arial MT"/>
                <a:cs typeface="Arial MT"/>
              </a:rPr>
              <a:t>jídlo,</a:t>
            </a:r>
            <a:r>
              <a:rPr sz="26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600" spc="-5" dirty="0">
                <a:solidFill>
                  <a:srgbClr val="404040"/>
                </a:solidFill>
                <a:latin typeface="Arial MT"/>
                <a:cs typeface="Arial MT"/>
              </a:rPr>
              <a:t>nápoje</a:t>
            </a:r>
            <a:endParaRPr sz="2600" dirty="0">
              <a:latin typeface="Arial MT"/>
              <a:cs typeface="Arial MT"/>
            </a:endParaRPr>
          </a:p>
          <a:p>
            <a:pPr marL="240665" indent="-228600">
              <a:lnSpc>
                <a:spcPct val="100000"/>
              </a:lnSpc>
              <a:spcBef>
                <a:spcPts val="645"/>
              </a:spcBef>
              <a:buChar char="•"/>
              <a:tabLst>
                <a:tab pos="241300" algn="l"/>
              </a:tabLst>
            </a:pPr>
            <a:r>
              <a:rPr sz="2600" spc="-210" dirty="0">
                <a:solidFill>
                  <a:srgbClr val="404040"/>
                </a:solidFill>
                <a:latin typeface="Arial MT"/>
                <a:cs typeface="Arial MT"/>
              </a:rPr>
              <a:t>Celosvětově</a:t>
            </a:r>
            <a:r>
              <a:rPr sz="2600" spc="-3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404040"/>
                </a:solidFill>
                <a:latin typeface="Arial MT"/>
                <a:cs typeface="Arial MT"/>
              </a:rPr>
              <a:t>více </a:t>
            </a:r>
            <a:r>
              <a:rPr sz="2600" spc="-434" dirty="0">
                <a:solidFill>
                  <a:srgbClr val="404040"/>
                </a:solidFill>
                <a:latin typeface="Arial MT"/>
                <a:cs typeface="Arial MT"/>
              </a:rPr>
              <a:t>než</a:t>
            </a:r>
            <a:r>
              <a:rPr sz="2600" spc="-29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600" spc="-5" dirty="0">
                <a:solidFill>
                  <a:srgbClr val="404040"/>
                </a:solidFill>
                <a:latin typeface="Arial MT"/>
                <a:cs typeface="Arial MT"/>
              </a:rPr>
              <a:t>15</a:t>
            </a:r>
            <a:r>
              <a:rPr sz="26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600" spc="-5" dirty="0">
                <a:solidFill>
                  <a:srgbClr val="404040"/>
                </a:solidFill>
                <a:latin typeface="Arial MT"/>
                <a:cs typeface="Arial MT"/>
              </a:rPr>
              <a:t>000</a:t>
            </a:r>
            <a:r>
              <a:rPr sz="26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600" spc="-220" dirty="0" err="1">
                <a:solidFill>
                  <a:srgbClr val="404040"/>
                </a:solidFill>
                <a:latin typeface="Arial MT"/>
                <a:cs typeface="Arial MT"/>
              </a:rPr>
              <a:t>příchutí</a:t>
            </a:r>
            <a:endParaRPr sz="16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2850" y="18669"/>
            <a:ext cx="468884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dirty="0">
                <a:solidFill>
                  <a:srgbClr val="C00000"/>
                </a:solidFill>
              </a:rPr>
              <a:t>PŘÍKLADY</a:t>
            </a:r>
            <a:r>
              <a:rPr sz="3500" spc="-140" dirty="0">
                <a:solidFill>
                  <a:srgbClr val="C00000"/>
                </a:solidFill>
              </a:rPr>
              <a:t> </a:t>
            </a:r>
            <a:r>
              <a:rPr sz="3500" dirty="0">
                <a:solidFill>
                  <a:srgbClr val="C00000"/>
                </a:solidFill>
              </a:rPr>
              <a:t>E-LIQUIDŮ</a:t>
            </a:r>
            <a:endParaRPr sz="35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9377" y="1326152"/>
            <a:ext cx="2491129" cy="26572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7008" y="4558284"/>
            <a:ext cx="3180588" cy="18288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1667" y="1481206"/>
            <a:ext cx="2084542" cy="24774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24643" y="1469605"/>
            <a:ext cx="2524507" cy="238306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53500" y="4200142"/>
            <a:ext cx="1424940" cy="254507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02352" y="4038600"/>
            <a:ext cx="2624328" cy="262432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914778" y="1436847"/>
            <a:ext cx="1439021" cy="236358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9960" y="308305"/>
            <a:ext cx="109105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C00000"/>
                </a:solidFill>
              </a:rPr>
              <a:t>TRENDEM</a:t>
            </a:r>
            <a:r>
              <a:rPr sz="2400" spc="25" dirty="0">
                <a:solidFill>
                  <a:srgbClr val="C00000"/>
                </a:solidFill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JSOU</a:t>
            </a:r>
            <a:r>
              <a:rPr sz="2400" dirty="0">
                <a:solidFill>
                  <a:srgbClr val="C00000"/>
                </a:solidFill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JEDNORÁZOVÉ</a:t>
            </a:r>
            <a:r>
              <a:rPr sz="2400" spc="20" dirty="0">
                <a:solidFill>
                  <a:srgbClr val="C00000"/>
                </a:solidFill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E-CIGARETY</a:t>
            </a:r>
            <a:r>
              <a:rPr sz="2400" spc="-40" dirty="0">
                <a:solidFill>
                  <a:srgbClr val="C00000"/>
                </a:solidFill>
              </a:rPr>
              <a:t> </a:t>
            </a:r>
            <a:r>
              <a:rPr sz="2400" dirty="0">
                <a:solidFill>
                  <a:srgbClr val="C00000"/>
                </a:solidFill>
              </a:rPr>
              <a:t>S</a:t>
            </a:r>
            <a:r>
              <a:rPr sz="2400" spc="-15" dirty="0">
                <a:solidFill>
                  <a:srgbClr val="C00000"/>
                </a:solidFill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PŘÍCHUTĚMI</a:t>
            </a:r>
            <a:r>
              <a:rPr sz="2400" spc="20" dirty="0">
                <a:solidFill>
                  <a:srgbClr val="C00000"/>
                </a:solidFill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„PRO</a:t>
            </a:r>
            <a:r>
              <a:rPr sz="2400" spc="5" dirty="0">
                <a:solidFill>
                  <a:srgbClr val="C00000"/>
                </a:solidFill>
              </a:rPr>
              <a:t> </a:t>
            </a:r>
            <a:r>
              <a:rPr sz="2400" spc="-5" dirty="0">
                <a:solidFill>
                  <a:srgbClr val="C00000"/>
                </a:solidFill>
              </a:rPr>
              <a:t>DĚTI“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948" y="1304992"/>
            <a:ext cx="2554730" cy="2669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75160" y="1182712"/>
            <a:ext cx="1748311" cy="29092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17019" y="4433389"/>
            <a:ext cx="2162860" cy="21292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49748" y="4611959"/>
            <a:ext cx="1981200" cy="186659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29083" y="1514855"/>
            <a:ext cx="2605388" cy="28209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27875" y="4381500"/>
            <a:ext cx="1618916" cy="224942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39" y="1725167"/>
            <a:ext cx="4291584" cy="38252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99564" y="2494788"/>
            <a:ext cx="5972537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68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cs-CZ" b="1"/>
              <a:t>Nikotin</a:t>
            </a:r>
            <a:endParaRPr/>
          </a:p>
        </p:txBody>
      </p:sp>
      <p:sp>
        <p:nvSpPr>
          <p:cNvPr id="203" name="Google Shape;203;p4"/>
          <p:cNvSpPr txBox="1">
            <a:spLocks noGrp="1"/>
          </p:cNvSpPr>
          <p:nvPr>
            <p:ph type="body" idx="1"/>
          </p:nvPr>
        </p:nvSpPr>
        <p:spPr>
          <a:xfrm>
            <a:off x="1004835" y="1310640"/>
            <a:ext cx="10777590" cy="5375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400"/>
              <a:t>Nikotin je rostlinný alkaloid, který řadíme mezi silné jedy (insekticid).</a:t>
            </a: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400"/>
              <a:t>Čirá bezbarvá tekutina bez chuti a zápachu.</a:t>
            </a: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400"/>
              <a:t>Očekávané účinky - mírně povzbuzuje CNS, zlepšuje pozornost, zvyšuje pracovní paměť a soustředěnost. Potlačuje podrážděnost, únavu a udržuje bdělost a snižuje chuť k jídlu. Mírně zlepšuje náladu (dopamin).</a:t>
            </a: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400"/>
              <a:t>Akutní intoxikace se projevuje nespavostí, emoční nestabilitou, malátností, zmateností, zvýšeným pocením, tachykardií, nevolností až zvracením, nucením na močení a průjmem.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400"/>
              <a:t>Chronická otrava - většinou bolesti hlavy, nechutenství, poruchy srdeční činnosti a v některých případech se můžou vyskytnout gynekologické obtíže.</a:t>
            </a: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400"/>
              <a:t>Smrtelná dávka pro lidské tělo je 30 – 60 mg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664" y="1929902"/>
            <a:ext cx="3713599" cy="343305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98887" y="2731802"/>
            <a:ext cx="6292944" cy="226130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3010" y="1962911"/>
            <a:ext cx="3332151" cy="363768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36859" y="2934027"/>
            <a:ext cx="6085441" cy="191500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2863" y="2053386"/>
            <a:ext cx="2636729" cy="399383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1546" y="3164800"/>
            <a:ext cx="7043038" cy="289471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41111" y="1362075"/>
            <a:ext cx="6952500" cy="13430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8787" y="199085"/>
            <a:ext cx="843915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C00000"/>
                </a:solidFill>
              </a:rPr>
              <a:t>VYBRANÉ</a:t>
            </a:r>
            <a:r>
              <a:rPr sz="3000" spc="-40" dirty="0">
                <a:solidFill>
                  <a:srgbClr val="C00000"/>
                </a:solidFill>
              </a:rPr>
              <a:t> </a:t>
            </a:r>
            <a:r>
              <a:rPr sz="3000" spc="-10" dirty="0">
                <a:solidFill>
                  <a:srgbClr val="C00000"/>
                </a:solidFill>
              </a:rPr>
              <a:t>TOXICKÉ</a:t>
            </a:r>
            <a:r>
              <a:rPr sz="3000" spc="-15" dirty="0">
                <a:solidFill>
                  <a:srgbClr val="C00000"/>
                </a:solidFill>
              </a:rPr>
              <a:t> </a:t>
            </a:r>
            <a:r>
              <a:rPr sz="3000" dirty="0">
                <a:solidFill>
                  <a:srgbClr val="C00000"/>
                </a:solidFill>
              </a:rPr>
              <a:t>LÁTKY</a:t>
            </a:r>
            <a:r>
              <a:rPr sz="3000" spc="-70" dirty="0">
                <a:solidFill>
                  <a:srgbClr val="C00000"/>
                </a:solidFill>
              </a:rPr>
              <a:t> </a:t>
            </a:r>
            <a:r>
              <a:rPr sz="3000" dirty="0">
                <a:solidFill>
                  <a:srgbClr val="C00000"/>
                </a:solidFill>
              </a:rPr>
              <a:t>V </a:t>
            </a:r>
            <a:r>
              <a:rPr sz="3000" spc="-5" dirty="0">
                <a:solidFill>
                  <a:srgbClr val="C00000"/>
                </a:solidFill>
              </a:rPr>
              <a:t>E-CIGARETÁCH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914401" y="971820"/>
            <a:ext cx="10029164" cy="5259773"/>
          </a:xfrm>
          <a:prstGeom prst="rect">
            <a:avLst/>
          </a:prstGeom>
        </p:spPr>
        <p:txBody>
          <a:bodyPr vert="horz" wrap="square" lIns="0" tIns="182245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435"/>
              </a:spcBef>
              <a:buFont typeface="Arial MT"/>
              <a:buChar char="•"/>
              <a:tabLst>
                <a:tab pos="241935" algn="l"/>
              </a:tabLst>
            </a:pP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Ultrajemné</a:t>
            </a:r>
            <a:r>
              <a:rPr sz="2800" b="1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částice</a:t>
            </a:r>
            <a:endParaRPr sz="2800" dirty="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1335"/>
              </a:spcBef>
              <a:buFont typeface="Arial MT"/>
              <a:buChar char="•"/>
              <a:tabLst>
                <a:tab pos="241935" algn="l"/>
              </a:tabLst>
            </a:pP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Těžké</a:t>
            </a:r>
            <a:r>
              <a:rPr sz="2800" b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kovy</a:t>
            </a:r>
            <a:r>
              <a:rPr sz="28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 MT"/>
                <a:cs typeface="Arial MT"/>
              </a:rPr>
              <a:t>(kobalt,</a:t>
            </a:r>
            <a:r>
              <a:rPr sz="2800" spc="-5" dirty="0">
                <a:solidFill>
                  <a:srgbClr val="404040"/>
                </a:solidFill>
                <a:latin typeface="Arial MT"/>
                <a:cs typeface="Arial MT"/>
              </a:rPr>
              <a:t> nikl, chrom,</a:t>
            </a:r>
            <a:r>
              <a:rPr sz="2800" spc="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Arial MT"/>
                <a:cs typeface="Arial MT"/>
              </a:rPr>
              <a:t>olovo)</a:t>
            </a:r>
            <a:endParaRPr sz="2800" dirty="0">
              <a:latin typeface="Arial MT"/>
              <a:cs typeface="Arial MT"/>
            </a:endParaRPr>
          </a:p>
          <a:p>
            <a:pPr marL="241300" indent="-229235">
              <a:lnSpc>
                <a:spcPct val="100000"/>
              </a:lnSpc>
              <a:spcBef>
                <a:spcPts val="1345"/>
              </a:spcBef>
              <a:buFont typeface="Arial MT"/>
              <a:buChar char="•"/>
              <a:tabLst>
                <a:tab pos="241935" algn="l"/>
              </a:tabLst>
            </a:pP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Aromata</a:t>
            </a:r>
            <a:r>
              <a:rPr sz="2800" b="1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 MT"/>
                <a:cs typeface="Arial MT"/>
              </a:rPr>
              <a:t>(diacetyl)</a:t>
            </a:r>
            <a:endParaRPr sz="2800" dirty="0">
              <a:latin typeface="Arial MT"/>
              <a:cs typeface="Arial MT"/>
            </a:endParaRPr>
          </a:p>
          <a:p>
            <a:pPr marL="241300" indent="-229235">
              <a:lnSpc>
                <a:spcPct val="100000"/>
              </a:lnSpc>
              <a:spcBef>
                <a:spcPts val="1335"/>
              </a:spcBef>
              <a:buFont typeface="Arial MT"/>
              <a:buChar char="•"/>
              <a:tabLst>
                <a:tab pos="241935" algn="l"/>
              </a:tabLst>
            </a:pPr>
            <a:r>
              <a:rPr sz="2800" b="1" dirty="0">
                <a:solidFill>
                  <a:srgbClr val="404040"/>
                </a:solidFill>
                <a:latin typeface="Arial"/>
                <a:cs typeface="Arial"/>
              </a:rPr>
              <a:t>Karcinogeny</a:t>
            </a:r>
            <a:r>
              <a:rPr sz="2800" b="1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404040"/>
                </a:solidFill>
                <a:latin typeface="Arial MT"/>
                <a:cs typeface="Arial MT"/>
              </a:rPr>
              <a:t>(formaldehyd,</a:t>
            </a:r>
            <a:r>
              <a:rPr sz="2800" spc="-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404040"/>
                </a:solidFill>
                <a:latin typeface="Arial MT"/>
                <a:cs typeface="Arial MT"/>
              </a:rPr>
              <a:t>acetaldehyd,</a:t>
            </a:r>
            <a:r>
              <a:rPr sz="2800" spc="-2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404040"/>
                </a:solidFill>
                <a:latin typeface="Arial MT"/>
                <a:cs typeface="Arial MT"/>
              </a:rPr>
              <a:t>akrolein)</a:t>
            </a:r>
            <a:endParaRPr sz="2800" dirty="0">
              <a:latin typeface="Arial MT"/>
              <a:cs typeface="Arial MT"/>
            </a:endParaRPr>
          </a:p>
          <a:p>
            <a:pPr marL="241300" indent="-229235">
              <a:lnSpc>
                <a:spcPct val="100000"/>
              </a:lnSpc>
              <a:spcBef>
                <a:spcPts val="1330"/>
              </a:spcBef>
              <a:buFont typeface="Arial MT"/>
              <a:buChar char="•"/>
              <a:tabLst>
                <a:tab pos="241935" algn="l"/>
              </a:tabLst>
            </a:pPr>
            <a:r>
              <a:rPr sz="2800" b="1" spc="-30" dirty="0">
                <a:solidFill>
                  <a:srgbClr val="404040"/>
                </a:solidFill>
                <a:latin typeface="Arial"/>
                <a:cs typeface="Arial"/>
              </a:rPr>
              <a:t>Tabákově</a:t>
            </a:r>
            <a:r>
              <a:rPr sz="2800" b="1" spc="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specifické</a:t>
            </a:r>
            <a:r>
              <a:rPr sz="28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nitrosaminy</a:t>
            </a:r>
            <a:endParaRPr sz="2800" dirty="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1345"/>
              </a:spcBef>
              <a:buFont typeface="Arial MT"/>
              <a:buChar char="•"/>
              <a:tabLst>
                <a:tab pos="241935" algn="l"/>
              </a:tabLst>
            </a:pPr>
            <a:r>
              <a:rPr sz="2800" b="1" dirty="0">
                <a:solidFill>
                  <a:srgbClr val="404040"/>
                </a:solidFill>
                <a:latin typeface="Arial"/>
                <a:cs typeface="Arial"/>
              </a:rPr>
              <a:t>Těkavé</a:t>
            </a:r>
            <a:r>
              <a:rPr sz="2800" b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organické</a:t>
            </a:r>
            <a:r>
              <a:rPr sz="2800" b="1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sloučeniny</a:t>
            </a:r>
            <a:r>
              <a:rPr sz="28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Arial MT"/>
                <a:cs typeface="Arial MT"/>
              </a:rPr>
              <a:t>(benzen,</a:t>
            </a:r>
            <a:r>
              <a:rPr sz="2800" spc="1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spc="-5" dirty="0" err="1">
                <a:solidFill>
                  <a:srgbClr val="404040"/>
                </a:solidFill>
                <a:latin typeface="Arial MT"/>
                <a:cs typeface="Arial MT"/>
              </a:rPr>
              <a:t>toluen</a:t>
            </a:r>
            <a:r>
              <a:rPr sz="2800" spc="-5" dirty="0">
                <a:solidFill>
                  <a:srgbClr val="404040"/>
                </a:solidFill>
                <a:latin typeface="Arial MT"/>
                <a:cs typeface="Arial MT"/>
              </a:rPr>
              <a:t>)</a:t>
            </a:r>
            <a:endParaRPr lang="cs-CZ" sz="2800" spc="-5" dirty="0">
              <a:solidFill>
                <a:srgbClr val="404040"/>
              </a:solidFill>
              <a:latin typeface="Arial MT"/>
              <a:cs typeface="Arial MT"/>
            </a:endParaRPr>
          </a:p>
          <a:p>
            <a:pPr marL="241300" indent="-229235">
              <a:lnSpc>
                <a:spcPct val="100000"/>
              </a:lnSpc>
              <a:spcBef>
                <a:spcPts val="1345"/>
              </a:spcBef>
              <a:buFont typeface="Arial MT"/>
              <a:buChar char="•"/>
              <a:tabLst>
                <a:tab pos="241935" algn="l"/>
              </a:tabLst>
            </a:pPr>
            <a:r>
              <a:rPr lang="cs-CZ" sz="2800" b="1" spc="-5" dirty="0">
                <a:solidFill>
                  <a:srgbClr val="FF0000"/>
                </a:solidFill>
                <a:latin typeface="Arial MT"/>
                <a:cs typeface="Arial MT"/>
              </a:rPr>
              <a:t>Nikotin – při kouření se z 1 ml e-</a:t>
            </a:r>
            <a:r>
              <a:rPr lang="cs-CZ" sz="2800" b="1" spc="-5" dirty="0" err="1">
                <a:solidFill>
                  <a:srgbClr val="FF0000"/>
                </a:solidFill>
                <a:latin typeface="Arial MT"/>
                <a:cs typeface="Arial MT"/>
              </a:rPr>
              <a:t>liqidu</a:t>
            </a:r>
            <a:r>
              <a:rPr lang="cs-CZ" sz="2800" b="1" spc="-5" dirty="0">
                <a:solidFill>
                  <a:srgbClr val="FF0000"/>
                </a:solidFill>
                <a:latin typeface="Arial MT"/>
                <a:cs typeface="Arial MT"/>
              </a:rPr>
              <a:t> vstřebá asi 6,6 mg</a:t>
            </a:r>
          </a:p>
          <a:p>
            <a:pPr marL="984250" lvl="8" indent="-228600">
              <a:buFont typeface="Arial MT"/>
              <a:buChar char="•"/>
              <a:tabLst>
                <a:tab pos="984250" algn="l"/>
              </a:tabLst>
            </a:pPr>
            <a:r>
              <a:rPr lang="cs-CZ" sz="2000" b="1" spc="-5" dirty="0">
                <a:solidFill>
                  <a:srgbClr val="FF0000"/>
                </a:solidFill>
                <a:latin typeface="Arial MT"/>
                <a:cs typeface="Arial MT"/>
              </a:rPr>
              <a:t>Z celé e-cigarety se vstřebá cca 14 mg, což odpovídá asi 1 krabičce cigaret</a:t>
            </a:r>
            <a:endParaRPr sz="4400" dirty="0">
              <a:latin typeface="Arial MT"/>
              <a:cs typeface="Arial MT"/>
            </a:endParaRPr>
          </a:p>
          <a:p>
            <a:pPr marL="241300" indent="-229235">
              <a:lnSpc>
                <a:spcPct val="100000"/>
              </a:lnSpc>
              <a:spcBef>
                <a:spcPts val="2465"/>
              </a:spcBef>
              <a:buChar char="•"/>
              <a:tabLst>
                <a:tab pos="241935" algn="l"/>
              </a:tabLst>
            </a:pPr>
            <a:r>
              <a:rPr sz="2800" dirty="0">
                <a:solidFill>
                  <a:srgbClr val="404040"/>
                </a:solidFill>
                <a:latin typeface="Arial MT"/>
                <a:cs typeface="Arial MT"/>
              </a:rPr>
              <a:t>Odlišnosti</a:t>
            </a:r>
            <a:r>
              <a:rPr sz="28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404040"/>
                </a:solidFill>
                <a:latin typeface="Arial MT"/>
                <a:cs typeface="Arial MT"/>
              </a:rPr>
              <a:t>podle</a:t>
            </a:r>
            <a:r>
              <a:rPr sz="2800" spc="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Arial MT"/>
                <a:cs typeface="Arial MT"/>
              </a:rPr>
              <a:t>typu</a:t>
            </a:r>
            <a:r>
              <a:rPr sz="2800" spc="1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spc="-210" dirty="0">
                <a:solidFill>
                  <a:srgbClr val="404040"/>
                </a:solidFill>
                <a:latin typeface="Arial MT"/>
                <a:cs typeface="Arial MT"/>
              </a:rPr>
              <a:t>zařízení,</a:t>
            </a:r>
            <a:r>
              <a:rPr sz="28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spc="-200" dirty="0">
                <a:solidFill>
                  <a:srgbClr val="404040"/>
                </a:solidFill>
                <a:latin typeface="Arial MT"/>
                <a:cs typeface="Arial MT"/>
              </a:rPr>
              <a:t>složení</a:t>
            </a:r>
            <a:r>
              <a:rPr sz="28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spc="-130" dirty="0">
                <a:solidFill>
                  <a:srgbClr val="404040"/>
                </a:solidFill>
                <a:latin typeface="Arial MT"/>
                <a:cs typeface="Arial MT"/>
              </a:rPr>
              <a:t>e-liquidů,</a:t>
            </a:r>
            <a:r>
              <a:rPr sz="2800" spc="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Arial MT"/>
                <a:cs typeface="Arial MT"/>
              </a:rPr>
              <a:t>kvality</a:t>
            </a:r>
            <a:r>
              <a:rPr sz="2800" spc="-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Arial MT"/>
                <a:cs typeface="Arial MT"/>
              </a:rPr>
              <a:t>apod.</a:t>
            </a:r>
            <a:endParaRPr sz="28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671999" y="303045"/>
            <a:ext cx="10848002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entury Gothic"/>
              <a:buNone/>
            </a:pPr>
            <a:r>
              <a:rPr lang="cs-CZ" dirty="0"/>
              <a:t>Právní regulace el. cigaret</a:t>
            </a:r>
            <a:br>
              <a:rPr lang="cs-CZ" dirty="0"/>
            </a:br>
            <a:endParaRPr dirty="0">
              <a:solidFill>
                <a:srgbClr val="FF0000"/>
              </a:solidFill>
            </a:endParaRPr>
          </a:p>
        </p:txBody>
      </p:sp>
      <p:sp>
        <p:nvSpPr>
          <p:cNvPr id="328" name="Google Shape;328;p21"/>
          <p:cNvSpPr txBox="1">
            <a:spLocks noGrp="1"/>
          </p:cNvSpPr>
          <p:nvPr>
            <p:ph type="body" idx="1"/>
          </p:nvPr>
        </p:nvSpPr>
        <p:spPr>
          <a:xfrm>
            <a:off x="942975" y="864159"/>
            <a:ext cx="10533678" cy="5601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cs-CZ" sz="2400" b="1" dirty="0"/>
              <a:t>Prodej regulován stejně jako tabákové cigarety</a:t>
            </a:r>
            <a:endParaRPr b="1" dirty="0"/>
          </a:p>
          <a:p>
            <a:pPr marL="342900" algn="just">
              <a:buSzPts val="2400"/>
              <a:buFont typeface="Arial"/>
              <a:buChar char="•"/>
            </a:pPr>
            <a:r>
              <a:rPr lang="cs-CZ" sz="2400" b="1" dirty="0"/>
              <a:t>Kde se nemohou el. Cigarety používat (§8 Zákona č. 65/2017 ochraně zdraví před škodlivými účinky návykových látek):</a:t>
            </a:r>
          </a:p>
          <a:p>
            <a:pPr marL="571500" lvl="1" indent="0">
              <a:buNone/>
            </a:pPr>
            <a:r>
              <a:rPr lang="cs-CZ" i="1" dirty="0"/>
              <a:t>a)</a:t>
            </a:r>
            <a:r>
              <a:rPr lang="cs-CZ" dirty="0"/>
              <a:t> ve veřejnosti volně přístupném vnitřním prostoru, s výjimkou stavebně odděleného prostoru vyhrazeného ke kouření,</a:t>
            </a:r>
          </a:p>
          <a:p>
            <a:pPr marL="571500" lvl="1" indent="0">
              <a:buNone/>
            </a:pPr>
            <a:r>
              <a:rPr lang="cs-CZ" i="1" dirty="0"/>
              <a:t>b)</a:t>
            </a:r>
            <a:r>
              <a:rPr lang="cs-CZ" dirty="0"/>
              <a:t> v tranzitním prostoru mezinárodního letiště, s výjimkou stavebně odděleného prostoru vyhrazeného ke kouření,</a:t>
            </a:r>
          </a:p>
          <a:p>
            <a:pPr marL="571500" lvl="1" indent="0">
              <a:buNone/>
            </a:pPr>
            <a:r>
              <a:rPr lang="cs-CZ" i="1" dirty="0"/>
              <a:t>c)</a:t>
            </a:r>
            <a:r>
              <a:rPr lang="cs-CZ" dirty="0"/>
              <a:t> na nástupišti, v přístřešku a čekárně veřejné dopravy,</a:t>
            </a:r>
          </a:p>
          <a:p>
            <a:pPr marL="571500" lvl="1" indent="0">
              <a:buNone/>
            </a:pPr>
            <a:r>
              <a:rPr lang="cs-CZ" i="1" dirty="0"/>
              <a:t>d)</a:t>
            </a:r>
            <a:r>
              <a:rPr lang="cs-CZ" dirty="0"/>
              <a:t> v dopravním prostředku veřejné dopravy,</a:t>
            </a:r>
          </a:p>
          <a:p>
            <a:pPr marL="571500" lvl="1" indent="0">
              <a:buNone/>
            </a:pPr>
            <a:r>
              <a:rPr lang="cs-CZ" i="1" dirty="0"/>
              <a:t>e)</a:t>
            </a:r>
            <a:r>
              <a:rPr lang="cs-CZ" dirty="0"/>
              <a:t> ve zdravotnickém zařízení a v prostorech souvisejících s jeho provozem, s výjimkou stavebně odděleného prostoru vyhrazeného ke kouření v uzavřeném psychiatrickém oddělení nebo v jiném zařízení pro léčbu závislostí,</a:t>
            </a:r>
          </a:p>
          <a:p>
            <a:pPr marL="571500" lvl="1" indent="0">
              <a:buNone/>
            </a:pPr>
            <a:r>
              <a:rPr lang="cs-CZ" i="1" dirty="0"/>
              <a:t>f)</a:t>
            </a:r>
            <a:r>
              <a:rPr lang="cs-CZ" dirty="0"/>
              <a:t> ve škole a školském zařízení,</a:t>
            </a:r>
          </a:p>
          <a:p>
            <a:pPr marL="571500" lvl="1" indent="0">
              <a:buNone/>
            </a:pPr>
            <a:r>
              <a:rPr lang="cs-CZ" i="1" dirty="0"/>
              <a:t>g)</a:t>
            </a:r>
            <a:r>
              <a:rPr lang="cs-CZ" dirty="0"/>
              <a:t> v zařízení sociálně-právní ochrany dětí, v provozovně, kde je provozována živnost, jejímž předmětem je péče o děti do 3 let, v prostoru, kde je poskytována služba péče o dítě v dětské skupině, nebo v zařízení, kde je uskutečňována mimoškolní výchova a vzdělávání, nezařazeném do rejstříku škol a školských zařízení,</a:t>
            </a:r>
          </a:p>
          <a:p>
            <a:pPr marL="571500" lvl="1" indent="0">
              <a:buNone/>
            </a:pPr>
            <a:r>
              <a:rPr lang="cs-CZ" i="1" dirty="0"/>
              <a:t>h)</a:t>
            </a:r>
            <a:r>
              <a:rPr lang="cs-CZ" dirty="0"/>
              <a:t> v prostoru dětského hřiště a sportoviště určeného převážně pro osoby mladší 18 let,</a:t>
            </a:r>
          </a:p>
          <a:p>
            <a:pPr marL="571500" lvl="1" indent="0">
              <a:buNone/>
            </a:pPr>
            <a:r>
              <a:rPr lang="cs-CZ" i="1" dirty="0"/>
              <a:t>i)</a:t>
            </a:r>
            <a:r>
              <a:rPr lang="cs-CZ" dirty="0"/>
              <a:t> ve vnitřním prostoru všech typů sportovišť,</a:t>
            </a:r>
          </a:p>
          <a:p>
            <a:pPr marL="571500" lvl="1" indent="0">
              <a:buNone/>
            </a:pPr>
            <a:r>
              <a:rPr lang="cs-CZ" i="1" dirty="0"/>
              <a:t>j)</a:t>
            </a:r>
            <a:r>
              <a:rPr lang="cs-CZ" dirty="0"/>
              <a:t> ve vnitřním zábavním prostoru, jako je kino, divadlo, výstavní a koncertní síň a sportovní hala, a dále v jiném vnitřním prostoru po dobu pořádání kulturní a taneční akce,</a:t>
            </a:r>
          </a:p>
          <a:p>
            <a:pPr marL="571500" lvl="1" indent="0">
              <a:buNone/>
            </a:pPr>
            <a:r>
              <a:rPr lang="cs-CZ" i="1" dirty="0"/>
              <a:t>k)</a:t>
            </a:r>
            <a:r>
              <a:rPr lang="cs-CZ" dirty="0"/>
              <a:t> ve vnitřním prostoru provozovny stravovacích služeb, s výjimkou užívání vodních dýmek,</a:t>
            </a:r>
          </a:p>
          <a:p>
            <a:pPr marL="571500" lvl="1" indent="0">
              <a:buNone/>
            </a:pPr>
            <a:r>
              <a:rPr lang="cs-CZ" i="1" dirty="0"/>
              <a:t>l)</a:t>
            </a:r>
            <a:r>
              <a:rPr lang="cs-CZ" dirty="0"/>
              <a:t> v prostoru zoologické zahrady, s výjimkou vnějších prostor, které provozovatel zoologické zahrady ke kouření vyhradí.</a:t>
            </a:r>
            <a:endParaRPr lang="cs-CZ" sz="2000" b="1" dirty="0"/>
          </a:p>
          <a:p>
            <a:pPr marL="800100" lvl="1" algn="just">
              <a:buSzPts val="2400"/>
              <a:buFont typeface="Arial"/>
              <a:buChar char="•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>
          <a:extLst>
            <a:ext uri="{FF2B5EF4-FFF2-40B4-BE49-F238E27FC236}">
              <a16:creationId xmlns:a16="http://schemas.microsoft.com/office/drawing/2014/main" id="{A78AEDD5-6746-3405-D139-EE829E229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1">
            <a:extLst>
              <a:ext uri="{FF2B5EF4-FFF2-40B4-BE49-F238E27FC236}">
                <a16:creationId xmlns:a16="http://schemas.microsoft.com/office/drawing/2014/main" id="{DE04051D-325B-EADD-F12D-BE8666F672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4826" y="926043"/>
            <a:ext cx="10848002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entury Gothic"/>
              <a:buNone/>
            </a:pPr>
            <a:r>
              <a:rPr lang="cs-CZ"/>
              <a:t>ZDRAVOTNÍ RIZIKA U E-CIGARET</a:t>
            </a:r>
            <a:br>
              <a:rPr lang="cs-CZ"/>
            </a:br>
            <a:endParaRPr>
              <a:solidFill>
                <a:srgbClr val="FF0000"/>
              </a:solidFill>
            </a:endParaRPr>
          </a:p>
        </p:txBody>
      </p:sp>
      <p:sp>
        <p:nvSpPr>
          <p:cNvPr id="328" name="Google Shape;328;p21">
            <a:extLst>
              <a:ext uri="{FF2B5EF4-FFF2-40B4-BE49-F238E27FC236}">
                <a16:creationId xmlns:a16="http://schemas.microsoft.com/office/drawing/2014/main" id="{B06B952F-8ACF-9BEE-3F80-9C2992BBD9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2975" y="1743075"/>
            <a:ext cx="10533678" cy="4723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cs-CZ" sz="2400"/>
              <a:t>Ačkoliv se tabákové firmy snaží e-cigarety prezentovat jako </a:t>
            </a:r>
            <a:r>
              <a:rPr lang="cs-CZ" sz="2400" i="1"/>
              <a:t>„zdravější“ </a:t>
            </a:r>
            <a:r>
              <a:rPr lang="cs-CZ" sz="2400"/>
              <a:t>a </a:t>
            </a:r>
            <a:r>
              <a:rPr lang="cs-CZ" sz="2400" i="1"/>
              <a:t>„méně škodlivou“ </a:t>
            </a:r>
            <a:r>
              <a:rPr lang="cs-CZ" sz="2400"/>
              <a:t>alternativu běžných cigaret, zdravotníci upozorňují, že jejich užívání </a:t>
            </a:r>
            <a:r>
              <a:rPr lang="cs-CZ" sz="2400" b="1"/>
              <a:t>s sebou nese řadu zdravotních rizik</a:t>
            </a:r>
            <a:r>
              <a:rPr lang="cs-CZ" sz="2400"/>
              <a:t>.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cs-CZ" sz="2400" b="1"/>
              <a:t>jednorázová či občasná konzumace </a:t>
            </a:r>
            <a:r>
              <a:rPr lang="cs-CZ" sz="2400"/>
              <a:t>může vést k otoku plic. Tento otok je spojen se </a:t>
            </a:r>
            <a:r>
              <a:rPr lang="cs-CZ" sz="2400" b="1"/>
              <a:t>selháním dýchání</a:t>
            </a:r>
            <a:r>
              <a:rPr lang="cs-CZ" sz="2400"/>
              <a:t>, nutností pacienta umístit na JIP a napojit na ventilátor.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cs-CZ" sz="2400"/>
              <a:t>Z </a:t>
            </a:r>
            <a:r>
              <a:rPr lang="cs-CZ" sz="2400" b="1"/>
              <a:t>dlouhodobého hlediska</a:t>
            </a:r>
            <a:r>
              <a:rPr lang="cs-CZ" sz="2400"/>
              <a:t> nevíme o používání e-cigaret u dospělých dětí dosud nic. Lékaři se však obávají výrazného podráždění (iritace) a zánětu sliznice či po delší době i vzniku nádorových onemocnění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049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2"/>
          <p:cNvSpPr txBox="1">
            <a:spLocks noGrp="1"/>
          </p:cNvSpPr>
          <p:nvPr>
            <p:ph type="title"/>
          </p:nvPr>
        </p:nvSpPr>
        <p:spPr>
          <a:xfrm>
            <a:off x="1987998" y="534611"/>
            <a:ext cx="7765602" cy="91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5"/>
              </a:buClr>
              <a:buSzPts val="3200"/>
              <a:buFont typeface="Arial"/>
              <a:buNone/>
            </a:pPr>
            <a:r>
              <a:rPr lang="cs-CZ" sz="3200"/>
              <a:t>Počet uživatelů elektronických cigaret v %</a:t>
            </a:r>
            <a:endParaRPr sz="3200"/>
          </a:p>
        </p:txBody>
      </p:sp>
      <p:sp>
        <p:nvSpPr>
          <p:cNvPr id="335" name="Google Shape;335;p22"/>
          <p:cNvSpPr txBox="1"/>
          <p:nvPr/>
        </p:nvSpPr>
        <p:spPr>
          <a:xfrm>
            <a:off x="159399" y="5071425"/>
            <a:ext cx="114228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cs-CZ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Zahrnuje každodenní i příležitostné užívání elektronických cigaret.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cs-CZ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Poznámka: ze současných uživatelů EC 63,4 % uvádí, že užívá EC s nikotinem, 12,8 % bez nikotinu, a 17,4 % uživatelů udává, že kombinuje EC s nikotinem a bez nikotinu.</a:t>
            </a:r>
            <a:r>
              <a:rPr lang="cs-CZ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9199" y="1113800"/>
            <a:ext cx="7034100" cy="39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3"/>
          <p:cNvSpPr txBox="1">
            <a:spLocks noGrp="1"/>
          </p:cNvSpPr>
          <p:nvPr>
            <p:ph type="title"/>
          </p:nvPr>
        </p:nvSpPr>
        <p:spPr>
          <a:xfrm>
            <a:off x="303004" y="396450"/>
            <a:ext cx="11079300" cy="7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5"/>
              </a:buClr>
              <a:buSzPts val="3200"/>
              <a:buFont typeface="Arial"/>
              <a:buNone/>
            </a:pPr>
            <a:r>
              <a:rPr lang="cs-CZ" sz="3200"/>
              <a:t>Počet uživatelů elektronických cigaret podle věkových skupin v %</a:t>
            </a:r>
            <a:endParaRPr sz="3200"/>
          </a:p>
        </p:txBody>
      </p:sp>
      <p:sp>
        <p:nvSpPr>
          <p:cNvPr id="343" name="Google Shape;343;p23"/>
          <p:cNvSpPr txBox="1"/>
          <p:nvPr/>
        </p:nvSpPr>
        <p:spPr>
          <a:xfrm>
            <a:off x="1040976" y="5368054"/>
            <a:ext cx="72177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cs-CZ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Zahrnuje každodenní i příležitostné užívání elektronických cigaret.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4" name="Google Shape;34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8083" y="1813750"/>
            <a:ext cx="5669141" cy="330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550" y="1813750"/>
            <a:ext cx="5667574" cy="332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4"/>
          <p:cNvSpPr txBox="1">
            <a:spLocks noGrp="1"/>
          </p:cNvSpPr>
          <p:nvPr>
            <p:ph type="title"/>
          </p:nvPr>
        </p:nvSpPr>
        <p:spPr>
          <a:xfrm>
            <a:off x="1290483" y="158647"/>
            <a:ext cx="105092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A85"/>
              </a:buClr>
              <a:buSzPts val="3200"/>
              <a:buFont typeface="Arial"/>
              <a:buNone/>
            </a:pPr>
            <a:r>
              <a:rPr lang="cs-CZ" sz="3200"/>
              <a:t>Důvody užívání elektronických cigaret (EC) v %</a:t>
            </a:r>
            <a:endParaRPr sz="3200"/>
          </a:p>
        </p:txBody>
      </p:sp>
      <p:sp>
        <p:nvSpPr>
          <p:cNvPr id="352" name="Google Shape;352;p24"/>
          <p:cNvSpPr txBox="1"/>
          <p:nvPr/>
        </p:nvSpPr>
        <p:spPr>
          <a:xfrm>
            <a:off x="823965" y="5493041"/>
            <a:ext cx="1022353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cs-CZ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Respondent mohl vybrat více možností zároveň. 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cs-CZ"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Jako jiný důvod užívání uvedli respondenti lepší chuť, nepřítomnost zápachu, prostředek pro snižování stresu a užívání s přáteli. 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7108" y="955226"/>
            <a:ext cx="8510954" cy="4802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AE2D8-BFAF-D331-6B81-591A5F930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CB8788-437A-EE06-6F60-052F4CAF0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78AC78-38FD-F411-E1D3-06BBF1D1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72" y="0"/>
            <a:ext cx="8035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40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"/>
          <p:cNvSpPr txBox="1">
            <a:spLocks noGrp="1"/>
          </p:cNvSpPr>
          <p:nvPr>
            <p:ph type="title"/>
          </p:nvPr>
        </p:nvSpPr>
        <p:spPr>
          <a:xfrm>
            <a:off x="1392775" y="319434"/>
            <a:ext cx="8503399" cy="5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>
              <a:buClr>
                <a:srgbClr val="262626"/>
              </a:buClr>
              <a:buSzPts val="3600"/>
            </a:pPr>
            <a:r>
              <a:rPr lang="cs-CZ" sz="3600" dirty="0">
                <a:solidFill>
                  <a:srgbClr val="262626"/>
                </a:solidFill>
                <a:latin typeface="Century Gothic"/>
                <a:sym typeface="Century Gothic"/>
              </a:rPr>
              <a:t>JAK MOC JE NIKOTIN NÁVYKOVÝ?</a:t>
            </a:r>
            <a:endParaRPr sz="3600" dirty="0">
              <a:solidFill>
                <a:srgbClr val="262626"/>
              </a:solidFill>
              <a:latin typeface="Century Gothic"/>
              <a:sym typeface="Century Gothic"/>
            </a:endParaRPr>
          </a:p>
        </p:txBody>
      </p:sp>
      <p:grpSp>
        <p:nvGrpSpPr>
          <p:cNvPr id="209" name="Google Shape;209;p5"/>
          <p:cNvGrpSpPr/>
          <p:nvPr/>
        </p:nvGrpSpPr>
        <p:grpSpPr>
          <a:xfrm>
            <a:off x="1036009" y="1112162"/>
            <a:ext cx="5806918" cy="4746027"/>
            <a:chOff x="1507236" y="1138427"/>
            <a:chExt cx="7300086" cy="5346192"/>
          </a:xfrm>
        </p:grpSpPr>
        <p:pic>
          <p:nvPicPr>
            <p:cNvPr id="210" name="Google Shape;210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07236" y="1138427"/>
              <a:ext cx="6895251" cy="53461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5"/>
            <p:cNvSpPr/>
            <p:nvPr/>
          </p:nvSpPr>
          <p:spPr>
            <a:xfrm>
              <a:off x="2182368" y="4315967"/>
              <a:ext cx="984885" cy="437515"/>
            </a:xfrm>
            <a:custGeom>
              <a:avLst/>
              <a:gdLst/>
              <a:ahLst/>
              <a:cxnLst/>
              <a:rect l="l" t="t" r="r" b="b"/>
              <a:pathLst>
                <a:path w="984885" h="437514" extrusionOk="0">
                  <a:moveTo>
                    <a:pt x="492251" y="0"/>
                  </a:moveTo>
                  <a:lnTo>
                    <a:pt x="425447" y="1996"/>
                  </a:lnTo>
                  <a:lnTo>
                    <a:pt x="361376" y="7812"/>
                  </a:lnTo>
                  <a:lnTo>
                    <a:pt x="300626" y="17186"/>
                  </a:lnTo>
                  <a:lnTo>
                    <a:pt x="243783" y="29859"/>
                  </a:lnTo>
                  <a:lnTo>
                    <a:pt x="191432" y="45568"/>
                  </a:lnTo>
                  <a:lnTo>
                    <a:pt x="144160" y="64055"/>
                  </a:lnTo>
                  <a:lnTo>
                    <a:pt x="102553" y="85058"/>
                  </a:lnTo>
                  <a:lnTo>
                    <a:pt x="67197" y="108316"/>
                  </a:lnTo>
                  <a:lnTo>
                    <a:pt x="17580" y="160557"/>
                  </a:lnTo>
                  <a:lnTo>
                    <a:pt x="0" y="218693"/>
                  </a:lnTo>
                  <a:lnTo>
                    <a:pt x="4492" y="248368"/>
                  </a:lnTo>
                  <a:lnTo>
                    <a:pt x="38677" y="303817"/>
                  </a:lnTo>
                  <a:lnTo>
                    <a:pt x="102553" y="352329"/>
                  </a:lnTo>
                  <a:lnTo>
                    <a:pt x="144160" y="373332"/>
                  </a:lnTo>
                  <a:lnTo>
                    <a:pt x="191432" y="391819"/>
                  </a:lnTo>
                  <a:lnTo>
                    <a:pt x="243783" y="407528"/>
                  </a:lnTo>
                  <a:lnTo>
                    <a:pt x="300626" y="420201"/>
                  </a:lnTo>
                  <a:lnTo>
                    <a:pt x="361376" y="429575"/>
                  </a:lnTo>
                  <a:lnTo>
                    <a:pt x="425447" y="435391"/>
                  </a:lnTo>
                  <a:lnTo>
                    <a:pt x="492251" y="437387"/>
                  </a:lnTo>
                  <a:lnTo>
                    <a:pt x="559056" y="435391"/>
                  </a:lnTo>
                  <a:lnTo>
                    <a:pt x="623127" y="429575"/>
                  </a:lnTo>
                  <a:lnTo>
                    <a:pt x="683877" y="420201"/>
                  </a:lnTo>
                  <a:lnTo>
                    <a:pt x="740720" y="407528"/>
                  </a:lnTo>
                  <a:lnTo>
                    <a:pt x="793071" y="391819"/>
                  </a:lnTo>
                  <a:lnTo>
                    <a:pt x="840343" y="373332"/>
                  </a:lnTo>
                  <a:lnTo>
                    <a:pt x="881950" y="352329"/>
                  </a:lnTo>
                  <a:lnTo>
                    <a:pt x="917306" y="329071"/>
                  </a:lnTo>
                  <a:lnTo>
                    <a:pt x="966923" y="276830"/>
                  </a:lnTo>
                  <a:lnTo>
                    <a:pt x="984504" y="218693"/>
                  </a:lnTo>
                  <a:lnTo>
                    <a:pt x="980011" y="189019"/>
                  </a:lnTo>
                  <a:lnTo>
                    <a:pt x="945826" y="133570"/>
                  </a:lnTo>
                  <a:lnTo>
                    <a:pt x="881950" y="85058"/>
                  </a:lnTo>
                  <a:lnTo>
                    <a:pt x="840343" y="64055"/>
                  </a:lnTo>
                  <a:lnTo>
                    <a:pt x="793071" y="45568"/>
                  </a:lnTo>
                  <a:lnTo>
                    <a:pt x="740720" y="29859"/>
                  </a:lnTo>
                  <a:lnTo>
                    <a:pt x="683877" y="17186"/>
                  </a:lnTo>
                  <a:lnTo>
                    <a:pt x="623127" y="7812"/>
                  </a:lnTo>
                  <a:lnTo>
                    <a:pt x="559056" y="1996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FDDA2D">
                <a:alpha val="2431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7470647" y="4351020"/>
              <a:ext cx="1336675" cy="367665"/>
            </a:xfrm>
            <a:custGeom>
              <a:avLst/>
              <a:gdLst/>
              <a:ahLst/>
              <a:cxnLst/>
              <a:rect l="l" t="t" r="r" b="b"/>
              <a:pathLst>
                <a:path w="1336675" h="367664" extrusionOk="0">
                  <a:moveTo>
                    <a:pt x="183642" y="0"/>
                  </a:moveTo>
                  <a:lnTo>
                    <a:pt x="0" y="183641"/>
                  </a:lnTo>
                  <a:lnTo>
                    <a:pt x="183642" y="367283"/>
                  </a:lnTo>
                  <a:lnTo>
                    <a:pt x="183642" y="275462"/>
                  </a:lnTo>
                  <a:lnTo>
                    <a:pt x="1336548" y="275462"/>
                  </a:lnTo>
                  <a:lnTo>
                    <a:pt x="1336548" y="91820"/>
                  </a:lnTo>
                  <a:lnTo>
                    <a:pt x="183642" y="91820"/>
                  </a:lnTo>
                  <a:lnTo>
                    <a:pt x="183642" y="0"/>
                  </a:lnTo>
                  <a:close/>
                </a:path>
              </a:pathLst>
            </a:custGeom>
            <a:solidFill>
              <a:srgbClr val="FDDA2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43513ACB-1E96-8A49-F05C-9DF361246CA8}"/>
              </a:ext>
            </a:extLst>
          </p:cNvPr>
          <p:cNvSpPr txBox="1"/>
          <p:nvPr/>
        </p:nvSpPr>
        <p:spPr>
          <a:xfrm>
            <a:off x="7134329" y="1014884"/>
            <a:ext cx="457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0" u="none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Závislost na nikotinu vzniká běžně za 14 dnů. </a:t>
            </a:r>
            <a:endParaRPr lang="cs-CZ" sz="16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cs-CZ" sz="2000" b="1" dirty="0">
              <a:solidFill>
                <a:schemeClr val="dk1"/>
              </a:solidFill>
              <a:latin typeface="Century Gothic"/>
            </a:endParaRPr>
          </a:p>
          <a:p>
            <a:r>
              <a:rPr lang="cs-CZ" sz="2000" dirty="0">
                <a:solidFill>
                  <a:schemeClr val="dk1"/>
                </a:solidFill>
                <a:latin typeface="Century Gothic"/>
              </a:rPr>
              <a:t>Při vykouření </a:t>
            </a:r>
            <a:r>
              <a:rPr lang="cs-CZ" sz="2000" b="1" dirty="0">
                <a:solidFill>
                  <a:schemeClr val="dk1"/>
                </a:solidFill>
                <a:latin typeface="Century Gothic"/>
              </a:rPr>
              <a:t>1 cigarety </a:t>
            </a:r>
            <a:r>
              <a:rPr lang="cs-CZ" sz="2000" dirty="0">
                <a:solidFill>
                  <a:schemeClr val="dk1"/>
                </a:solidFill>
                <a:latin typeface="Century Gothic"/>
              </a:rPr>
              <a:t>se absorbuje </a:t>
            </a:r>
            <a:r>
              <a:rPr lang="cs-CZ" sz="2000" b="1" dirty="0">
                <a:solidFill>
                  <a:schemeClr val="dk1"/>
                </a:solidFill>
                <a:latin typeface="Century Gothic"/>
              </a:rPr>
              <a:t>1 – 1,5 mg nikotinu</a:t>
            </a:r>
          </a:p>
          <a:p>
            <a:endParaRPr lang="cs-CZ" sz="2000" dirty="0">
              <a:solidFill>
                <a:schemeClr val="dk1"/>
              </a:solidFill>
              <a:latin typeface="Century Gothic"/>
            </a:endParaRPr>
          </a:p>
          <a:p>
            <a:r>
              <a:rPr lang="cs-CZ" sz="2000" b="1" dirty="0">
                <a:solidFill>
                  <a:schemeClr val="dk1"/>
                </a:solidFill>
                <a:latin typeface="Century Gothic"/>
              </a:rPr>
              <a:t>Nikotinové žvýkačky </a:t>
            </a:r>
            <a:r>
              <a:rPr lang="cs-CZ" sz="2000" dirty="0">
                <a:solidFill>
                  <a:schemeClr val="dk1"/>
                </a:solidFill>
                <a:latin typeface="Century Gothic"/>
              </a:rPr>
              <a:t>pro odvykání kouření obsahují </a:t>
            </a:r>
            <a:r>
              <a:rPr lang="cs-CZ" sz="2000" b="1" dirty="0">
                <a:solidFill>
                  <a:schemeClr val="dk1"/>
                </a:solidFill>
                <a:latin typeface="Century Gothic"/>
              </a:rPr>
              <a:t>2 – 4 mg nikotinu</a:t>
            </a:r>
          </a:p>
          <a:p>
            <a:endParaRPr lang="cs-CZ" sz="2000" b="1" dirty="0">
              <a:solidFill>
                <a:schemeClr val="dk1"/>
              </a:solidFill>
              <a:latin typeface="Century Gothic"/>
            </a:endParaRPr>
          </a:p>
          <a:p>
            <a:r>
              <a:rPr lang="cs-CZ" sz="2000" b="1" dirty="0">
                <a:solidFill>
                  <a:schemeClr val="dk1"/>
                </a:solidFill>
                <a:latin typeface="Century Gothic"/>
              </a:rPr>
              <a:t>V 1ml e-</a:t>
            </a:r>
            <a:r>
              <a:rPr lang="cs-CZ" sz="2000" b="1" dirty="0" err="1">
                <a:solidFill>
                  <a:schemeClr val="dk1"/>
                </a:solidFill>
                <a:latin typeface="Century Gothic"/>
              </a:rPr>
              <a:t>liquidu</a:t>
            </a:r>
            <a:r>
              <a:rPr lang="cs-CZ" sz="2000" b="1" dirty="0">
                <a:solidFill>
                  <a:schemeClr val="dk1"/>
                </a:solidFill>
                <a:latin typeface="Century Gothic"/>
              </a:rPr>
              <a:t> je 20mg nikotinu </a:t>
            </a:r>
            <a:r>
              <a:rPr lang="cs-CZ" sz="2000" dirty="0">
                <a:solidFill>
                  <a:schemeClr val="dk1"/>
                </a:solidFill>
                <a:latin typeface="Century Gothic"/>
              </a:rPr>
              <a:t>(el. Cigareta běžně obsahuje 2 ml e-</a:t>
            </a:r>
            <a:r>
              <a:rPr lang="cs-CZ" sz="2000" dirty="0" err="1">
                <a:solidFill>
                  <a:schemeClr val="dk1"/>
                </a:solidFill>
                <a:latin typeface="Century Gothic"/>
              </a:rPr>
              <a:t>liquidu</a:t>
            </a:r>
            <a:r>
              <a:rPr lang="cs-CZ" sz="2000" dirty="0">
                <a:solidFill>
                  <a:schemeClr val="dk1"/>
                </a:solidFill>
                <a:latin typeface="Century Gothic"/>
              </a:rPr>
              <a:t>)</a:t>
            </a:r>
            <a:endParaRPr lang="cs-CZ" sz="2000" b="1" dirty="0">
              <a:solidFill>
                <a:schemeClr val="dk1"/>
              </a:solidFill>
              <a:latin typeface="Century Gothic"/>
            </a:endParaRPr>
          </a:p>
          <a:p>
            <a:endParaRPr lang="cs-CZ" sz="2000" dirty="0">
              <a:solidFill>
                <a:schemeClr val="dk1"/>
              </a:solidFill>
              <a:latin typeface="Century Gothic"/>
            </a:endParaRPr>
          </a:p>
          <a:p>
            <a:r>
              <a:rPr lang="cs-CZ" sz="2000" b="1" dirty="0">
                <a:solidFill>
                  <a:schemeClr val="dk1"/>
                </a:solidFill>
                <a:latin typeface="Century Gothic"/>
              </a:rPr>
              <a:t>Nikotinové sáčky obsahují 4 – 12 mg nikotinu</a:t>
            </a:r>
          </a:p>
          <a:p>
            <a:endParaRPr lang="cs-CZ" sz="2000" dirty="0">
              <a:solidFill>
                <a:schemeClr val="dk1"/>
              </a:solidFill>
              <a:latin typeface="Century Gothic"/>
            </a:endParaRPr>
          </a:p>
          <a:p>
            <a:r>
              <a:rPr lang="cs-CZ" sz="2000" dirty="0">
                <a:solidFill>
                  <a:schemeClr val="dk1"/>
                </a:solidFill>
                <a:latin typeface="Century Gothic"/>
              </a:rPr>
              <a:t>Před regulací obsahovaly některé nikotinové sáčky </a:t>
            </a:r>
            <a:r>
              <a:rPr lang="cs-CZ" sz="2000" b="1" dirty="0">
                <a:solidFill>
                  <a:schemeClr val="dk1"/>
                </a:solidFill>
                <a:latin typeface="Century Gothic"/>
              </a:rPr>
              <a:t>až 50 mg nikotinu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9"/>
          <p:cNvSpPr txBox="1">
            <a:spLocks noGrp="1"/>
          </p:cNvSpPr>
          <p:nvPr>
            <p:ph type="title"/>
          </p:nvPr>
        </p:nvSpPr>
        <p:spPr>
          <a:xfrm>
            <a:off x="555068" y="514061"/>
            <a:ext cx="10848002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entury Gothic"/>
              <a:buNone/>
            </a:pPr>
            <a:r>
              <a:rPr lang="cs-CZ" b="1">
                <a:solidFill>
                  <a:srgbClr val="FF0000"/>
                </a:solidFill>
              </a:rPr>
              <a:t>ZÁKAZ PŘÍCHUTÍ DO E-CIGARET???</a:t>
            </a:r>
            <a:br>
              <a:rPr lang="cs-CZ"/>
            </a:br>
            <a:endParaRPr>
              <a:solidFill>
                <a:srgbClr val="FF0000"/>
              </a:solidFill>
            </a:endParaRPr>
          </a:p>
        </p:txBody>
      </p:sp>
      <p:sp>
        <p:nvSpPr>
          <p:cNvPr id="365" name="Google Shape;365;p9"/>
          <p:cNvSpPr txBox="1">
            <a:spLocks noGrp="1"/>
          </p:cNvSpPr>
          <p:nvPr>
            <p:ph type="body" idx="1"/>
          </p:nvPr>
        </p:nvSpPr>
        <p:spPr>
          <a:xfrm>
            <a:off x="942975" y="1316335"/>
            <a:ext cx="10533678" cy="514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cs-CZ" sz="2400" dirty="0"/>
              <a:t>Min. zdravotnictví připravuje novelu vyhlášky o elektronických cigaretách, která by měla zakázat jejich příchutě a </a:t>
            </a:r>
            <a:r>
              <a:rPr lang="cs-CZ" sz="2400" dirty="0" err="1"/>
              <a:t>zneatrkativnit</a:t>
            </a:r>
            <a:r>
              <a:rPr lang="cs-CZ" sz="2400" dirty="0"/>
              <a:t> jejich vzhled</a:t>
            </a:r>
            <a:endParaRPr dirty="0"/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cs-CZ" sz="2400" dirty="0"/>
              <a:t>Odborníci varují, že zákaz by mohl vést k návratu uživatelů zpět ke klasickým tabákovým výrobkům, což by mělo negativní dopad na veřejné zdraví. </a:t>
            </a:r>
            <a:endParaRPr dirty="0"/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cs-CZ" sz="2400" dirty="0"/>
              <a:t>Dále uvádějí, že zákaz ochucených e-cigaret by mohl snížit atraktivitu těchto alternativ pro současné kuřáky, kteří se snaží přejít na méně škodlivé formy nikotinu. </a:t>
            </a: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cs-CZ" sz="2400" i="1" dirty="0"/>
              <a:t>Podle posledních zpráv ministerstvo couvlo, zákaz příchutí nebude, možná jen regulace některých…</a:t>
            </a:r>
            <a:endParaRPr i="1" dirty="0"/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cs-CZ" sz="2400" b="1" i="1" dirty="0"/>
              <a:t>Jaký by byl dopad na dětské kuřáky odborníci neuvádějí.</a:t>
            </a: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cs-CZ" sz="2400" i="1" dirty="0"/>
              <a:t>Pro řadu dětí jsou el. Cigarety jediná zkušenost s nikotinovými výrobky. Začaly by namísto el. Cigaret kouřit normální cigarety?</a:t>
            </a:r>
          </a:p>
          <a:p>
            <a:pPr marL="457200" lvl="1" indent="0" algn="just">
              <a:spcBef>
                <a:spcPts val="0"/>
              </a:spcBef>
              <a:buSzPts val="24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9579" y="772159"/>
            <a:ext cx="6036945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spc="-45" dirty="0">
                <a:solidFill>
                  <a:srgbClr val="041F49"/>
                </a:solidFill>
              </a:rPr>
              <a:t>ZAHŘÍVANÝ </a:t>
            </a:r>
            <a:r>
              <a:rPr sz="5000" spc="-80" dirty="0">
                <a:solidFill>
                  <a:srgbClr val="041F49"/>
                </a:solidFill>
              </a:rPr>
              <a:t>TABÁK</a:t>
            </a:r>
            <a:endParaRPr sz="5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25640" y="3855461"/>
            <a:ext cx="4195926" cy="21641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9016" y="224154"/>
            <a:ext cx="57429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C00000"/>
                </a:solidFill>
              </a:rPr>
              <a:t>CO</a:t>
            </a:r>
            <a:r>
              <a:rPr sz="3000" spc="-15" dirty="0">
                <a:solidFill>
                  <a:srgbClr val="C00000"/>
                </a:solidFill>
              </a:rPr>
              <a:t> </a:t>
            </a:r>
            <a:r>
              <a:rPr sz="3000" spc="-5" dirty="0">
                <a:solidFill>
                  <a:srgbClr val="C00000"/>
                </a:solidFill>
              </a:rPr>
              <a:t>JE</a:t>
            </a:r>
            <a:r>
              <a:rPr sz="3000" spc="-10" dirty="0">
                <a:solidFill>
                  <a:srgbClr val="C00000"/>
                </a:solidFill>
              </a:rPr>
              <a:t> </a:t>
            </a:r>
            <a:r>
              <a:rPr sz="3000" spc="-25" dirty="0">
                <a:solidFill>
                  <a:srgbClr val="C00000"/>
                </a:solidFill>
              </a:rPr>
              <a:t>TO</a:t>
            </a:r>
            <a:r>
              <a:rPr sz="3000" spc="-10" dirty="0">
                <a:solidFill>
                  <a:srgbClr val="C00000"/>
                </a:solidFill>
              </a:rPr>
              <a:t> </a:t>
            </a:r>
            <a:r>
              <a:rPr sz="3000" spc="-30" dirty="0">
                <a:solidFill>
                  <a:srgbClr val="C00000"/>
                </a:solidFill>
              </a:rPr>
              <a:t>ZAHŘÍVANÝ</a:t>
            </a:r>
            <a:r>
              <a:rPr sz="3000" spc="-35" dirty="0">
                <a:solidFill>
                  <a:srgbClr val="C00000"/>
                </a:solidFill>
              </a:rPr>
              <a:t> </a:t>
            </a:r>
            <a:r>
              <a:rPr sz="3000" spc="-40" dirty="0">
                <a:solidFill>
                  <a:srgbClr val="C00000"/>
                </a:solidFill>
              </a:rPr>
              <a:t>TABÁK?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742289" y="1610131"/>
            <a:ext cx="10831830" cy="377571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95"/>
              </a:spcBef>
              <a:buChar char="•"/>
              <a:tabLst>
                <a:tab pos="241300" algn="l"/>
              </a:tabLst>
            </a:pPr>
            <a:r>
              <a:rPr sz="2800" spc="-5" dirty="0">
                <a:solidFill>
                  <a:srgbClr val="404040"/>
                </a:solidFill>
                <a:latin typeface="Arial MT"/>
                <a:cs typeface="Arial MT"/>
              </a:rPr>
              <a:t>Heated</a:t>
            </a:r>
            <a:r>
              <a:rPr sz="2800" spc="2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404040"/>
                </a:solidFill>
                <a:latin typeface="Arial MT"/>
                <a:cs typeface="Arial MT"/>
              </a:rPr>
              <a:t>tobacco</a:t>
            </a:r>
            <a:r>
              <a:rPr sz="2800" spc="-1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Arial MT"/>
                <a:cs typeface="Arial MT"/>
              </a:rPr>
              <a:t>products</a:t>
            </a:r>
            <a:r>
              <a:rPr sz="2800" spc="2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Arial MT"/>
                <a:cs typeface="Arial MT"/>
              </a:rPr>
              <a:t>(HTP)</a:t>
            </a:r>
            <a:endParaRPr sz="2800">
              <a:latin typeface="Arial MT"/>
              <a:cs typeface="Arial MT"/>
            </a:endParaRPr>
          </a:p>
          <a:p>
            <a:pPr marL="241300" indent="-228600">
              <a:lnSpc>
                <a:spcPct val="100000"/>
              </a:lnSpc>
              <a:spcBef>
                <a:spcPts val="100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i="1" dirty="0">
                <a:solidFill>
                  <a:srgbClr val="404040"/>
                </a:solidFill>
                <a:latin typeface="Arial"/>
                <a:cs typeface="Arial"/>
              </a:rPr>
              <a:t>Heat-not-burn</a:t>
            </a:r>
            <a:r>
              <a:rPr sz="2800" i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Arial MT"/>
                <a:cs typeface="Arial MT"/>
              </a:rPr>
              <a:t>(HNB),</a:t>
            </a:r>
            <a:r>
              <a:rPr sz="28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404040"/>
                </a:solidFill>
                <a:latin typeface="Arial MT"/>
                <a:cs typeface="Arial MT"/>
              </a:rPr>
              <a:t>Heets,</a:t>
            </a:r>
            <a:r>
              <a:rPr sz="2800" spc="-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404040"/>
                </a:solidFill>
                <a:latin typeface="Arial MT"/>
                <a:cs typeface="Arial MT"/>
              </a:rPr>
              <a:t>Heated</a:t>
            </a:r>
            <a:r>
              <a:rPr sz="2800" spc="1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404040"/>
                </a:solidFill>
                <a:latin typeface="Arial MT"/>
                <a:cs typeface="Arial MT"/>
              </a:rPr>
              <a:t>tobacco</a:t>
            </a:r>
            <a:endParaRPr sz="2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buClr>
                <a:srgbClr val="404040"/>
              </a:buClr>
              <a:buFont typeface="Arial MT"/>
              <a:buChar char="•"/>
            </a:pPr>
            <a:endParaRPr sz="3100">
              <a:latin typeface="Arial MT"/>
              <a:cs typeface="Arial MT"/>
            </a:endParaRPr>
          </a:p>
          <a:p>
            <a:pPr marL="240665" marR="5080" indent="-228600">
              <a:lnSpc>
                <a:spcPct val="100000"/>
              </a:lnSpc>
              <a:spcBef>
                <a:spcPts val="1800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Elektronické</a:t>
            </a:r>
            <a:r>
              <a:rPr sz="2800" b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zařízení</a:t>
            </a:r>
            <a:r>
              <a:rPr sz="2800" b="1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produkující</a:t>
            </a:r>
            <a:r>
              <a:rPr sz="2800" b="1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aerosol</a:t>
            </a:r>
            <a:r>
              <a:rPr sz="2800" b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zahříváním</a:t>
            </a:r>
            <a:r>
              <a:rPr sz="2800" b="1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speciálně </a:t>
            </a:r>
            <a:r>
              <a:rPr sz="2800" b="1" spc="-76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upraveného</a:t>
            </a:r>
            <a:r>
              <a:rPr sz="2800" b="1" spc="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tabáku</a:t>
            </a:r>
            <a:r>
              <a:rPr sz="2800" b="1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za</a:t>
            </a:r>
            <a:r>
              <a:rPr sz="28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teploty</a:t>
            </a:r>
            <a:r>
              <a:rPr sz="2800" b="1" spc="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250</a:t>
            </a:r>
            <a:r>
              <a:rPr sz="2800" b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28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404040"/>
                </a:solidFill>
                <a:latin typeface="Arial"/>
                <a:cs typeface="Arial"/>
              </a:rPr>
              <a:t>350</a:t>
            </a:r>
            <a:r>
              <a:rPr sz="28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°C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04040"/>
              </a:buClr>
              <a:buFont typeface="Arial MT"/>
              <a:buChar char="•"/>
            </a:pPr>
            <a:endParaRPr sz="31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805"/>
              </a:spcBef>
              <a:buFont typeface="Arial MT"/>
              <a:buChar char="•"/>
              <a:tabLst>
                <a:tab pos="241300" algn="l"/>
              </a:tabLst>
            </a:pP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Výsledný</a:t>
            </a:r>
            <a:r>
              <a:rPr sz="2800" b="1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aerosol</a:t>
            </a:r>
            <a:r>
              <a:rPr sz="2800" b="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obsahuje</a:t>
            </a:r>
            <a:r>
              <a:rPr sz="2800" b="1" spc="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také</a:t>
            </a:r>
            <a:r>
              <a:rPr sz="2800" b="1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nikotin</a:t>
            </a:r>
            <a:r>
              <a:rPr sz="2800" b="1" spc="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spc="-350" dirty="0">
                <a:solidFill>
                  <a:srgbClr val="404040"/>
                </a:solidFill>
                <a:latin typeface="Arial MT"/>
                <a:cs typeface="Arial MT"/>
              </a:rPr>
              <a:t>(případně</a:t>
            </a:r>
            <a:r>
              <a:rPr sz="2800" spc="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800" spc="-455" dirty="0">
                <a:solidFill>
                  <a:srgbClr val="404040"/>
                </a:solidFill>
                <a:latin typeface="Arial MT"/>
                <a:cs typeface="Arial MT"/>
              </a:rPr>
              <a:t>příchuť)</a:t>
            </a:r>
            <a:endParaRPr sz="2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1683" y="1976627"/>
            <a:ext cx="5388864" cy="42519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24164" y="1237417"/>
            <a:ext cx="2478046" cy="562057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6835" y="190880"/>
            <a:ext cx="75926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30" dirty="0">
                <a:solidFill>
                  <a:srgbClr val="C00000"/>
                </a:solidFill>
              </a:rPr>
              <a:t>ZDRAVOTNÍ</a:t>
            </a:r>
            <a:r>
              <a:rPr sz="2800" spc="35" dirty="0">
                <a:solidFill>
                  <a:srgbClr val="C00000"/>
                </a:solidFill>
              </a:rPr>
              <a:t> </a:t>
            </a:r>
            <a:r>
              <a:rPr sz="2800" spc="-10" dirty="0">
                <a:solidFill>
                  <a:srgbClr val="C00000"/>
                </a:solidFill>
              </a:rPr>
              <a:t>RIZIKA</a:t>
            </a:r>
            <a:r>
              <a:rPr sz="2800" spc="-100" dirty="0">
                <a:solidFill>
                  <a:srgbClr val="C00000"/>
                </a:solidFill>
              </a:rPr>
              <a:t> </a:t>
            </a:r>
            <a:r>
              <a:rPr sz="2800" spc="-30" dirty="0">
                <a:solidFill>
                  <a:srgbClr val="C00000"/>
                </a:solidFill>
              </a:rPr>
              <a:t>ZAHŘÍVANÉHO</a:t>
            </a:r>
            <a:r>
              <a:rPr sz="2800" spc="30" dirty="0">
                <a:solidFill>
                  <a:srgbClr val="C00000"/>
                </a:solidFill>
              </a:rPr>
              <a:t> </a:t>
            </a:r>
            <a:r>
              <a:rPr sz="2800" spc="-45" dirty="0">
                <a:solidFill>
                  <a:srgbClr val="C00000"/>
                </a:solidFill>
              </a:rPr>
              <a:t>TABÁKU</a:t>
            </a:r>
            <a:endParaRPr sz="28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838848" y="1135464"/>
            <a:ext cx="9665764" cy="3385542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42900" algn="just">
              <a:spcBef>
                <a:spcPts val="0"/>
              </a:spcBef>
              <a:buSzPts val="2400"/>
              <a:buFont typeface="Arial"/>
              <a:buChar char="•"/>
              <a:tabLst>
                <a:tab pos="379095" algn="l"/>
              </a:tabLst>
            </a:pPr>
            <a:r>
              <a:rPr sz="2400" dirty="0"/>
              <a:t>Výrobci deklarují nižší rizikovost ve srovnání se zápalnými  cigaretami → Studie realizované/financované výrobci tabáku!</a:t>
            </a:r>
          </a:p>
          <a:p>
            <a:pPr marL="342900" algn="just">
              <a:spcBef>
                <a:spcPts val="0"/>
              </a:spcBef>
              <a:buSzPts val="2400"/>
              <a:buFont typeface="Arial"/>
              <a:buChar char="•"/>
            </a:pPr>
            <a:endParaRPr sz="2400" dirty="0"/>
          </a:p>
          <a:p>
            <a:pPr marL="342900" algn="just">
              <a:spcBef>
                <a:spcPts val="0"/>
              </a:spcBef>
              <a:buSzPts val="2400"/>
              <a:buFont typeface="Arial"/>
              <a:buChar char="•"/>
              <a:tabLst>
                <a:tab pos="379095" algn="l"/>
              </a:tabLst>
            </a:pPr>
            <a:r>
              <a:rPr sz="2400" dirty="0"/>
              <a:t>Stále obsahuje některé toxické látky (amoniak, akrolein,  formaldehyd, acetaldehyd, dehet, tabákově specifické nitrosaminy </a:t>
            </a:r>
            <a:r>
              <a:rPr sz="2400" dirty="0" err="1"/>
              <a:t>aj</a:t>
            </a:r>
            <a:r>
              <a:rPr sz="2400" dirty="0"/>
              <a:t>.)→ v nízkých koncentracích</a:t>
            </a:r>
          </a:p>
          <a:p>
            <a:pPr marL="342900" algn="just">
              <a:spcBef>
                <a:spcPts val="0"/>
              </a:spcBef>
              <a:buSzPts val="2400"/>
              <a:buFont typeface="Arial"/>
              <a:buChar char="•"/>
              <a:tabLst>
                <a:tab pos="379095" algn="l"/>
              </a:tabLst>
            </a:pPr>
            <a:r>
              <a:rPr sz="2400" dirty="0"/>
              <a:t>Přehřívání a roztavení polymerové folie filtru → kyanhydrid</a:t>
            </a:r>
          </a:p>
          <a:p>
            <a:pPr marL="342900" algn="just">
              <a:spcBef>
                <a:spcPts val="0"/>
              </a:spcBef>
              <a:buSzPts val="2400"/>
              <a:buFont typeface="Arial"/>
              <a:buChar char="•"/>
              <a:tabLst>
                <a:tab pos="379095" algn="l"/>
              </a:tabLst>
            </a:pPr>
            <a:r>
              <a:rPr sz="2400" dirty="0"/>
              <a:t>Pokud zařízení není pravidelně čištěno, narůstá </a:t>
            </a:r>
            <a:r>
              <a:rPr sz="2400" dirty="0" err="1"/>
              <a:t>teplota</a:t>
            </a:r>
            <a:r>
              <a:rPr sz="2400" dirty="0"/>
              <a:t> </a:t>
            </a:r>
            <a:r>
              <a:rPr sz="2400" dirty="0" err="1"/>
              <a:t>zahřívání</a:t>
            </a:r>
            <a:endParaRPr sz="2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3228" y="1383633"/>
            <a:ext cx="655700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5" dirty="0">
                <a:solidFill>
                  <a:srgbClr val="C00000"/>
                </a:solidFill>
              </a:rPr>
              <a:t>ZAHŘÍVANÝ</a:t>
            </a:r>
            <a:r>
              <a:rPr sz="3000" spc="-55" dirty="0">
                <a:solidFill>
                  <a:srgbClr val="C00000"/>
                </a:solidFill>
              </a:rPr>
              <a:t> </a:t>
            </a:r>
            <a:r>
              <a:rPr sz="3000" spc="-45" dirty="0">
                <a:solidFill>
                  <a:srgbClr val="C00000"/>
                </a:solidFill>
              </a:rPr>
              <a:t>TABÁK</a:t>
            </a:r>
            <a:r>
              <a:rPr sz="3000" spc="-160" dirty="0">
                <a:solidFill>
                  <a:srgbClr val="C00000"/>
                </a:solidFill>
              </a:rPr>
              <a:t> </a:t>
            </a:r>
            <a:r>
              <a:rPr sz="3000" dirty="0">
                <a:solidFill>
                  <a:srgbClr val="C00000"/>
                </a:solidFill>
              </a:rPr>
              <a:t>A</a:t>
            </a:r>
            <a:r>
              <a:rPr sz="3000" spc="-120" dirty="0">
                <a:solidFill>
                  <a:srgbClr val="C00000"/>
                </a:solidFill>
              </a:rPr>
              <a:t> </a:t>
            </a:r>
            <a:r>
              <a:rPr sz="3000" spc="-40" dirty="0">
                <a:solidFill>
                  <a:srgbClr val="C00000"/>
                </a:solidFill>
              </a:rPr>
              <a:t>LEGISLATIVA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570687" y="2131339"/>
            <a:ext cx="10208895" cy="2321148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760"/>
              </a:spcBef>
              <a:buFont typeface="Arial MT"/>
              <a:buChar char="•"/>
              <a:tabLst>
                <a:tab pos="241935" algn="l"/>
              </a:tabLst>
            </a:pP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Stejné</a:t>
            </a:r>
            <a:r>
              <a:rPr sz="2800" b="1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podmínky</a:t>
            </a:r>
            <a:r>
              <a:rPr sz="2800" b="1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404040"/>
                </a:solidFill>
                <a:latin typeface="Arial"/>
                <a:cs typeface="Arial"/>
              </a:rPr>
              <a:t>jako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pro elektronické</a:t>
            </a:r>
            <a:r>
              <a:rPr sz="2800" b="1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cigarety</a:t>
            </a:r>
            <a:endParaRPr sz="2800" dirty="0">
              <a:latin typeface="Arial"/>
              <a:cs typeface="Arial"/>
            </a:endParaRPr>
          </a:p>
          <a:p>
            <a:pPr marL="241300" indent="-229235">
              <a:lnSpc>
                <a:spcPct val="100000"/>
              </a:lnSpc>
              <a:spcBef>
                <a:spcPts val="665"/>
              </a:spcBef>
              <a:buFont typeface="Arial MT"/>
              <a:buChar char="•"/>
              <a:tabLst>
                <a:tab pos="241935" algn="l"/>
              </a:tabLst>
            </a:pPr>
            <a:r>
              <a:rPr sz="2800" b="1" spc="-5" dirty="0" err="1">
                <a:solidFill>
                  <a:srgbClr val="404040"/>
                </a:solidFill>
                <a:latin typeface="Arial"/>
                <a:cs typeface="Arial"/>
              </a:rPr>
              <a:t>nekuřácký</a:t>
            </a:r>
            <a:r>
              <a:rPr sz="2800" b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zákon</a:t>
            </a:r>
            <a:r>
              <a:rPr sz="28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04040"/>
                </a:solidFill>
                <a:latin typeface="Arial"/>
                <a:cs typeface="Arial"/>
              </a:rPr>
              <a:t>č. 59/2023</a:t>
            </a:r>
            <a:r>
              <a:rPr sz="2800" b="1" spc="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404040"/>
                </a:solidFill>
                <a:latin typeface="Arial"/>
                <a:cs typeface="Arial"/>
              </a:rPr>
              <a:t>Sb.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404040"/>
              </a:buClr>
              <a:buFont typeface="Arial MT"/>
              <a:buChar char="•"/>
            </a:pPr>
            <a:endParaRPr sz="3700" dirty="0">
              <a:latin typeface="Arial"/>
              <a:cs typeface="Arial"/>
            </a:endParaRPr>
          </a:p>
          <a:p>
            <a:pPr marL="698500" lvl="1" indent="-22923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698500" algn="l"/>
                <a:tab pos="699135" algn="l"/>
              </a:tabLst>
            </a:pP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Elektronická</a:t>
            </a:r>
            <a:r>
              <a:rPr sz="2200" b="1" spc="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zařízení</a:t>
            </a:r>
            <a:r>
              <a:rPr sz="2200" b="1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(„holder“)</a:t>
            </a:r>
            <a:r>
              <a:rPr sz="2200" b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MT"/>
                <a:cs typeface="Arial MT"/>
              </a:rPr>
              <a:t>–</a:t>
            </a:r>
            <a:r>
              <a:rPr sz="2200" spc="2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MT"/>
                <a:cs typeface="Arial MT"/>
              </a:rPr>
              <a:t>interpretováno</a:t>
            </a:r>
            <a:r>
              <a:rPr sz="2200" spc="3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MT"/>
                <a:cs typeface="Arial MT"/>
              </a:rPr>
              <a:t>jako</a:t>
            </a:r>
            <a:r>
              <a:rPr sz="22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MT"/>
                <a:cs typeface="Arial MT"/>
              </a:rPr>
              <a:t>elektronická cigareta</a:t>
            </a:r>
            <a:endParaRPr sz="2200" dirty="0">
              <a:latin typeface="Arial MT"/>
              <a:cs typeface="Arial MT"/>
            </a:endParaRPr>
          </a:p>
          <a:p>
            <a:pPr marL="698500" lvl="1" indent="-229235">
              <a:lnSpc>
                <a:spcPct val="100000"/>
              </a:lnSpc>
              <a:spcBef>
                <a:spcPts val="229"/>
              </a:spcBef>
              <a:buFont typeface="Arial MT"/>
              <a:buChar char="•"/>
              <a:tabLst>
                <a:tab pos="698500" algn="l"/>
                <a:tab pos="699135" algn="l"/>
              </a:tabLst>
            </a:pPr>
            <a:r>
              <a:rPr sz="2200" b="1" spc="-25" dirty="0">
                <a:solidFill>
                  <a:srgbClr val="404040"/>
                </a:solidFill>
                <a:latin typeface="Arial"/>
                <a:cs typeface="Arial"/>
              </a:rPr>
              <a:t>Tabákové</a:t>
            </a:r>
            <a:r>
              <a:rPr sz="2200" b="1" spc="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náplně</a:t>
            </a:r>
            <a:r>
              <a:rPr sz="2200" b="1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(„sticks“)</a:t>
            </a:r>
            <a:r>
              <a:rPr sz="2200" b="1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MT"/>
                <a:cs typeface="Arial MT"/>
              </a:rPr>
              <a:t>–</a:t>
            </a:r>
            <a:r>
              <a:rPr sz="22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MT"/>
                <a:cs typeface="Arial MT"/>
              </a:rPr>
              <a:t>tabákový</a:t>
            </a:r>
            <a:r>
              <a:rPr sz="2200" spc="1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MT"/>
                <a:cs typeface="Arial MT"/>
              </a:rPr>
              <a:t>výrobek</a:t>
            </a:r>
            <a:endParaRPr sz="22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"/>
          <p:cNvSpPr txBox="1">
            <a:spLocks noGrp="1"/>
          </p:cNvSpPr>
          <p:nvPr>
            <p:ph type="title"/>
          </p:nvPr>
        </p:nvSpPr>
        <p:spPr>
          <a:xfrm>
            <a:off x="1524281" y="850446"/>
            <a:ext cx="8596668" cy="80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59"/>
              <a:buFont typeface="Trebuchet MS"/>
              <a:buNone/>
            </a:pPr>
            <a:r>
              <a:rPr lang="cs-CZ" sz="3959" b="1" i="1">
                <a:solidFill>
                  <a:srgbClr val="00B050"/>
                </a:solidFill>
              </a:rPr>
              <a:t>Nové designerské drogy</a:t>
            </a:r>
            <a:endParaRPr sz="3959" b="1" i="1">
              <a:solidFill>
                <a:srgbClr val="00B050"/>
              </a:solidFill>
            </a:endParaRPr>
          </a:p>
        </p:txBody>
      </p:sp>
      <p:sp>
        <p:nvSpPr>
          <p:cNvPr id="365" name="Google Shape;365;p3"/>
          <p:cNvSpPr txBox="1">
            <a:spLocks noGrp="1"/>
          </p:cNvSpPr>
          <p:nvPr>
            <p:ph type="body" idx="1"/>
          </p:nvPr>
        </p:nvSpPr>
        <p:spPr>
          <a:xfrm>
            <a:off x="1302191" y="1943101"/>
            <a:ext cx="10346884" cy="4535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8006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cs-CZ" sz="2400" b="1"/>
              <a:t>Psychoaktivní substance vytvořené za účelem legálního prodeje</a:t>
            </a:r>
            <a:endParaRPr b="1"/>
          </a:p>
          <a:p>
            <a:pPr marL="48006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cs-CZ" sz="2400" b="1"/>
              <a:t>Mnohdy prodávány jako jiný produkt – sůl do koupele, hnojivo, sběratelský artikl atd.</a:t>
            </a:r>
            <a:endParaRPr b="1"/>
          </a:p>
          <a:p>
            <a:pPr marL="48006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cs-CZ" sz="2400" b="1"/>
              <a:t>Využívají pomalé reakce legislativy</a:t>
            </a:r>
            <a:endParaRPr b="1"/>
          </a:p>
          <a:p>
            <a:pPr marL="48006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cs-CZ" sz="2400" b="1"/>
              <a:t>Prodávané mnohdy online, někdy v komunitách uživatelů „experimentátorů“</a:t>
            </a:r>
            <a:endParaRPr/>
          </a:p>
          <a:p>
            <a:pPr marL="48006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Arial"/>
              <a:buChar char="•"/>
            </a:pPr>
            <a:r>
              <a:rPr lang="cs-CZ" sz="2400" b="1" i="1"/>
              <a:t>Kratom, HHC (+ další kanabinoidy), dříve i nikotinové sáčky…</a:t>
            </a:r>
            <a:endParaRPr b="1" i="1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p27"/>
          <p:cNvSpPr txBox="1">
            <a:spLocks noGrp="1"/>
          </p:cNvSpPr>
          <p:nvPr>
            <p:ph type="title"/>
          </p:nvPr>
        </p:nvSpPr>
        <p:spPr>
          <a:xfrm>
            <a:off x="8278114" y="522217"/>
            <a:ext cx="2558415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6985" lvl="0" indent="0" algn="r" rtl="0">
              <a:lnSpc>
                <a:spcPct val="114062"/>
              </a:lnSpc>
              <a:spcBef>
                <a:spcPts val="0"/>
              </a:spcBef>
              <a:spcAft>
                <a:spcPts val="0"/>
              </a:spcAft>
              <a:buClr>
                <a:srgbClr val="F1F1F1"/>
              </a:buClr>
              <a:buSzPts val="3200"/>
              <a:buFont typeface="Arial"/>
              <a:buNone/>
            </a:pPr>
            <a:r>
              <a:rPr lang="cs-CZ" sz="3200">
                <a:solidFill>
                  <a:srgbClr val="F1F1F1"/>
                </a:solidFill>
              </a:rPr>
              <a:t>KRATOM</a:t>
            </a:r>
            <a:endParaRPr sz="3200"/>
          </a:p>
        </p:txBody>
      </p:sp>
      <p:pic>
        <p:nvPicPr>
          <p:cNvPr id="372" name="Google Shape;372;p27"/>
          <p:cNvPicPr preferRelativeResize="0"/>
          <p:nvPr/>
        </p:nvPicPr>
        <p:blipFill rotWithShape="1">
          <a:blip r:embed="rId3">
            <a:alphaModFix/>
          </a:blip>
          <a:srcRect l="21173" t="2071" r="22424" b="5373"/>
          <a:stretch/>
        </p:blipFill>
        <p:spPr>
          <a:xfrm>
            <a:off x="550415" y="255232"/>
            <a:ext cx="5069149" cy="634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0668" y="2059907"/>
            <a:ext cx="5284404" cy="3963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28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445829" y="924448"/>
            <a:ext cx="4746171" cy="481316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8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cs-CZ"/>
              <a:t>CO JE KRATOM?</a:t>
            </a:r>
            <a:endParaRPr/>
          </a:p>
        </p:txBody>
      </p:sp>
      <p:sp>
        <p:nvSpPr>
          <p:cNvPr id="379" name="Google Shape;379;p28"/>
          <p:cNvSpPr txBox="1">
            <a:spLocks noGrp="1"/>
          </p:cNvSpPr>
          <p:nvPr>
            <p:ph type="body" idx="1"/>
          </p:nvPr>
        </p:nvSpPr>
        <p:spPr>
          <a:xfrm>
            <a:off x="345976" y="1449187"/>
            <a:ext cx="10978516" cy="511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241300" lvl="0" indent="-22923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cs-CZ" sz="2800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Mitragyna</a:t>
            </a:r>
            <a:r>
              <a:rPr lang="cs-CZ" sz="2800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800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speciosa</a:t>
            </a:r>
            <a:r>
              <a:rPr lang="cs-CZ" sz="2800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, z níž se následně vyrábí </a:t>
            </a:r>
            <a:r>
              <a:rPr lang="cs-CZ" sz="2800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kratom</a:t>
            </a:r>
            <a:r>
              <a:rPr lang="cs-CZ" sz="2800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, je tropickým stromem dorůstajícím až do výšky 25 metrů pocházejícím z jihovýchodní Asie</a:t>
            </a:r>
            <a:endParaRPr dirty="0"/>
          </a:p>
          <a:p>
            <a:pPr marL="641350" lvl="1" indent="-22923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cs-CZ" sz="2600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Kulturní užívání, ale v Asii nelegální</a:t>
            </a:r>
            <a:endParaRPr dirty="0"/>
          </a:p>
          <a:p>
            <a:pPr marL="241300" lvl="0" indent="-22923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cs-CZ" sz="2800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Jedná se o psychoaktivní látku, na kterém vzniká závislost. </a:t>
            </a:r>
            <a:endParaRPr dirty="0"/>
          </a:p>
          <a:p>
            <a:pPr marL="241300" lvl="0" indent="-22923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cs-CZ" sz="2800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V České republice je legální.</a:t>
            </a:r>
            <a:endParaRPr dirty="0"/>
          </a:p>
          <a:p>
            <a:pPr marL="241300" lvl="0" indent="-22923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cs-CZ" sz="2800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Tato látka má dva účinky – </a:t>
            </a:r>
            <a:r>
              <a:rPr lang="cs-CZ" sz="2800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stimulantní</a:t>
            </a:r>
            <a:r>
              <a:rPr lang="cs-CZ" sz="2800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a tlumivý podle množství konzumace.</a:t>
            </a:r>
          </a:p>
          <a:p>
            <a:pPr marL="241300" lvl="0" indent="-229234">
              <a:buClr>
                <a:srgbClr val="C00000"/>
              </a:buClr>
              <a:buSzPct val="100000"/>
              <a:buFont typeface="Arial"/>
              <a:buChar char="•"/>
            </a:pPr>
            <a:r>
              <a:rPr lang="cs-CZ" sz="2800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Lidé </a:t>
            </a:r>
            <a:r>
              <a:rPr lang="cs-CZ" sz="2800" dirty="0" err="1">
                <a:solidFill>
                  <a:srgbClr val="404040"/>
                </a:solidFill>
                <a:latin typeface="Arial"/>
                <a:ea typeface="Arial"/>
                <a:cs typeface="Arial"/>
              </a:rPr>
              <a:t>kratom</a:t>
            </a:r>
            <a:r>
              <a:rPr lang="cs-CZ" sz="2800" dirty="0">
                <a:solidFill>
                  <a:srgbClr val="404040"/>
                </a:solidFill>
                <a:latin typeface="Arial"/>
                <a:ea typeface="Arial"/>
                <a:cs typeface="Arial"/>
              </a:rPr>
              <a:t> užívají buď jako mírné stimulans (podobně jako kávu nebo energetické nápoje, např. studenti ve zkouškovém období) nebo závislí jako substituci při závislosti na „tvrdých“ drogách nebo při pokusech o odvykání od „tvrdých“ drog v kontextu samoléčby.</a:t>
            </a:r>
            <a:endParaRPr sz="2800" dirty="0">
              <a:solidFill>
                <a:srgbClr val="404040"/>
              </a:solidFill>
              <a:latin typeface="Arial"/>
              <a:ea typeface="Arial"/>
              <a:cs typeface="Arial"/>
            </a:endParaRPr>
          </a:p>
          <a:p>
            <a:pPr marL="241300" lvl="0" indent="-22923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cs-CZ" sz="2800" b="1" dirty="0"/>
              <a:t>Kratom se v České republice v současné chvíli nachází v šedé zóně, je obchodován jako </a:t>
            </a:r>
            <a:r>
              <a:rPr lang="cs-CZ" sz="2800" b="1" dirty="0">
                <a:solidFill>
                  <a:srgbClr val="C00000"/>
                </a:solidFill>
              </a:rPr>
              <a:t>sběratelský předmět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dirty="0">
                <a:solidFill>
                  <a:schemeClr val="dk1"/>
                </a:solidFill>
              </a:rPr>
              <a:t>(prodej např. v automatech)</a:t>
            </a:r>
            <a:r>
              <a:rPr lang="cs-CZ" sz="2800" i="1" dirty="0"/>
              <a:t>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100060" y="4893564"/>
              <a:ext cx="2894330" cy="1243965"/>
            </a:xfrm>
            <a:custGeom>
              <a:avLst/>
              <a:gdLst/>
              <a:ahLst/>
              <a:cxnLst/>
              <a:rect l="l" t="t" r="r" b="b"/>
              <a:pathLst>
                <a:path w="2894329" h="1243964">
                  <a:moveTo>
                    <a:pt x="2894076" y="0"/>
                  </a:moveTo>
                  <a:lnTo>
                    <a:pt x="0" y="0"/>
                  </a:lnTo>
                  <a:lnTo>
                    <a:pt x="0" y="1243584"/>
                  </a:lnTo>
                  <a:lnTo>
                    <a:pt x="2894076" y="1243584"/>
                  </a:lnTo>
                  <a:lnTo>
                    <a:pt x="2894076" y="0"/>
                  </a:lnTo>
                  <a:close/>
                </a:path>
              </a:pathLst>
            </a:custGeom>
            <a:solidFill>
              <a:srgbClr val="0D0D0D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455532" y="5213984"/>
            <a:ext cx="2216150" cy="62801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2340"/>
              </a:lnSpc>
              <a:spcBef>
                <a:spcPts val="229"/>
              </a:spcBef>
            </a:pPr>
            <a:r>
              <a:rPr sz="2000" b="0" dirty="0">
                <a:solidFill>
                  <a:srgbClr val="FFFFFF"/>
                </a:solidFill>
                <a:latin typeface="Arial MT"/>
                <a:cs typeface="Arial MT"/>
              </a:rPr>
              <a:t>„Kratomový“ strom </a:t>
            </a:r>
            <a:r>
              <a:rPr sz="2000" b="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Arial MT"/>
                <a:cs typeface="Arial MT"/>
              </a:rPr>
              <a:t>Mitragyna</a:t>
            </a:r>
            <a:r>
              <a:rPr sz="2000" b="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b="0" dirty="0">
                <a:solidFill>
                  <a:srgbClr val="FFFFFF"/>
                </a:solidFill>
                <a:latin typeface="Arial MT"/>
                <a:cs typeface="Arial MT"/>
              </a:rPr>
              <a:t>speciosa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ba8b46f6a9_0_0"/>
          <p:cNvSpPr txBox="1">
            <a:spLocks noGrp="1"/>
          </p:cNvSpPr>
          <p:nvPr>
            <p:ph type="title"/>
          </p:nvPr>
        </p:nvSpPr>
        <p:spPr>
          <a:xfrm>
            <a:off x="1769949" y="55956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cs-CZ">
                <a:solidFill>
                  <a:schemeClr val="dk1"/>
                </a:solidFill>
              </a:rPr>
              <a:t>Možné využití závislosti v obchodní praxi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1" name="Google Shape;221;g2ba8b46f6a9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057510"/>
            <a:ext cx="11887202" cy="3146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9"/>
          <p:cNvSpPr txBox="1">
            <a:spLocks noGrp="1"/>
          </p:cNvSpPr>
          <p:nvPr>
            <p:ph type="title"/>
          </p:nvPr>
        </p:nvSpPr>
        <p:spPr>
          <a:xfrm>
            <a:off x="1640157" y="744691"/>
            <a:ext cx="4027114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cs-CZ" dirty="0"/>
              <a:t>ZPŮSOB UŽÍVÁNÍ</a:t>
            </a:r>
            <a:endParaRPr dirty="0"/>
          </a:p>
        </p:txBody>
      </p:sp>
      <p:sp>
        <p:nvSpPr>
          <p:cNvPr id="386" name="Google Shape;386;p29"/>
          <p:cNvSpPr txBox="1">
            <a:spLocks noGrp="1"/>
          </p:cNvSpPr>
          <p:nvPr>
            <p:ph type="body" idx="1"/>
          </p:nvPr>
        </p:nvSpPr>
        <p:spPr>
          <a:xfrm>
            <a:off x="779136" y="2407418"/>
            <a:ext cx="9934113" cy="403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cs-CZ" sz="3000" b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Obvykle jsou čerstvé nebo sušené listy žvýkány nebo se louhují v podobě čaje. Sušené listy je možné také kouřit. 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cs-CZ" sz="3000" b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Nejčastěji se však můžete setkat s drcenými listy, které se prodávají v podobě zeleného až tmavě zeleného prášku. Ten se poté konzumuje s vodou, čajem či slazeným nápojem. 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cs-CZ" sz="3000" b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Kratom je možné zakoupit i v tabletách a v podobě tekutého extraktu. 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cs-CZ" sz="3000" b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Konzumace </a:t>
            </a:r>
            <a:r>
              <a:rPr lang="cs-CZ" sz="3000" b="1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kratomu</a:t>
            </a:r>
            <a:r>
              <a:rPr lang="cs-CZ" sz="3000" b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s alkoholovými nápoji může způsobit vážné zdravotní komplikace.</a:t>
            </a:r>
            <a:endParaRPr dirty="0"/>
          </a:p>
        </p:txBody>
      </p:sp>
      <p:pic>
        <p:nvPicPr>
          <p:cNvPr id="2" name="Picture 2" descr="Kratom for depression: Does it work, and is it safe?">
            <a:extLst>
              <a:ext uri="{FF2B5EF4-FFF2-40B4-BE49-F238E27FC236}">
                <a16:creationId xmlns:a16="http://schemas.microsoft.com/office/drawing/2014/main" id="{82897010-8554-E548-E926-A9D87BB5D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18" y="1"/>
            <a:ext cx="5730282" cy="240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0"/>
          <p:cNvSpPr txBox="1">
            <a:spLocks noGrp="1"/>
          </p:cNvSpPr>
          <p:nvPr>
            <p:ph type="title"/>
          </p:nvPr>
        </p:nvSpPr>
        <p:spPr>
          <a:xfrm>
            <a:off x="1597688" y="180871"/>
            <a:ext cx="3711943" cy="168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entury Gothic"/>
              <a:buNone/>
            </a:pPr>
            <a:r>
              <a:rPr lang="cs-CZ" sz="2800" b="1" dirty="0"/>
              <a:t>CO MŮŽE ZPŮSOBIT MALÁ DÁVKA KRATOMU?</a:t>
            </a:r>
            <a:br>
              <a:rPr lang="cs-CZ" sz="2400" dirty="0"/>
            </a:br>
            <a:endParaRPr sz="2400" dirty="0"/>
          </a:p>
        </p:txBody>
      </p:sp>
      <p:sp>
        <p:nvSpPr>
          <p:cNvPr id="392" name="Google Shape;392;p30"/>
          <p:cNvSpPr txBox="1">
            <a:spLocks noGrp="1"/>
          </p:cNvSpPr>
          <p:nvPr>
            <p:ph type="body" idx="1"/>
          </p:nvPr>
        </p:nvSpPr>
        <p:spPr>
          <a:xfrm>
            <a:off x="1296727" y="1658535"/>
            <a:ext cx="4115326" cy="35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413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8108"/>
              <a:buFont typeface="Arial"/>
              <a:buChar char="•"/>
            </a:pPr>
            <a:r>
              <a:rPr lang="cs-CZ" sz="3000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Množství 1-5 gramů působí stimulačně.</a:t>
            </a:r>
            <a:endParaRPr dirty="0"/>
          </a:p>
          <a:p>
            <a:pPr marL="2413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8108"/>
              <a:buFont typeface="Arial"/>
              <a:buChar char="•"/>
            </a:pPr>
            <a:r>
              <a:rPr lang="cs-CZ" sz="3000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Může způsobit bušení srdce, zvýšený nárůst energie, svědění kůže, zvracení, průjem, ztrátu chuti k jídlu, úzkosti.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endParaRPr dirty="0"/>
          </a:p>
        </p:txBody>
      </p:sp>
      <p:sp>
        <p:nvSpPr>
          <p:cNvPr id="393" name="Google Shape;393;p30"/>
          <p:cNvSpPr txBox="1">
            <a:spLocks noGrp="1"/>
          </p:cNvSpPr>
          <p:nvPr>
            <p:ph type="body" idx="2"/>
          </p:nvPr>
        </p:nvSpPr>
        <p:spPr>
          <a:xfrm>
            <a:off x="6779949" y="1287304"/>
            <a:ext cx="5067058" cy="394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413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8108"/>
              <a:buFont typeface="Arial"/>
              <a:buChar char="•"/>
            </a:pPr>
            <a:r>
              <a:rPr lang="cs-CZ" sz="3000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Velká dávka </a:t>
            </a:r>
            <a:r>
              <a:rPr lang="cs-CZ" sz="3000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kratomu</a:t>
            </a:r>
            <a:r>
              <a:rPr lang="cs-CZ" sz="3000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(10–15 gramů) má tlumivé účinky, způsobuje ospalost</a:t>
            </a:r>
            <a:endParaRPr sz="3000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8108"/>
              <a:buFont typeface="Arial"/>
              <a:buChar char="•"/>
            </a:pPr>
            <a:r>
              <a:rPr lang="cs-CZ" sz="3000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Může způsobit zácpu, nadměrné pocení a pocit zmatenosti</a:t>
            </a:r>
            <a:endParaRPr sz="3000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8108"/>
              <a:buFont typeface="Arial"/>
              <a:buChar char="•"/>
            </a:pPr>
            <a:r>
              <a:rPr lang="cs-CZ" sz="3000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Velmi vysoká dávka </a:t>
            </a:r>
            <a:r>
              <a:rPr lang="cs-CZ" sz="3000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kratomu</a:t>
            </a:r>
            <a:r>
              <a:rPr lang="cs-CZ" sz="3000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(nad 15 gramů) má extrémní sedativní účinky, může způsobit ztrátu vědomí</a:t>
            </a:r>
            <a:endParaRPr sz="3000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endParaRPr dirty="0"/>
          </a:p>
        </p:txBody>
      </p:sp>
      <p:sp>
        <p:nvSpPr>
          <p:cNvPr id="394" name="Google Shape;394;p30"/>
          <p:cNvSpPr txBox="1"/>
          <p:nvPr/>
        </p:nvSpPr>
        <p:spPr>
          <a:xfrm>
            <a:off x="6882369" y="180871"/>
            <a:ext cx="462224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i="0" u="none" strike="noStrike" cap="none" dirty="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 MŮŽE ZPŮSOBIT VELKÁ DÁVKA KRATOMU?</a:t>
            </a:r>
            <a:br>
              <a:rPr lang="cs-CZ" sz="2400" b="0" i="0" u="none" strike="noStrike" cap="none" dirty="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2400" b="0" i="0" u="none" strike="noStrike" cap="none" dirty="0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5" name="Google Shape;395;p30"/>
          <p:cNvSpPr txBox="1"/>
          <p:nvPr/>
        </p:nvSpPr>
        <p:spPr>
          <a:xfrm>
            <a:off x="1296727" y="5389417"/>
            <a:ext cx="10369409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Předávkování </a:t>
            </a:r>
            <a:r>
              <a:rPr lang="cs-CZ" sz="2400" b="1" i="0" u="none" strike="noStrike" cap="none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kratomem</a:t>
            </a:r>
            <a:r>
              <a:rPr lang="cs-CZ" sz="2400" b="1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se může projevit zrychleným tepem, zúženými zorničkami, dezorientací, pomalým dýcháním, nevolností, zvracením, pocením a může vést až k bezvědomí.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2"/>
          <p:cNvSpPr txBox="1">
            <a:spLocks noGrp="1"/>
          </p:cNvSpPr>
          <p:nvPr>
            <p:ph type="title"/>
          </p:nvPr>
        </p:nvSpPr>
        <p:spPr>
          <a:xfrm>
            <a:off x="2144408" y="850337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ZÁVISLOST NA KRATOMU</a:t>
            </a:r>
            <a:endParaRPr/>
          </a:p>
        </p:txBody>
      </p:sp>
      <p:sp>
        <p:nvSpPr>
          <p:cNvPr id="401" name="Google Shape;401;p32"/>
          <p:cNvSpPr txBox="1">
            <a:spLocks noGrp="1"/>
          </p:cNvSpPr>
          <p:nvPr>
            <p:ph type="body" idx="1"/>
          </p:nvPr>
        </p:nvSpPr>
        <p:spPr>
          <a:xfrm>
            <a:off x="1135905" y="1567543"/>
            <a:ext cx="9732120" cy="4947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 sz="2800" b="1" dirty="0"/>
              <a:t>V mozku se váže na stejné receptory jako opiáty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 sz="2800" b="1" dirty="0"/>
              <a:t>Somatické odvykací příznaky podobné jako u opiátů – zácpa, pocení, skleslost, úzkosti, nespavost, bolesti, křeče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 sz="2800" b="1" dirty="0"/>
              <a:t>Stále není příliš prozkoumaný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 sz="2800" b="1" dirty="0"/>
              <a:t>Uživateli je velmi podceňován kvůli jeho legálnosti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 sz="2800" b="1" i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Kratom je nebezpečný</a:t>
            </a:r>
            <a:r>
              <a:rPr lang="cs-CZ" sz="2800" b="1" i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, ale zatím nevíme úplně přesně jak moc… (např. dlouhodobé důsledky)</a:t>
            </a:r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cs-CZ" sz="2800" b="1" dirty="0">
                <a:solidFill>
                  <a:srgbClr val="404040"/>
                </a:solidFill>
                <a:latin typeface="Arial"/>
                <a:cs typeface="Arial"/>
                <a:sym typeface="Arial"/>
              </a:rPr>
              <a:t>Problematické je především užívání jeho extraktů, protože čím vyšší koncentrace, tím vyšší riziko závislosti</a:t>
            </a:r>
            <a:endParaRPr dirty="0"/>
          </a:p>
          <a:p>
            <a:pPr marL="342900" lvl="0" indent="-165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3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endParaRPr/>
          </a:p>
        </p:txBody>
      </p:sp>
      <p:pic>
        <p:nvPicPr>
          <p:cNvPr id="407" name="Google Shape;407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7928" t="18138" r="2682" b="12713"/>
          <a:stretch/>
        </p:blipFill>
        <p:spPr>
          <a:xfrm>
            <a:off x="129356" y="505691"/>
            <a:ext cx="11933288" cy="5846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0244" y="1766316"/>
            <a:ext cx="3276600" cy="41818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71081" y="1468632"/>
            <a:ext cx="5989411" cy="342961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42911" y="5308465"/>
            <a:ext cx="5718635" cy="76399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215" y="996696"/>
            <a:ext cx="4074240" cy="47259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6438" y="1195223"/>
            <a:ext cx="6008535" cy="401139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66975" y="5465826"/>
            <a:ext cx="5160721" cy="838379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3544" y="176784"/>
            <a:ext cx="10314432" cy="6449567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58797" y="1575892"/>
            <a:ext cx="7333994" cy="10137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z="6500" b="1" spc="-10" dirty="0" err="1">
                <a:solidFill>
                  <a:srgbClr val="0C0C71"/>
                </a:solidFill>
                <a:latin typeface="Arial"/>
                <a:cs typeface="Arial"/>
              </a:rPr>
              <a:t>Kanabinoidy</a:t>
            </a:r>
            <a:endParaRPr sz="650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54140" y="3654552"/>
            <a:ext cx="4363212" cy="22098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05E8E4-5C1B-DE51-69E4-B41FFF2C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Schematické dělení </a:t>
            </a:r>
            <a:r>
              <a:rPr lang="cs-CZ" dirty="0" err="1"/>
              <a:t>kanabinoidů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5D5CF5-70C3-C650-B7B7-A2B0B5F4B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755" y="1256044"/>
            <a:ext cx="10178980" cy="541606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000" b="1" dirty="0" err="1"/>
              <a:t>Přírodní</a:t>
            </a:r>
            <a:r>
              <a:rPr lang="en-GB" sz="2000" dirty="0"/>
              <a:t> </a:t>
            </a:r>
            <a:r>
              <a:rPr lang="cs-CZ" sz="2000" dirty="0"/>
              <a:t>– vyskytují se přirozeně v rostlině konopí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/>
              <a:t>rizika především, pokud jsou v izolované formě, bez CBD, případně ve vysokých koncentracích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/>
              <a:t>THC, CBD, CBG, CBN, HHC, THC-P, THC-A, THC-B, THCV</a:t>
            </a:r>
            <a:endParaRPr lang="cs-CZ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 err="1"/>
              <a:t>Semisyntetické</a:t>
            </a:r>
            <a:r>
              <a:rPr lang="cs-CZ" sz="2000" dirty="0"/>
              <a:t> – nejasná kategorie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/>
              <a:t>přírodní molekula, která je vyrobena uměle (syntetizována), např. HHC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/>
              <a:t>úprava struktury přírodních </a:t>
            </a:r>
            <a:r>
              <a:rPr lang="cs-CZ" sz="1800" dirty="0" err="1"/>
              <a:t>kanabinoidů</a:t>
            </a:r>
            <a:r>
              <a:rPr lang="cs-CZ" sz="1800" dirty="0"/>
              <a:t>, ale v přírodě dosud neobjeven, např. HHCP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Syntetické</a:t>
            </a:r>
            <a:r>
              <a:rPr lang="cs-CZ" sz="2000" dirty="0"/>
              <a:t> – uměle vytvořené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/>
              <a:t>AB‑CHMINACA, AB‑FUBINACA, AB‑PINACA, AMP-FUBINACA, 5-FLOUROMDMB PICA, 5-FLOUROMDMB-BUTINACA, AM‑2201, CP-47, CP-497 HU210, JWH‑018, JWH‑073, JWH‑200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 err="1"/>
              <a:t>Spice</a:t>
            </a:r>
            <a:r>
              <a:rPr lang="cs-CZ" sz="1800" dirty="0"/>
              <a:t>, K2, Black Mamba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/>
              <a:t>mnohem vyšší potence, vyšší toxicita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/>
              <a:t>acetáty (HHC-O, THC-O) – poškození plic (EVALI)</a:t>
            </a:r>
          </a:p>
        </p:txBody>
      </p:sp>
    </p:spTree>
    <p:extLst>
      <p:ext uri="{BB962C8B-B14F-4D97-AF65-F5344CB8AC3E}">
        <p14:creationId xmlns:p14="http://schemas.microsoft.com/office/powerpoint/2010/main" val="39416558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71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cs-CZ" b="1" i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CBD -</a:t>
            </a:r>
            <a:r>
              <a:rPr lang="cs-CZ" b="0" i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Kanabidiol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3" name="Google Shape;413;p34"/>
          <p:cNvSpPr txBox="1">
            <a:spLocks noGrp="1"/>
          </p:cNvSpPr>
          <p:nvPr>
            <p:ph type="body" idx="1"/>
          </p:nvPr>
        </p:nvSpPr>
        <p:spPr>
          <a:xfrm>
            <a:off x="2589212" y="1463040"/>
            <a:ext cx="7123748" cy="510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 b="0" i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látka obsažená v konopí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nemá psychoaktivní účinek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nemá potenciál rozvoje fyzické závislosti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velké množství prodejců – množství informací, kvalita, konzultace</a:t>
            </a:r>
            <a:endParaRPr/>
          </a:p>
          <a:p>
            <a:pPr marL="17145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Arial"/>
              <a:buNone/>
            </a:pPr>
            <a:endParaRPr sz="9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Možné terapeutické účinky CBD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úzkostná porucha, deprese, schizofrenie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chronická a akutní bolest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zmírňuje nežádoucí účinky chemoterapie, abstinenční příznaky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nespavost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Parkinsonova choroba, Crohnova choroba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epilepsie, diabetes</a:t>
            </a:r>
            <a:endParaRPr/>
          </a:p>
          <a:p>
            <a:pPr marL="3429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4" name="Google Shape;41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830" y="3903274"/>
            <a:ext cx="1930499" cy="27496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5" name="Google Shape;41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4960" y="161534"/>
            <a:ext cx="1493577" cy="2359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31751" y="3903273"/>
            <a:ext cx="1823419" cy="274969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"/>
          <p:cNvSpPr txBox="1">
            <a:spLocks noGrp="1"/>
          </p:cNvSpPr>
          <p:nvPr>
            <p:ph type="title"/>
          </p:nvPr>
        </p:nvSpPr>
        <p:spPr>
          <a:xfrm>
            <a:off x="2463825" y="624110"/>
            <a:ext cx="89118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cs-CZ" b="1" dirty="0"/>
              <a:t>Vliv nikotinu na mladistvé</a:t>
            </a:r>
            <a:endParaRPr dirty="0"/>
          </a:p>
        </p:txBody>
      </p:sp>
      <p:sp>
        <p:nvSpPr>
          <p:cNvPr id="227" name="Google Shape;227;p6"/>
          <p:cNvSpPr txBox="1">
            <a:spLocks noGrp="1"/>
          </p:cNvSpPr>
          <p:nvPr>
            <p:ph type="body" idx="1"/>
          </p:nvPr>
        </p:nvSpPr>
        <p:spPr>
          <a:xfrm>
            <a:off x="777774" y="1313500"/>
            <a:ext cx="10726800" cy="52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cs-CZ" sz="2400"/>
              <a:t>Vysoký potenciál rozvoje závislosti</a:t>
            </a:r>
            <a:endParaRPr/>
          </a:p>
          <a:p>
            <a:pPr marL="8001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/>
              <a:t>až tři čtvrtiny dospělých kuřáků začaly kouřit ve věku 11 až 17 let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cs-CZ" sz="2400"/>
              <a:t>U adolescentů dochází k významnému vývoji mozku, jeho struktur i neurochemických procesů.</a:t>
            </a:r>
            <a:endParaRPr/>
          </a:p>
          <a:p>
            <a:pPr marL="8001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/>
              <a:t>plasticita mozku je především v dospívání citlivá na nevyvážený proces vývoje vyvolaný zevními vlivy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cs-CZ" sz="2400"/>
              <a:t>Organismus adolescenta je proto náchylnější ke všem účinkům nikotinu.</a:t>
            </a:r>
            <a:endParaRPr/>
          </a:p>
          <a:p>
            <a:pPr marL="8001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/>
              <a:t>zvýšení motorické aktivity, snížení úzkostlivosti a vyšší efekt odměny po akutním užití, zvýšení impulzivity</a:t>
            </a:r>
            <a:endParaRPr/>
          </a:p>
          <a:p>
            <a:pPr marL="8001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/>
              <a:t>může se objevit snížení kapacity pozornosti, častěji u těchto uživatelů může docházet k výskytu úzkostí a depresí.</a:t>
            </a:r>
            <a:endParaRPr/>
          </a:p>
          <a:p>
            <a:pPr marL="3429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5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Times New Roman"/>
              <a:buNone/>
            </a:pPr>
            <a:r>
              <a:rPr lang="cs-CZ" b="1">
                <a:latin typeface="Times New Roman"/>
                <a:ea typeface="Times New Roman"/>
                <a:cs typeface="Times New Roman"/>
                <a:sym typeface="Times New Roman"/>
              </a:rPr>
              <a:t>HHC - </a:t>
            </a:r>
            <a:r>
              <a:rPr lang="cs-CZ" i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Hexahydrokanabinol</a:t>
            </a:r>
            <a:br>
              <a:rPr lang="cs-CZ" b="1" i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/>
          </a:p>
        </p:txBody>
      </p:sp>
      <p:sp>
        <p:nvSpPr>
          <p:cNvPr id="422" name="Google Shape;422;p35"/>
          <p:cNvSpPr txBox="1">
            <a:spLocks noGrp="1"/>
          </p:cNvSpPr>
          <p:nvPr>
            <p:ph type="body" idx="1"/>
          </p:nvPr>
        </p:nvSpPr>
        <p:spPr>
          <a:xfrm>
            <a:off x="2297112" y="1422400"/>
            <a:ext cx="8915400" cy="4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 b="0" i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Přirozeně se vyskytuje v sušině konopí, i když ve velmi malém množství.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 b="0" i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Jedná se o </a:t>
            </a:r>
            <a:r>
              <a:rPr lang="cs-CZ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semi</a:t>
            </a:r>
            <a:r>
              <a:rPr lang="cs-CZ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-syntetický </a:t>
            </a:r>
            <a:r>
              <a:rPr lang="cs-CZ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kanabinoid</a:t>
            </a:r>
            <a:r>
              <a:rPr lang="cs-CZ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Dvě formy s rozdílnou formou uspořádání atomů </a:t>
            </a:r>
            <a:r>
              <a:rPr lang="cs-CZ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cs-CZ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dva způsoby </a:t>
            </a:r>
            <a:r>
              <a:rPr lang="cs-CZ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metabolizace</a:t>
            </a:r>
            <a:r>
              <a:rPr lang="cs-CZ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Kratší doba působení </a:t>
            </a:r>
            <a:r>
              <a:rPr lang="cs-CZ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psychoaktivity</a:t>
            </a:r>
            <a:r>
              <a:rPr lang="cs-CZ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 porovnání se stejným množstvím THC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Výrobky obsahující HHC nejsou určené k přímé spotřebě, takže výrobci nejsou nuceni dodržovat přísné zdravotní normy.</a:t>
            </a:r>
            <a:endParaRPr dirty="0"/>
          </a:p>
        </p:txBody>
      </p:sp>
      <p:pic>
        <p:nvPicPr>
          <p:cNvPr id="423" name="Google Shape;42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7126" y="4600888"/>
            <a:ext cx="4562634" cy="21289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4" name="Google Shape;42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2915" y="4600888"/>
            <a:ext cx="2433405" cy="212454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5" name="Google Shape;425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63621" y="4596521"/>
            <a:ext cx="3526204" cy="21289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6" name="Google Shape;426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55955" y="83044"/>
            <a:ext cx="1593805" cy="1821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6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767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Times New Roman"/>
              <a:buNone/>
            </a:pPr>
            <a:r>
              <a:rPr lang="cs-CZ">
                <a:latin typeface="Times New Roman"/>
                <a:ea typeface="Times New Roman"/>
                <a:cs typeface="Times New Roman"/>
                <a:sym typeface="Times New Roman"/>
              </a:rPr>
              <a:t>Účinky</a:t>
            </a:r>
            <a:endParaRPr/>
          </a:p>
        </p:txBody>
      </p:sp>
      <p:sp>
        <p:nvSpPr>
          <p:cNvPr id="432" name="Google Shape;432;p36"/>
          <p:cNvSpPr txBox="1">
            <a:spLocks noGrp="1"/>
          </p:cNvSpPr>
          <p:nvPr>
            <p:ph type="body" idx="1"/>
          </p:nvPr>
        </p:nvSpPr>
        <p:spPr>
          <a:xfrm>
            <a:off x="2939373" y="1222156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cs-CZ">
                <a:latin typeface="Times New Roman"/>
                <a:ea typeface="Times New Roman"/>
                <a:cs typeface="Times New Roman"/>
                <a:sym typeface="Times New Roman"/>
              </a:rPr>
              <a:t>Očekávané</a:t>
            </a:r>
            <a:r>
              <a:rPr lang="cs-CZ"/>
              <a:t> </a:t>
            </a:r>
            <a:endParaRPr/>
          </a:p>
        </p:txBody>
      </p:sp>
      <p:sp>
        <p:nvSpPr>
          <p:cNvPr id="433" name="Google Shape;433;p36"/>
          <p:cNvSpPr txBox="1">
            <a:spLocks noGrp="1"/>
          </p:cNvSpPr>
          <p:nvPr>
            <p:ph type="body" idx="2"/>
          </p:nvPr>
        </p:nvSpPr>
        <p:spPr>
          <a:xfrm>
            <a:off x="2448560" y="1994414"/>
            <a:ext cx="4483545" cy="390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cs-CZ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povznesená nálada, pocit euforie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cs-CZ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snížení napětí a celkové zklidnění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cs-CZ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urychlení usínání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cs-CZ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tlumící účinky, úleva od bolesti</a:t>
            </a:r>
            <a:endParaRPr/>
          </a:p>
        </p:txBody>
      </p:sp>
      <p:sp>
        <p:nvSpPr>
          <p:cNvPr id="434" name="Google Shape;434;p36"/>
          <p:cNvSpPr txBox="1">
            <a:spLocks noGrp="1"/>
          </p:cNvSpPr>
          <p:nvPr>
            <p:ph type="body" idx="3"/>
          </p:nvPr>
        </p:nvSpPr>
        <p:spPr>
          <a:xfrm>
            <a:off x="7505610" y="1222156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cs-CZ">
                <a:latin typeface="Times New Roman"/>
                <a:ea typeface="Times New Roman"/>
                <a:cs typeface="Times New Roman"/>
                <a:sym typeface="Times New Roman"/>
              </a:rPr>
              <a:t>Nežádoucí</a:t>
            </a:r>
            <a:endParaRPr/>
          </a:p>
        </p:txBody>
      </p:sp>
      <p:sp>
        <p:nvSpPr>
          <p:cNvPr id="435" name="Google Shape;435;p36"/>
          <p:cNvSpPr txBox="1">
            <a:spLocks noGrp="1"/>
          </p:cNvSpPr>
          <p:nvPr>
            <p:ph type="body" idx="4"/>
          </p:nvPr>
        </p:nvSpPr>
        <p:spPr>
          <a:xfrm>
            <a:off x="7166956" y="1798418"/>
            <a:ext cx="4710083" cy="4561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❖"/>
            </a:pPr>
            <a:r>
              <a:rPr lang="cs-CZ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cs-CZ" sz="20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ucho v ústech 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❖"/>
            </a:pPr>
            <a:r>
              <a:rPr lang="cs-CZ" sz="20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pocit hladu, chladu 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❖"/>
            </a:pPr>
            <a:r>
              <a:rPr lang="cs-CZ" sz="20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bušení srdce, úzkost, závratě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❖"/>
            </a:pPr>
            <a:r>
              <a:rPr lang="cs-CZ" sz="20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mírné (při obvyklých dávkách) zvýšení krevního tlaku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❖"/>
            </a:pPr>
            <a:r>
              <a:rPr lang="cs-CZ" sz="20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nespavost, </a:t>
            </a:r>
            <a:r>
              <a:rPr lang="cs-CZ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paranoia, vtíravé myšlenky</a:t>
            </a:r>
            <a:endParaRPr sz="2000" b="0" i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❖"/>
            </a:pPr>
            <a:r>
              <a:rPr lang="cs-CZ" sz="20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překrvení spojivek (zarudlé oči)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❖"/>
            </a:pPr>
            <a:r>
              <a:rPr lang="cs-CZ" sz="20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celková zmatenost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❖"/>
            </a:pPr>
            <a:r>
              <a:rPr lang="cs-CZ" sz="20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může se objevit nevolnost a zvracení při nástupu účinku 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7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65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Times New Roman"/>
              <a:buNone/>
            </a:pPr>
            <a:r>
              <a:rPr lang="cs-CZ">
                <a:latin typeface="Times New Roman"/>
                <a:ea typeface="Times New Roman"/>
                <a:cs typeface="Times New Roman"/>
                <a:sym typeface="Times New Roman"/>
              </a:rPr>
              <a:t>Zdravotní rizika</a:t>
            </a:r>
            <a:endParaRPr/>
          </a:p>
        </p:txBody>
      </p:sp>
      <p:sp>
        <p:nvSpPr>
          <p:cNvPr id="441" name="Google Shape;441;p37"/>
          <p:cNvSpPr txBox="1">
            <a:spLocks noGrp="1"/>
          </p:cNvSpPr>
          <p:nvPr>
            <p:ph type="body" idx="1"/>
          </p:nvPr>
        </p:nvSpPr>
        <p:spPr>
          <a:xfrm>
            <a:off x="1286189" y="1645920"/>
            <a:ext cx="10222136" cy="468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psychoaktivní účinek</a:t>
            </a: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látky obsažené v nabízených produktech – jejich vliv</a:t>
            </a: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riziko předávkování – množství, obsah, způsob užití</a:t>
            </a: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chybí dostupná a vědecky podložená data o účincích HHC na lidský organismus</a:t>
            </a: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obtížné vštěpování nových poznatků</a:t>
            </a: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zpomalují se reakce, zhoršuje se paměť</a:t>
            </a: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vliv na vývoj CNS</a:t>
            </a: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4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úzkostí, strachem, také s paranoidním laděním</a:t>
            </a: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cs-CZ" sz="24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celková apatie a ztráta motivace k většině dříve běžných a žádoucích aktivit</a:t>
            </a:r>
            <a:endParaRPr sz="2000"/>
          </a:p>
          <a:p>
            <a:pPr marL="3429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bac293a8dd_0_10"/>
          <p:cNvSpPr txBox="1">
            <a:spLocks noGrp="1"/>
          </p:cNvSpPr>
          <p:nvPr>
            <p:ph type="title"/>
          </p:nvPr>
        </p:nvSpPr>
        <p:spPr>
          <a:xfrm>
            <a:off x="1584600" y="624100"/>
            <a:ext cx="9920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b="1"/>
              <a:t>Zařazení na seznam návykových látek</a:t>
            </a:r>
            <a:endParaRPr b="1"/>
          </a:p>
        </p:txBody>
      </p:sp>
      <p:sp>
        <p:nvSpPr>
          <p:cNvPr id="455" name="Google Shape;455;g2bac293a8dd_0_10"/>
          <p:cNvSpPr txBox="1">
            <a:spLocks noGrp="1"/>
          </p:cNvSpPr>
          <p:nvPr>
            <p:ph type="body" idx="1"/>
          </p:nvPr>
        </p:nvSpPr>
        <p:spPr>
          <a:xfrm>
            <a:off x="1278000" y="1366577"/>
            <a:ext cx="10226700" cy="5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Noto Sans Symbols"/>
              <a:buChar char="⮚"/>
            </a:pPr>
            <a:r>
              <a:rPr lang="cs-CZ" sz="2800" dirty="0">
                <a:latin typeface="Times New Roman"/>
                <a:ea typeface="Times New Roman"/>
                <a:cs typeface="Times New Roman"/>
                <a:sym typeface="Times New Roman"/>
              </a:rPr>
              <a:t>Vláda zařadila 14.2.2024 </a:t>
            </a:r>
            <a:r>
              <a:rPr lang="cs-CZ" sz="2800" b="1" dirty="0">
                <a:latin typeface="Times New Roman"/>
                <a:ea typeface="Times New Roman"/>
                <a:cs typeface="Times New Roman"/>
                <a:sym typeface="Times New Roman"/>
              </a:rPr>
              <a:t>HHC</a:t>
            </a:r>
            <a:r>
              <a:rPr lang="cs-CZ" sz="28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cs-CZ" sz="2800" b="1" dirty="0">
                <a:latin typeface="Times New Roman"/>
                <a:ea typeface="Times New Roman"/>
                <a:cs typeface="Times New Roman"/>
                <a:sym typeface="Times New Roman"/>
              </a:rPr>
              <a:t>HHC-O</a:t>
            </a:r>
            <a:r>
              <a:rPr lang="cs-CZ" sz="2800" dirty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cs-CZ" sz="2800" b="1" dirty="0">
                <a:latin typeface="Times New Roman"/>
                <a:ea typeface="Times New Roman"/>
                <a:cs typeface="Times New Roman"/>
                <a:sym typeface="Times New Roman"/>
              </a:rPr>
              <a:t>THCP</a:t>
            </a:r>
            <a:r>
              <a:rPr lang="cs-CZ" sz="2800" dirty="0">
                <a:latin typeface="Times New Roman"/>
                <a:ea typeface="Times New Roman"/>
                <a:cs typeface="Times New Roman"/>
                <a:sym typeface="Times New Roman"/>
              </a:rPr>
              <a:t> na seznam návykových látek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Noto Sans Symbols"/>
              <a:buChar char="⮚"/>
            </a:pPr>
            <a:r>
              <a:rPr lang="cs-CZ" sz="2800" b="1" dirty="0">
                <a:latin typeface="Times New Roman"/>
                <a:ea typeface="Times New Roman"/>
                <a:cs typeface="Times New Roman"/>
                <a:sym typeface="Times New Roman"/>
              </a:rPr>
              <a:t>Od 1.7.2024 byl seznam doplněn o další </a:t>
            </a:r>
            <a:r>
              <a:rPr lang="cs-CZ" sz="2800" b="1" dirty="0" err="1">
                <a:latin typeface="Times New Roman"/>
                <a:ea typeface="Times New Roman"/>
                <a:cs typeface="Times New Roman"/>
                <a:sym typeface="Times New Roman"/>
              </a:rPr>
              <a:t>kanbinoidy</a:t>
            </a:r>
            <a:r>
              <a:rPr lang="cs-CZ" sz="2800" b="1" dirty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marL="984250">
              <a:buFont typeface="Wingdings" panose="05000000000000000000" pitchFamily="2" charset="2"/>
              <a:buChar char="§"/>
            </a:pPr>
            <a:r>
              <a:rPr lang="cs-CZ" dirty="0"/>
              <a:t>HHCP (</a:t>
            </a:r>
            <a:r>
              <a:rPr lang="cs-CZ" dirty="0" err="1"/>
              <a:t>Hexahydrokanabiforol</a:t>
            </a:r>
            <a:r>
              <a:rPr lang="cs-CZ" dirty="0"/>
              <a:t>)</a:t>
            </a:r>
          </a:p>
          <a:p>
            <a:pPr marL="984250">
              <a:buFont typeface="Wingdings" panose="05000000000000000000" pitchFamily="2" charset="2"/>
              <a:buChar char="§"/>
            </a:pPr>
            <a:r>
              <a:rPr lang="cs-CZ" dirty="0"/>
              <a:t>HHCH, HHC-C6 (</a:t>
            </a:r>
            <a:r>
              <a:rPr lang="cs-CZ" dirty="0" err="1"/>
              <a:t>Hexahydrokanabihexol</a:t>
            </a:r>
            <a:r>
              <a:rPr lang="cs-CZ" dirty="0"/>
              <a:t>)</a:t>
            </a:r>
          </a:p>
          <a:p>
            <a:pPr marL="984250">
              <a:buFont typeface="Wingdings" panose="05000000000000000000" pitchFamily="2" charset="2"/>
              <a:buChar char="§"/>
            </a:pPr>
            <a:r>
              <a:rPr lang="cs-CZ" dirty="0"/>
              <a:t>HHC-C8 (</a:t>
            </a:r>
            <a:r>
              <a:rPr lang="cs-CZ" dirty="0" err="1"/>
              <a:t>Hexahydrokanabioktyl</a:t>
            </a:r>
            <a:r>
              <a:rPr lang="cs-CZ" dirty="0"/>
              <a:t>)</a:t>
            </a:r>
          </a:p>
          <a:p>
            <a:pPr marL="984250">
              <a:buFont typeface="Wingdings" panose="05000000000000000000" pitchFamily="2" charset="2"/>
              <a:buChar char="§"/>
            </a:pPr>
            <a:r>
              <a:rPr lang="cs-CZ" dirty="0"/>
              <a:t>HHCB, HHC-C4 (</a:t>
            </a:r>
            <a:r>
              <a:rPr lang="cs-CZ" dirty="0" err="1"/>
              <a:t>Hexahydrokanabutol</a:t>
            </a:r>
            <a:r>
              <a:rPr lang="cs-CZ" dirty="0"/>
              <a:t>)</a:t>
            </a:r>
          </a:p>
          <a:p>
            <a:pPr marL="984250">
              <a:buFont typeface="Wingdings" panose="05000000000000000000" pitchFamily="2" charset="2"/>
              <a:buChar char="§"/>
            </a:pPr>
            <a:r>
              <a:rPr lang="cs-CZ" dirty="0"/>
              <a:t>THCH, THC-H6 (</a:t>
            </a:r>
            <a:r>
              <a:rPr lang="cs-CZ" dirty="0" err="1"/>
              <a:t>Tetrahydrokanabihexol</a:t>
            </a:r>
            <a:r>
              <a:rPr lang="cs-CZ" dirty="0"/>
              <a:t>)</a:t>
            </a:r>
          </a:p>
          <a:p>
            <a:pPr marL="984250">
              <a:buFont typeface="Wingdings" panose="05000000000000000000" pitchFamily="2" charset="2"/>
              <a:buChar char="§"/>
            </a:pPr>
            <a:r>
              <a:rPr lang="cs-CZ" dirty="0"/>
              <a:t>THC-C8 (</a:t>
            </a:r>
            <a:r>
              <a:rPr lang="cs-CZ" dirty="0" err="1"/>
              <a:t>Tetrahydrokanabioktyl</a:t>
            </a:r>
            <a:r>
              <a:rPr lang="cs-CZ" dirty="0"/>
              <a:t>)</a:t>
            </a:r>
          </a:p>
          <a:p>
            <a:pPr marL="984250">
              <a:buFont typeface="Wingdings" panose="05000000000000000000" pitchFamily="2" charset="2"/>
              <a:buChar char="§"/>
            </a:pPr>
            <a:r>
              <a:rPr lang="cs-CZ" dirty="0"/>
              <a:t>THCB, THC-C4 (</a:t>
            </a:r>
            <a:r>
              <a:rPr lang="cs-CZ" dirty="0" err="1"/>
              <a:t>Tetrahydrokanabutol</a:t>
            </a:r>
            <a:r>
              <a:rPr lang="cs-CZ" dirty="0"/>
              <a:t>)</a:t>
            </a:r>
          </a:p>
          <a:p>
            <a:pPr lvl="0" indent="-368300">
              <a:spcBef>
                <a:spcPts val="1200"/>
              </a:spcBef>
              <a:buSzPts val="2200"/>
              <a:buFont typeface="Noto Sans Symbols"/>
              <a:buChar char="⮚"/>
            </a:pPr>
            <a:r>
              <a:rPr lang="cs-CZ" sz="2800" dirty="0">
                <a:latin typeface="Times New Roman"/>
                <a:ea typeface="Times New Roman"/>
                <a:cs typeface="Times New Roman"/>
              </a:rPr>
              <a:t>Aktuálně legální: THC-V, 10-OH-HHC, THC-R</a:t>
            </a:r>
            <a:endParaRPr lang="cs-CZ"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Noto Sans Symbols"/>
              <a:buChar char="⮚"/>
            </a:pPr>
            <a:r>
              <a:rPr lang="cs-CZ" sz="2800" dirty="0">
                <a:latin typeface="Times New Roman"/>
                <a:ea typeface="Times New Roman"/>
                <a:cs typeface="Times New Roman"/>
                <a:sym typeface="Times New Roman"/>
              </a:rPr>
              <a:t>Zařazení je jen dočasné </a:t>
            </a:r>
            <a:r>
              <a:rPr lang="cs-CZ" sz="2800" b="1" dirty="0">
                <a:latin typeface="Times New Roman"/>
                <a:ea typeface="Times New Roman"/>
                <a:cs typeface="Times New Roman"/>
                <a:sym typeface="Times New Roman"/>
              </a:rPr>
              <a:t>do 1. ledna 2025</a:t>
            </a:r>
            <a:r>
              <a:rPr lang="cs-CZ" sz="2800" dirty="0">
                <a:latin typeface="Times New Roman"/>
                <a:ea typeface="Times New Roman"/>
                <a:cs typeface="Times New Roman"/>
                <a:sym typeface="Times New Roman"/>
              </a:rPr>
              <a:t>, do té doby by měla být již schválena novela o </a:t>
            </a:r>
            <a:r>
              <a:rPr lang="cs-CZ" sz="2800" b="1" dirty="0" err="1">
                <a:latin typeface="Times New Roman"/>
                <a:ea typeface="Times New Roman"/>
                <a:cs typeface="Times New Roman"/>
                <a:sym typeface="Times New Roman"/>
              </a:rPr>
              <a:t>psychomodulačních</a:t>
            </a:r>
            <a:r>
              <a:rPr lang="cs-CZ" sz="2800" b="1" dirty="0">
                <a:latin typeface="Times New Roman"/>
                <a:ea typeface="Times New Roman"/>
                <a:cs typeface="Times New Roman"/>
                <a:sym typeface="Times New Roman"/>
              </a:rPr>
              <a:t> látkách</a:t>
            </a:r>
            <a:endParaRPr sz="2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1800"/>
              <a:buNone/>
            </a:pP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ba8b46f6a9_0_25"/>
          <p:cNvSpPr txBox="1">
            <a:spLocks noGrp="1"/>
          </p:cNvSpPr>
          <p:nvPr>
            <p:ph type="title"/>
          </p:nvPr>
        </p:nvSpPr>
        <p:spPr>
          <a:xfrm>
            <a:off x="2516725" y="116108"/>
            <a:ext cx="89118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555"/>
              <a:buNone/>
            </a:pPr>
            <a:endParaRPr/>
          </a:p>
        </p:txBody>
      </p:sp>
      <p:sp>
        <p:nvSpPr>
          <p:cNvPr id="462" name="Google Shape;462;g2ba8b46f6a9_0_25"/>
          <p:cNvSpPr txBox="1">
            <a:spLocks noGrp="1"/>
          </p:cNvSpPr>
          <p:nvPr>
            <p:ph type="body" idx="1"/>
          </p:nvPr>
        </p:nvSpPr>
        <p:spPr>
          <a:xfrm>
            <a:off x="667375" y="1130600"/>
            <a:ext cx="5786400" cy="11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cs-CZ" sz="3600" b="1">
                <a:solidFill>
                  <a:srgbClr val="262626"/>
                </a:solidFill>
              </a:rPr>
              <a:t>  H4CBD</a:t>
            </a:r>
            <a:r>
              <a:rPr lang="cs-CZ" sz="3600">
                <a:solidFill>
                  <a:srgbClr val="262626"/>
                </a:solidFill>
              </a:rPr>
              <a:t> hexahydroderivát CBD</a:t>
            </a:r>
            <a:endParaRPr sz="2200"/>
          </a:p>
        </p:txBody>
      </p:sp>
      <p:sp>
        <p:nvSpPr>
          <p:cNvPr id="463" name="Google Shape;463;g2ba8b46f6a9_0_25"/>
          <p:cNvSpPr txBox="1">
            <a:spLocks noGrp="1"/>
          </p:cNvSpPr>
          <p:nvPr>
            <p:ph type="body" idx="2"/>
          </p:nvPr>
        </p:nvSpPr>
        <p:spPr>
          <a:xfrm>
            <a:off x="2072950" y="2545750"/>
            <a:ext cx="50940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8108"/>
              <a:buFont typeface="Noto Sans Symbols"/>
              <a:buChar char="⮚"/>
            </a:pPr>
            <a:r>
              <a:rPr lang="cs-CZ" sz="2200" dirty="0"/>
              <a:t>vzniká syntetickou úpravou molekuly CBD, prochází procesem transformace,</a:t>
            </a:r>
            <a:endParaRPr sz="2200" dirty="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Noto Sans Symbols"/>
              <a:buChar char="⮚"/>
            </a:pPr>
            <a:r>
              <a:rPr lang="cs-CZ" sz="2200" dirty="0"/>
              <a:t>předpokládá se psychoaktivní účinek,</a:t>
            </a:r>
            <a:endParaRPr sz="2200" dirty="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Noto Sans Symbols"/>
              <a:buChar char="⮚"/>
            </a:pPr>
            <a:r>
              <a:rPr lang="cs-CZ" sz="2200" dirty="0"/>
              <a:t>některé společné vlastnosti, jedná se o různé molekuly, </a:t>
            </a:r>
            <a:endParaRPr sz="2200" dirty="0"/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Noto Sans Symbols"/>
              <a:buChar char="⮚"/>
            </a:pPr>
            <a:r>
              <a:rPr lang="cs-CZ" sz="2200" dirty="0"/>
              <a:t>velké množství zcela odlišných účinků, přičemž zásadní rozdíly se ukrývají i v jejich chemických strukturách a způsobu výroby.</a:t>
            </a:r>
            <a:endParaRPr sz="2200" dirty="0"/>
          </a:p>
        </p:txBody>
      </p:sp>
      <p:sp>
        <p:nvSpPr>
          <p:cNvPr id="464" name="Google Shape;464;g2ba8b46f6a9_0_25"/>
          <p:cNvSpPr txBox="1">
            <a:spLocks noGrp="1"/>
          </p:cNvSpPr>
          <p:nvPr>
            <p:ph type="body" idx="3"/>
          </p:nvPr>
        </p:nvSpPr>
        <p:spPr>
          <a:xfrm>
            <a:off x="6808800" y="1130600"/>
            <a:ext cx="5621400" cy="11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cs-CZ" sz="3600" b="1">
                <a:solidFill>
                  <a:srgbClr val="262626"/>
                </a:solidFill>
              </a:rPr>
              <a:t>THC-B</a:t>
            </a:r>
            <a:r>
              <a:rPr lang="cs-CZ" sz="3600">
                <a:solidFill>
                  <a:srgbClr val="262626"/>
                </a:solidFill>
              </a:rPr>
              <a:t> tetrahydrocannabutol</a:t>
            </a:r>
            <a:endParaRPr sz="3600">
              <a:solidFill>
                <a:srgbClr val="262626"/>
              </a:solidFill>
            </a:endParaRPr>
          </a:p>
        </p:txBody>
      </p:sp>
      <p:sp>
        <p:nvSpPr>
          <p:cNvPr id="465" name="Google Shape;465;g2ba8b46f6a9_0_25"/>
          <p:cNvSpPr txBox="1">
            <a:spLocks noGrp="1"/>
          </p:cNvSpPr>
          <p:nvPr>
            <p:ph type="body" idx="4"/>
          </p:nvPr>
        </p:nvSpPr>
        <p:spPr>
          <a:xfrm>
            <a:off x="7166950" y="2545750"/>
            <a:ext cx="46467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368300">
              <a:spcBef>
                <a:spcPts val="0"/>
              </a:spcBef>
              <a:buSzPts val="2200"/>
              <a:buChar char="⮚"/>
            </a:pPr>
            <a:r>
              <a:rPr lang="cs-CZ" sz="2000" dirty="0"/>
              <a:t>oproti delta-9 THC má jinou stavbu, i účinky užití jsou rozdílné</a:t>
            </a:r>
          </a:p>
          <a:p>
            <a:pPr lvl="0" indent="-368300">
              <a:spcBef>
                <a:spcPts val="0"/>
              </a:spcBef>
              <a:buSzPts val="2200"/>
              <a:buChar char="⮚"/>
            </a:pPr>
            <a:r>
              <a:rPr lang="cs-CZ" sz="2000" dirty="0"/>
              <a:t>předpokládáme, že se pojí se stejnými receptory, avšak jedná se o velmi mladou látku</a:t>
            </a:r>
          </a:p>
          <a:p>
            <a:pPr lvl="0" indent="-368300">
              <a:spcBef>
                <a:spcPts val="0"/>
              </a:spcBef>
              <a:buSzPts val="2200"/>
              <a:buChar char="⮚"/>
            </a:pPr>
            <a:r>
              <a:rPr lang="cs-CZ" sz="2000" dirty="0"/>
              <a:t>nemáme dostatek informací o vlivu na člověka   </a:t>
            </a:r>
            <a:endParaRPr sz="2000" dirty="0"/>
          </a:p>
        </p:txBody>
      </p:sp>
      <p:pic>
        <p:nvPicPr>
          <p:cNvPr id="466" name="Google Shape;466;g2ba8b46f6a9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300" y="2419399"/>
            <a:ext cx="1564650" cy="2450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7" name="Google Shape;467;g2ba8b46f6a9_0_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300" y="4973208"/>
            <a:ext cx="1920397" cy="1679051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8" name="Google Shape;468;g2ba8b46f6a9_0_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28325" y="194550"/>
            <a:ext cx="1635475" cy="14800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F23EF7A-5B28-9931-25CC-43AB432112D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19050" y="4688844"/>
            <a:ext cx="1603070" cy="196341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c3e30f54fa_0_0"/>
          <p:cNvSpPr txBox="1">
            <a:spLocks noGrp="1"/>
          </p:cNvSpPr>
          <p:nvPr>
            <p:ph type="title"/>
          </p:nvPr>
        </p:nvSpPr>
        <p:spPr>
          <a:xfrm>
            <a:off x="2589200" y="65883"/>
            <a:ext cx="8911800" cy="25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g2c3e30f54fa_0_0"/>
          <p:cNvSpPr txBox="1">
            <a:spLocks noGrp="1"/>
          </p:cNvSpPr>
          <p:nvPr>
            <p:ph type="body" idx="1"/>
          </p:nvPr>
        </p:nvSpPr>
        <p:spPr>
          <a:xfrm>
            <a:off x="1633548" y="1793278"/>
            <a:ext cx="3992700" cy="576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3600" dirty="0">
                <a:solidFill>
                  <a:srgbClr val="262626"/>
                </a:solidFill>
              </a:rPr>
              <a:t>CBG </a:t>
            </a:r>
            <a:r>
              <a:rPr lang="cs-CZ" sz="3600" dirty="0" err="1">
                <a:solidFill>
                  <a:srgbClr val="262626"/>
                </a:solidFill>
              </a:rPr>
              <a:t>kanabigerol</a:t>
            </a:r>
            <a:endParaRPr dirty="0"/>
          </a:p>
        </p:txBody>
      </p:sp>
      <p:sp>
        <p:nvSpPr>
          <p:cNvPr id="476" name="Google Shape;476;g2c3e30f54fa_0_0"/>
          <p:cNvSpPr txBox="1">
            <a:spLocks noGrp="1"/>
          </p:cNvSpPr>
          <p:nvPr>
            <p:ph type="body" idx="2"/>
          </p:nvPr>
        </p:nvSpPr>
        <p:spPr>
          <a:xfrm>
            <a:off x="1435400" y="2545750"/>
            <a:ext cx="4924200" cy="288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⮚"/>
            </a:pPr>
            <a:r>
              <a:rPr lang="cs-CZ" sz="2200" dirty="0"/>
              <a:t>nemá psychoaktivní účinek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⮚"/>
            </a:pPr>
            <a:r>
              <a:rPr lang="cs-CZ" sz="2200" dirty="0"/>
              <a:t>podobné vlastnosti jako CBD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⮚"/>
            </a:pPr>
            <a:r>
              <a:rPr lang="cs-CZ" sz="2200" dirty="0"/>
              <a:t>na trhu poměrně nová látka - malý počet klinických studií 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⮚"/>
            </a:pPr>
            <a:r>
              <a:rPr lang="cs-CZ" sz="2200" dirty="0"/>
              <a:t>někdy nazývána jako stavební kámen </a:t>
            </a:r>
            <a:r>
              <a:rPr lang="cs-CZ" sz="2200" dirty="0" err="1"/>
              <a:t>kanabioidů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⮚"/>
            </a:pPr>
            <a:r>
              <a:rPr lang="cs-CZ" sz="2200" dirty="0"/>
              <a:t>potenciál především pro léčbu zánětů</a:t>
            </a:r>
            <a:endParaRPr dirty="0"/>
          </a:p>
        </p:txBody>
      </p:sp>
      <p:sp>
        <p:nvSpPr>
          <p:cNvPr id="477" name="Google Shape;477;g2c3e30f54fa_0_0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0" cy="576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2c3e30f54fa_0_0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00" cy="335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79" name="Google Shape;479;g2c3e30f54fa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1291" y="563403"/>
            <a:ext cx="1598309" cy="151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g2c3e30f54fa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150" y="4982275"/>
            <a:ext cx="1392325" cy="17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B3038F1-A7D1-8024-83E0-2CBCB94F4E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9667" y="4312226"/>
            <a:ext cx="2377646" cy="22252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E0E249E-777D-A69E-B012-5C2FE5D3913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68308" y="2790509"/>
            <a:ext cx="2560542" cy="31092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DB42CE9-E2BF-1125-4795-D799102898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3693" y="1514168"/>
            <a:ext cx="2393620" cy="2708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9D90C9F-67C7-3D24-B0C7-1A0D9EB4F6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8308" y="430542"/>
            <a:ext cx="1906289" cy="22375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6770" y="337813"/>
            <a:ext cx="9988062" cy="1325563"/>
          </a:xfrm>
        </p:spPr>
        <p:txBody>
          <a:bodyPr/>
          <a:lstStyle/>
          <a:p>
            <a:r>
              <a:rPr lang="cs-CZ" dirty="0"/>
              <a:t>Automaty na kratom, CBD konopí, HHC konopí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00" name="Picture 4" descr="Kratom je nebezpečný, ovlivňuje játra i tep, varuje lékař - Deník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50" y="1520564"/>
            <a:ext cx="7109058" cy="533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829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AFBC2AC-5555-13C3-C827-6949941F4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90266F7-556D-BA94-664E-5DE25CA3E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Hradec Králové, prosinec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88430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9"/>
          <p:cNvSpPr txBox="1">
            <a:spLocks noGrp="1"/>
          </p:cNvSpPr>
          <p:nvPr>
            <p:ph type="title"/>
          </p:nvPr>
        </p:nvSpPr>
        <p:spPr>
          <a:xfrm>
            <a:off x="1935700" y="214535"/>
            <a:ext cx="8911687" cy="83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lang="cs-CZ" b="1">
                <a:solidFill>
                  <a:schemeClr val="accent1"/>
                </a:solidFill>
              </a:rPr>
              <a:t>NOVÁ PRÁVNÍ REGULACE</a:t>
            </a:r>
            <a:endParaRPr/>
          </a:p>
        </p:txBody>
      </p:sp>
      <p:sp>
        <p:nvSpPr>
          <p:cNvPr id="486" name="Google Shape;486;p39"/>
          <p:cNvSpPr txBox="1">
            <a:spLocks noGrp="1"/>
          </p:cNvSpPr>
          <p:nvPr>
            <p:ph type="body" idx="1"/>
          </p:nvPr>
        </p:nvSpPr>
        <p:spPr>
          <a:xfrm>
            <a:off x="209551" y="952501"/>
            <a:ext cx="11763374" cy="5781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cs-CZ" sz="3200" b="1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30. 8. 2023 schválila vláda návrh novely zákona č. 167/1998 Sb., o návykových látkách, která zavádí novou kategorii tzv. </a:t>
            </a:r>
            <a:r>
              <a:rPr lang="cs-CZ" sz="32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psychomodulačních látek</a:t>
            </a:r>
            <a:r>
              <a:rPr lang="cs-CZ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-CZ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(zákon čeká na schválení v PSP ČR)</a:t>
            </a:r>
            <a:endParaRPr/>
          </a:p>
          <a:p>
            <a:pPr marL="857250" lvl="1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cs-CZ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 to nová legislativní kategorie návykových látek, důvodem byla snaha regulovat kratom</a:t>
            </a:r>
            <a:endParaRPr/>
          </a:p>
          <a:p>
            <a:pPr marL="857250" lvl="1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cs-CZ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Regulace = prodej od 18 let, zákaz reklamy, povinná registrace prodejců, povinnost prodejců uvádět účinky i doporučené dávkování</a:t>
            </a:r>
            <a:endParaRPr b="1"/>
          </a:p>
          <a:p>
            <a:pPr marL="857250" lvl="1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cs-CZ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Navrhuje se plošný zákaz prodeje ve výdejních automatech; psychomodulační látky bude možné </a:t>
            </a:r>
            <a:r>
              <a:rPr lang="cs-CZ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prodávat pouze ve specializovaných prodejnách</a:t>
            </a:r>
            <a:r>
              <a:rPr lang="cs-CZ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to po ověření věku kupujícího.</a:t>
            </a:r>
            <a:endParaRPr/>
          </a:p>
          <a:p>
            <a:pPr marL="857250" lvl="1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cs-CZ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látky svým vzhledem </a:t>
            </a:r>
            <a:r>
              <a:rPr lang="cs-CZ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nebudou moci připomínat cukrovinky, čokoládu </a:t>
            </a:r>
            <a:r>
              <a:rPr lang="cs-CZ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atd.</a:t>
            </a:r>
            <a:endParaRPr/>
          </a:p>
          <a:p>
            <a:pPr marL="857250" lvl="1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cs-CZ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obec bude mít možnost zakázat užívání psychomodulačních látek na veřejném prostranství v blízkosti školy nebo v určitých dnech či hodinách zakázat jejich prodej a podávání podobně jako v případě alkoholu nebo tabáku.</a:t>
            </a:r>
            <a:endParaRPr/>
          </a:p>
          <a:p>
            <a:pPr marL="857250" lvl="1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cs-CZ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Řízení pod vlivem psychomodulační látky, popř. jiná forma ohrožení pod vlivem psychomodulační látky, bude trestným činem stejně, jako kdyby byl pachatel pod vlivem alkoholu nebo jiné návykové látky.</a:t>
            </a:r>
            <a:endParaRPr/>
          </a:p>
          <a:p>
            <a:pPr marL="857250" lvl="1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cs-CZ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Látky budou zařazeny na dočasný seznam a </a:t>
            </a:r>
            <a:r>
              <a:rPr lang="cs-CZ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odborníci posoudí jejich rizika</a:t>
            </a:r>
            <a:r>
              <a:rPr lang="cs-CZ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poté budou zařazeny na trvalý seznam, buď zakázaných, nebo regulovaných psychomodulačních látek.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0"/>
          <p:cNvSpPr txBox="1">
            <a:spLocks noGrp="1"/>
          </p:cNvSpPr>
          <p:nvPr>
            <p:ph type="title"/>
          </p:nvPr>
        </p:nvSpPr>
        <p:spPr>
          <a:xfrm>
            <a:off x="1774772" y="353831"/>
            <a:ext cx="8911687" cy="767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Times New Roman"/>
              <a:buNone/>
            </a:pPr>
            <a:r>
              <a:rPr lang="cs-CZ" sz="4000" b="1">
                <a:solidFill>
                  <a:srgbClr val="0A9877"/>
                </a:solidFill>
              </a:rPr>
              <a:t>Kofein a jeho účinky</a:t>
            </a:r>
            <a:endParaRPr sz="4000" b="1">
              <a:solidFill>
                <a:srgbClr val="0A9877"/>
              </a:solidFill>
            </a:endParaRPr>
          </a:p>
        </p:txBody>
      </p:sp>
      <p:sp>
        <p:nvSpPr>
          <p:cNvPr id="492" name="Google Shape;492;p40"/>
          <p:cNvSpPr txBox="1">
            <a:spLocks noGrp="1"/>
          </p:cNvSpPr>
          <p:nvPr>
            <p:ph type="body" idx="1"/>
          </p:nvPr>
        </p:nvSpPr>
        <p:spPr>
          <a:xfrm>
            <a:off x="2939373" y="1222156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cs-CZ">
                <a:latin typeface="Times New Roman"/>
                <a:ea typeface="Times New Roman"/>
                <a:cs typeface="Times New Roman"/>
                <a:sym typeface="Times New Roman"/>
              </a:rPr>
              <a:t>Očekávané</a:t>
            </a:r>
            <a:r>
              <a:rPr lang="cs-CZ"/>
              <a:t> </a:t>
            </a:r>
            <a:endParaRPr/>
          </a:p>
        </p:txBody>
      </p:sp>
      <p:sp>
        <p:nvSpPr>
          <p:cNvPr id="493" name="Google Shape;493;p40"/>
          <p:cNvSpPr txBox="1">
            <a:spLocks noGrp="1"/>
          </p:cNvSpPr>
          <p:nvPr>
            <p:ph type="body" idx="2"/>
          </p:nvPr>
        </p:nvSpPr>
        <p:spPr>
          <a:xfrm>
            <a:off x="2448560" y="1994414"/>
            <a:ext cx="4483545" cy="390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cs-CZ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zvýšený pocit bdělosti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cs-CZ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lepší koordinace pohybů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cs-CZ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zvyšování koncentrace dopaminu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cs-CZ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povzbuzení peristaltiky</a:t>
            </a:r>
            <a:endParaRPr/>
          </a:p>
          <a:p>
            <a:pPr marL="3429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sz="2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4" name="Google Shape;494;p40"/>
          <p:cNvSpPr txBox="1">
            <a:spLocks noGrp="1"/>
          </p:cNvSpPr>
          <p:nvPr>
            <p:ph type="body" idx="3"/>
          </p:nvPr>
        </p:nvSpPr>
        <p:spPr>
          <a:xfrm>
            <a:off x="7505610" y="1222156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cs-CZ">
                <a:latin typeface="Times New Roman"/>
                <a:ea typeface="Times New Roman"/>
                <a:cs typeface="Times New Roman"/>
                <a:sym typeface="Times New Roman"/>
              </a:rPr>
              <a:t>Nežádoucí</a:t>
            </a:r>
            <a:endParaRPr/>
          </a:p>
        </p:txBody>
      </p:sp>
      <p:sp>
        <p:nvSpPr>
          <p:cNvPr id="495" name="Google Shape;495;p40"/>
          <p:cNvSpPr txBox="1">
            <a:spLocks noGrp="1"/>
          </p:cNvSpPr>
          <p:nvPr>
            <p:ph type="body" idx="4"/>
          </p:nvPr>
        </p:nvSpPr>
        <p:spPr>
          <a:xfrm>
            <a:off x="7166956" y="1989966"/>
            <a:ext cx="4710083" cy="4370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cs-CZ" sz="20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neklid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cs-CZ" sz="20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úzkost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cs-CZ" sz="20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závrať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cs-CZ" sz="20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žaludeční nevolnost a obtíže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cs-CZ" sz="20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podrážděnost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cs-CZ" sz="20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nespavost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cs-CZ" sz="20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zvýšený tep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cs-CZ" sz="20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chvění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cs-CZ" sz="20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rozvoj závislosti</a:t>
            </a:r>
            <a:endParaRPr/>
          </a:p>
        </p:txBody>
      </p:sp>
      <p:pic>
        <p:nvPicPr>
          <p:cNvPr id="496" name="Google Shape;49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303" y="4498874"/>
            <a:ext cx="2830938" cy="219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5092" y="4498874"/>
            <a:ext cx="2062541" cy="219419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8" name="Google Shape;498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36480" y="125060"/>
            <a:ext cx="2064889" cy="2290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3" name="Google Shape;23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372" y="0"/>
            <a:ext cx="10239756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7"/>
          <p:cNvSpPr txBox="1">
            <a:spLocks noGrp="1"/>
          </p:cNvSpPr>
          <p:nvPr>
            <p:ph type="title"/>
          </p:nvPr>
        </p:nvSpPr>
        <p:spPr>
          <a:xfrm>
            <a:off x="8278114" y="289306"/>
            <a:ext cx="2558415" cy="9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6985" lvl="0" indent="0" algn="r" rtl="0">
              <a:lnSpc>
                <a:spcPct val="114062"/>
              </a:lnSpc>
              <a:spcBef>
                <a:spcPts val="0"/>
              </a:spcBef>
              <a:spcAft>
                <a:spcPts val="0"/>
              </a:spcAft>
              <a:buClr>
                <a:srgbClr val="F1F1F1"/>
              </a:buClr>
              <a:buSzPts val="3200"/>
              <a:buFont typeface="Arial"/>
              <a:buNone/>
            </a:pPr>
            <a:r>
              <a:rPr lang="cs-CZ" sz="3200">
                <a:solidFill>
                  <a:srgbClr val="F1F1F1"/>
                </a:solidFill>
              </a:rPr>
              <a:t>NIKOTINOVÉ</a:t>
            </a:r>
            <a:endParaRPr sz="3200"/>
          </a:p>
          <a:p>
            <a:pPr marL="0" marR="5080" lvl="0" indent="0" algn="r" rtl="0">
              <a:lnSpc>
                <a:spcPct val="114062"/>
              </a:lnSpc>
              <a:spcBef>
                <a:spcPts val="0"/>
              </a:spcBef>
              <a:spcAft>
                <a:spcPts val="0"/>
              </a:spcAft>
              <a:buClr>
                <a:srgbClr val="F1F1F1"/>
              </a:buClr>
              <a:buSzPts val="3200"/>
              <a:buFont typeface="Arial"/>
              <a:buNone/>
            </a:pPr>
            <a:r>
              <a:rPr lang="cs-CZ" sz="3200">
                <a:solidFill>
                  <a:srgbClr val="F1F1F1"/>
                </a:solidFill>
              </a:rPr>
              <a:t>SÁČKY</a:t>
            </a:r>
            <a:endParaRPr sz="32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1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506" name="Google Shape;506;p41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507" name="Google Shape;507;p41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508" name="Google Shape;50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0112" y="694561"/>
            <a:ext cx="8991775" cy="5468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219" y="1427981"/>
            <a:ext cx="11039856" cy="47335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5959" y="539242"/>
            <a:ext cx="235331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KOFEINOVÉ</a:t>
            </a:r>
            <a:r>
              <a:rPr spc="-45" dirty="0"/>
              <a:t> </a:t>
            </a:r>
            <a:r>
              <a:rPr spc="-10" dirty="0"/>
              <a:t>SÁČKY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619" y="1287399"/>
            <a:ext cx="8639175" cy="49911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5959" y="426847"/>
            <a:ext cx="235331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KOFEINOVÉ</a:t>
            </a:r>
            <a:r>
              <a:rPr spc="-45" dirty="0"/>
              <a:t> </a:t>
            </a:r>
            <a:r>
              <a:rPr spc="-10" dirty="0"/>
              <a:t>SÁČKY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3"/>
          <p:cNvSpPr txBox="1">
            <a:spLocks noGrp="1"/>
          </p:cNvSpPr>
          <p:nvPr>
            <p:ph type="title"/>
          </p:nvPr>
        </p:nvSpPr>
        <p:spPr>
          <a:xfrm>
            <a:off x="1869442" y="694448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45454"/>
              <a:buNone/>
            </a:pPr>
            <a:r>
              <a:rPr lang="cs-CZ" sz="4400" b="1" dirty="0">
                <a:solidFill>
                  <a:srgbClr val="0A9877"/>
                </a:solidFill>
              </a:rPr>
              <a:t>Energetické nápoje</a:t>
            </a:r>
            <a:endParaRPr dirty="0"/>
          </a:p>
        </p:txBody>
      </p:sp>
      <p:sp>
        <p:nvSpPr>
          <p:cNvPr id="514" name="Google Shape;514;p43"/>
          <p:cNvSpPr txBox="1">
            <a:spLocks noGrp="1"/>
          </p:cNvSpPr>
          <p:nvPr>
            <p:ph type="body" idx="2"/>
          </p:nvPr>
        </p:nvSpPr>
        <p:spPr>
          <a:xfrm>
            <a:off x="924449" y="1416818"/>
            <a:ext cx="10389996" cy="5144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1081"/>
              <a:buFont typeface="Noto Sans Symbols"/>
              <a:buChar char="⮚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Konzumace energetických nápojů může zvýšit krevní tlak a způsobit </a:t>
            </a:r>
            <a:r>
              <a:rPr lang="cs-CZ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dehydrataci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V extrémních případech může konzumace těchto nápojů vést k </a:t>
            </a:r>
            <a:r>
              <a:rPr lang="cs-CZ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srdečním problémům. 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1081"/>
              <a:buFont typeface="Noto Sans Symbols"/>
              <a:buChar char="⮚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Někteří lidé mohou mít potíže s trávením těchto </a:t>
            </a:r>
            <a:r>
              <a:rPr lang="cs-CZ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aminokyselin 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mohou zažívat nežádoucí účinky jako nadýmání, bolesti břicha nebo průjem.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1081"/>
              <a:buFont typeface="Noto Sans Symbols"/>
              <a:buChar char="⮚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Nepříznivé účinky </a:t>
            </a:r>
            <a:r>
              <a:rPr lang="cs-CZ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kofeinu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na organismus, množství </a:t>
            </a:r>
            <a:r>
              <a:rPr lang="cs-CZ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cukru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může přispívat ke vzniku cukrovky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1081"/>
              <a:buFont typeface="Noto Sans Symbols"/>
              <a:buChar char="⮚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Energetické drinky jednou týdně konzumuje téměř 20% českých dětí, 4% dětí je konzumuje každý den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1081"/>
              <a:buFont typeface="Noto Sans Symbols"/>
              <a:buChar char="⮚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 Česku nevhodné potraviny ve školách částečně řeší takzvaná </a:t>
            </a:r>
            <a:r>
              <a:rPr lang="cs-CZ" sz="2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pamlsková</a:t>
            </a:r>
            <a:r>
              <a:rPr lang="cs-CZ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vyhláška</a:t>
            </a: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která popisuje požadavky na potraviny, které je možné prodávat ve školských zařízeních. Týká se žáků prvního a druhého stupně základní školy.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1081"/>
              <a:buFont typeface="Noto Sans Symbols"/>
              <a:buChar char="⮚"/>
            </a:pPr>
            <a:r>
              <a:rPr lang="cs-CZ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Problém to ale neřeší - děti si většinou energetické nápoje kupují v obchodech mimo školu.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endParaRPr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ravcik\AppData\Local\Temp\notesD7B0A9\C6zeQ8TXUAEHXr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579" y="91376"/>
            <a:ext cx="8172450" cy="339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71790" y="1416818"/>
            <a:ext cx="3428790" cy="5184948"/>
          </a:xfrm>
        </p:spPr>
        <p:txBody>
          <a:bodyPr/>
          <a:lstStyle/>
          <a:p>
            <a:r>
              <a:rPr lang="cs-CZ" b="1" dirty="0"/>
              <a:t>Nebezpečí nových syntetických drog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707" y="3608921"/>
            <a:ext cx="3943350" cy="323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Opioid potency comparison: Sufentanil vs fentanyl vs morphine vs heroin vs carfentanil">
            <a:extLst>
              <a:ext uri="{FF2B5EF4-FFF2-40B4-BE49-F238E27FC236}">
                <a16:creationId xmlns:a16="http://schemas.microsoft.com/office/drawing/2014/main" id="{EA975F7A-19C4-B74E-E5CD-AFCBD037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3654632"/>
            <a:ext cx="3143249" cy="314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0145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6"/>
          <p:cNvSpPr txBox="1">
            <a:spLocks noGrp="1"/>
          </p:cNvSpPr>
          <p:nvPr>
            <p:ph type="title"/>
          </p:nvPr>
        </p:nvSpPr>
        <p:spPr>
          <a:xfrm>
            <a:off x="1640156" y="923223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cs-CZ" b="1" dirty="0">
                <a:solidFill>
                  <a:schemeClr val="accent1"/>
                </a:solidFill>
              </a:rPr>
              <a:t>Možnosti krátkých intervencí vůči žákům</a:t>
            </a:r>
            <a:endParaRPr dirty="0"/>
          </a:p>
        </p:txBody>
      </p:sp>
      <p:sp>
        <p:nvSpPr>
          <p:cNvPr id="551" name="Google Shape;551;p46"/>
          <p:cNvSpPr txBox="1">
            <a:spLocks noGrp="1"/>
          </p:cNvSpPr>
          <p:nvPr>
            <p:ph type="body" idx="1"/>
          </p:nvPr>
        </p:nvSpPr>
        <p:spPr>
          <a:xfrm>
            <a:off x="773723" y="2291024"/>
            <a:ext cx="10881025" cy="4743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cs-CZ" sz="2200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Krátkou intervenci je vhodné vést formou motivačního rozhovoru, udržovat přirozenou i formální autoritu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2200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Být empatický (nehodnotit, nemoralizovat, neodsuzovat)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2200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Nalézt rozdíl mezi současným stavem a chtěným (žádoucím) chováním (pochopit význam změny a její přínos)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2200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Pokud je žák / student v odporu, snížit motivační tlak a naslouchat mu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sz="2200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Podpořit osobní rozvoj a schopnosti (osobní zdatnost)</a:t>
            </a:r>
          </a:p>
          <a:p>
            <a:pPr marL="1143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9127" y="305229"/>
            <a:ext cx="1811972" cy="1811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8"/>
          <p:cNvSpPr txBox="1">
            <a:spLocks noGrp="1"/>
          </p:cNvSpPr>
          <p:nvPr>
            <p:ph type="title"/>
          </p:nvPr>
        </p:nvSpPr>
        <p:spPr>
          <a:xfrm>
            <a:off x="7560597" y="2995632"/>
            <a:ext cx="3506862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cs-CZ" dirty="0"/>
              <a:t>Děkuji za pozornost</a:t>
            </a:r>
            <a:endParaRPr dirty="0"/>
          </a:p>
        </p:txBody>
      </p:sp>
      <p:sp>
        <p:nvSpPr>
          <p:cNvPr id="571" name="Google Shape;571;p48"/>
          <p:cNvSpPr txBox="1">
            <a:spLocks noGrp="1"/>
          </p:cNvSpPr>
          <p:nvPr>
            <p:ph type="body" idx="1"/>
          </p:nvPr>
        </p:nvSpPr>
        <p:spPr>
          <a:xfrm>
            <a:off x="2589212" y="1513840"/>
            <a:ext cx="8915400" cy="439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AD7E115-FC4C-7708-B9B5-13BFBD060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44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"/>
          <p:cNvSpPr txBox="1">
            <a:spLocks noGrp="1"/>
          </p:cNvSpPr>
          <p:nvPr>
            <p:ph type="title"/>
          </p:nvPr>
        </p:nvSpPr>
        <p:spPr>
          <a:xfrm>
            <a:off x="1777792" y="428472"/>
            <a:ext cx="8911687" cy="95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Century Gothic"/>
              <a:buNone/>
            </a:pPr>
            <a:r>
              <a:rPr lang="cs-CZ" sz="4400" b="1"/>
              <a:t>Nikotinové sáčky</a:t>
            </a:r>
            <a:endParaRPr/>
          </a:p>
        </p:txBody>
      </p:sp>
      <p:sp>
        <p:nvSpPr>
          <p:cNvPr id="240" name="Google Shape;240;p8"/>
          <p:cNvSpPr txBox="1">
            <a:spLocks noGrp="1"/>
          </p:cNvSpPr>
          <p:nvPr>
            <p:ph type="body" idx="1"/>
          </p:nvPr>
        </p:nvSpPr>
        <p:spPr>
          <a:xfrm>
            <a:off x="2589212" y="1574800"/>
            <a:ext cx="8915400" cy="433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?"/>
            </a:pPr>
            <a:r>
              <a:rPr lang="cs-CZ" sz="1800" b="1" i="0" u="none" strike="noStrik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Malé sáčky z rostlinného celulózového vlákna.</a:t>
            </a:r>
            <a:endParaRPr sz="1800" b="1" i="0" u="none" strike="noStrike">
              <a:solidFill>
                <a:srgbClr val="0070C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SzPts val="1800"/>
              <a:buChar char="?"/>
            </a:pPr>
            <a:r>
              <a:rPr lang="cs-CZ" sz="1800" b="0" i="0" u="none" strike="noStrik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Výrobky podobné snussu (orální tabák).</a:t>
            </a:r>
            <a:endParaRPr sz="1800" b="0" i="0" u="none" strike="noStrike">
              <a:solidFill>
                <a:srgbClr val="0070C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10"/>
              </a:spcBef>
              <a:spcAft>
                <a:spcPts val="0"/>
              </a:spcAft>
              <a:buSzPts val="1800"/>
              <a:buChar char="?"/>
            </a:pPr>
            <a:r>
              <a:rPr lang="cs-CZ" sz="1800" b="0" i="0" u="none" strike="noStrik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Neobsahují tabák.</a:t>
            </a:r>
            <a:endParaRPr/>
          </a:p>
          <a:p>
            <a:pPr marL="342900" lvl="0" indent="-228600" algn="l" rtl="0">
              <a:lnSpc>
                <a:spcPct val="100000"/>
              </a:lnSpc>
              <a:spcBef>
                <a:spcPts val="101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i="0" u="none" strike="noStrike">
              <a:solidFill>
                <a:srgbClr val="0070C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cs-CZ" sz="1800" b="0" i="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Obsahují:</a:t>
            </a:r>
            <a:endParaRPr b="0"/>
          </a:p>
          <a:p>
            <a:pPr marL="742950" lvl="1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cs-CZ" b="0" i="0" u="none" strike="noStrik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Bílý prášek z celulózových vláken.</a:t>
            </a:r>
            <a:endParaRPr b="0" i="0" u="none" strike="noStrike">
              <a:solidFill>
                <a:srgbClr val="0070C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cs-CZ" b="0" i="0" u="none" strike="noStrik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Čistý nikotin (2-7mg, až 50 mg/sáček) Cigareta obsahuje 1-2mg, většina se spálí.</a:t>
            </a:r>
            <a:endParaRPr b="0" i="0" u="none" strike="noStrike">
              <a:solidFill>
                <a:srgbClr val="0070C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cs-CZ" b="0" i="0" u="none" strike="noStrik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Aditiva.</a:t>
            </a:r>
            <a:endParaRPr b="0" i="0" u="none" strike="noStrike">
              <a:solidFill>
                <a:srgbClr val="0070C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cs-CZ" b="0" i="0" u="none" strike="noStrik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Sladidla.</a:t>
            </a:r>
            <a:endParaRPr b="0" i="0" u="none" strike="noStrike">
              <a:solidFill>
                <a:srgbClr val="0070C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cs-CZ" b="0" i="0" u="none" strike="noStrik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Příchutě.</a:t>
            </a:r>
            <a:endParaRPr b="0" i="0" u="none" strike="noStrike">
              <a:solidFill>
                <a:srgbClr val="0070C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br>
              <a:rPr lang="cs-CZ" b="0"/>
            </a:br>
            <a:endParaRPr/>
          </a:p>
        </p:txBody>
      </p:sp>
      <p:pic>
        <p:nvPicPr>
          <p:cNvPr id="241" name="Google Shape;24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99075" y="946778"/>
            <a:ext cx="2180809" cy="219708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2" name="Google Shape;24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7515" y="4082332"/>
            <a:ext cx="4643120" cy="25991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3" name="Google Shape;24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5140" y="4082332"/>
            <a:ext cx="2500436" cy="25991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4" name="Google Shape;24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5192" y="4246880"/>
            <a:ext cx="2609113" cy="24345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5" name="Google Shape;245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55472" y="1895966"/>
            <a:ext cx="2500437" cy="17950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"/>
          <p:cNvSpPr txBox="1">
            <a:spLocks noGrp="1"/>
          </p:cNvSpPr>
          <p:nvPr>
            <p:ph type="title"/>
          </p:nvPr>
        </p:nvSpPr>
        <p:spPr>
          <a:xfrm>
            <a:off x="1139461" y="1627287"/>
            <a:ext cx="7988934" cy="55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cs-CZ"/>
              <a:t>JAK SE NIKOTINOVÉ SÁČKY UŽÍVAJÍ</a:t>
            </a:r>
            <a:endParaRPr/>
          </a:p>
        </p:txBody>
      </p:sp>
      <p:sp>
        <p:nvSpPr>
          <p:cNvPr id="251" name="Google Shape;251;p10"/>
          <p:cNvSpPr txBox="1"/>
          <p:nvPr/>
        </p:nvSpPr>
        <p:spPr>
          <a:xfrm>
            <a:off x="904964" y="2867878"/>
            <a:ext cx="7662545" cy="236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050" rIns="0" bIns="0" anchor="t" anchorCtr="0">
            <a:spAutoFit/>
          </a:bodyPr>
          <a:lstStyle/>
          <a:p>
            <a:pPr marL="241300" marR="0" lvl="0" indent="-22923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Arial"/>
              <a:buChar char="•"/>
            </a:pPr>
            <a:r>
              <a:rPr lang="cs-CZ" sz="30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Aplikace do dutiny ústní</a:t>
            </a: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0" lvl="0" indent="-22923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Arial"/>
              <a:buChar char="•"/>
            </a:pPr>
            <a:r>
              <a:rPr lang="cs-CZ" sz="30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Mezi ret a dáseň nebo na stranu tváře</a:t>
            </a: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0" lvl="0" indent="-229234" algn="l" rtl="0">
              <a:lnSpc>
                <a:spcPct val="100000"/>
              </a:lnSpc>
              <a:spcBef>
                <a:spcPts val="1010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Arial"/>
              <a:buChar char="•"/>
            </a:pPr>
            <a:r>
              <a:rPr lang="cs-CZ" sz="30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Absorpce přes ústní sliznici</a:t>
            </a: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0" lvl="0" indent="-229234" algn="l" rtl="0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Clr>
                <a:srgbClr val="C00000"/>
              </a:buClr>
              <a:buSzPts val="3000"/>
              <a:buFont typeface="Arial"/>
              <a:buChar char="•"/>
            </a:pPr>
            <a:r>
              <a:rPr lang="cs-CZ" sz="30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Délka užívání 5-15 minut (až 30-60 minut</a:t>
            </a:r>
            <a:r>
              <a:rPr lang="cs-CZ" sz="30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7300" y="4666770"/>
            <a:ext cx="2359736" cy="1488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Vlastní 1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0070C0"/>
      </a:accent1>
      <a:accent2>
        <a:srgbClr val="00B0F0"/>
      </a:accent2>
      <a:accent3>
        <a:srgbClr val="002060"/>
      </a:accent3>
      <a:accent4>
        <a:srgbClr val="0ECC9F"/>
      </a:accent4>
      <a:accent5>
        <a:srgbClr val="17D5DF"/>
      </a:accent5>
      <a:accent6>
        <a:srgbClr val="CDD1CF"/>
      </a:accent6>
      <a:hlink>
        <a:srgbClr val="0070C0"/>
      </a:hlink>
      <a:folHlink>
        <a:srgbClr val="0070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6235</TotalTime>
  <Words>3847</Words>
  <Application>Microsoft Office PowerPoint</Application>
  <PresentationFormat>Širokoúhlá obrazovka</PresentationFormat>
  <Paragraphs>364</Paragraphs>
  <Slides>76</Slides>
  <Notes>42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7" baseType="lpstr">
      <vt:lpstr>Wingdings</vt:lpstr>
      <vt:lpstr>Times New Roman</vt:lpstr>
      <vt:lpstr>Merriweather</vt:lpstr>
      <vt:lpstr>Open Sans</vt:lpstr>
      <vt:lpstr>Trebuchet MS</vt:lpstr>
      <vt:lpstr>Century Gothic</vt:lpstr>
      <vt:lpstr>Calibri</vt:lpstr>
      <vt:lpstr>Arial MT</vt:lpstr>
      <vt:lpstr>Arial</vt:lpstr>
      <vt:lpstr>Noto Sans Symbols</vt:lpstr>
      <vt:lpstr>Stébla</vt:lpstr>
      <vt:lpstr>Aktuální trendy v oblasti návykových látek</vt:lpstr>
      <vt:lpstr>Poznáte autora citátu?</vt:lpstr>
      <vt:lpstr>Nikotin</vt:lpstr>
      <vt:lpstr>JAK MOC JE NIKOTIN NÁVYKOVÝ?</vt:lpstr>
      <vt:lpstr>Možné využití závislosti v obchodní praxi</vt:lpstr>
      <vt:lpstr>Vliv nikotinu na mladistvé</vt:lpstr>
      <vt:lpstr>NIKOTINOVÉ SÁČKY</vt:lpstr>
      <vt:lpstr>Nikotinové sáčky</vt:lpstr>
      <vt:lpstr>JAK SE NIKOTINOVÉ SÁČKY UŽÍVAJÍ</vt:lpstr>
      <vt:lpstr>Prezentace aplikace PowerPoint</vt:lpstr>
      <vt:lpstr>PROČ JSOU (BYLY?) NIKOTINOVÉ SÁČKY  ATRAKTIVNÍ PRO DĚTI?</vt:lpstr>
      <vt:lpstr>Cool značky, dětské příchutě, marketing</vt:lpstr>
      <vt:lpstr>Prezentace aplikace PowerPoint</vt:lpstr>
      <vt:lpstr>Prezentace aplikace PowerPoint</vt:lpstr>
      <vt:lpstr>Prezentace aplikace PowerPoint</vt:lpstr>
      <vt:lpstr>INFLUENCER MARKETING</vt:lpstr>
      <vt:lpstr>INFLUENCER MARKETING</vt:lpstr>
      <vt:lpstr>INFLUENCER MARKETING</vt:lpstr>
      <vt:lpstr>INFLUENCER MARKETING</vt:lpstr>
      <vt:lpstr>Uživatelé nikotinových sáčků bez obsahu tabáku v populaci v %</vt:lpstr>
      <vt:lpstr>KDE SE DAJÍ NIKOTINOVÉ SÁČKY KOUPIT</vt:lpstr>
      <vt:lpstr>LEGISLATIVNÍ REGULACE NIKOTINOVÝCH SÁČKŮ </vt:lpstr>
      <vt:lpstr>ELEKTRONICKÉ  CIGARETY</vt:lpstr>
      <vt:lpstr>CO JE ELEKTRONICKÁ CIGARETA?</vt:lpstr>
      <vt:lpstr>VÝVOJ MODELŮ E-CIGARET</vt:lpstr>
      <vt:lpstr>E-LIQUID</vt:lpstr>
      <vt:lpstr>PŘÍKLADY E-LIQUIDŮ</vt:lpstr>
      <vt:lpstr>TRENDEM JSOU JEDNORÁZOVÉ E-CIGARETY S PŘÍCHUTĚMI „PRO DĚTI“</vt:lpstr>
      <vt:lpstr>Prezentace aplikace PowerPoint</vt:lpstr>
      <vt:lpstr>Prezentace aplikace PowerPoint</vt:lpstr>
      <vt:lpstr>Prezentace aplikace PowerPoint</vt:lpstr>
      <vt:lpstr>Prezentace aplikace PowerPoint</vt:lpstr>
      <vt:lpstr>VYBRANÉ TOXICKÉ LÁTKY V E-CIGARETÁCH</vt:lpstr>
      <vt:lpstr>Právní regulace el. cigaret </vt:lpstr>
      <vt:lpstr>ZDRAVOTNÍ RIZIKA U E-CIGARET </vt:lpstr>
      <vt:lpstr>Počet uživatelů elektronických cigaret v %</vt:lpstr>
      <vt:lpstr>Počet uživatelů elektronických cigaret podle věkových skupin v %</vt:lpstr>
      <vt:lpstr>Důvody užívání elektronických cigaret (EC) v %</vt:lpstr>
      <vt:lpstr>Prezentace aplikace PowerPoint</vt:lpstr>
      <vt:lpstr>ZÁKAZ PŘÍCHUTÍ DO E-CIGARET??? </vt:lpstr>
      <vt:lpstr>ZAHŘÍVANÝ TABÁK</vt:lpstr>
      <vt:lpstr>CO JE TO ZAHŘÍVANÝ TABÁK?</vt:lpstr>
      <vt:lpstr>Prezentace aplikace PowerPoint</vt:lpstr>
      <vt:lpstr>ZDRAVOTNÍ RIZIKA ZAHŘÍVANÉHO TABÁKU</vt:lpstr>
      <vt:lpstr>ZAHŘÍVANÝ TABÁK A LEGISLATIVA</vt:lpstr>
      <vt:lpstr>Nové designerské drogy</vt:lpstr>
      <vt:lpstr>KRATOM</vt:lpstr>
      <vt:lpstr>CO JE KRATOM?</vt:lpstr>
      <vt:lpstr>„Kratomový“ strom  Mitragyna speciosa</vt:lpstr>
      <vt:lpstr>ZPŮSOB UŽÍVÁNÍ</vt:lpstr>
      <vt:lpstr>CO MŮŽE ZPŮSOBIT MALÁ DÁVKA KRATOMU? </vt:lpstr>
      <vt:lpstr>ZÁVISLOST NA KRATOMU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Schematické dělení kanabinoidů</vt:lpstr>
      <vt:lpstr>CBD - Kanabidiol</vt:lpstr>
      <vt:lpstr>HHC - Hexahydrokanabinol </vt:lpstr>
      <vt:lpstr>Účinky</vt:lpstr>
      <vt:lpstr>Zdravotní rizika</vt:lpstr>
      <vt:lpstr>Zařazení na seznam návykových látek</vt:lpstr>
      <vt:lpstr>Prezentace aplikace PowerPoint</vt:lpstr>
      <vt:lpstr>Prezentace aplikace PowerPoint</vt:lpstr>
      <vt:lpstr>Automaty na kratom, CBD konopí, HHC konopí</vt:lpstr>
      <vt:lpstr>Hradec Králové, prosinec 2023</vt:lpstr>
      <vt:lpstr>NOVÁ PRÁVNÍ REGULACE</vt:lpstr>
      <vt:lpstr>Kofein a jeho účinky</vt:lpstr>
      <vt:lpstr>Prezentace aplikace PowerPoint</vt:lpstr>
      <vt:lpstr>KOFEINOVÉ SÁČKY</vt:lpstr>
      <vt:lpstr>KOFEINOVÉ SÁČKY</vt:lpstr>
      <vt:lpstr>Energetické nápoje</vt:lpstr>
      <vt:lpstr>Nebezpečí nových syntetických drog</vt:lpstr>
      <vt:lpstr>Možnosti krátkých intervencí vůči žákům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Aktuální trendy v oblasti návykových látek  Jak se dětmi mluvit o drogách</dc:title>
  <dc:creator>novotna@podaneruce.cz</dc:creator>
  <cp:lastModifiedBy>skerle@podaneruce.cz.</cp:lastModifiedBy>
  <cp:revision>14</cp:revision>
  <dcterms:created xsi:type="dcterms:W3CDTF">2023-03-13T12:59:28Z</dcterms:created>
  <dcterms:modified xsi:type="dcterms:W3CDTF">2024-11-12T19:14:31Z</dcterms:modified>
</cp:coreProperties>
</file>